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10" r:id="rId3"/>
    <p:sldId id="308" r:id="rId4"/>
    <p:sldId id="317" r:id="rId5"/>
    <p:sldId id="313" r:id="rId6"/>
    <p:sldId id="314" r:id="rId7"/>
    <p:sldId id="316" r:id="rId8"/>
    <p:sldId id="315" r:id="rId9"/>
    <p:sldId id="320" r:id="rId10"/>
    <p:sldId id="319" r:id="rId11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7"/>
            <p14:sldId id="313"/>
            <p14:sldId id="314"/>
            <p14:sldId id="316"/>
            <p14:sldId id="315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>
        <p:scale>
          <a:sx n="125" d="100"/>
          <a:sy n="125" d="100"/>
        </p:scale>
        <p:origin x="2478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TEOS</a:t>
            </a:r>
            <a:r>
              <a:rPr lang="en-US" altLang="ko-KR" spc="-45" baseline="0" smtClean="0">
                <a:latin typeface="Times New Roman"/>
                <a:cs typeface="Times New Roman"/>
              </a:rPr>
              <a:t> </a:t>
            </a:r>
            <a:r>
              <a:rPr lang="ko-KR" altLang="en-US" spc="-45" smtClean="0">
                <a:latin typeface="Times New Roman"/>
                <a:cs typeface="Times New Roman"/>
              </a:rPr>
              <a:t>실시간 잡스케쥴러 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895600"/>
            <a:ext cx="707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실시간 잡스케줄러 구성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방안</a:t>
            </a:r>
            <a:endParaRPr lang="en-US" altLang="ko-KR" sz="36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초안</a:t>
            </a:r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124200"/>
            <a:ext cx="707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추가 분석 설계중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 기능명세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kern="120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잡스케줄 정책 테이블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잡스케줄 공통 모듈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잡스케줄 기능명세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9219"/>
              </p:ext>
            </p:extLst>
          </p:nvPr>
        </p:nvGraphicFramePr>
        <p:xfrm>
          <a:off x="533400" y="2286000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하드웨어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A</a:t>
            </a:r>
            <a:r>
              <a:rPr lang="ko-KR" altLang="en-US" smtClean="0"/>
              <a:t>영역</a:t>
            </a:r>
            <a:r>
              <a:rPr lang="en-US" altLang="ko-KR" smtClean="0"/>
              <a:t>(ASIS</a:t>
            </a:r>
            <a:r>
              <a:rPr lang="ko-KR" altLang="en-US" smtClean="0"/>
              <a:t>동일모델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312420" y="1455420"/>
            <a:ext cx="9448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1589" y="5159808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B</a:t>
            </a:r>
            <a:r>
              <a:rPr lang="ko-KR" altLang="en-US" smtClean="0"/>
              <a:t>영역</a:t>
            </a:r>
            <a:r>
              <a:rPr lang="en-US" altLang="ko-KR" smtClean="0"/>
              <a:t>(TOBE</a:t>
            </a:r>
            <a:r>
              <a:rPr lang="ko-KR" altLang="en-US" smtClean="0"/>
              <a:t>신모델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8620" y="1665290"/>
            <a:ext cx="1053146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2766649" y="2800130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9" y="2903220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7684" y="3649036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2083176" y="4296669"/>
            <a:ext cx="933422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7354" y="4074075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9761" y="4228707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108" y="4649611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 smtClean="0"/>
              <a:t>Postgre  GIS</a:t>
            </a:r>
            <a:endParaRPr lang="en-US" altLang="ko-KR"/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8288" y="4271109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POSTGRE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73773" y="6266776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Hadoop </a:t>
            </a:r>
          </a:p>
          <a:p>
            <a:r>
              <a:rPr lang="en-US" altLang="ko-KR" sz="900" smtClean="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22" name="꺾인 연결선 21"/>
          <p:cNvCxnSpPr>
            <a:stCxn id="124" idx="1"/>
            <a:endCxn id="112" idx="1"/>
          </p:cNvCxnSpPr>
          <p:nvPr/>
        </p:nvCxnSpPr>
        <p:spPr>
          <a:xfrm rot="10800000" flipV="1">
            <a:off x="661590" y="4523744"/>
            <a:ext cx="1421587" cy="790225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2" idx="3"/>
            <a:endCxn id="1036" idx="3"/>
          </p:cNvCxnSpPr>
          <p:nvPr/>
        </p:nvCxnSpPr>
        <p:spPr>
          <a:xfrm flipH="1" flipV="1">
            <a:off x="2855093" y="3153729"/>
            <a:ext cx="2532306" cy="2160241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3" idx="3"/>
            <a:endCxn id="1036" idx="3"/>
          </p:cNvCxnSpPr>
          <p:nvPr/>
        </p:nvCxnSpPr>
        <p:spPr>
          <a:xfrm flipH="1" flipV="1">
            <a:off x="2855093" y="3153729"/>
            <a:ext cx="2526037" cy="2864310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26" idx="2"/>
            <a:endCxn id="1036" idx="1"/>
          </p:cNvCxnSpPr>
          <p:nvPr/>
        </p:nvCxnSpPr>
        <p:spPr>
          <a:xfrm rot="16200000" flipH="1">
            <a:off x="1280260" y="2212869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48591" y="5521532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</a:t>
            </a:r>
            <a:r>
              <a:rPr lang="ko-KR" altLang="en-US" sz="700" smtClean="0"/>
              <a:t>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cxnSp>
        <p:nvCxnSpPr>
          <p:cNvPr id="56" name="꺾인 연결선 55"/>
          <p:cNvCxnSpPr>
            <a:stCxn id="1036" idx="2"/>
            <a:endCxn id="124" idx="3"/>
          </p:cNvCxnSpPr>
          <p:nvPr/>
        </p:nvCxnSpPr>
        <p:spPr>
          <a:xfrm rot="16200000" flipH="1">
            <a:off x="2217598" y="3724745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735718" y="5492436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  <p:grpSp>
        <p:nvGrpSpPr>
          <p:cNvPr id="65" name="그룹 64"/>
          <p:cNvGrpSpPr/>
          <p:nvPr/>
        </p:nvGrpSpPr>
        <p:grpSpPr>
          <a:xfrm>
            <a:off x="962817" y="2729261"/>
            <a:ext cx="1137260" cy="341625"/>
            <a:chOff x="2475498" y="2645441"/>
            <a:chExt cx="898753" cy="3416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시나리오정보</a:t>
              </a:r>
              <a:endParaRPr lang="en-US" altLang="ko-KR" sz="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smtClean="0"/>
                <a:t>①</a:t>
              </a: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63993" y="3600439"/>
            <a:ext cx="1029267" cy="341625"/>
            <a:chOff x="2475498" y="2645441"/>
            <a:chExt cx="813409" cy="34162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잡수행정보</a:t>
              </a:r>
              <a:endParaRPr lang="en-US" altLang="ko-KR" sz="7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621518" y="6134484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/>
              <a:t>⑥ 최종 분석 정보 </a:t>
            </a:r>
            <a:endParaRPr lang="en-US" altLang="ko-KR" sz="800" b="1"/>
          </a:p>
        </p:txBody>
      </p:sp>
      <p:grpSp>
        <p:nvGrpSpPr>
          <p:cNvPr id="13" name="그룹 12"/>
          <p:cNvGrpSpPr/>
          <p:nvPr/>
        </p:nvGrpSpPr>
        <p:grpSpPr>
          <a:xfrm>
            <a:off x="809474" y="5243007"/>
            <a:ext cx="3671886" cy="163284"/>
            <a:chOff x="6324601" y="5461706"/>
            <a:chExt cx="3671886" cy="16328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655320" y="5863877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3205" y="5947076"/>
            <a:ext cx="3671886" cy="163284"/>
            <a:chOff x="6324601" y="5461706"/>
            <a:chExt cx="3671886" cy="16328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>
            <a:stCxn id="112" idx="2"/>
            <a:endCxn id="83" idx="0"/>
          </p:cNvCxnSpPr>
          <p:nvPr/>
        </p:nvCxnSpPr>
        <p:spPr>
          <a:xfrm flipH="1">
            <a:off x="3018225" y="5468131"/>
            <a:ext cx="6269" cy="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894687" y="3878580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060565" y="3838004"/>
            <a:ext cx="737664" cy="45415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961487" y="3838004"/>
            <a:ext cx="737664" cy="45415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7087" y="36071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862409" y="3838004"/>
            <a:ext cx="737664" cy="45415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763331" y="3838004"/>
            <a:ext cx="737664" cy="454151"/>
          </a:xfrm>
          <a:prstGeom prst="rect">
            <a:avLst/>
          </a:prstGeom>
        </p:spPr>
      </p:pic>
      <p:pic>
        <p:nvPicPr>
          <p:cNvPr id="96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7" y="4296511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01" y="429826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41" y="430001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43" y="430176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6060565" y="4290759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853067" y="281390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319583" y="4653588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21" name="꺾인 연결선 20"/>
          <p:cNvCxnSpPr>
            <a:stCxn id="83" idx="2"/>
            <a:endCxn id="89" idx="2"/>
          </p:cNvCxnSpPr>
          <p:nvPr/>
        </p:nvCxnSpPr>
        <p:spPr>
          <a:xfrm rot="5400000" flipH="1" flipV="1">
            <a:off x="4750528" y="3160685"/>
            <a:ext cx="1279212" cy="4743818"/>
          </a:xfrm>
          <a:prstGeom prst="bentConnector3">
            <a:avLst>
              <a:gd name="adj1" fmla="val -178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9" idx="0"/>
            <a:endCxn id="15" idx="3"/>
          </p:cNvCxnSpPr>
          <p:nvPr/>
        </p:nvCxnSpPr>
        <p:spPr>
          <a:xfrm rot="16200000" flipV="1">
            <a:off x="3552968" y="-330496"/>
            <a:ext cx="2097874" cy="632027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잡스케줄러 정책 테이블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18914"/>
              </p:ext>
            </p:extLst>
          </p:nvPr>
        </p:nvGraphicFramePr>
        <p:xfrm>
          <a:off x="4326202" y="3505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워크시트" showAsIcon="1" r:id="rId3" imgW="914400" imgH="685800" progId="Excel.Sheet.12">
                  <p:embed/>
                </p:oleObj>
              </mc:Choice>
              <mc:Fallback>
                <p:oleObj name="워크시트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6202" y="35052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2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95400" y="2552700"/>
            <a:ext cx="3429000" cy="38481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209800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</a:t>
            </a:r>
            <a:r>
              <a:rPr lang="ko-KR" altLang="en-US" sz="1000" smtClean="0">
                <a:latin typeface="Noto Sans CJK JP Regular"/>
              </a:rPr>
              <a:t>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442855" y="28956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0200" y="2743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0200" y="33528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0200" y="39624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0200" y="51816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00200" y="45720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00200" y="5791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ko-KR" altLang="en-US" sz="1000" smtClean="0">
                <a:latin typeface="Noto Sans CJK JP Regular"/>
              </a:rPr>
              <a:t>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ko-KR" altLang="en-US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0180" y="2308860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22220" y="188976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3020291" y="3124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3020291" y="3733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3020291" y="4343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3020291" y="4953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3020291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495300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724400" y="2379563"/>
            <a:ext cx="1035050" cy="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2124"/>
              </p:ext>
            </p:extLst>
          </p:nvPr>
        </p:nvGraphicFramePr>
        <p:xfrm>
          <a:off x="6089073" y="3263444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048000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87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14"/>
          <p:cNvSpPr/>
          <p:nvPr/>
        </p:nvSpPr>
        <p:spPr>
          <a:xfrm>
            <a:off x="5743702" y="5372100"/>
            <a:ext cx="3705098" cy="1066800"/>
          </a:xfrm>
          <a:custGeom>
            <a:avLst/>
            <a:gdLst/>
            <a:ahLst/>
            <a:cxnLst/>
            <a:rect l="l" t="t" r="r" b="b"/>
            <a:pathLst>
              <a:path w="1384300" h="1316990">
                <a:moveTo>
                  <a:pt x="0" y="0"/>
                </a:moveTo>
                <a:lnTo>
                  <a:pt x="1383792" y="0"/>
                </a:lnTo>
                <a:lnTo>
                  <a:pt x="1383792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5860473" y="5524500"/>
            <a:ext cx="3268193" cy="74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177165" indent="-92710">
              <a:lnSpc>
                <a:spcPct val="111400"/>
              </a:lnSpc>
              <a:spcBef>
                <a:spcPts val="95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무거운 시나리오와 가벼운 시나리오 판단정보 관리</a:t>
            </a:r>
            <a:endParaRPr sz="90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시나리오 예상자원 소요량에 따른 자원큐 배정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대중소 시나리오가 적절하게 수행될수 있는 방안 적용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단계별 처리현황 로그 기록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83" name="object 174"/>
          <p:cNvSpPr/>
          <p:nvPr/>
        </p:nvSpPr>
        <p:spPr>
          <a:xfrm>
            <a:off x="5263642" y="5247132"/>
            <a:ext cx="120650" cy="96520"/>
          </a:xfrm>
          <a:custGeom>
            <a:avLst/>
            <a:gdLst/>
            <a:ahLst/>
            <a:cxnLst/>
            <a:rect l="l" t="t" r="r" b="b"/>
            <a:pathLst>
              <a:path w="120650" h="96520">
                <a:moveTo>
                  <a:pt x="109728" y="96012"/>
                </a:moveTo>
                <a:lnTo>
                  <a:pt x="0" y="15240"/>
                </a:lnTo>
                <a:lnTo>
                  <a:pt x="10668" y="0"/>
                </a:lnTo>
                <a:lnTo>
                  <a:pt x="120396" y="80772"/>
                </a:lnTo>
                <a:lnTo>
                  <a:pt x="10972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438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276600" y="3124200"/>
            <a:ext cx="76200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5400" y="2971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5400" y="35052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5400" y="40386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5400" y="5105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5400" y="45720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95400" y="5638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ko-KR" altLang="en-US" sz="1000" smtClean="0">
                <a:latin typeface="Noto Sans CJK JP Regular"/>
              </a:rPr>
              <a:t>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ko-KR" altLang="en-US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00" y="1972944"/>
            <a:ext cx="4419600" cy="4504056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25746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1080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6333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1667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716308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230152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73455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3400" y="17526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1196" y="21336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21500" y="3129932"/>
          <a:ext cx="260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349">
                  <a:extLst>
                    <a:ext uri="{9D8B030D-6E8A-4147-A177-3AD203B41FA5}">
                      <a16:colId xmlns:a16="http://schemas.microsoft.com/office/drawing/2014/main" val="601353220"/>
                    </a:ext>
                  </a:extLst>
                </a:gridCol>
                <a:gridCol w="1198151">
                  <a:extLst>
                    <a:ext uri="{9D8B030D-6E8A-4147-A177-3AD203B41FA5}">
                      <a16:colId xmlns:a16="http://schemas.microsoft.com/office/drawing/2014/main" val="7046705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1494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610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18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997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0308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753373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>
            <a:endCxn id="12" idx="1"/>
          </p:cNvCxnSpPr>
          <p:nvPr/>
        </p:nvCxnSpPr>
        <p:spPr>
          <a:xfrm>
            <a:off x="6553200" y="3745938"/>
            <a:ext cx="368300" cy="1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" idx="3"/>
          </p:cNvCxnSpPr>
          <p:nvPr/>
        </p:nvCxnSpPr>
        <p:spPr>
          <a:xfrm rot="10800000">
            <a:off x="4419600" y="2628900"/>
            <a:ext cx="1447800" cy="11170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16" idx="3"/>
          </p:cNvCxnSpPr>
          <p:nvPr/>
        </p:nvCxnSpPr>
        <p:spPr>
          <a:xfrm rot="10800000">
            <a:off x="4419600" y="3162300"/>
            <a:ext cx="1447800" cy="5836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7" idx="3"/>
          </p:cNvCxnSpPr>
          <p:nvPr/>
        </p:nvCxnSpPr>
        <p:spPr>
          <a:xfrm rot="10800000">
            <a:off x="4419600" y="3695700"/>
            <a:ext cx="1447800" cy="50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18" idx="3"/>
          </p:cNvCxnSpPr>
          <p:nvPr/>
        </p:nvCxnSpPr>
        <p:spPr>
          <a:xfrm rot="10800000" flipV="1">
            <a:off x="4419600" y="3745938"/>
            <a:ext cx="1447800" cy="4831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21" idx="3"/>
          </p:cNvCxnSpPr>
          <p:nvPr/>
        </p:nvCxnSpPr>
        <p:spPr>
          <a:xfrm rot="10800000" flipV="1">
            <a:off x="4419600" y="3745938"/>
            <a:ext cx="1447800" cy="1016562"/>
          </a:xfrm>
          <a:prstGeom prst="bentConnector3">
            <a:avLst>
              <a:gd name="adj1" fmla="val 6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19" idx="3"/>
          </p:cNvCxnSpPr>
          <p:nvPr/>
        </p:nvCxnSpPr>
        <p:spPr>
          <a:xfrm rot="10800000" flipV="1">
            <a:off x="4419600" y="3745938"/>
            <a:ext cx="1447800" cy="15499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22" idx="3"/>
          </p:cNvCxnSpPr>
          <p:nvPr/>
        </p:nvCxnSpPr>
        <p:spPr>
          <a:xfrm rot="10800000" flipV="1">
            <a:off x="4419600" y="3745938"/>
            <a:ext cx="1447800" cy="20833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7930720" y="5564356"/>
            <a:ext cx="832280" cy="912644"/>
            <a:chOff x="1600200" y="1854599"/>
            <a:chExt cx="832280" cy="9126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69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화살표 연결선 61"/>
          <p:cNvCxnSpPr/>
          <p:nvPr/>
        </p:nvCxnSpPr>
        <p:spPr>
          <a:xfrm>
            <a:off x="8305800" y="4572000"/>
            <a:ext cx="0" cy="7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59450" y="3555437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12654</TotalTime>
  <Words>418</Words>
  <Application>Microsoft Office PowerPoint</Application>
  <PresentationFormat>사용자 지정</PresentationFormat>
  <Paragraphs>148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CJK JP Regular</vt:lpstr>
      <vt:lpstr>맑은 고딕</vt:lpstr>
      <vt:lpstr>Calibri</vt:lpstr>
      <vt:lpstr>Times New Roman</vt:lpstr>
      <vt:lpstr>Office Theme</vt:lpstr>
      <vt:lpstr>Microsoft Excel 워크시트</vt:lpstr>
      <vt:lpstr>PowerPoint 프레젠테이션</vt:lpstr>
      <vt:lpstr>PowerPoint 프레젠테이션</vt:lpstr>
      <vt:lpstr>TOBE 잡스케줄 기능명세</vt:lpstr>
      <vt:lpstr>ASIS 스케줄 하드웨어 구성도</vt:lpstr>
      <vt:lpstr>TOBE 스케줄 하드웨어 구성도 - A영역(ASIS동일모델)</vt:lpstr>
      <vt:lpstr>TOBE 스케줄 하드웨어 구성도 - B영역(TOBE신모델)</vt:lpstr>
      <vt:lpstr>잡스케줄러 정책 테이블</vt:lpstr>
      <vt:lpstr>잡스케줄 공통모듈 - 실시간</vt:lpstr>
      <vt:lpstr>잡스케줄 공통모듈 - 실시간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210</cp:revision>
  <dcterms:created xsi:type="dcterms:W3CDTF">2018-03-11T02:56:37Z</dcterms:created>
  <dcterms:modified xsi:type="dcterms:W3CDTF">2019-07-31T02:47:12Z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