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83" r:id="rId2"/>
    <p:sldId id="1184" r:id="rId3"/>
    <p:sldId id="1185" r:id="rId4"/>
    <p:sldId id="1198" r:id="rId5"/>
    <p:sldId id="1199" r:id="rId6"/>
    <p:sldId id="1201" r:id="rId7"/>
    <p:sldId id="1203" r:id="rId8"/>
    <p:sldId id="1205" r:id="rId9"/>
    <p:sldId id="1206" r:id="rId10"/>
    <p:sldId id="1207" r:id="rId11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91" d="100"/>
          <a:sy n="91" d="100"/>
        </p:scale>
        <p:origin x="586" y="67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6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환경에서 특정 </a:t>
            </a:r>
            <a:r>
              <a:rPr lang="en-US" altLang="ko-KR" sz="1200" dirty="0"/>
              <a:t>Worker</a:t>
            </a:r>
            <a:r>
              <a:rPr lang="ko-KR" altLang="en-US" sz="1200" dirty="0"/>
              <a:t>노드의 장애 시 </a:t>
            </a:r>
            <a:r>
              <a:rPr lang="en-US" altLang="ko-KR" sz="1200" dirty="0"/>
              <a:t>Failover </a:t>
            </a:r>
            <a:r>
              <a:rPr lang="ko-KR" altLang="en-US" sz="1200" dirty="0"/>
              <a:t>기능과 </a:t>
            </a:r>
            <a:r>
              <a:rPr lang="en-US" altLang="ko-KR" sz="1200" dirty="0"/>
              <a:t>Cluster</a:t>
            </a:r>
            <a:r>
              <a:rPr lang="ko-KR" altLang="en-US" sz="1200" dirty="0"/>
              <a:t>확장을 위한 노드 추가시의 처리 프로세스도 </a:t>
            </a:r>
            <a:r>
              <a:rPr lang="en-US" altLang="ko-KR" sz="1200" dirty="0"/>
              <a:t>Freeware</a:t>
            </a:r>
            <a:r>
              <a:rPr lang="ko-KR" altLang="en-US" sz="1200" dirty="0"/>
              <a:t>인 </a:t>
            </a:r>
            <a:r>
              <a:rPr lang="en-US" altLang="ko-KR" sz="1200" dirty="0" err="1"/>
              <a:t>Citus</a:t>
            </a:r>
            <a:r>
              <a:rPr lang="en-US" altLang="ko-KR" sz="1200" dirty="0"/>
              <a:t> Communicator</a:t>
            </a:r>
            <a:r>
              <a:rPr lang="ko-KR" altLang="en-US" sz="1200" dirty="0"/>
              <a:t>에서는 수작업으로 진행되어야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여기에 간단한 절차를 정의한다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복구 불능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D2874E-66B8-4499-907F-D0143B85A87E}"/>
              </a:ext>
            </a:extLst>
          </p:cNvPr>
          <p:cNvSpPr/>
          <p:nvPr/>
        </p:nvSpPr>
        <p:spPr>
          <a:xfrm>
            <a:off x="5019533" y="1339586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EDBA8CC7-FA70-4E53-9191-E3E89F961A80}"/>
              </a:ext>
            </a:extLst>
          </p:cNvPr>
          <p:cNvSpPr/>
          <p:nvPr/>
        </p:nvSpPr>
        <p:spPr>
          <a:xfrm>
            <a:off x="668505" y="2713658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E3FBDD24-E60E-41E6-88F2-3430A956EB19}"/>
              </a:ext>
            </a:extLst>
          </p:cNvPr>
          <p:cNvSpPr/>
          <p:nvPr/>
        </p:nvSpPr>
        <p:spPr>
          <a:xfrm>
            <a:off x="3334863" y="1550117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19" name="원통형 118">
            <a:extLst>
              <a:ext uri="{FF2B5EF4-FFF2-40B4-BE49-F238E27FC236}">
                <a16:creationId xmlns:a16="http://schemas.microsoft.com/office/drawing/2014/main" id="{E55EF470-29C1-4F5F-B4AC-73963C8F20EB}"/>
              </a:ext>
            </a:extLst>
          </p:cNvPr>
          <p:cNvSpPr/>
          <p:nvPr/>
        </p:nvSpPr>
        <p:spPr>
          <a:xfrm>
            <a:off x="3334863" y="25302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26" name="원통형 125">
            <a:extLst>
              <a:ext uri="{FF2B5EF4-FFF2-40B4-BE49-F238E27FC236}">
                <a16:creationId xmlns:a16="http://schemas.microsoft.com/office/drawing/2014/main" id="{1625FA42-C74C-4F35-BBA2-C10548CDFF7D}"/>
              </a:ext>
            </a:extLst>
          </p:cNvPr>
          <p:cNvSpPr/>
          <p:nvPr/>
        </p:nvSpPr>
        <p:spPr>
          <a:xfrm>
            <a:off x="3344031" y="3933056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4C8226-303F-4C8C-8695-10F704A73B6C}"/>
              </a:ext>
            </a:extLst>
          </p:cNvPr>
          <p:cNvSpPr txBox="1"/>
          <p:nvPr/>
        </p:nvSpPr>
        <p:spPr>
          <a:xfrm>
            <a:off x="3758516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320699E-5118-4151-BBF8-4DFD4D7A9206}"/>
              </a:ext>
            </a:extLst>
          </p:cNvPr>
          <p:cNvCxnSpPr>
            <a:cxnSpLocks/>
            <a:stCxn id="117" idx="4"/>
            <a:endCxn id="118" idx="2"/>
          </p:cNvCxnSpPr>
          <p:nvPr/>
        </p:nvCxnSpPr>
        <p:spPr>
          <a:xfrm flipV="1">
            <a:off x="1781356" y="1918985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A57CCE0-0D7A-4696-AE7D-462CBA77F1A7}"/>
              </a:ext>
            </a:extLst>
          </p:cNvPr>
          <p:cNvCxnSpPr>
            <a:cxnSpLocks/>
            <a:stCxn id="117" idx="4"/>
            <a:endCxn id="119" idx="2"/>
          </p:cNvCxnSpPr>
          <p:nvPr/>
        </p:nvCxnSpPr>
        <p:spPr>
          <a:xfrm flipV="1">
            <a:off x="1781356" y="2899161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4BF0A61-1292-4C96-8499-11EA17B793C8}"/>
              </a:ext>
            </a:extLst>
          </p:cNvPr>
          <p:cNvCxnSpPr>
            <a:cxnSpLocks/>
            <a:stCxn id="117" idx="4"/>
            <a:endCxn id="126" idx="2"/>
          </p:cNvCxnSpPr>
          <p:nvPr/>
        </p:nvCxnSpPr>
        <p:spPr>
          <a:xfrm>
            <a:off x="1781356" y="3107118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곱하기 기호 132">
            <a:extLst>
              <a:ext uri="{FF2B5EF4-FFF2-40B4-BE49-F238E27FC236}">
                <a16:creationId xmlns:a16="http://schemas.microsoft.com/office/drawing/2014/main" id="{AA93AA66-BE50-48C4-BBC8-4FA4AB2A7F4D}"/>
              </a:ext>
            </a:extLst>
          </p:cNvPr>
          <p:cNvSpPr/>
          <p:nvPr/>
        </p:nvSpPr>
        <p:spPr>
          <a:xfrm>
            <a:off x="4049194" y="2276872"/>
            <a:ext cx="777207" cy="651198"/>
          </a:xfrm>
          <a:prstGeom prst="mathMultiply">
            <a:avLst/>
          </a:prstGeom>
          <a:solidFill>
            <a:srgbClr val="FF33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A51896C2-1386-4DF3-A126-18585155E790}"/>
              </a:ext>
            </a:extLst>
          </p:cNvPr>
          <p:cNvSpPr/>
          <p:nvPr/>
        </p:nvSpPr>
        <p:spPr>
          <a:xfrm>
            <a:off x="3124734" y="240666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BBE3D8E-1C4A-4CD4-82EB-3810FFD209D6}"/>
              </a:ext>
            </a:extLst>
          </p:cNvPr>
          <p:cNvSpPr/>
          <p:nvPr/>
        </p:nvSpPr>
        <p:spPr>
          <a:xfrm>
            <a:off x="3408544" y="2905517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D329925A-C5BA-4CB5-9927-4A1F4078D8E3}"/>
              </a:ext>
            </a:extLst>
          </p:cNvPr>
          <p:cNvSpPr/>
          <p:nvPr/>
        </p:nvSpPr>
        <p:spPr>
          <a:xfrm>
            <a:off x="3401246" y="3079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21C00A8-9988-4923-8A2A-BA4D73C160DF}"/>
              </a:ext>
            </a:extLst>
          </p:cNvPr>
          <p:cNvSpPr/>
          <p:nvPr/>
        </p:nvSpPr>
        <p:spPr>
          <a:xfrm>
            <a:off x="3408544" y="1921505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DB9DCA8-9306-40D8-A00F-680145A8F104}"/>
              </a:ext>
            </a:extLst>
          </p:cNvPr>
          <p:cNvSpPr/>
          <p:nvPr/>
        </p:nvSpPr>
        <p:spPr>
          <a:xfrm>
            <a:off x="3401246" y="210563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B226E72-3E2C-461D-8CFA-6822715AF234}"/>
              </a:ext>
            </a:extLst>
          </p:cNvPr>
          <p:cNvSpPr/>
          <p:nvPr/>
        </p:nvSpPr>
        <p:spPr>
          <a:xfrm>
            <a:off x="3415842" y="4304128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7E3A8AB-4FAE-47C0-9BD1-4107EE05EC81}"/>
              </a:ext>
            </a:extLst>
          </p:cNvPr>
          <p:cNvSpPr/>
          <p:nvPr/>
        </p:nvSpPr>
        <p:spPr>
          <a:xfrm>
            <a:off x="3408544" y="449888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703E1C1-CB8A-447B-8F3E-863314FC6C5B}"/>
              </a:ext>
            </a:extLst>
          </p:cNvPr>
          <p:cNvSpPr/>
          <p:nvPr/>
        </p:nvSpPr>
        <p:spPr>
          <a:xfrm>
            <a:off x="764852" y="31073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340C741-2B2E-4ECD-A0BF-CD6B38BDA481}"/>
              </a:ext>
            </a:extLst>
          </p:cNvPr>
          <p:cNvSpPr/>
          <p:nvPr/>
        </p:nvSpPr>
        <p:spPr>
          <a:xfrm>
            <a:off x="757554" y="332342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B9E4ABF4-5CC1-4098-A8A6-B7C669349009}"/>
              </a:ext>
            </a:extLst>
          </p:cNvPr>
          <p:cNvSpPr/>
          <p:nvPr/>
        </p:nvSpPr>
        <p:spPr>
          <a:xfrm>
            <a:off x="3155633" y="1813798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7004A7AD-3CC8-4AA3-A4C3-189EAC4401EE}"/>
              </a:ext>
            </a:extLst>
          </p:cNvPr>
          <p:cNvSpPr/>
          <p:nvPr/>
        </p:nvSpPr>
        <p:spPr>
          <a:xfrm>
            <a:off x="1637340" y="341519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592D7335-095C-4786-9D77-8BF704B291CA}"/>
              </a:ext>
            </a:extLst>
          </p:cNvPr>
          <p:cNvSpPr/>
          <p:nvPr/>
        </p:nvSpPr>
        <p:spPr>
          <a:xfrm>
            <a:off x="3155633" y="4222425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5" name="텍스트 개체 틀 1">
            <a:extLst>
              <a:ext uri="{FF2B5EF4-FFF2-40B4-BE49-F238E27FC236}">
                <a16:creationId xmlns:a16="http://schemas.microsoft.com/office/drawing/2014/main" id="{F59E6252-D804-420C-A28A-09BC77D2FE56}"/>
              </a:ext>
            </a:extLst>
          </p:cNvPr>
          <p:cNvSpPr txBox="1">
            <a:spLocks/>
          </p:cNvSpPr>
          <p:nvPr/>
        </p:nvSpPr>
        <p:spPr>
          <a:xfrm>
            <a:off x="5052064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신규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추가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8" name="원통형 177">
            <a:extLst>
              <a:ext uri="{FF2B5EF4-FFF2-40B4-BE49-F238E27FC236}">
                <a16:creationId xmlns:a16="http://schemas.microsoft.com/office/drawing/2014/main" id="{8BF0EA6D-F5B4-4D6A-9816-8E4AC77A5A8B}"/>
              </a:ext>
            </a:extLst>
          </p:cNvPr>
          <p:cNvSpPr/>
          <p:nvPr/>
        </p:nvSpPr>
        <p:spPr>
          <a:xfrm>
            <a:off x="5299316" y="2709734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88" name="원통형 187">
            <a:extLst>
              <a:ext uri="{FF2B5EF4-FFF2-40B4-BE49-F238E27FC236}">
                <a16:creationId xmlns:a16="http://schemas.microsoft.com/office/drawing/2014/main" id="{BD6BD920-5297-40A7-B2A7-DBC18588DFFE}"/>
              </a:ext>
            </a:extLst>
          </p:cNvPr>
          <p:cNvSpPr/>
          <p:nvPr/>
        </p:nvSpPr>
        <p:spPr>
          <a:xfrm>
            <a:off x="7965674" y="15461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89" name="원통형 188">
            <a:extLst>
              <a:ext uri="{FF2B5EF4-FFF2-40B4-BE49-F238E27FC236}">
                <a16:creationId xmlns:a16="http://schemas.microsoft.com/office/drawing/2014/main" id="{BB7299D1-8430-4D8F-B8F4-0EEE3064CA72}"/>
              </a:ext>
            </a:extLst>
          </p:cNvPr>
          <p:cNvSpPr/>
          <p:nvPr/>
        </p:nvSpPr>
        <p:spPr>
          <a:xfrm>
            <a:off x="7965674" y="2526369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90" name="원통형 189">
            <a:extLst>
              <a:ext uri="{FF2B5EF4-FFF2-40B4-BE49-F238E27FC236}">
                <a16:creationId xmlns:a16="http://schemas.microsoft.com/office/drawing/2014/main" id="{328DABEF-EFC9-421D-977B-8F392EFD762E}"/>
              </a:ext>
            </a:extLst>
          </p:cNvPr>
          <p:cNvSpPr/>
          <p:nvPr/>
        </p:nvSpPr>
        <p:spPr>
          <a:xfrm>
            <a:off x="7974842" y="3929132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40B441-F1B4-466B-83FA-BE72E28A7493}"/>
              </a:ext>
            </a:extLst>
          </p:cNvPr>
          <p:cNvSpPr txBox="1"/>
          <p:nvPr/>
        </p:nvSpPr>
        <p:spPr>
          <a:xfrm>
            <a:off x="8389327" y="3425076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D0E3512-7BDA-454A-B08D-46F1EBB96EA0}"/>
              </a:ext>
            </a:extLst>
          </p:cNvPr>
          <p:cNvCxnSpPr>
            <a:cxnSpLocks/>
            <a:stCxn id="178" idx="4"/>
            <a:endCxn id="188" idx="2"/>
          </p:cNvCxnSpPr>
          <p:nvPr/>
        </p:nvCxnSpPr>
        <p:spPr>
          <a:xfrm flipV="1">
            <a:off x="6412167" y="1915061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F576A82-1D71-4BBE-9D04-55C09660C001}"/>
              </a:ext>
            </a:extLst>
          </p:cNvPr>
          <p:cNvCxnSpPr>
            <a:cxnSpLocks/>
            <a:stCxn id="178" idx="4"/>
            <a:endCxn id="189" idx="2"/>
          </p:cNvCxnSpPr>
          <p:nvPr/>
        </p:nvCxnSpPr>
        <p:spPr>
          <a:xfrm flipV="1">
            <a:off x="6412167" y="2895237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FE884D9-84EB-47DE-8B91-4278D1BE6BD2}"/>
              </a:ext>
            </a:extLst>
          </p:cNvPr>
          <p:cNvCxnSpPr>
            <a:cxnSpLocks/>
            <a:stCxn id="178" idx="4"/>
            <a:endCxn id="190" idx="2"/>
          </p:cNvCxnSpPr>
          <p:nvPr/>
        </p:nvCxnSpPr>
        <p:spPr>
          <a:xfrm>
            <a:off x="6412167" y="3103194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1AADAC4-FF65-4466-B6A3-6E0C5450DC08}"/>
              </a:ext>
            </a:extLst>
          </p:cNvPr>
          <p:cNvSpPr/>
          <p:nvPr/>
        </p:nvSpPr>
        <p:spPr>
          <a:xfrm>
            <a:off x="8039355" y="2901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10CC2DFD-2AC8-4BF6-BCE8-AFE44D23C5CE}"/>
              </a:ext>
            </a:extLst>
          </p:cNvPr>
          <p:cNvSpPr/>
          <p:nvPr/>
        </p:nvSpPr>
        <p:spPr>
          <a:xfrm>
            <a:off x="8032057" y="3075669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06FE4C2-46AF-464E-8C73-7AE0A86E9196}"/>
              </a:ext>
            </a:extLst>
          </p:cNvPr>
          <p:cNvSpPr/>
          <p:nvPr/>
        </p:nvSpPr>
        <p:spPr>
          <a:xfrm>
            <a:off x="8039355" y="1917581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12CD690B-5BB2-4FBF-967D-5F4B837D1634}"/>
              </a:ext>
            </a:extLst>
          </p:cNvPr>
          <p:cNvSpPr/>
          <p:nvPr/>
        </p:nvSpPr>
        <p:spPr>
          <a:xfrm>
            <a:off x="8032057" y="210170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508A56C-9EE2-4AE0-8958-554E7ED99D94}"/>
              </a:ext>
            </a:extLst>
          </p:cNvPr>
          <p:cNvSpPr/>
          <p:nvPr/>
        </p:nvSpPr>
        <p:spPr>
          <a:xfrm>
            <a:off x="8046653" y="4300204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8E802713-F524-4C06-8A14-106AD7FA5BFE}"/>
              </a:ext>
            </a:extLst>
          </p:cNvPr>
          <p:cNvSpPr/>
          <p:nvPr/>
        </p:nvSpPr>
        <p:spPr>
          <a:xfrm>
            <a:off x="8039355" y="449496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5C0BB318-A89D-4D32-8D95-52B2F5DB73A4}"/>
              </a:ext>
            </a:extLst>
          </p:cNvPr>
          <p:cNvSpPr/>
          <p:nvPr/>
        </p:nvSpPr>
        <p:spPr>
          <a:xfrm>
            <a:off x="5395663" y="310347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51C7ECD0-0D0D-4DF2-8DB2-86357991FE58}"/>
              </a:ext>
            </a:extLst>
          </p:cNvPr>
          <p:cNvSpPr/>
          <p:nvPr/>
        </p:nvSpPr>
        <p:spPr>
          <a:xfrm>
            <a:off x="5388365" y="33194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순서도: 연결자 205">
            <a:extLst>
              <a:ext uri="{FF2B5EF4-FFF2-40B4-BE49-F238E27FC236}">
                <a16:creationId xmlns:a16="http://schemas.microsoft.com/office/drawing/2014/main" id="{E5504B29-AA31-4F6C-BA92-DFD21C21F29C}"/>
              </a:ext>
            </a:extLst>
          </p:cNvPr>
          <p:cNvSpPr/>
          <p:nvPr/>
        </p:nvSpPr>
        <p:spPr>
          <a:xfrm>
            <a:off x="7786444" y="180987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7" name="순서도: 연결자 206">
            <a:extLst>
              <a:ext uri="{FF2B5EF4-FFF2-40B4-BE49-F238E27FC236}">
                <a16:creationId xmlns:a16="http://schemas.microsoft.com/office/drawing/2014/main" id="{015DBE9E-3D61-46B8-849A-39F8785FC7EC}"/>
              </a:ext>
            </a:extLst>
          </p:cNvPr>
          <p:cNvSpPr/>
          <p:nvPr/>
        </p:nvSpPr>
        <p:spPr>
          <a:xfrm>
            <a:off x="6268151" y="3411270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순서도: 연결자 207">
            <a:extLst>
              <a:ext uri="{FF2B5EF4-FFF2-40B4-BE49-F238E27FC236}">
                <a16:creationId xmlns:a16="http://schemas.microsoft.com/office/drawing/2014/main" id="{ED71AEA1-3F55-4CC9-8F95-BD43BB3505DA}"/>
              </a:ext>
            </a:extLst>
          </p:cNvPr>
          <p:cNvSpPr/>
          <p:nvPr/>
        </p:nvSpPr>
        <p:spPr>
          <a:xfrm>
            <a:off x="7786444" y="4218501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B1EBDE0-11BD-4EFC-99CF-1DB5C0C7B54D}"/>
              </a:ext>
            </a:extLst>
          </p:cNvPr>
          <p:cNvGrpSpPr/>
          <p:nvPr/>
        </p:nvGrpSpPr>
        <p:grpSpPr>
          <a:xfrm rot="10800000">
            <a:off x="8769424" y="3714689"/>
            <a:ext cx="774641" cy="312379"/>
            <a:chOff x="8004465" y="3643609"/>
            <a:chExt cx="1299925" cy="484632"/>
          </a:xfrm>
          <a:solidFill>
            <a:srgbClr val="00B050">
              <a:alpha val="87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6" name="화살표: 갈매기형 수장 165">
              <a:extLst>
                <a:ext uri="{FF2B5EF4-FFF2-40B4-BE49-F238E27FC236}">
                  <a16:creationId xmlns:a16="http://schemas.microsoft.com/office/drawing/2014/main" id="{F0E5EB8B-F7EB-4577-8222-975DE2A0BFA1}"/>
                </a:ext>
              </a:extLst>
            </p:cNvPr>
            <p:cNvSpPr/>
            <p:nvPr/>
          </p:nvSpPr>
          <p:spPr>
            <a:xfrm>
              <a:off x="8819758" y="3643609"/>
              <a:ext cx="484632" cy="484632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" name="화살표: 오각형 168">
              <a:extLst>
                <a:ext uri="{FF2B5EF4-FFF2-40B4-BE49-F238E27FC236}">
                  <a16:creationId xmlns:a16="http://schemas.microsoft.com/office/drawing/2014/main" id="{2E3C0817-0723-425F-8E00-B287EC6C492E}"/>
                </a:ext>
              </a:extLst>
            </p:cNvPr>
            <p:cNvSpPr/>
            <p:nvPr/>
          </p:nvSpPr>
          <p:spPr>
            <a:xfrm>
              <a:off x="8004465" y="3643609"/>
              <a:ext cx="978408" cy="484632"/>
            </a:xfrm>
            <a:prstGeom prst="homePlat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040540D6-F665-49B8-BCE3-1E0D47FAB2B8}"/>
              </a:ext>
            </a:extLst>
          </p:cNvPr>
          <p:cNvSpPr txBox="1"/>
          <p:nvPr/>
        </p:nvSpPr>
        <p:spPr>
          <a:xfrm>
            <a:off x="9137475" y="3760221"/>
            <a:ext cx="336345" cy="20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</a:t>
            </a:r>
          </a:p>
        </p:txBody>
      </p:sp>
      <p:sp>
        <p:nvSpPr>
          <p:cNvPr id="197" name="순서도: 연결자 196">
            <a:extLst>
              <a:ext uri="{FF2B5EF4-FFF2-40B4-BE49-F238E27FC236}">
                <a16:creationId xmlns:a16="http://schemas.microsoft.com/office/drawing/2014/main" id="{FFA361AF-0674-42F7-8D5F-73E479A81188}"/>
              </a:ext>
            </a:extLst>
          </p:cNvPr>
          <p:cNvSpPr/>
          <p:nvPr/>
        </p:nvSpPr>
        <p:spPr>
          <a:xfrm>
            <a:off x="9380410" y="3507877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9" name="순서도: 연결자 208">
            <a:extLst>
              <a:ext uri="{FF2B5EF4-FFF2-40B4-BE49-F238E27FC236}">
                <a16:creationId xmlns:a16="http://schemas.microsoft.com/office/drawing/2014/main" id="{F2C46E85-5D0F-4A82-ACB4-2479634E30AC}"/>
              </a:ext>
            </a:extLst>
          </p:cNvPr>
          <p:cNvSpPr/>
          <p:nvPr/>
        </p:nvSpPr>
        <p:spPr>
          <a:xfrm>
            <a:off x="7829693" y="272434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D37457B-A35F-495A-95D3-D29B38234151}"/>
              </a:ext>
            </a:extLst>
          </p:cNvPr>
          <p:cNvSpPr/>
          <p:nvPr/>
        </p:nvSpPr>
        <p:spPr>
          <a:xfrm>
            <a:off x="257676" y="134621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Failover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FD30AC6-BACA-49AC-93B9-7EB7FB0880E3}"/>
              </a:ext>
            </a:extLst>
          </p:cNvPr>
          <p:cNvSpPr/>
          <p:nvPr/>
        </p:nvSpPr>
        <p:spPr>
          <a:xfrm>
            <a:off x="5015142" y="133714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Scale out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3882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전체 시스템 구성도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분석서버 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하드웨어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소프트웨어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 구성도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kern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 </a:t>
            </a:r>
            <a:endParaRPr lang="ko-KR" altLang="en-US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67DA-2A28-473C-8642-862E28F90821}"/>
              </a:ext>
            </a:extLst>
          </p:cNvPr>
          <p:cNvSpPr/>
          <p:nvPr/>
        </p:nvSpPr>
        <p:spPr>
          <a:xfrm>
            <a:off x="257366" y="1336773"/>
            <a:ext cx="9376153" cy="49609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1288" y="739459"/>
            <a:ext cx="9615487" cy="626793"/>
          </a:xfrm>
        </p:spPr>
        <p:txBody>
          <a:bodyPr/>
          <a:lstStyle/>
          <a:p>
            <a:r>
              <a:rPr lang="en-US" altLang="ko-KR" sz="1400"/>
              <a:t>Postgre </a:t>
            </a:r>
            <a:r>
              <a:rPr lang="ko-KR" altLang="en-US" sz="1400"/>
              <a:t>클러스터 서버에서 공간분석을 전담하고 하둡 </a:t>
            </a:r>
            <a:r>
              <a:rPr lang="en-US" altLang="ko-KR" sz="1400"/>
              <a:t>Spark </a:t>
            </a:r>
            <a:r>
              <a:rPr lang="ko-KR" altLang="en-US" sz="1400"/>
              <a:t>클러스터 서버을 도입하여 시나리오 및 사이트 분석을 처리하며 잡스케줄러에서 수행시 로드밸런싱을 수행합니다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F4A44C-C3B8-48C9-BA9A-BBB34C71EDC5}"/>
              </a:ext>
            </a:extLst>
          </p:cNvPr>
          <p:cNvSpPr/>
          <p:nvPr/>
        </p:nvSpPr>
        <p:spPr>
          <a:xfrm>
            <a:off x="646475" y="4835286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7B0435F-AA8F-486F-8A4B-6AE3095611A7}"/>
              </a:ext>
            </a:extLst>
          </p:cNvPr>
          <p:cNvGrpSpPr/>
          <p:nvPr/>
        </p:nvGrpSpPr>
        <p:grpSpPr>
          <a:xfrm>
            <a:off x="373506" y="1408781"/>
            <a:ext cx="1053146" cy="912644"/>
            <a:chOff x="1600200" y="1854599"/>
            <a:chExt cx="832280" cy="9126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C2201-5825-4B56-91F2-873E82BDDC63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/>
                <a:t>웹서버</a:t>
              </a:r>
              <a:r>
                <a:rPr lang="en-US" altLang="ko-KR" sz="900"/>
                <a:t>(</a:t>
              </a:r>
              <a:r>
                <a:rPr lang="ko-KR" altLang="en-US" sz="900" err="1"/>
                <a:t>톰켓</a:t>
              </a:r>
              <a:r>
                <a:rPr lang="en-US" altLang="ko-KR" sz="900"/>
                <a:t>)</a:t>
              </a:r>
            </a:p>
          </p:txBody>
        </p:sp>
        <p:pic>
          <p:nvPicPr>
            <p:cNvPr id="63" name="Picture 2" descr="web server iconì ëí ì´ë¯¸ì§ ê²ìê²°ê³¼">
              <a:extLst>
                <a:ext uri="{FF2B5EF4-FFF2-40B4-BE49-F238E27FC236}">
                  <a16:creationId xmlns:a16="http://schemas.microsoft.com/office/drawing/2014/main" id="{E354B013-91EF-4F95-AF94-736525949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D9D132-8AF3-4208-AA2E-324741A4F4B2}"/>
              </a:ext>
            </a:extLst>
          </p:cNvPr>
          <p:cNvSpPr txBox="1"/>
          <p:nvPr/>
        </p:nvSpPr>
        <p:spPr>
          <a:xfrm>
            <a:off x="2751535" y="2543621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오라클서버</a:t>
            </a:r>
            <a:r>
              <a:rPr lang="en-US" altLang="ko-KR" sz="900"/>
              <a:t>(12c)</a:t>
            </a:r>
            <a:endParaRPr lang="ko-KR" altLang="en-US" sz="800"/>
          </a:p>
        </p:txBody>
      </p:sp>
      <p:pic>
        <p:nvPicPr>
          <p:cNvPr id="65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E67979E7-6558-4140-88D4-66F82558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05" y="2646711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6B5B7CCF-246A-49AB-936A-B405EAFE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12570" y="3392527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AF6562-4582-4B95-9068-13A880926E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8062" y="4040160"/>
            <a:ext cx="933422" cy="4541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BD497EB-1E40-41B1-9E79-C459C08CF303}"/>
              </a:ext>
            </a:extLst>
          </p:cNvPr>
          <p:cNvSpPr txBox="1"/>
          <p:nvPr/>
        </p:nvSpPr>
        <p:spPr>
          <a:xfrm>
            <a:off x="1992240" y="3817566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AC8813-6E61-4A6E-8BD1-67D0526FE963}"/>
              </a:ext>
            </a:extLst>
          </p:cNvPr>
          <p:cNvSpPr txBox="1"/>
          <p:nvPr/>
        </p:nvSpPr>
        <p:spPr>
          <a:xfrm>
            <a:off x="1994647" y="3972198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(</a:t>
            </a:r>
            <a:r>
              <a:rPr lang="ko-KR" altLang="en-US" sz="900"/>
              <a:t>스케줄 모듈</a:t>
            </a:r>
            <a:r>
              <a:rPr lang="en-US" altLang="ko-KR" sz="90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23BD79-03D7-4AE2-A126-04A8E4E64D82}"/>
              </a:ext>
            </a:extLst>
          </p:cNvPr>
          <p:cNvSpPr txBox="1"/>
          <p:nvPr/>
        </p:nvSpPr>
        <p:spPr>
          <a:xfrm>
            <a:off x="588994" y="4393102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/>
              <a:t>Postgre  GIS</a:t>
            </a:r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C085B-A59A-4DDE-9775-B8E729C989CD}"/>
              </a:ext>
            </a:extLst>
          </p:cNvPr>
          <p:cNvSpPr txBox="1"/>
          <p:nvPr/>
        </p:nvSpPr>
        <p:spPr>
          <a:xfrm>
            <a:off x="433174" y="4014600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③ </a:t>
            </a:r>
            <a:r>
              <a:rPr lang="en-US" altLang="ko-KR" sz="700"/>
              <a:t>POSTGRE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FEA77C-9D5F-45D7-A52C-8A4F0643AF0C}"/>
              </a:ext>
            </a:extLst>
          </p:cNvPr>
          <p:cNvSpPr txBox="1"/>
          <p:nvPr/>
        </p:nvSpPr>
        <p:spPr>
          <a:xfrm>
            <a:off x="658659" y="5866684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Hadoop </a:t>
            </a:r>
          </a:p>
          <a:p>
            <a:r>
              <a:rPr lang="en-US" altLang="ko-KR" sz="90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73" name="꺾인 연결선 21">
            <a:extLst>
              <a:ext uri="{FF2B5EF4-FFF2-40B4-BE49-F238E27FC236}">
                <a16:creationId xmlns:a16="http://schemas.microsoft.com/office/drawing/2014/main" id="{2D8C4960-8963-4238-B4BA-409B39366083}"/>
              </a:ext>
            </a:extLst>
          </p:cNvPr>
          <p:cNvCxnSpPr>
            <a:stCxn id="67" idx="1"/>
            <a:endCxn id="60" idx="1"/>
          </p:cNvCxnSpPr>
          <p:nvPr/>
        </p:nvCxnSpPr>
        <p:spPr>
          <a:xfrm rot="10800000" flipV="1">
            <a:off x="646476" y="4267236"/>
            <a:ext cx="1421587" cy="722212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32">
            <a:extLst>
              <a:ext uri="{FF2B5EF4-FFF2-40B4-BE49-F238E27FC236}">
                <a16:creationId xmlns:a16="http://schemas.microsoft.com/office/drawing/2014/main" id="{21AC4176-AB61-4774-828A-307C4C419D55}"/>
              </a:ext>
            </a:extLst>
          </p:cNvPr>
          <p:cNvCxnSpPr>
            <a:stCxn id="60" idx="3"/>
            <a:endCxn id="65" idx="3"/>
          </p:cNvCxnSpPr>
          <p:nvPr/>
        </p:nvCxnSpPr>
        <p:spPr>
          <a:xfrm flipH="1" flipV="1">
            <a:off x="2839979" y="2897220"/>
            <a:ext cx="2532306" cy="2092228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563ECAAB-410E-4DAE-A591-33EBD3ACCB14}"/>
              </a:ext>
            </a:extLst>
          </p:cNvPr>
          <p:cNvCxnSpPr>
            <a:stCxn id="94" idx="3"/>
            <a:endCxn id="65" idx="3"/>
          </p:cNvCxnSpPr>
          <p:nvPr/>
        </p:nvCxnSpPr>
        <p:spPr>
          <a:xfrm flipH="1" flipV="1">
            <a:off x="2839979" y="2897220"/>
            <a:ext cx="2526037" cy="2720727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3">
            <a:extLst>
              <a:ext uri="{FF2B5EF4-FFF2-40B4-BE49-F238E27FC236}">
                <a16:creationId xmlns:a16="http://schemas.microsoft.com/office/drawing/2014/main" id="{CFC160F4-C5C9-425A-BE06-30A2045508FF}"/>
              </a:ext>
            </a:extLst>
          </p:cNvPr>
          <p:cNvCxnSpPr>
            <a:stCxn id="63" idx="2"/>
            <a:endCxn id="65" idx="1"/>
          </p:cNvCxnSpPr>
          <p:nvPr/>
        </p:nvCxnSpPr>
        <p:spPr>
          <a:xfrm rot="16200000" flipH="1">
            <a:off x="1265146" y="1956360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60FC16-1A9D-4DAB-B8DE-215F80111915}"/>
              </a:ext>
            </a:extLst>
          </p:cNvPr>
          <p:cNvSpPr txBox="1"/>
          <p:nvPr/>
        </p:nvSpPr>
        <p:spPr>
          <a:xfrm>
            <a:off x="1633477" y="5197010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 </a:t>
            </a:r>
            <a:r>
              <a:rPr lang="en-US" altLang="ko-KR" sz="700"/>
              <a:t>SPARK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cxnSp>
        <p:nvCxnSpPr>
          <p:cNvPr id="78" name="꺾인 연결선 55">
            <a:extLst>
              <a:ext uri="{FF2B5EF4-FFF2-40B4-BE49-F238E27FC236}">
                <a16:creationId xmlns:a16="http://schemas.microsoft.com/office/drawing/2014/main" id="{E1F0F4D8-5550-4FA2-ADCD-A3B231957378}"/>
              </a:ext>
            </a:extLst>
          </p:cNvPr>
          <p:cNvCxnSpPr>
            <a:stCxn id="65" idx="2"/>
            <a:endCxn id="67" idx="3"/>
          </p:cNvCxnSpPr>
          <p:nvPr/>
        </p:nvCxnSpPr>
        <p:spPr>
          <a:xfrm rot="16200000" flipH="1">
            <a:off x="2202484" y="3468236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2C56B3-FF48-4867-AF39-DB9DF3BEF085}"/>
              </a:ext>
            </a:extLst>
          </p:cNvPr>
          <p:cNvSpPr txBox="1"/>
          <p:nvPr/>
        </p:nvSpPr>
        <p:spPr>
          <a:xfrm>
            <a:off x="4720604" y="5167914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 잡수행정보</a:t>
            </a:r>
            <a:endParaRPr lang="en-US" altLang="ko-KR" sz="7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6D99D5-EECC-4D84-B5CC-382FA4CBFB1F}"/>
              </a:ext>
            </a:extLst>
          </p:cNvPr>
          <p:cNvGrpSpPr/>
          <p:nvPr/>
        </p:nvGrpSpPr>
        <p:grpSpPr>
          <a:xfrm>
            <a:off x="947703" y="2472752"/>
            <a:ext cx="1137260" cy="341625"/>
            <a:chOff x="2475498" y="2645441"/>
            <a:chExt cx="898753" cy="34162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FAA97E-02FC-4606-894D-271212DDB945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시나리오정보</a:t>
              </a:r>
              <a:endParaRPr lang="en-US" altLang="ko-KR" sz="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A86D21-15ED-4578-B2D3-A5F6AABC9C87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809969C-C822-467D-81B6-9D6FA7F8D43D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①</a:t>
              </a:r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279848-368E-4088-BC2E-8A72F3883D1E}"/>
              </a:ext>
            </a:extLst>
          </p:cNvPr>
          <p:cNvGrpSpPr/>
          <p:nvPr/>
        </p:nvGrpSpPr>
        <p:grpSpPr>
          <a:xfrm>
            <a:off x="1448879" y="3343930"/>
            <a:ext cx="1029267" cy="341625"/>
            <a:chOff x="2475498" y="2645441"/>
            <a:chExt cx="813409" cy="3416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5FACAC-8AB8-485A-82C3-1560D200DD9A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AA5999-B91F-4955-BE9C-BD536EB92EDF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잡수행정보</a:t>
              </a:r>
              <a:endParaRPr lang="en-US" altLang="ko-KR" sz="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20479A-F292-4BF3-8561-937F2ED1E46F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A84CCB-4129-40F8-A7F8-92F12F9845F9}"/>
              </a:ext>
            </a:extLst>
          </p:cNvPr>
          <p:cNvSpPr txBox="1"/>
          <p:nvPr/>
        </p:nvSpPr>
        <p:spPr>
          <a:xfrm>
            <a:off x="6606404" y="5734392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/>
              <a:t>⑥ 최종 분석 정보 </a:t>
            </a:r>
            <a:endParaRPr lang="en-US" altLang="ko-KR" sz="800" b="1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9B0F49-E105-4550-B716-7CF57C076069}"/>
              </a:ext>
            </a:extLst>
          </p:cNvPr>
          <p:cNvGrpSpPr/>
          <p:nvPr/>
        </p:nvGrpSpPr>
        <p:grpSpPr>
          <a:xfrm>
            <a:off x="794360" y="4918485"/>
            <a:ext cx="3671886" cy="163284"/>
            <a:chOff x="6324601" y="5461706"/>
            <a:chExt cx="3671886" cy="163284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6EDCE5A-46CC-4905-82AD-546399C1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273CFE9-DAFA-4AC9-8FCB-367BC129C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B843B29-2932-4A6C-9B4F-9B8E1B9B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2077261-C6C3-4E10-9055-943663F2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FBB590-658C-4160-AC86-4B8FF5BD2C2D}"/>
              </a:ext>
            </a:extLst>
          </p:cNvPr>
          <p:cNvSpPr/>
          <p:nvPr/>
        </p:nvSpPr>
        <p:spPr>
          <a:xfrm>
            <a:off x="640206" y="5463785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1FFF7C-FFC6-48C4-B82F-54B42436EDF6}"/>
              </a:ext>
            </a:extLst>
          </p:cNvPr>
          <p:cNvGrpSpPr/>
          <p:nvPr/>
        </p:nvGrpSpPr>
        <p:grpSpPr>
          <a:xfrm>
            <a:off x="788091" y="5546984"/>
            <a:ext cx="3671886" cy="163284"/>
            <a:chOff x="6324601" y="5461706"/>
            <a:chExt cx="3671886" cy="163284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EF8355B9-D67B-4C8B-8226-7E7F46D5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9B25AA7E-36E9-4281-BA18-50255417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8CD88E8-2E58-4143-B364-C5192A75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0E6C148-AF28-490D-9442-3C1DAD3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91AF356-A0B8-4F1C-91CE-588E95C89093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3003111" y="5143609"/>
            <a:ext cx="6269" cy="32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A6F7C8-2A35-43CF-B571-7B9CE5E077FB}"/>
              </a:ext>
            </a:extLst>
          </p:cNvPr>
          <p:cNvSpPr/>
          <p:nvPr/>
        </p:nvSpPr>
        <p:spPr>
          <a:xfrm>
            <a:off x="5745088" y="3622071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1BAC19A-B92C-458A-8C55-10CB8D6B8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10966" y="3581495"/>
            <a:ext cx="737664" cy="45415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59EC3FA-EB00-4C3E-A2DA-F216068A4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11888" y="3581495"/>
            <a:ext cx="737664" cy="45415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3AEDDA-E866-4776-8BCB-B8C0AB01ADB0}"/>
              </a:ext>
            </a:extLst>
          </p:cNvPr>
          <p:cNvSpPr txBox="1"/>
          <p:nvPr/>
        </p:nvSpPr>
        <p:spPr>
          <a:xfrm>
            <a:off x="5897488" y="335066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분석 서버</a:t>
            </a:r>
            <a:endParaRPr lang="en-US" altLang="ko-KR" sz="90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2C8E4F1-914C-4FF5-BAB6-62CAFEBFB7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12810" y="3581495"/>
            <a:ext cx="737664" cy="45415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4CB0960-BC30-4DED-9BCF-2C3FED8DD3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3732" y="3581495"/>
            <a:ext cx="737664" cy="454151"/>
          </a:xfrm>
          <a:prstGeom prst="rect">
            <a:avLst/>
          </a:prstGeom>
        </p:spPr>
      </p:pic>
      <p:pic>
        <p:nvPicPr>
          <p:cNvPr id="107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3288A4C7-F026-4B9C-A2FD-6695400A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48" y="404000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E60CDF29-99AE-40AF-8297-FB2A6CE8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02" y="404175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03C5C9F0-8FC1-4217-8FAA-87369EE7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42" y="40435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85FFEBDD-B51E-437C-A4E8-68E8138D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4" y="40452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A1497C-0E30-4DCB-858C-6ED7D9AD8B50}"/>
              </a:ext>
            </a:extLst>
          </p:cNvPr>
          <p:cNvSpPr/>
          <p:nvPr/>
        </p:nvSpPr>
        <p:spPr>
          <a:xfrm>
            <a:off x="5910966" y="4034250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7FF3154-65C7-48BF-A441-81D6F1F45B26}"/>
              </a:ext>
            </a:extLst>
          </p:cNvPr>
          <p:cNvSpPr txBox="1"/>
          <p:nvPr/>
        </p:nvSpPr>
        <p:spPr>
          <a:xfrm>
            <a:off x="7761312" y="2557391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Files(NFS)</a:t>
            </a:r>
            <a:endParaRPr lang="ko-KR" altLang="en-US" sz="9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12485-6FB1-41E8-BF3A-BB72A6CD38C2}"/>
              </a:ext>
            </a:extLst>
          </p:cNvPr>
          <p:cNvSpPr txBox="1"/>
          <p:nvPr/>
        </p:nvSpPr>
        <p:spPr>
          <a:xfrm>
            <a:off x="7169984" y="4397079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Local Storage</a:t>
            </a:r>
            <a:endParaRPr lang="ko-KR" altLang="en-US" sz="900"/>
          </a:p>
        </p:txBody>
      </p:sp>
      <p:cxnSp>
        <p:nvCxnSpPr>
          <p:cNvPr id="114" name="꺾인 연결선 20">
            <a:extLst>
              <a:ext uri="{FF2B5EF4-FFF2-40B4-BE49-F238E27FC236}">
                <a16:creationId xmlns:a16="http://schemas.microsoft.com/office/drawing/2014/main" id="{1A1CDA4D-8E01-4EA6-BD04-06AE9720A309}"/>
              </a:ext>
            </a:extLst>
          </p:cNvPr>
          <p:cNvCxnSpPr>
            <a:stCxn id="94" idx="2"/>
            <a:endCxn id="101" idx="2"/>
          </p:cNvCxnSpPr>
          <p:nvPr/>
        </p:nvCxnSpPr>
        <p:spPr>
          <a:xfrm rot="5400000" flipH="1" flipV="1">
            <a:off x="4739962" y="2899627"/>
            <a:ext cx="1135629" cy="4609333"/>
          </a:xfrm>
          <a:prstGeom prst="bentConnector3">
            <a:avLst>
              <a:gd name="adj1" fmla="val -201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25">
            <a:extLst>
              <a:ext uri="{FF2B5EF4-FFF2-40B4-BE49-F238E27FC236}">
                <a16:creationId xmlns:a16="http://schemas.microsoft.com/office/drawing/2014/main" id="{EB5B84F4-0B2A-4033-97D5-7930B4A52BF9}"/>
              </a:ext>
            </a:extLst>
          </p:cNvPr>
          <p:cNvCxnSpPr>
            <a:stCxn id="101" idx="0"/>
            <a:endCxn id="62" idx="3"/>
          </p:cNvCxnSpPr>
          <p:nvPr/>
        </p:nvCxnSpPr>
        <p:spPr>
          <a:xfrm rot="16200000" flipV="1">
            <a:off x="3470611" y="-519762"/>
            <a:ext cx="2097874" cy="618579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60">
            <a:extLst>
              <a:ext uri="{FF2B5EF4-FFF2-40B4-BE49-F238E27FC236}">
                <a16:creationId xmlns:a16="http://schemas.microsoft.com/office/drawing/2014/main" id="{E1469C2B-94EF-4446-BD39-943FA76C76FA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1574609" y="1698328"/>
            <a:ext cx="680703" cy="121606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BFF320-1B9D-499C-AAF1-00FA56184A0C}"/>
              </a:ext>
            </a:extLst>
          </p:cNvPr>
          <p:cNvSpPr txBox="1"/>
          <p:nvPr/>
        </p:nvSpPr>
        <p:spPr>
          <a:xfrm>
            <a:off x="1944569" y="1739743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로그정보 </a:t>
            </a:r>
            <a:r>
              <a:rPr lang="en-US" altLang="ko-KR" sz="900"/>
              <a:t>UI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5291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하드웨어 및 소프트웨어 구성도</a:t>
            </a:r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19EEF31-86D6-44E9-87F6-A41AFC1DF519}"/>
              </a:ext>
            </a:extLst>
          </p:cNvPr>
          <p:cNvCxnSpPr/>
          <p:nvPr/>
        </p:nvCxnSpPr>
        <p:spPr bwMode="auto">
          <a:xfrm flipV="1">
            <a:off x="288032" y="3619925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FC4DEA1-679A-422E-8E38-29FF0CF354B8}"/>
              </a:ext>
            </a:extLst>
          </p:cNvPr>
          <p:cNvSpPr/>
          <p:nvPr/>
        </p:nvSpPr>
        <p:spPr>
          <a:xfrm>
            <a:off x="3228945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6" name="표 175">
            <a:extLst>
              <a:ext uri="{FF2B5EF4-FFF2-40B4-BE49-F238E27FC236}">
                <a16:creationId xmlns:a16="http://schemas.microsoft.com/office/drawing/2014/main" id="{C98323C9-6F4E-4EA2-9C41-E760CF3E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60144"/>
              </p:ext>
            </p:extLst>
          </p:nvPr>
        </p:nvGraphicFramePr>
        <p:xfrm>
          <a:off x="3339022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567CE04-3C21-4290-B94A-56FE1B442140}"/>
              </a:ext>
            </a:extLst>
          </p:cNvPr>
          <p:cNvSpPr/>
          <p:nvPr/>
        </p:nvSpPr>
        <p:spPr>
          <a:xfrm>
            <a:off x="770619" y="3861880"/>
            <a:ext cx="1142074" cy="22946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696AC086-341C-4740-9F1D-B7D0E69B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7621"/>
              </p:ext>
            </p:extLst>
          </p:nvPr>
        </p:nvGraphicFramePr>
        <p:xfrm>
          <a:off x="880696" y="4214461"/>
          <a:ext cx="951982" cy="1432882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Hive 1.1.0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Sqoop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1.4.6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Zookeeper 3.4.5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6C659DC-C727-4589-B932-5F08F30CEA5A}"/>
              </a:ext>
            </a:extLst>
          </p:cNvPr>
          <p:cNvSpPr/>
          <p:nvPr/>
        </p:nvSpPr>
        <p:spPr>
          <a:xfrm>
            <a:off x="1986288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1A594BE6-E150-4903-A794-75398A4A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35895"/>
              </p:ext>
            </p:extLst>
          </p:nvPr>
        </p:nvGraphicFramePr>
        <p:xfrm>
          <a:off x="2096365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HUE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8F4AA2A-58C7-4674-BE03-E692F9FCA7ED}"/>
              </a:ext>
            </a:extLst>
          </p:cNvPr>
          <p:cNvSpPr/>
          <p:nvPr/>
        </p:nvSpPr>
        <p:spPr>
          <a:xfrm>
            <a:off x="4453081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F4B1EA89-1B5A-4FA3-B6DE-72316C15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41980"/>
              </p:ext>
            </p:extLst>
          </p:nvPr>
        </p:nvGraphicFramePr>
        <p:xfrm>
          <a:off x="4563158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5A061C-294D-4580-A0EE-23519B69FA77}"/>
              </a:ext>
            </a:extLst>
          </p:cNvPr>
          <p:cNvSpPr/>
          <p:nvPr/>
        </p:nvSpPr>
        <p:spPr>
          <a:xfrm>
            <a:off x="5677217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8BA0DE9E-2E38-45BC-B768-267E841E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67119"/>
              </p:ext>
            </p:extLst>
          </p:nvPr>
        </p:nvGraphicFramePr>
        <p:xfrm>
          <a:off x="5787294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414A1E-6265-4095-A8C1-D0918AA702B4}"/>
              </a:ext>
            </a:extLst>
          </p:cNvPr>
          <p:cNvSpPr/>
          <p:nvPr/>
        </p:nvSpPr>
        <p:spPr>
          <a:xfrm>
            <a:off x="436040" y="3500024"/>
            <a:ext cx="1852664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Hadoop</a:t>
            </a:r>
            <a:r>
              <a:rPr lang="ko-KR" altLang="en-US" sz="105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+mn-ea"/>
              </a:rPr>
              <a:t>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6B61D81-15A4-4FD7-A421-10B363B3C3C0}"/>
              </a:ext>
            </a:extLst>
          </p:cNvPr>
          <p:cNvCxnSpPr/>
          <p:nvPr/>
        </p:nvCxnSpPr>
        <p:spPr bwMode="auto">
          <a:xfrm flipV="1">
            <a:off x="288032" y="1105142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D6FB29A-A440-4D7F-9795-DFD5EAD24BD1}"/>
              </a:ext>
            </a:extLst>
          </p:cNvPr>
          <p:cNvSpPr/>
          <p:nvPr/>
        </p:nvSpPr>
        <p:spPr>
          <a:xfrm>
            <a:off x="768834" y="134984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034C1C32-CC1C-4D11-9157-2955D1138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6465"/>
              </p:ext>
            </p:extLst>
          </p:nvPr>
        </p:nvGraphicFramePr>
        <p:xfrm>
          <a:off x="878911" y="1681163"/>
          <a:ext cx="951982" cy="103045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Oracle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4121404-D427-4537-861E-7FF740FD35D7}"/>
              </a:ext>
            </a:extLst>
          </p:cNvPr>
          <p:cNvSpPr/>
          <p:nvPr/>
        </p:nvSpPr>
        <p:spPr>
          <a:xfrm>
            <a:off x="498558" y="985241"/>
            <a:ext cx="2006170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Interface &amp; Schedule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C08B1C5-0D75-4534-838B-BA34B0207015}"/>
              </a:ext>
            </a:extLst>
          </p:cNvPr>
          <p:cNvSpPr/>
          <p:nvPr/>
        </p:nvSpPr>
        <p:spPr>
          <a:xfrm>
            <a:off x="2864768" y="989606"/>
            <a:ext cx="1920331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Postgre 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5A43F-7CB7-4520-BA08-E6585E2E73D0}"/>
              </a:ext>
            </a:extLst>
          </p:cNvPr>
          <p:cNvSpPr/>
          <p:nvPr/>
        </p:nvSpPr>
        <p:spPr>
          <a:xfrm>
            <a:off x="820926" y="138515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Interface Node</a:t>
            </a:r>
            <a:endParaRPr lang="ko-KR" altLang="en-US" sz="8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3233971-F843-459C-8B5B-55584AD5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15990"/>
              </p:ext>
            </p:extLst>
          </p:nvPr>
        </p:nvGraphicFramePr>
        <p:xfrm>
          <a:off x="845682" y="5699410"/>
          <a:ext cx="1010974" cy="402428"/>
        </p:xfrm>
        <a:graphic>
          <a:graphicData uri="http://schemas.openxmlformats.org/drawingml/2006/table">
            <a:tbl>
              <a:tblPr firstRow="1" bandRow="1"/>
              <a:tblGrid>
                <a:gridCol w="101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A9328-B59F-4A04-A424-78C41FB061F0}"/>
              </a:ext>
            </a:extLst>
          </p:cNvPr>
          <p:cNvSpPr/>
          <p:nvPr/>
        </p:nvSpPr>
        <p:spPr>
          <a:xfrm>
            <a:off x="947525" y="3869485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Node1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6B4F9C-5715-447C-BD9F-98BCF4B0D066}"/>
              </a:ext>
            </a:extLst>
          </p:cNvPr>
          <p:cNvSpPr/>
          <p:nvPr/>
        </p:nvSpPr>
        <p:spPr>
          <a:xfrm>
            <a:off x="2162451" y="388392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Node2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A758B3-C4C9-4A5E-B6C9-F9BF64C7F5CD}"/>
              </a:ext>
            </a:extLst>
          </p:cNvPr>
          <p:cNvSpPr/>
          <p:nvPr/>
        </p:nvSpPr>
        <p:spPr>
          <a:xfrm>
            <a:off x="3438248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Node1</a:t>
            </a:r>
            <a:endParaRPr lang="ko-KR" altLang="en-US" sz="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C5368-E914-40B1-AA9E-0C30CAE8C205}"/>
              </a:ext>
            </a:extLst>
          </p:cNvPr>
          <p:cNvSpPr/>
          <p:nvPr/>
        </p:nvSpPr>
        <p:spPr>
          <a:xfrm>
            <a:off x="4670651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Node2</a:t>
            </a:r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840A3-22BE-4E35-8A04-223AFDFA0A0B}"/>
              </a:ext>
            </a:extLst>
          </p:cNvPr>
          <p:cNvSpPr/>
          <p:nvPr/>
        </p:nvSpPr>
        <p:spPr>
          <a:xfrm>
            <a:off x="5895773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Node3</a:t>
            </a:r>
            <a:endParaRPr lang="ko-KR" altLang="en-US" sz="8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041E7C-1DEA-4F28-A786-0368027D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78613"/>
              </p:ext>
            </p:extLst>
          </p:nvPr>
        </p:nvGraphicFramePr>
        <p:xfrm>
          <a:off x="2099314" y="5699410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04D8146-DB2F-4E3C-82FF-284DE80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77952"/>
              </p:ext>
            </p:extLst>
          </p:nvPr>
        </p:nvGraphicFramePr>
        <p:xfrm>
          <a:off x="3286290" y="5699410"/>
          <a:ext cx="1018638" cy="402428"/>
        </p:xfrm>
        <a:graphic>
          <a:graphicData uri="http://schemas.openxmlformats.org/drawingml/2006/table">
            <a:tbl>
              <a:tblPr firstRow="1" bandRow="1"/>
              <a:tblGrid>
                <a:gridCol w="101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A9EE50-9F98-442D-AF05-796301B7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75535"/>
              </p:ext>
            </p:extLst>
          </p:nvPr>
        </p:nvGraphicFramePr>
        <p:xfrm>
          <a:off x="4524891" y="5699410"/>
          <a:ext cx="1000882" cy="402428"/>
        </p:xfrm>
        <a:graphic>
          <a:graphicData uri="http://schemas.openxmlformats.org/drawingml/2006/table">
            <a:tbl>
              <a:tblPr firstRow="1" bandRow="1"/>
              <a:tblGrid>
                <a:gridCol w="100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1DED790-4500-4BEF-BDBA-4B3FBE9E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0863"/>
              </p:ext>
            </p:extLst>
          </p:nvPr>
        </p:nvGraphicFramePr>
        <p:xfrm>
          <a:off x="5738393" y="5699410"/>
          <a:ext cx="1023913" cy="402428"/>
        </p:xfrm>
        <a:graphic>
          <a:graphicData uri="http://schemas.openxmlformats.org/drawingml/2006/table">
            <a:tbl>
              <a:tblPr firstRow="1" bandRow="1"/>
              <a:tblGrid>
                <a:gridCol w="10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960D1AE-1E0A-4021-A478-3E5A3BE1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04419"/>
              </p:ext>
            </p:extLst>
          </p:nvPr>
        </p:nvGraphicFramePr>
        <p:xfrm>
          <a:off x="866300" y="2915082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 CORE + 16G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D789C0-8FB2-4145-8D6D-0C637BD082F9}"/>
              </a:ext>
            </a:extLst>
          </p:cNvPr>
          <p:cNvSpPr/>
          <p:nvPr/>
        </p:nvSpPr>
        <p:spPr>
          <a:xfrm>
            <a:off x="2950881" y="134984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56AB3E4-E344-4E1C-8905-1F10765F8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63160"/>
              </p:ext>
            </p:extLst>
          </p:nvPr>
        </p:nvGraphicFramePr>
        <p:xfrm>
          <a:off x="3060958" y="1681163"/>
          <a:ext cx="951982" cy="103045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Master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HA Proxy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2EF19A-007E-4EFC-9272-8293A8B27637}"/>
              </a:ext>
            </a:extLst>
          </p:cNvPr>
          <p:cNvSpPr/>
          <p:nvPr/>
        </p:nvSpPr>
        <p:spPr>
          <a:xfrm>
            <a:off x="3002973" y="138515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Master Node</a:t>
            </a:r>
            <a:endParaRPr lang="ko-KR" altLang="en-US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733D153-CB88-4B5A-AB72-5553AA32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05219"/>
              </p:ext>
            </p:extLst>
          </p:nvPr>
        </p:nvGraphicFramePr>
        <p:xfrm>
          <a:off x="3002973" y="2915082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58BAF-E80F-4AF2-91D6-97D40945AC35}"/>
              </a:ext>
            </a:extLst>
          </p:cNvPr>
          <p:cNvSpPr/>
          <p:nvPr/>
        </p:nvSpPr>
        <p:spPr>
          <a:xfrm>
            <a:off x="4160912" y="134984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B914FBD-0CC2-4C1B-ACA2-21FCF2C2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2045"/>
              </p:ext>
            </p:extLst>
          </p:nvPr>
        </p:nvGraphicFramePr>
        <p:xfrm>
          <a:off x="4270989" y="168116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18C8C-51FF-445D-BF04-53F8C08BC169}"/>
              </a:ext>
            </a:extLst>
          </p:cNvPr>
          <p:cNvSpPr/>
          <p:nvPr/>
        </p:nvSpPr>
        <p:spPr>
          <a:xfrm>
            <a:off x="4213004" y="138515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</a:t>
            </a:r>
            <a:endParaRPr lang="ko-KR" altLang="en-US" sz="8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C8D51FC-42F0-472A-B6EA-C3D1E8CE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20587"/>
              </p:ext>
            </p:extLst>
          </p:nvPr>
        </p:nvGraphicFramePr>
        <p:xfrm>
          <a:off x="4213004" y="2915082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B35851-3098-4008-839B-9D0478A57CD2}"/>
              </a:ext>
            </a:extLst>
          </p:cNvPr>
          <p:cNvSpPr/>
          <p:nvPr/>
        </p:nvSpPr>
        <p:spPr>
          <a:xfrm>
            <a:off x="5385048" y="1346584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537D2F0-4BCA-43A9-A5AE-64547D86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61406"/>
              </p:ext>
            </p:extLst>
          </p:nvPr>
        </p:nvGraphicFramePr>
        <p:xfrm>
          <a:off x="5495125" y="1677902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494C5D-3F35-44E2-A405-031448ACD90E}"/>
              </a:ext>
            </a:extLst>
          </p:cNvPr>
          <p:cNvSpPr/>
          <p:nvPr/>
        </p:nvSpPr>
        <p:spPr>
          <a:xfrm>
            <a:off x="5437140" y="1381897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</a:t>
            </a:r>
            <a:endParaRPr lang="ko-KR" altLang="en-US" sz="800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B7DD753-0402-4189-8BF0-F2153228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86735"/>
              </p:ext>
            </p:extLst>
          </p:nvPr>
        </p:nvGraphicFramePr>
        <p:xfrm>
          <a:off x="5444140" y="2911821"/>
          <a:ext cx="1028730" cy="402428"/>
        </p:xfrm>
        <a:graphic>
          <a:graphicData uri="http://schemas.openxmlformats.org/drawingml/2006/table">
            <a:tbl>
              <a:tblPr firstRow="1" bandRow="1"/>
              <a:tblGrid>
                <a:gridCol w="10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094F24-82C0-4E3D-AA6A-2E8FA07D4D23}"/>
              </a:ext>
            </a:extLst>
          </p:cNvPr>
          <p:cNvSpPr/>
          <p:nvPr/>
        </p:nvSpPr>
        <p:spPr>
          <a:xfrm>
            <a:off x="6609184" y="1346584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9D1D872-0BF1-4A8E-9572-AE16BDA5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85698"/>
              </p:ext>
            </p:extLst>
          </p:nvPr>
        </p:nvGraphicFramePr>
        <p:xfrm>
          <a:off x="6719261" y="1677902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86359E-095B-4B20-9AA4-278E038120CF}"/>
              </a:ext>
            </a:extLst>
          </p:cNvPr>
          <p:cNvSpPr/>
          <p:nvPr/>
        </p:nvSpPr>
        <p:spPr>
          <a:xfrm>
            <a:off x="6661276" y="1381897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</a:t>
            </a:r>
            <a:endParaRPr lang="ko-KR" altLang="en-US" sz="8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07A9760-69BE-4D0D-A8AE-7B8C562E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83670"/>
              </p:ext>
            </p:extLst>
          </p:nvPr>
        </p:nvGraphicFramePr>
        <p:xfrm>
          <a:off x="6661276" y="2911821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4" y="1834598"/>
            <a:ext cx="1192549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2D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3D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7"/>
            <a:ext cx="1116000" cy="40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Contents Mgr.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(Building, Tree).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Spatial Index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Partition by Region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3828875"/>
            <a:ext cx="640512" cy="58337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Map Contents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CELL DB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인접 장애물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&amp; Rx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간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LOS/NLOS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CELL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주변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기타 공간 연산 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492896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598605"/>
            <a:ext cx="2520000" cy="1273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CELL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Scenario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Envelope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단위 분산 처리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Spark SQL</a:t>
            </a:r>
            <a:endParaRPr lang="ko-KR" altLang="en-US" sz="1000" dirty="0">
              <a:latin typeface="Noto Sans CJK JP Regular"/>
              <a:cs typeface="Noto Sans CJK JP Regular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공간분석 클러스터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7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클러스터간 협업 채널 제공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분석대상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공간연산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과 공유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최종 분석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UI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단 제공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98608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 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548391"/>
            <a:ext cx="936000" cy="120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전파모델 분석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548390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 dirty="0"/>
              <a:t>분석 요청 시나리오를 바탕으로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PostGIS</a:t>
            </a:r>
            <a:r>
              <a:rPr lang="en-US" altLang="ko-KR" sz="1200" dirty="0"/>
              <a:t> Cluster</a:t>
            </a:r>
            <a:r>
              <a:rPr lang="ko-KR" altLang="en-US" sz="1200" dirty="0"/>
              <a:t>에서 시나리오 영역의 공간분석을 수행하고 결과를 </a:t>
            </a:r>
            <a:r>
              <a:rPr lang="en-US" altLang="ko-KR" sz="1200" dirty="0"/>
              <a:t>Hadoop 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Spark</a:t>
            </a:r>
            <a:r>
              <a:rPr lang="ko-KR" altLang="en-US" sz="1200" dirty="0"/>
              <a:t> </a:t>
            </a:r>
            <a:r>
              <a:rPr lang="en-US" altLang="ko-KR" sz="1200" dirty="0"/>
              <a:t>Cluster</a:t>
            </a:r>
            <a:r>
              <a:rPr lang="ko-KR" altLang="en-US" sz="1200" dirty="0"/>
              <a:t>로 전달하여 전파모델에 따른 시뮬레이션 작업을 수행한다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12326" y="4623913"/>
            <a:ext cx="1455400" cy="10568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12325" y="4623915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01808" y="4909213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Channel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모듈단위 처리 결과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공통 구성정보 동기화</a:t>
            </a: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분석 결과</a:t>
            </a: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2548623" y="2076166"/>
            <a:ext cx="2438721" cy="1176291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2677918" y="2162700"/>
            <a:ext cx="21605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RF Analysis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/>
              <a:t>Throughput</a:t>
            </a:r>
            <a:endParaRPr lang="ko-KR" altLang="en-US" sz="1000" b="1" dirty="0"/>
          </a:p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5072780"/>
            <a:ext cx="936000" cy="8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분석 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진행과정 모니터링 및 결과확인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508524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분석요청 관리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분석과정 추적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분석결과 확인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507278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0370F844-698B-42C2-8C9F-65B82AD56A8A}"/>
              </a:ext>
            </a:extLst>
          </p:cNvPr>
          <p:cNvSpPr/>
          <p:nvPr/>
        </p:nvSpPr>
        <p:spPr>
          <a:xfrm rot="16200000">
            <a:off x="1350215" y="4050428"/>
            <a:ext cx="1254328" cy="3166568"/>
          </a:xfrm>
          <a:prstGeom prst="corner">
            <a:avLst>
              <a:gd name="adj1" fmla="val 130712"/>
              <a:gd name="adj2" fmla="val 42811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737E52-838B-4CA2-88A1-91B9129C6101}"/>
              </a:ext>
            </a:extLst>
          </p:cNvPr>
          <p:cNvSpPr/>
          <p:nvPr/>
        </p:nvSpPr>
        <p:spPr>
          <a:xfrm>
            <a:off x="1921526" y="5110878"/>
            <a:ext cx="1177385" cy="231971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Scheduler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03" name="모서리가 둥근 직사각형 27">
            <a:extLst>
              <a:ext uri="{FF2B5EF4-FFF2-40B4-BE49-F238E27FC236}">
                <a16:creationId xmlns:a16="http://schemas.microsoft.com/office/drawing/2014/main" id="{79895994-6461-48CD-B7A9-DAAF11E1916B}"/>
              </a:ext>
            </a:extLst>
          </p:cNvPr>
          <p:cNvSpPr/>
          <p:nvPr/>
        </p:nvSpPr>
        <p:spPr>
          <a:xfrm>
            <a:off x="2064068" y="5435785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Handler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A6AA48-EE57-43F4-B6AE-67C58A486EAC}"/>
              </a:ext>
            </a:extLst>
          </p:cNvPr>
          <p:cNvSpPr/>
          <p:nvPr/>
        </p:nvSpPr>
        <p:spPr>
          <a:xfrm>
            <a:off x="2157179" y="563690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Flow Manager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EBE857-CC6B-4630-B095-C657ADA193AC}"/>
              </a:ext>
            </a:extLst>
          </p:cNvPr>
          <p:cNvSpPr/>
          <p:nvPr/>
        </p:nvSpPr>
        <p:spPr>
          <a:xfrm>
            <a:off x="2157179" y="5855971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Error Tracker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0F653E-226D-4458-8955-D0E39BF36F59}"/>
              </a:ext>
            </a:extLst>
          </p:cNvPr>
          <p:cNvGrpSpPr/>
          <p:nvPr/>
        </p:nvGrpSpPr>
        <p:grpSpPr>
          <a:xfrm>
            <a:off x="2548623" y="4522225"/>
            <a:ext cx="432000" cy="435655"/>
            <a:chOff x="2559895" y="4396865"/>
            <a:chExt cx="432000" cy="290602"/>
          </a:xfrm>
        </p:grpSpPr>
        <p:sp>
          <p:nvSpPr>
            <p:cNvPr id="182" name="오른쪽 화살표 47">
              <a:extLst>
                <a:ext uri="{FF2B5EF4-FFF2-40B4-BE49-F238E27FC236}">
                  <a16:creationId xmlns:a16="http://schemas.microsoft.com/office/drawing/2014/main" id="{3EDCAB1B-8644-4E7F-BC2B-64FDC4DF7202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9" name="오른쪽 화살표 47">
              <a:extLst>
                <a:ext uri="{FF2B5EF4-FFF2-40B4-BE49-F238E27FC236}">
                  <a16:creationId xmlns:a16="http://schemas.microsoft.com/office/drawing/2014/main" id="{4EF11DFB-87D9-488E-89EB-FB8C3442074E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03DF1-BA47-4E12-8305-911D9DB5BE61}"/>
              </a:ext>
            </a:extLst>
          </p:cNvPr>
          <p:cNvGrpSpPr/>
          <p:nvPr/>
        </p:nvGrpSpPr>
        <p:grpSpPr>
          <a:xfrm>
            <a:off x="996859" y="4434130"/>
            <a:ext cx="258371" cy="366749"/>
            <a:chOff x="2559895" y="4396865"/>
            <a:chExt cx="432000" cy="290602"/>
          </a:xfrm>
        </p:grpSpPr>
        <p:sp>
          <p:nvSpPr>
            <p:cNvPr id="111" name="오른쪽 화살표 47">
              <a:extLst>
                <a:ext uri="{FF2B5EF4-FFF2-40B4-BE49-F238E27FC236}">
                  <a16:creationId xmlns:a16="http://schemas.microsoft.com/office/drawing/2014/main" id="{2F7F4363-042A-498D-9C59-3CA5424F6EC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" name="오른쪽 화살표 47">
              <a:extLst>
                <a:ext uri="{FF2B5EF4-FFF2-40B4-BE49-F238E27FC236}">
                  <a16:creationId xmlns:a16="http://schemas.microsoft.com/office/drawing/2014/main" id="{372423CD-7792-4091-8B35-20211FAE11C8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37A1957-C0E0-458B-9240-B35A2D34B774}"/>
              </a:ext>
            </a:extLst>
          </p:cNvPr>
          <p:cNvGrpSpPr/>
          <p:nvPr/>
        </p:nvGrpSpPr>
        <p:grpSpPr>
          <a:xfrm rot="5400000">
            <a:off x="3505443" y="4645320"/>
            <a:ext cx="258371" cy="366749"/>
            <a:chOff x="2559895" y="4396865"/>
            <a:chExt cx="432000" cy="290602"/>
          </a:xfrm>
        </p:grpSpPr>
        <p:sp>
          <p:nvSpPr>
            <p:cNvPr id="114" name="오른쪽 화살표 47">
              <a:extLst>
                <a:ext uri="{FF2B5EF4-FFF2-40B4-BE49-F238E27FC236}">
                  <a16:creationId xmlns:a16="http://schemas.microsoft.com/office/drawing/2014/main" id="{1317DFC9-1975-4C50-B489-72CD05FE8DD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6" name="오른쪽 화살표 47">
              <a:extLst>
                <a:ext uri="{FF2B5EF4-FFF2-40B4-BE49-F238E27FC236}">
                  <a16:creationId xmlns:a16="http://schemas.microsoft.com/office/drawing/2014/main" id="{A2BCB7D3-5F8D-4233-8F5F-703A0B62B6A2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84" name="모서리가 둥근 직사각형 19">
            <a:extLst>
              <a:ext uri="{FF2B5EF4-FFF2-40B4-BE49-F238E27FC236}">
                <a16:creationId xmlns:a16="http://schemas.microsoft.com/office/drawing/2014/main" id="{85B360B3-D670-4796-A6D9-5283D5808A2F}"/>
              </a:ext>
            </a:extLst>
          </p:cNvPr>
          <p:cNvSpPr/>
          <p:nvPr/>
        </p:nvSpPr>
        <p:spPr>
          <a:xfrm>
            <a:off x="2549496" y="3339683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6ABA21-E3A1-4F8A-9B23-772A1B2ECB19}"/>
              </a:ext>
            </a:extLst>
          </p:cNvPr>
          <p:cNvSpPr/>
          <p:nvPr/>
        </p:nvSpPr>
        <p:spPr>
          <a:xfrm>
            <a:off x="2657525" y="3426216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Envelope </a:t>
            </a:r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단위 분산 처리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6" name="모서리가 둥근 직사각형 19">
            <a:extLst>
              <a:ext uri="{FF2B5EF4-FFF2-40B4-BE49-F238E27FC236}">
                <a16:creationId xmlns:a16="http://schemas.microsoft.com/office/drawing/2014/main" id="{E2369F5E-8EA2-4670-87CB-1933D3E26781}"/>
              </a:ext>
            </a:extLst>
          </p:cNvPr>
          <p:cNvSpPr/>
          <p:nvPr/>
        </p:nvSpPr>
        <p:spPr>
          <a:xfrm>
            <a:off x="2544295" y="3816382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07E09C5-9913-47F0-B9A6-8C156F21AEEE}"/>
              </a:ext>
            </a:extLst>
          </p:cNvPr>
          <p:cNvSpPr/>
          <p:nvPr/>
        </p:nvSpPr>
        <p:spPr>
          <a:xfrm>
            <a:off x="2652324" y="3902915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영역 및 대상 스캔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구성 시</a:t>
            </a:r>
            <a:r>
              <a:rPr lang="en-US" altLang="ko-KR" sz="1200" dirty="0"/>
              <a:t> HA</a:t>
            </a:r>
            <a:r>
              <a:rPr lang="ko-KR" altLang="en-US" sz="1200" dirty="0"/>
              <a:t>를 고려한다면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/>
              <a:t>를 활용한 </a:t>
            </a:r>
            <a:r>
              <a:rPr lang="en-US" altLang="ko-KR" sz="1200" dirty="0"/>
              <a:t>VIP </a:t>
            </a:r>
            <a:r>
              <a:rPr lang="ko-KR" altLang="en-US" sz="1200" dirty="0"/>
              <a:t>관리체계를 구성해야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Active</a:t>
            </a:r>
            <a:r>
              <a:rPr lang="ko-KR" altLang="en-US" sz="1200" dirty="0"/>
              <a:t>노드와 </a:t>
            </a:r>
            <a:r>
              <a:rPr lang="en-US" altLang="ko-KR" sz="1200" dirty="0"/>
              <a:t>Standby</a:t>
            </a:r>
            <a:r>
              <a:rPr lang="ko-KR" altLang="en-US" sz="1200" dirty="0"/>
              <a:t>노드 사이에는 </a:t>
            </a:r>
            <a:r>
              <a:rPr lang="en-US" altLang="ko-KR" sz="1200" dirty="0"/>
              <a:t>Streaming Replication</a:t>
            </a:r>
            <a:r>
              <a:rPr lang="ko-KR" altLang="en-US" sz="1200" dirty="0"/>
              <a:t>설정을 통해 실시간 동기화 상태로 운영된다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9087812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관리하는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를 통해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Master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노드와 통신한다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Active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 장애 시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의해 실시간적으로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Standby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노드로 전달되어 네트워크 환경을 구성한다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단절없이 클러스터와 통신이 가능하다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 (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논리적 단일 서버와 통신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9087812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원통형 211">
            <a:extLst>
              <a:ext uri="{FF2B5EF4-FFF2-40B4-BE49-F238E27FC236}">
                <a16:creationId xmlns:a16="http://schemas.microsoft.com/office/drawing/2014/main" id="{91A05964-BA18-45AA-BB40-5306B17B00AA}"/>
              </a:ext>
            </a:extLst>
          </p:cNvPr>
          <p:cNvSpPr/>
          <p:nvPr/>
        </p:nvSpPr>
        <p:spPr>
          <a:xfrm>
            <a:off x="4414151" y="1848421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Active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원통형 212">
            <a:extLst>
              <a:ext uri="{FF2B5EF4-FFF2-40B4-BE49-F238E27FC236}">
                <a16:creationId xmlns:a16="http://schemas.microsoft.com/office/drawing/2014/main" id="{DDB4C2CE-A8B2-4A5E-8358-681A3E3E842B}"/>
              </a:ext>
            </a:extLst>
          </p:cNvPr>
          <p:cNvSpPr/>
          <p:nvPr/>
        </p:nvSpPr>
        <p:spPr>
          <a:xfrm>
            <a:off x="4416213" y="3630965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Standby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13">
            <a:extLst>
              <a:ext uri="{FF2B5EF4-FFF2-40B4-BE49-F238E27FC236}">
                <a16:creationId xmlns:a16="http://schemas.microsoft.com/office/drawing/2014/main" id="{761D96F4-2CBD-4B58-B525-6BFF7F5A30D2}"/>
              </a:ext>
            </a:extLst>
          </p:cNvPr>
          <p:cNvCxnSpPr/>
          <p:nvPr/>
        </p:nvCxnSpPr>
        <p:spPr>
          <a:xfrm>
            <a:off x="1794328" y="1585089"/>
            <a:ext cx="0" cy="3339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07CB6B54-6926-4A8F-9C79-2526BD12B3B5}"/>
              </a:ext>
            </a:extLst>
          </p:cNvPr>
          <p:cNvSpPr/>
          <p:nvPr/>
        </p:nvSpPr>
        <p:spPr>
          <a:xfrm>
            <a:off x="331396" y="2960233"/>
            <a:ext cx="1178311" cy="442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External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System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62B9EC3-F870-4362-AE43-E069E4A4DB4D}"/>
              </a:ext>
            </a:extLst>
          </p:cNvPr>
          <p:cNvSpPr/>
          <p:nvPr/>
        </p:nvSpPr>
        <p:spPr>
          <a:xfrm>
            <a:off x="2348692" y="2862099"/>
            <a:ext cx="1185357" cy="6389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VIP 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KeepAlived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BCB726F5-F1A5-433F-BED4-76A55146EB59}"/>
              </a:ext>
            </a:extLst>
          </p:cNvPr>
          <p:cNvCxnSpPr>
            <a:cxnSpLocks/>
            <a:stCxn id="216" idx="3"/>
            <a:endCxn id="212" idx="2"/>
          </p:cNvCxnSpPr>
          <p:nvPr/>
        </p:nvCxnSpPr>
        <p:spPr>
          <a:xfrm flipV="1">
            <a:off x="3534049" y="2285700"/>
            <a:ext cx="880102" cy="895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48DDA05D-6C41-4B91-B022-819450FB8C14}"/>
              </a:ext>
            </a:extLst>
          </p:cNvPr>
          <p:cNvCxnSpPr>
            <a:cxnSpLocks/>
            <a:stCxn id="216" idx="3"/>
            <a:endCxn id="213" idx="2"/>
          </p:cNvCxnSpPr>
          <p:nvPr/>
        </p:nvCxnSpPr>
        <p:spPr>
          <a:xfrm>
            <a:off x="3534049" y="3181554"/>
            <a:ext cx="882164" cy="88669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5FCE1DAB-5D30-4C78-9108-7CE42A19EE40}"/>
              </a:ext>
            </a:extLst>
          </p:cNvPr>
          <p:cNvCxnSpPr>
            <a:cxnSpLocks/>
            <a:stCxn id="216" idx="1"/>
            <a:endCxn id="215" idx="3"/>
          </p:cNvCxnSpPr>
          <p:nvPr/>
        </p:nvCxnSpPr>
        <p:spPr>
          <a:xfrm flipH="1">
            <a:off x="1509707" y="3181554"/>
            <a:ext cx="838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원통형 219">
            <a:extLst>
              <a:ext uri="{FF2B5EF4-FFF2-40B4-BE49-F238E27FC236}">
                <a16:creationId xmlns:a16="http://schemas.microsoft.com/office/drawing/2014/main" id="{97D46852-A0E3-4DA1-8D0A-D33A621E5081}"/>
              </a:ext>
            </a:extLst>
          </p:cNvPr>
          <p:cNvSpPr/>
          <p:nvPr/>
        </p:nvSpPr>
        <p:spPr>
          <a:xfrm>
            <a:off x="7431381" y="1683152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221" name="원통형 220">
            <a:extLst>
              <a:ext uri="{FF2B5EF4-FFF2-40B4-BE49-F238E27FC236}">
                <a16:creationId xmlns:a16="http://schemas.microsoft.com/office/drawing/2014/main" id="{7F7EA91A-17A8-4047-ACB6-FE305D07B93B}"/>
              </a:ext>
            </a:extLst>
          </p:cNvPr>
          <p:cNvSpPr/>
          <p:nvPr/>
        </p:nvSpPr>
        <p:spPr>
          <a:xfrm>
            <a:off x="7431381" y="2564904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222" name="원통형 221">
            <a:extLst>
              <a:ext uri="{FF2B5EF4-FFF2-40B4-BE49-F238E27FC236}">
                <a16:creationId xmlns:a16="http://schemas.microsoft.com/office/drawing/2014/main" id="{ACC4218A-DA8E-428E-8306-ACD62D3490E3}"/>
              </a:ext>
            </a:extLst>
          </p:cNvPr>
          <p:cNvSpPr/>
          <p:nvPr/>
        </p:nvSpPr>
        <p:spPr>
          <a:xfrm>
            <a:off x="7440549" y="3987408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87BCAF2-1FB4-43DB-801B-D13562760A62}"/>
              </a:ext>
            </a:extLst>
          </p:cNvPr>
          <p:cNvSpPr txBox="1"/>
          <p:nvPr/>
        </p:nvSpPr>
        <p:spPr>
          <a:xfrm>
            <a:off x="7855034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D760EB2-CF20-4FAA-9CCD-C7165570B4BF}"/>
              </a:ext>
            </a:extLst>
          </p:cNvPr>
          <p:cNvCxnSpPr>
            <a:cxnSpLocks/>
            <a:stCxn id="212" idx="4"/>
            <a:endCxn id="220" idx="2"/>
          </p:cNvCxnSpPr>
          <p:nvPr/>
        </p:nvCxnSpPr>
        <p:spPr>
          <a:xfrm flipV="1">
            <a:off x="5527002" y="2052020"/>
            <a:ext cx="1904379" cy="23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711D001-E48C-47E7-8B83-1794E0A4B5D2}"/>
              </a:ext>
            </a:extLst>
          </p:cNvPr>
          <p:cNvCxnSpPr>
            <a:cxnSpLocks/>
            <a:stCxn id="212" idx="4"/>
            <a:endCxn id="221" idx="2"/>
          </p:cNvCxnSpPr>
          <p:nvPr/>
        </p:nvCxnSpPr>
        <p:spPr>
          <a:xfrm>
            <a:off x="5527002" y="2285700"/>
            <a:ext cx="1904379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890F2782-FA3B-4B85-8AFB-18712ABDF00F}"/>
              </a:ext>
            </a:extLst>
          </p:cNvPr>
          <p:cNvCxnSpPr>
            <a:cxnSpLocks/>
            <a:stCxn id="212" idx="4"/>
            <a:endCxn id="222" idx="2"/>
          </p:cNvCxnSpPr>
          <p:nvPr/>
        </p:nvCxnSpPr>
        <p:spPr>
          <a:xfrm>
            <a:off x="5527002" y="2285700"/>
            <a:ext cx="1913547" cy="2070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682F786-89CE-4244-8093-64A8B2A25E8B}"/>
              </a:ext>
            </a:extLst>
          </p:cNvPr>
          <p:cNvCxnSpPr>
            <a:cxnSpLocks/>
            <a:stCxn id="213" idx="4"/>
            <a:endCxn id="220" idx="2"/>
          </p:cNvCxnSpPr>
          <p:nvPr/>
        </p:nvCxnSpPr>
        <p:spPr>
          <a:xfrm flipV="1">
            <a:off x="5529064" y="2052020"/>
            <a:ext cx="1902317" cy="201622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8105548-E1B6-4FA4-B52F-52007CBC5F56}"/>
              </a:ext>
            </a:extLst>
          </p:cNvPr>
          <p:cNvCxnSpPr>
            <a:cxnSpLocks/>
            <a:stCxn id="213" idx="4"/>
            <a:endCxn id="221" idx="2"/>
          </p:cNvCxnSpPr>
          <p:nvPr/>
        </p:nvCxnSpPr>
        <p:spPr>
          <a:xfrm flipV="1">
            <a:off x="5529064" y="2933772"/>
            <a:ext cx="1902317" cy="113447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8F86E47-7D68-489E-8DEA-B1FA855A65F8}"/>
              </a:ext>
            </a:extLst>
          </p:cNvPr>
          <p:cNvCxnSpPr>
            <a:cxnSpLocks/>
            <a:stCxn id="213" idx="4"/>
            <a:endCxn id="222" idx="2"/>
          </p:cNvCxnSpPr>
          <p:nvPr/>
        </p:nvCxnSpPr>
        <p:spPr>
          <a:xfrm>
            <a:off x="5529064" y="4068244"/>
            <a:ext cx="1911485" cy="28803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81AA240-C81A-4BF3-A352-7FBFF9E66C7C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flipH="1">
            <a:off x="4972639" y="3388891"/>
            <a:ext cx="5732" cy="24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0C2B81F-6C81-4C62-B033-72613E609E59}"/>
              </a:ext>
            </a:extLst>
          </p:cNvPr>
          <p:cNvSpPr/>
          <p:nvPr/>
        </p:nvSpPr>
        <p:spPr>
          <a:xfrm>
            <a:off x="3862247" y="2956843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srgbClr val="666666"/>
                </a:solidFill>
                <a:latin typeface="Noto Sans"/>
              </a:rPr>
              <a:t>Streaming Replication(WAL)</a:t>
            </a: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691845C-18BD-4705-97CA-038BD0B55663}"/>
              </a:ext>
            </a:extLst>
          </p:cNvPr>
          <p:cNvCxnSpPr>
            <a:cxnSpLocks/>
            <a:stCxn id="212" idx="3"/>
            <a:endCxn id="231" idx="0"/>
          </p:cNvCxnSpPr>
          <p:nvPr/>
        </p:nvCxnSpPr>
        <p:spPr>
          <a:xfrm>
            <a:off x="4970577" y="2722979"/>
            <a:ext cx="7794" cy="2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2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35295</TotalTime>
  <Words>1019</Words>
  <Application>Microsoft Office PowerPoint</Application>
  <PresentationFormat>A4 용지(210x297mm)</PresentationFormat>
  <Paragraphs>436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</vt:lpstr>
      <vt:lpstr>Noto Sans CJK JP Regular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Jaehyo</cp:lastModifiedBy>
  <cp:revision>1601</cp:revision>
  <cp:lastPrinted>2017-12-15T06:29:14Z</cp:lastPrinted>
  <dcterms:created xsi:type="dcterms:W3CDTF">2015-08-25T01:09:51Z</dcterms:created>
  <dcterms:modified xsi:type="dcterms:W3CDTF">2019-09-05T06:08:43Z</dcterms:modified>
</cp:coreProperties>
</file>