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38"/>
  </p:notesMasterIdLst>
  <p:sldIdLst>
    <p:sldId id="1183" r:id="rId3"/>
    <p:sldId id="1038" r:id="rId4"/>
    <p:sldId id="1036" r:id="rId5"/>
    <p:sldId id="1013" r:id="rId6"/>
    <p:sldId id="1076" r:id="rId7"/>
    <p:sldId id="1014" r:id="rId8"/>
    <p:sldId id="1015" r:id="rId9"/>
    <p:sldId id="1029" r:id="rId10"/>
    <p:sldId id="1060" r:id="rId11"/>
    <p:sldId id="1067" r:id="rId12"/>
    <p:sldId id="1068" r:id="rId13"/>
    <p:sldId id="1064" r:id="rId14"/>
    <p:sldId id="1069" r:id="rId15"/>
    <p:sldId id="1070" r:id="rId16"/>
    <p:sldId id="1184" r:id="rId17"/>
    <p:sldId id="1185" r:id="rId18"/>
    <p:sldId id="1186" r:id="rId19"/>
    <p:sldId id="1061" r:id="rId20"/>
    <p:sldId id="1077" r:id="rId21"/>
    <p:sldId id="1065" r:id="rId22"/>
    <p:sldId id="1071" r:id="rId23"/>
    <p:sldId id="1072" r:id="rId24"/>
    <p:sldId id="1066" r:id="rId25"/>
    <p:sldId id="1073" r:id="rId26"/>
    <p:sldId id="1074" r:id="rId27"/>
    <p:sldId id="1078" r:id="rId28"/>
    <p:sldId id="1079" r:id="rId29"/>
    <p:sldId id="1080" r:id="rId30"/>
    <p:sldId id="1081" r:id="rId31"/>
    <p:sldId id="1082" r:id="rId32"/>
    <p:sldId id="1083" r:id="rId33"/>
    <p:sldId id="1062" r:id="rId34"/>
    <p:sldId id="1084" r:id="rId35"/>
    <p:sldId id="1063" r:id="rId36"/>
    <p:sldId id="1085" r:id="rId37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1752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3120">
          <p15:clr>
            <a:srgbClr val="A4A3A4"/>
          </p15:clr>
        </p15:guide>
        <p15:guide id="7" pos="444">
          <p15:clr>
            <a:srgbClr val="A4A3A4"/>
          </p15:clr>
        </p15:guide>
        <p15:guide id="8" pos="5796">
          <p15:clr>
            <a:srgbClr val="A4A3A4"/>
          </p15:clr>
        </p15:guide>
        <p15:guide id="9" orient="horz" pos="4319">
          <p15:clr>
            <a:srgbClr val="A4A3A4"/>
          </p15:clr>
        </p15:guide>
        <p15:guide id="10" orient="horz" pos="709">
          <p15:clr>
            <a:srgbClr val="A4A3A4"/>
          </p15:clr>
        </p15:guide>
        <p15:guide id="11" orient="horz" pos="1117">
          <p15:clr>
            <a:srgbClr val="A4A3A4"/>
          </p15:clr>
        </p15:guide>
        <p15:guide id="12" pos="4299">
          <p15:clr>
            <a:srgbClr val="A4A3A4"/>
          </p15:clr>
        </p15:guide>
        <p15:guide id="13" pos="580">
          <p15:clr>
            <a:srgbClr val="A4A3A4"/>
          </p15:clr>
        </p15:guide>
        <p15:guide id="14" pos="6114">
          <p15:clr>
            <a:srgbClr val="A4A3A4"/>
          </p15:clr>
        </p15:guide>
        <p15:guide id="15" pos="172">
          <p15:clr>
            <a:srgbClr val="A4A3A4"/>
          </p15:clr>
        </p15:guide>
        <p15:guide id="16" pos="2349">
          <p15:clr>
            <a:srgbClr val="A4A3A4"/>
          </p15:clr>
        </p15:guide>
        <p15:guide id="17" pos="2757">
          <p15:clr>
            <a:srgbClr val="A4A3A4"/>
          </p15:clr>
        </p15:guide>
        <p15:guide id="18" pos="5388">
          <p15:clr>
            <a:srgbClr val="A4A3A4"/>
          </p15:clr>
        </p15:guide>
        <p15:guide id="19" pos="3029">
          <p15:clr>
            <a:srgbClr val="A4A3A4"/>
          </p15:clr>
        </p15:guide>
        <p15:guide id="20" orient="horz" pos="2523">
          <p15:clr>
            <a:srgbClr val="A4A3A4"/>
          </p15:clr>
        </p15:guide>
        <p15:guide id="21" pos="625">
          <p15:clr>
            <a:srgbClr val="A4A3A4"/>
          </p15:clr>
        </p15:guide>
        <p15:guide id="22" pos="1079">
          <p15:clr>
            <a:srgbClr val="A4A3A4"/>
          </p15:clr>
        </p15:guide>
        <p15:guide id="23" pos="19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6600"/>
    <a:srgbClr val="777777"/>
    <a:srgbClr val="969696"/>
    <a:srgbClr val="990000"/>
    <a:srgbClr val="B2B2B2"/>
    <a:srgbClr val="FF0000"/>
    <a:srgbClr val="E31936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 autoAdjust="0"/>
    <p:restoredTop sz="99281" autoAdjust="0"/>
  </p:normalViewPr>
  <p:slideViewPr>
    <p:cSldViewPr>
      <p:cViewPr varScale="1">
        <p:scale>
          <a:sx n="122" d="100"/>
          <a:sy n="122" d="100"/>
        </p:scale>
        <p:origin x="888" y="114"/>
      </p:cViewPr>
      <p:guideLst>
        <p:guide orient="horz" pos="4065"/>
        <p:guide orient="horz" pos="1752"/>
        <p:guide orient="horz" pos="1933"/>
        <p:guide orient="horz" pos="799"/>
        <p:guide orient="horz" pos="1207"/>
        <p:guide pos="3120"/>
        <p:guide pos="444"/>
        <p:guide pos="5796"/>
        <p:guide orient="horz" pos="4319"/>
        <p:guide orient="horz" pos="709"/>
        <p:guide orient="horz" pos="1117"/>
        <p:guide pos="4299"/>
        <p:guide pos="580"/>
        <p:guide pos="6114"/>
        <p:guide pos="172"/>
        <p:guide pos="2349"/>
        <p:guide pos="2757"/>
        <p:guide pos="5388"/>
        <p:guide pos="3029"/>
        <p:guide orient="horz" pos="2523"/>
        <p:guide pos="625"/>
        <p:guide pos="1079"/>
        <p:guide pos="1941"/>
      </p:guideLst>
    </p:cSldViewPr>
  </p:slideViewPr>
  <p:outlineViewPr>
    <p:cViewPr>
      <p:scale>
        <a:sx n="33" d="100"/>
        <a:sy n="33" d="100"/>
      </p:scale>
      <p:origin x="78" y="3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652" y="-7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492713E0-F782-460F-9956-C523C8B2F189}" type="datetimeFigureOut">
              <a:rPr lang="ko-KR" altLang="en-US" smtClean="0"/>
              <a:pPr/>
              <a:t>2019-08-26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B2FFE5DF-2502-4883-8C1F-F54D9B59F0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8464" y="6463594"/>
            <a:ext cx="1126740" cy="277774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7EDF99-3153-4649-B0A2-2BB9B05D6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6" y="6463594"/>
            <a:ext cx="1211685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1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4" y="2653707"/>
            <a:ext cx="5000596" cy="363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5392739" y="3584550"/>
            <a:ext cx="3865562" cy="2807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6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1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4" y="2653707"/>
            <a:ext cx="5000596" cy="363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4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5392739" y="3584550"/>
            <a:ext cx="3865562" cy="2807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3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56" r:id="rId4"/>
    <p:sldLayoutId id="214748365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프로세스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46B73E-975A-497D-A380-770C96653966}"/>
              </a:ext>
            </a:extLst>
          </p:cNvPr>
          <p:cNvGrpSpPr/>
          <p:nvPr/>
        </p:nvGrpSpPr>
        <p:grpSpPr>
          <a:xfrm>
            <a:off x="3337001" y="2140413"/>
            <a:ext cx="6529050" cy="4676278"/>
            <a:chOff x="0" y="0"/>
            <a:chExt cx="4659407" cy="372595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8C895EF-E8E6-4B71-BDEF-5A1A3151E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59407" cy="372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8B03E25-DD44-4564-9D07-E56DAC447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9" y="123265"/>
              <a:ext cx="1805828" cy="527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290E88E-3D40-455A-9B35-919BCF17F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6222026"/>
            <a:ext cx="1266073" cy="4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08347"/>
              </p:ext>
            </p:extLst>
          </p:nvPr>
        </p:nvGraphicFramePr>
        <p:xfrm>
          <a:off x="308486" y="908722"/>
          <a:ext cx="9289030" cy="3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Batch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포맷을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인서트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Cubic 0.5x0.5x0.5m GRID  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환경에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0.2x0.2x0.2m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그 이하로 작은 규모의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생성하면 정밀도를 높게 조정할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유효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Intersection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연산으로 유효판단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Cubic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TIN&amp;GRID Intersection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중첩 면적이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면적대비 기준비율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이상일때 유효하다고 판단하는 로직 도 검토필요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90737"/>
              </p:ext>
            </p:extLst>
          </p:nvPr>
        </p:nvGraphicFramePr>
        <p:xfrm>
          <a:off x="416496" y="941819"/>
          <a:ext cx="9073008" cy="354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 컨텐츠 업체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(EGIS)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Tree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외형을 삼각형 구조의 공간 정보로 표현한 데이터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3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622BBC-675D-4E91-B9CC-6E2C1C48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62" y="4422739"/>
            <a:ext cx="649920" cy="6070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A26115-810C-4D06-BA6D-DE1167D3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48" y="4266238"/>
            <a:ext cx="772990" cy="890954"/>
          </a:xfrm>
          <a:prstGeom prst="rect">
            <a:avLst/>
          </a:prstGeom>
        </p:spPr>
      </p:pic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생성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2D Shape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기반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두부 영역내의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2x2x3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215645" y="5230941"/>
            <a:ext cx="136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Shape </a:t>
            </a:r>
            <a:r>
              <a:rPr lang="ko-KR" altLang="en-US" sz="1000" dirty="0"/>
              <a:t>기반 두부 공간을 채우는 </a:t>
            </a:r>
            <a:r>
              <a:rPr lang="en-US" altLang="ko-KR" sz="1000" dirty="0"/>
              <a:t>2X2X3m BIN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360712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3800872" y="5255181"/>
            <a:ext cx="153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 </a:t>
            </a:r>
            <a:r>
              <a:rPr lang="en-US" altLang="ko-KR" sz="1000" dirty="0"/>
              <a:t>3DS</a:t>
            </a:r>
            <a:r>
              <a:rPr lang="ko-KR" altLang="en-US" sz="1000" dirty="0"/>
              <a:t>와</a:t>
            </a:r>
            <a:r>
              <a:rPr lang="en-US" altLang="ko-KR" sz="1000" dirty="0"/>
              <a:t> BIN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In-3DPolygon </a:t>
            </a:r>
            <a:r>
              <a:rPr lang="ko-KR" altLang="en-US" sz="1000" dirty="0"/>
              <a:t>연산수행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건물 </a:t>
            </a:r>
            <a:r>
              <a:rPr lang="en-US" altLang="ko-KR" sz="1000" dirty="0"/>
              <a:t>In/Out </a:t>
            </a:r>
            <a:r>
              <a:rPr lang="ko-KR" altLang="en-US" sz="1000" dirty="0"/>
              <a:t>구분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443400" y="4258204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524792" y="472624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 flipV="1">
            <a:off x="6897216" y="4725144"/>
            <a:ext cx="504056" cy="45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825208" y="4777400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BIN</a:t>
            </a:r>
            <a:r>
              <a:rPr lang="ko-KR" altLang="en-US" sz="1000" dirty="0"/>
              <a:t>저장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9980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 flipV="1">
            <a:off x="1723980" y="1917143"/>
            <a:ext cx="781855" cy="467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4406545" y="1652666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2x2x3 BIN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Shape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공간연산을 통해 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IN/OUT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6559431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 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대상으로 건물 표면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실내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6760074" y="2652683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차 테이블</a:t>
            </a:r>
          </a:p>
        </p:txBody>
      </p:sp>
      <p:sp>
        <p:nvSpPr>
          <p:cNvPr id="100" name="순서도: 자기 디스크 66">
            <a:extLst>
              <a:ext uri="{FF2B5EF4-FFF2-40B4-BE49-F238E27FC236}">
                <a16:creationId xmlns:a16="http://schemas.microsoft.com/office/drawing/2014/main" id="{7800DFA6-5F1A-4FC1-8F83-F531B5E730C4}"/>
              </a:ext>
            </a:extLst>
          </p:cNvPr>
          <p:cNvSpPr/>
          <p:nvPr/>
        </p:nvSpPr>
        <p:spPr>
          <a:xfrm>
            <a:off x="4559845" y="2651877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최종 테이블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3872879" y="1910842"/>
            <a:ext cx="53366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5773589" y="1910842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241768" y="2175319"/>
            <a:ext cx="1185" cy="4773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7DC2E3-9306-4A5A-A47B-E1AA8052200E}"/>
              </a:ext>
            </a:extLst>
          </p:cNvPr>
          <p:cNvCxnSpPr>
            <a:cxnSpLocks/>
            <a:stCxn id="96" idx="2"/>
            <a:endCxn id="100" idx="4"/>
          </p:cNvCxnSpPr>
          <p:nvPr/>
        </p:nvCxnSpPr>
        <p:spPr>
          <a:xfrm flipH="1" flipV="1">
            <a:off x="5437539" y="3121144"/>
            <a:ext cx="1322535" cy="8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5729154" y="28529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수신점 고도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52148EE-5F0D-4062-8671-18E4908DB4C5}"/>
              </a:ext>
            </a:extLst>
          </p:cNvPr>
          <p:cNvGrpSpPr/>
          <p:nvPr/>
        </p:nvGrpSpPr>
        <p:grpSpPr>
          <a:xfrm>
            <a:off x="4061894" y="4217692"/>
            <a:ext cx="1115276" cy="956409"/>
            <a:chOff x="3224808" y="3355435"/>
            <a:chExt cx="1115276" cy="9564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6B1F48-C436-4BCD-A4AB-43D98E89F44A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8A0D23-C9BE-49F8-B0A0-D19ECABF5416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893CB37-D24E-4B4B-AE68-C9F13974F99D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0D66BC5-8438-42D5-A937-5DB20AE9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24A8D80-1E6D-411C-BB0F-E396F936B7F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0382285-EDF0-4C63-B3BF-5AF2B7733475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B374133-6C38-46F7-8F7C-49B8A90B4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8125F70-EC59-496F-A5F7-25D816924B6C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B1ACADE-B86D-435E-BB9D-683AB0418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DBC192B-DB9F-4CE0-90CC-298B1379A693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8258C91-1737-428F-8239-818B558E7E1D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D7C4FE9-87E0-4B0E-B7D8-B88C1D68B0E2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5691204-D593-43BA-A37F-E7C561234354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EB66A5C-E771-4A66-B6AA-B5FB5E736B06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05E64FA-B34D-4B99-AAC1-0789AD8722A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A37FA90-73C9-4B22-87C1-CAA664CE4466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A410DBD-B90D-4CB1-A9D5-629D4E42B2B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E7B9D203-551D-4D57-9B28-CC38B30D93D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588A461-4C44-436B-BD89-B2EA1F73023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0E92D5C-A037-487A-95D3-2F3828635244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A19367F-FB60-45C7-A5E4-273A14780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A490743-AC05-482D-B034-CEDC7D11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45085B5-DA28-467B-99F0-A234C5A9D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D6333FC-17D1-472B-B33C-548ED03E8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DD91332-538F-4F33-9C3A-B4B6CFCB13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E4F1BC4-52A7-455A-BF29-E8599FFE766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BCBB9FB-3947-428C-AB31-D4235DB3E8CA}"/>
              </a:ext>
            </a:extLst>
          </p:cNvPr>
          <p:cNvSpPr txBox="1"/>
          <p:nvPr/>
        </p:nvSpPr>
        <p:spPr>
          <a:xfrm>
            <a:off x="4261300" y="4396866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B6E2CD-D5B0-4A39-8151-8CA4A42CA3E4}"/>
              </a:ext>
            </a:extLst>
          </p:cNvPr>
          <p:cNvSpPr txBox="1"/>
          <p:nvPr/>
        </p:nvSpPr>
        <p:spPr>
          <a:xfrm>
            <a:off x="4502801" y="4397036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FB4186C-B5C5-4108-B47B-5D17C911F41B}"/>
              </a:ext>
            </a:extLst>
          </p:cNvPr>
          <p:cNvSpPr txBox="1"/>
          <p:nvPr/>
        </p:nvSpPr>
        <p:spPr>
          <a:xfrm>
            <a:off x="4247518" y="4541395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9C1FC0-B3B3-4419-9FDE-B0CD2ED5B8C0}"/>
              </a:ext>
            </a:extLst>
          </p:cNvPr>
          <p:cNvSpPr txBox="1"/>
          <p:nvPr/>
        </p:nvSpPr>
        <p:spPr>
          <a:xfrm>
            <a:off x="4224079" y="4696685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875BB7-501B-4135-AC6E-EC3CE3E778E5}"/>
              </a:ext>
            </a:extLst>
          </p:cNvPr>
          <p:cNvSpPr txBox="1"/>
          <p:nvPr/>
        </p:nvSpPr>
        <p:spPr>
          <a:xfrm>
            <a:off x="4493172" y="4529777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EE74D-E1A3-40A8-8904-75C7AD113380}"/>
              </a:ext>
            </a:extLst>
          </p:cNvPr>
          <p:cNvSpPr txBox="1"/>
          <p:nvPr/>
        </p:nvSpPr>
        <p:spPr>
          <a:xfrm>
            <a:off x="4683091" y="4451947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5CEF00-51E7-4C51-9E44-7794E55EC954}"/>
              </a:ext>
            </a:extLst>
          </p:cNvPr>
          <p:cNvSpPr txBox="1"/>
          <p:nvPr/>
        </p:nvSpPr>
        <p:spPr>
          <a:xfrm>
            <a:off x="4671161" y="4625718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24B208-CF07-440F-AF3F-0D35CF436665}"/>
              </a:ext>
            </a:extLst>
          </p:cNvPr>
          <p:cNvSpPr txBox="1"/>
          <p:nvPr/>
        </p:nvSpPr>
        <p:spPr>
          <a:xfrm>
            <a:off x="4697563" y="4774054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2F518-7FD5-45B7-AC2E-F693C23B626C}"/>
              </a:ext>
            </a:extLst>
          </p:cNvPr>
          <p:cNvSpPr/>
          <p:nvPr/>
        </p:nvSpPr>
        <p:spPr>
          <a:xfrm>
            <a:off x="2741794" y="4255124"/>
            <a:ext cx="355771" cy="542028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3A752E-95E3-4256-B84C-07E7C3A14332}"/>
              </a:ext>
            </a:extLst>
          </p:cNvPr>
          <p:cNvCxnSpPr>
            <a:cxnSpLocks/>
          </p:cNvCxnSpPr>
          <p:nvPr/>
        </p:nvCxnSpPr>
        <p:spPr>
          <a:xfrm flipV="1">
            <a:off x="3091066" y="4217692"/>
            <a:ext cx="1383617" cy="75404"/>
          </a:xfrm>
          <a:prstGeom prst="line">
            <a:avLst/>
          </a:prstGeom>
          <a:ln>
            <a:solidFill>
              <a:srgbClr val="FF33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E648055-1DAD-4621-8676-45AB83E035F3}"/>
              </a:ext>
            </a:extLst>
          </p:cNvPr>
          <p:cNvCxnSpPr>
            <a:cxnSpLocks/>
          </p:cNvCxnSpPr>
          <p:nvPr/>
        </p:nvCxnSpPr>
        <p:spPr>
          <a:xfrm>
            <a:off x="3044293" y="4846256"/>
            <a:ext cx="1087422" cy="314577"/>
          </a:xfrm>
          <a:prstGeom prst="line">
            <a:avLst/>
          </a:prstGeom>
          <a:ln>
            <a:solidFill>
              <a:srgbClr val="FF33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380776" y="47669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4DB1F5-4741-4E3F-AE22-5B8BACB4C5C6}"/>
              </a:ext>
            </a:extLst>
          </p:cNvPr>
          <p:cNvSpPr/>
          <p:nvPr/>
        </p:nvSpPr>
        <p:spPr>
          <a:xfrm>
            <a:off x="5603660" y="421769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33B8C4E-E4C2-461A-BD3F-0830EA159582}"/>
              </a:ext>
            </a:extLst>
          </p:cNvPr>
          <p:cNvSpPr/>
          <p:nvPr/>
        </p:nvSpPr>
        <p:spPr>
          <a:xfrm>
            <a:off x="5762036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780A72A-AD17-41B2-8C59-1D88CFCBEC0F}"/>
              </a:ext>
            </a:extLst>
          </p:cNvPr>
          <p:cNvSpPr/>
          <p:nvPr/>
        </p:nvSpPr>
        <p:spPr>
          <a:xfrm>
            <a:off x="5917228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5AD8F4A-38E8-4986-A77F-3E3F83BCEADB}"/>
              </a:ext>
            </a:extLst>
          </p:cNvPr>
          <p:cNvSpPr/>
          <p:nvPr/>
        </p:nvSpPr>
        <p:spPr>
          <a:xfrm>
            <a:off x="6075604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BC371EA-F5A8-4393-B713-4C018671D4E3}"/>
              </a:ext>
            </a:extLst>
          </p:cNvPr>
          <p:cNvSpPr/>
          <p:nvPr/>
        </p:nvSpPr>
        <p:spPr>
          <a:xfrm>
            <a:off x="6233804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F127798-84A4-458A-81F9-68290EA27217}"/>
              </a:ext>
            </a:extLst>
          </p:cNvPr>
          <p:cNvSpPr/>
          <p:nvPr/>
        </p:nvSpPr>
        <p:spPr>
          <a:xfrm>
            <a:off x="6392180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8E7E593-3C8E-455E-8B2D-B72632C3B920}"/>
              </a:ext>
            </a:extLst>
          </p:cNvPr>
          <p:cNvSpPr/>
          <p:nvPr/>
        </p:nvSpPr>
        <p:spPr>
          <a:xfrm>
            <a:off x="6553348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F1F2D20-DAAA-4514-BFB3-6D453C39A421}"/>
              </a:ext>
            </a:extLst>
          </p:cNvPr>
          <p:cNvSpPr/>
          <p:nvPr/>
        </p:nvSpPr>
        <p:spPr>
          <a:xfrm>
            <a:off x="6711724" y="42219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CCFA816-C4BF-4944-BF1B-8137CADD6BA1}"/>
              </a:ext>
            </a:extLst>
          </p:cNvPr>
          <p:cNvSpPr/>
          <p:nvPr/>
        </p:nvSpPr>
        <p:spPr>
          <a:xfrm>
            <a:off x="5603660" y="436768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410E893-0D0E-4093-B7DA-D6130192FB01}"/>
              </a:ext>
            </a:extLst>
          </p:cNvPr>
          <p:cNvSpPr/>
          <p:nvPr/>
        </p:nvSpPr>
        <p:spPr>
          <a:xfrm>
            <a:off x="5762036" y="4365104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87320CB-2DF7-4CAB-B887-CD680DC8C736}"/>
              </a:ext>
            </a:extLst>
          </p:cNvPr>
          <p:cNvSpPr/>
          <p:nvPr/>
        </p:nvSpPr>
        <p:spPr>
          <a:xfrm>
            <a:off x="5917228" y="43651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F9333D5-C1E4-4E9A-A519-606E1211367E}"/>
              </a:ext>
            </a:extLst>
          </p:cNvPr>
          <p:cNvSpPr/>
          <p:nvPr/>
        </p:nvSpPr>
        <p:spPr>
          <a:xfrm>
            <a:off x="6075604" y="436850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001D78-3659-4560-AE39-E953C44DF6B8}"/>
              </a:ext>
            </a:extLst>
          </p:cNvPr>
          <p:cNvSpPr/>
          <p:nvPr/>
        </p:nvSpPr>
        <p:spPr>
          <a:xfrm>
            <a:off x="6233804" y="43651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E0620AC-7595-4AEC-80D0-49A16370D175}"/>
              </a:ext>
            </a:extLst>
          </p:cNvPr>
          <p:cNvSpPr/>
          <p:nvPr/>
        </p:nvSpPr>
        <p:spPr>
          <a:xfrm>
            <a:off x="6392180" y="436850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3BC5B05-6092-4B7A-9C1B-E22129EAC931}"/>
              </a:ext>
            </a:extLst>
          </p:cNvPr>
          <p:cNvSpPr/>
          <p:nvPr/>
        </p:nvSpPr>
        <p:spPr>
          <a:xfrm>
            <a:off x="6553348" y="436850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D0AFB6A-FF72-4AEF-B017-1815FAC1C633}"/>
              </a:ext>
            </a:extLst>
          </p:cNvPr>
          <p:cNvSpPr/>
          <p:nvPr/>
        </p:nvSpPr>
        <p:spPr>
          <a:xfrm>
            <a:off x="6711724" y="43659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7F4265-815F-45D2-8720-F59DDD596159}"/>
              </a:ext>
            </a:extLst>
          </p:cNvPr>
          <p:cNvSpPr/>
          <p:nvPr/>
        </p:nvSpPr>
        <p:spPr>
          <a:xfrm>
            <a:off x="5601590" y="451144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579DB87-B32D-432C-B041-2C2DAFA2E93F}"/>
              </a:ext>
            </a:extLst>
          </p:cNvPr>
          <p:cNvSpPr/>
          <p:nvPr/>
        </p:nvSpPr>
        <p:spPr>
          <a:xfrm>
            <a:off x="5759966" y="451483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21B83B8-0D38-45AE-8298-864B5C5F1F81}"/>
              </a:ext>
            </a:extLst>
          </p:cNvPr>
          <p:cNvSpPr/>
          <p:nvPr/>
        </p:nvSpPr>
        <p:spPr>
          <a:xfrm>
            <a:off x="5915158" y="451483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09C32B4-E60C-4CDF-A96C-1F24D5422746}"/>
              </a:ext>
            </a:extLst>
          </p:cNvPr>
          <p:cNvSpPr/>
          <p:nvPr/>
        </p:nvSpPr>
        <p:spPr>
          <a:xfrm>
            <a:off x="6073534" y="451225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812B1B5-3783-4D3E-857B-26D1FA1C0CC6}"/>
              </a:ext>
            </a:extLst>
          </p:cNvPr>
          <p:cNvSpPr/>
          <p:nvPr/>
        </p:nvSpPr>
        <p:spPr>
          <a:xfrm>
            <a:off x="6231734" y="451483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F37C06B-8320-4A0C-A621-B25952AAD224}"/>
              </a:ext>
            </a:extLst>
          </p:cNvPr>
          <p:cNvSpPr/>
          <p:nvPr/>
        </p:nvSpPr>
        <p:spPr>
          <a:xfrm>
            <a:off x="6390110" y="451225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69192AC-BD35-4A82-8734-F9BE6B7B7304}"/>
              </a:ext>
            </a:extLst>
          </p:cNvPr>
          <p:cNvSpPr/>
          <p:nvPr/>
        </p:nvSpPr>
        <p:spPr>
          <a:xfrm>
            <a:off x="6551278" y="451225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ABB9AB3-E004-4B3B-9000-B386555FBD5B}"/>
              </a:ext>
            </a:extLst>
          </p:cNvPr>
          <p:cNvSpPr/>
          <p:nvPr/>
        </p:nvSpPr>
        <p:spPr>
          <a:xfrm>
            <a:off x="6709654" y="45156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39BAC3D-D7E1-4BFF-8895-A8AD7AD3C60A}"/>
              </a:ext>
            </a:extLst>
          </p:cNvPr>
          <p:cNvSpPr/>
          <p:nvPr/>
        </p:nvSpPr>
        <p:spPr>
          <a:xfrm>
            <a:off x="5601590" y="466143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A0B0F05-009A-48DB-B906-5482D78A08D7}"/>
              </a:ext>
            </a:extLst>
          </p:cNvPr>
          <p:cNvSpPr/>
          <p:nvPr/>
        </p:nvSpPr>
        <p:spPr>
          <a:xfrm>
            <a:off x="5759966" y="46588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20B0A61-D5CA-4B02-A911-8E8A5D7FE2AE}"/>
              </a:ext>
            </a:extLst>
          </p:cNvPr>
          <p:cNvSpPr/>
          <p:nvPr/>
        </p:nvSpPr>
        <p:spPr>
          <a:xfrm>
            <a:off x="5915158" y="4658854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14C6898-A702-40D6-94F4-69F1DA416D21}"/>
              </a:ext>
            </a:extLst>
          </p:cNvPr>
          <p:cNvSpPr/>
          <p:nvPr/>
        </p:nvSpPr>
        <p:spPr>
          <a:xfrm>
            <a:off x="6073534" y="466225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266C36C-F5AD-4E39-98D0-D01E2CEBEBD7}"/>
              </a:ext>
            </a:extLst>
          </p:cNvPr>
          <p:cNvSpPr/>
          <p:nvPr/>
        </p:nvSpPr>
        <p:spPr>
          <a:xfrm>
            <a:off x="6231734" y="46588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2D34267-3FFF-45D5-BFDA-DDA8C35EFD17}"/>
              </a:ext>
            </a:extLst>
          </p:cNvPr>
          <p:cNvSpPr/>
          <p:nvPr/>
        </p:nvSpPr>
        <p:spPr>
          <a:xfrm>
            <a:off x="6390110" y="466225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39253E6-E258-4B8C-8F6C-F666C1A4EE1F}"/>
              </a:ext>
            </a:extLst>
          </p:cNvPr>
          <p:cNvSpPr/>
          <p:nvPr/>
        </p:nvSpPr>
        <p:spPr>
          <a:xfrm>
            <a:off x="6551278" y="466225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597FEEC-1818-4EC1-9A42-574320F13D2F}"/>
              </a:ext>
            </a:extLst>
          </p:cNvPr>
          <p:cNvSpPr/>
          <p:nvPr/>
        </p:nvSpPr>
        <p:spPr>
          <a:xfrm>
            <a:off x="6709654" y="465967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5DDDDFE-805E-4D73-AF56-F2DB6869549C}"/>
              </a:ext>
            </a:extLst>
          </p:cNvPr>
          <p:cNvSpPr/>
          <p:nvPr/>
        </p:nvSpPr>
        <p:spPr>
          <a:xfrm>
            <a:off x="5601072" y="480512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5EBEBFD-5CB8-4040-8817-E071F9A9A038}"/>
              </a:ext>
            </a:extLst>
          </p:cNvPr>
          <p:cNvSpPr/>
          <p:nvPr/>
        </p:nvSpPr>
        <p:spPr>
          <a:xfrm>
            <a:off x="5759448" y="48085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687E1B7-CCB8-4DC3-8DAA-C21C1349512A}"/>
              </a:ext>
            </a:extLst>
          </p:cNvPr>
          <p:cNvSpPr/>
          <p:nvPr/>
        </p:nvSpPr>
        <p:spPr>
          <a:xfrm>
            <a:off x="5914640" y="480852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1AF0F5D-93FE-4A20-B7A3-07E85F30B70E}"/>
              </a:ext>
            </a:extLst>
          </p:cNvPr>
          <p:cNvSpPr/>
          <p:nvPr/>
        </p:nvSpPr>
        <p:spPr>
          <a:xfrm>
            <a:off x="6073016" y="480594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6A66A433-515B-4495-9AAD-AEC7CBD3A377}"/>
              </a:ext>
            </a:extLst>
          </p:cNvPr>
          <p:cNvSpPr/>
          <p:nvPr/>
        </p:nvSpPr>
        <p:spPr>
          <a:xfrm>
            <a:off x="6231216" y="48085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0988295-01FF-423D-A4AF-5EB04FB34303}"/>
              </a:ext>
            </a:extLst>
          </p:cNvPr>
          <p:cNvSpPr/>
          <p:nvPr/>
        </p:nvSpPr>
        <p:spPr>
          <a:xfrm>
            <a:off x="6389592" y="480594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2C8A2C6-71BC-4CEF-823C-2F15619BBA2C}"/>
              </a:ext>
            </a:extLst>
          </p:cNvPr>
          <p:cNvSpPr/>
          <p:nvPr/>
        </p:nvSpPr>
        <p:spPr>
          <a:xfrm>
            <a:off x="6550760" y="480594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6CBAB561-98E0-4706-A16C-8FB2A6F21E34}"/>
              </a:ext>
            </a:extLst>
          </p:cNvPr>
          <p:cNvSpPr/>
          <p:nvPr/>
        </p:nvSpPr>
        <p:spPr>
          <a:xfrm>
            <a:off x="6709136" y="4809336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2DA8796-7EA9-4F81-8B00-DC20E3BF9A83}"/>
              </a:ext>
            </a:extLst>
          </p:cNvPr>
          <p:cNvSpPr/>
          <p:nvPr/>
        </p:nvSpPr>
        <p:spPr>
          <a:xfrm>
            <a:off x="5601072" y="4955116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AABEC1C-9749-4D64-83BC-D86BF5B886CC}"/>
              </a:ext>
            </a:extLst>
          </p:cNvPr>
          <p:cNvSpPr/>
          <p:nvPr/>
        </p:nvSpPr>
        <p:spPr>
          <a:xfrm>
            <a:off x="5759448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48802A6-AE6A-4FBE-859F-158F873057CB}"/>
              </a:ext>
            </a:extLst>
          </p:cNvPr>
          <p:cNvSpPr/>
          <p:nvPr/>
        </p:nvSpPr>
        <p:spPr>
          <a:xfrm>
            <a:off x="5914640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45AACA0-B4CC-4F57-9A11-212C9B0B5977}"/>
              </a:ext>
            </a:extLst>
          </p:cNvPr>
          <p:cNvSpPr/>
          <p:nvPr/>
        </p:nvSpPr>
        <p:spPr>
          <a:xfrm>
            <a:off x="6073016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3D17086A-5929-4B3E-9B3C-6872FC6E0CD2}"/>
              </a:ext>
            </a:extLst>
          </p:cNvPr>
          <p:cNvSpPr/>
          <p:nvPr/>
        </p:nvSpPr>
        <p:spPr>
          <a:xfrm>
            <a:off x="6231216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FEA00E1-1205-4F44-8A6C-CA756F4B9A73}"/>
              </a:ext>
            </a:extLst>
          </p:cNvPr>
          <p:cNvSpPr/>
          <p:nvPr/>
        </p:nvSpPr>
        <p:spPr>
          <a:xfrm>
            <a:off x="6389592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3CA732C-4DBC-453C-B083-09F753A50355}"/>
              </a:ext>
            </a:extLst>
          </p:cNvPr>
          <p:cNvSpPr/>
          <p:nvPr/>
        </p:nvSpPr>
        <p:spPr>
          <a:xfrm>
            <a:off x="6550760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BD3C2DA-E693-4F38-AFA4-6884182FADE6}"/>
              </a:ext>
            </a:extLst>
          </p:cNvPr>
          <p:cNvSpPr/>
          <p:nvPr/>
        </p:nvSpPr>
        <p:spPr>
          <a:xfrm>
            <a:off x="6709136" y="495335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BAA1CAC-E21B-4DF5-ACB4-F14EBAE85085}"/>
              </a:ext>
            </a:extLst>
          </p:cNvPr>
          <p:cNvCxnSpPr>
            <a:cxnSpLocks/>
          </p:cNvCxnSpPr>
          <p:nvPr/>
        </p:nvCxnSpPr>
        <p:spPr>
          <a:xfrm flipV="1">
            <a:off x="5218824" y="4716495"/>
            <a:ext cx="382248" cy="86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F8A39F55-5D62-4C35-965C-D4AF4632C4D1}"/>
              </a:ext>
            </a:extLst>
          </p:cNvPr>
          <p:cNvSpPr txBox="1"/>
          <p:nvPr/>
        </p:nvSpPr>
        <p:spPr>
          <a:xfrm>
            <a:off x="5457056" y="5169895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 표면 영역과 </a:t>
            </a:r>
            <a:endParaRPr lang="en-US" altLang="ko-KR" sz="1000" dirty="0"/>
          </a:p>
          <a:p>
            <a:r>
              <a:rPr lang="ko-KR" altLang="en-US" sz="1000" dirty="0"/>
              <a:t>내부 영역 구분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상하좌우 모두 </a:t>
            </a:r>
            <a:r>
              <a:rPr lang="en-US" altLang="ko-KR" sz="1000" dirty="0"/>
              <a:t>In: </a:t>
            </a:r>
            <a:r>
              <a:rPr lang="ko-KR" altLang="en-US" sz="1000" dirty="0"/>
              <a:t>내부</a:t>
            </a:r>
            <a:endParaRPr lang="en-US" altLang="ko-KR" sz="1000" dirty="0"/>
          </a:p>
          <a:p>
            <a:r>
              <a:rPr lang="en-US" altLang="ko-KR" sz="1000" dirty="0"/>
              <a:t>              </a:t>
            </a:r>
            <a:r>
              <a:rPr lang="ko-KR" altLang="en-US" sz="1000" dirty="0"/>
              <a:t>그 외 </a:t>
            </a:r>
            <a:r>
              <a:rPr lang="en-US" altLang="ko-KR" sz="1000" dirty="0"/>
              <a:t>: </a:t>
            </a:r>
            <a:r>
              <a:rPr lang="ko-KR" altLang="en-US" sz="1000" dirty="0"/>
              <a:t>외부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49CD00A0-B7C5-4939-99AC-68231EBF189F}"/>
              </a:ext>
            </a:extLst>
          </p:cNvPr>
          <p:cNvCxnSpPr>
            <a:cxnSpLocks/>
            <a:stCxn id="219" idx="4"/>
            <a:endCxn id="219" idx="3"/>
          </p:cNvCxnSpPr>
          <p:nvPr/>
        </p:nvCxnSpPr>
        <p:spPr>
          <a:xfrm flipH="1">
            <a:off x="7839400" y="4727471"/>
            <a:ext cx="396000" cy="469267"/>
          </a:xfrm>
          <a:prstGeom prst="bentConnector4">
            <a:avLst>
              <a:gd name="adj1" fmla="val -57727"/>
              <a:gd name="adj2" fmla="val 14871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BFFA562F-A6CD-437E-B42F-BB3C56BA671F}"/>
              </a:ext>
            </a:extLst>
          </p:cNvPr>
          <p:cNvSpPr txBox="1"/>
          <p:nvPr/>
        </p:nvSpPr>
        <p:spPr>
          <a:xfrm>
            <a:off x="7257256" y="5391440"/>
            <a:ext cx="103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고도정보 보정</a:t>
            </a: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8B6B2D15-2082-4A48-9CD3-CCEC61500E61}"/>
              </a:ext>
            </a:extLst>
          </p:cNvPr>
          <p:cNvSpPr/>
          <p:nvPr/>
        </p:nvSpPr>
        <p:spPr>
          <a:xfrm>
            <a:off x="4680335" y="4535155"/>
            <a:ext cx="355771" cy="542028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1F1DAD8F-848A-4DFE-9F63-17E90ED47F76}"/>
              </a:ext>
            </a:extLst>
          </p:cNvPr>
          <p:cNvCxnSpPr>
            <a:cxnSpLocks/>
          </p:cNvCxnSpPr>
          <p:nvPr/>
        </p:nvCxnSpPr>
        <p:spPr>
          <a:xfrm flipV="1">
            <a:off x="4998692" y="4241439"/>
            <a:ext cx="523354" cy="253325"/>
          </a:xfrm>
          <a:prstGeom prst="line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81D4CCC-41AA-4507-A8AC-7538357E1905}"/>
              </a:ext>
            </a:extLst>
          </p:cNvPr>
          <p:cNvCxnSpPr>
            <a:cxnSpLocks/>
          </p:cNvCxnSpPr>
          <p:nvPr/>
        </p:nvCxnSpPr>
        <p:spPr>
          <a:xfrm>
            <a:off x="5045172" y="5037459"/>
            <a:ext cx="473215" cy="95893"/>
          </a:xfrm>
          <a:prstGeom prst="line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9A8E080-9A0E-4B4B-BC2E-B5051D7C0CC5}"/>
              </a:ext>
            </a:extLst>
          </p:cNvPr>
          <p:cNvSpPr txBox="1"/>
          <p:nvPr/>
        </p:nvSpPr>
        <p:spPr>
          <a:xfrm>
            <a:off x="2421462" y="2225172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487394E-7C50-42DD-967B-F6B0717292A9}"/>
              </a:ext>
            </a:extLst>
          </p:cNvPr>
          <p:cNvSpPr txBox="1"/>
          <p:nvPr/>
        </p:nvSpPr>
        <p:spPr>
          <a:xfrm>
            <a:off x="4783576" y="22254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426423-6E76-4136-B97F-EE1112919C82}"/>
              </a:ext>
            </a:extLst>
          </p:cNvPr>
          <p:cNvSpPr txBox="1"/>
          <p:nvPr/>
        </p:nvSpPr>
        <p:spPr>
          <a:xfrm>
            <a:off x="7482992" y="224323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  <p:grpSp>
        <p:nvGrpSpPr>
          <p:cNvPr id="175" name="그룹 7">
            <a:extLst>
              <a:ext uri="{FF2B5EF4-FFF2-40B4-BE49-F238E27FC236}">
                <a16:creationId xmlns:a16="http://schemas.microsoft.com/office/drawing/2014/main" id="{2D5F9D96-923C-4928-85BE-0631918BCA67}"/>
              </a:ext>
            </a:extLst>
          </p:cNvPr>
          <p:cNvGrpSpPr/>
          <p:nvPr/>
        </p:nvGrpSpPr>
        <p:grpSpPr>
          <a:xfrm>
            <a:off x="850244" y="2912612"/>
            <a:ext cx="864000" cy="604210"/>
            <a:chOff x="874984" y="1460712"/>
            <a:chExt cx="864000" cy="604210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BBA2656-EBEF-410F-AF2A-6BEA5CE5A069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DEM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고도 정보</a:t>
              </a:r>
            </a:p>
          </p:txBody>
        </p:sp>
        <p:sp>
          <p:nvSpPr>
            <p:cNvPr id="178" name="직사각형 221">
              <a:extLst>
                <a:ext uri="{FF2B5EF4-FFF2-40B4-BE49-F238E27FC236}">
                  <a16:creationId xmlns:a16="http://schemas.microsoft.com/office/drawing/2014/main" id="{B2729AB7-DFD7-4C10-8276-9647B954A136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B8D95424-E4DE-471F-85DD-401FEA01E028}"/>
              </a:ext>
            </a:extLst>
          </p:cNvPr>
          <p:cNvCxnSpPr>
            <a:cxnSpLocks/>
            <a:stCxn id="177" idx="3"/>
            <a:endCxn id="111" idx="0"/>
          </p:cNvCxnSpPr>
          <p:nvPr/>
        </p:nvCxnSpPr>
        <p:spPr>
          <a:xfrm flipV="1">
            <a:off x="1714244" y="2852936"/>
            <a:ext cx="4450286" cy="275676"/>
          </a:xfrm>
          <a:prstGeom prst="bentConnector4">
            <a:avLst>
              <a:gd name="adj1" fmla="val 45108"/>
              <a:gd name="adj2" fmla="val 2146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2530"/>
              </p:ext>
            </p:extLst>
          </p:nvPr>
        </p:nvGraphicFramePr>
        <p:xfrm>
          <a:off x="308486" y="908722"/>
          <a:ext cx="9289030" cy="364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2x2x3m BIN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 Shape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형상에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최고점까지 가상의 두부타입을 영역 경계로 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경계영역 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2x2x3m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=CEIL(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건물높이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/3,0)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건물높이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=MAX(z-value in 3DS)-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2x2x3m 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실제 건물 구성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3D-Point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Multi-Polygon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Inside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있는지 공간 연산을 수행하여 실제 건물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여부를 체크함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 건물 구성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대상으로 건물 표면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건물의 실내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 건물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층단위로 평면화 시킨 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모두 유효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둘러 쌓인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실내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건물 표면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체크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5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07811"/>
              </p:ext>
            </p:extLst>
          </p:nvPr>
        </p:nvGraphicFramePr>
        <p:xfrm>
          <a:off x="416496" y="941819"/>
          <a:ext cx="9073008" cy="338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고도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Z-value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3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F2E1F3-3D4E-455F-A85A-012478572796}"/>
              </a:ext>
            </a:extLst>
          </p:cNvPr>
          <p:cNvSpPr/>
          <p:nvPr/>
        </p:nvSpPr>
        <p:spPr>
          <a:xfrm>
            <a:off x="2055446" y="3774831"/>
            <a:ext cx="1633416" cy="1383323"/>
          </a:xfrm>
          <a:custGeom>
            <a:avLst/>
            <a:gdLst>
              <a:gd name="connsiteX0" fmla="*/ 406400 w 1633416"/>
              <a:gd name="connsiteY0" fmla="*/ 0 h 1383323"/>
              <a:gd name="connsiteX1" fmla="*/ 0 w 1633416"/>
              <a:gd name="connsiteY1" fmla="*/ 1219200 h 1383323"/>
              <a:gd name="connsiteX2" fmla="*/ 1602154 w 1633416"/>
              <a:gd name="connsiteY2" fmla="*/ 1383323 h 1383323"/>
              <a:gd name="connsiteX3" fmla="*/ 1633416 w 1633416"/>
              <a:gd name="connsiteY3" fmla="*/ 343877 h 1383323"/>
              <a:gd name="connsiteX4" fmla="*/ 406400 w 1633416"/>
              <a:gd name="connsiteY4" fmla="*/ 0 h 13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416" h="1383323">
                <a:moveTo>
                  <a:pt x="406400" y="0"/>
                </a:moveTo>
                <a:lnTo>
                  <a:pt x="0" y="1219200"/>
                </a:lnTo>
                <a:lnTo>
                  <a:pt x="1602154" y="1383323"/>
                </a:lnTo>
                <a:lnTo>
                  <a:pt x="1633416" y="343877"/>
                </a:lnTo>
                <a:lnTo>
                  <a:pt x="4064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생성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2D Shape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Multi-Polygon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각각의 무게중심 계산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BUILDING INFO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1.6. </a:t>
            </a:r>
            <a:r>
              <a:rPr lang="ko-KR" altLang="en-US" dirty="0"/>
              <a:t>건물 공통 정보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9980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94" idx="2"/>
          </p:cNvCxnSpPr>
          <p:nvPr/>
        </p:nvCxnSpPr>
        <p:spPr>
          <a:xfrm flipV="1">
            <a:off x="1723980" y="2169018"/>
            <a:ext cx="3366087" cy="21533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4406545" y="1652666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각 무게중심에서의 건물 높이 추출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6559431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최저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값을 그 위치의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DEM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비교하여 보정진행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7878044" y="2420888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건물 공통 정보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3872879" y="1910842"/>
            <a:ext cx="53366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5773589" y="1910842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5729154" y="285293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무게중심점 고도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9A8E080-9A0E-4B4B-BC2E-B5051D7C0CC5}"/>
              </a:ext>
            </a:extLst>
          </p:cNvPr>
          <p:cNvSpPr txBox="1"/>
          <p:nvPr/>
        </p:nvSpPr>
        <p:spPr>
          <a:xfrm>
            <a:off x="2000672" y="198884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487394E-7C50-42DD-967B-F6B0717292A9}"/>
              </a:ext>
            </a:extLst>
          </p:cNvPr>
          <p:cNvSpPr txBox="1"/>
          <p:nvPr/>
        </p:nvSpPr>
        <p:spPr>
          <a:xfrm>
            <a:off x="5385048" y="22254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426423-6E76-4136-B97F-EE1112919C82}"/>
              </a:ext>
            </a:extLst>
          </p:cNvPr>
          <p:cNvSpPr txBox="1"/>
          <p:nvPr/>
        </p:nvSpPr>
        <p:spPr>
          <a:xfrm>
            <a:off x="7482992" y="224323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  <p:grpSp>
        <p:nvGrpSpPr>
          <p:cNvPr id="175" name="그룹 7">
            <a:extLst>
              <a:ext uri="{FF2B5EF4-FFF2-40B4-BE49-F238E27FC236}">
                <a16:creationId xmlns:a16="http://schemas.microsoft.com/office/drawing/2014/main" id="{2D5F9D96-923C-4928-85BE-0631918BCA67}"/>
              </a:ext>
            </a:extLst>
          </p:cNvPr>
          <p:cNvGrpSpPr/>
          <p:nvPr/>
        </p:nvGrpSpPr>
        <p:grpSpPr>
          <a:xfrm>
            <a:off x="850244" y="2912612"/>
            <a:ext cx="864000" cy="604210"/>
            <a:chOff x="874984" y="1460712"/>
            <a:chExt cx="864000" cy="604210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BBA2656-EBEF-410F-AF2A-6BEA5CE5A069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DEM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고도 정보</a:t>
              </a:r>
            </a:p>
          </p:txBody>
        </p:sp>
        <p:sp>
          <p:nvSpPr>
            <p:cNvPr id="178" name="직사각형 221">
              <a:extLst>
                <a:ext uri="{FF2B5EF4-FFF2-40B4-BE49-F238E27FC236}">
                  <a16:creationId xmlns:a16="http://schemas.microsoft.com/office/drawing/2014/main" id="{B2729AB7-DFD7-4C10-8276-9647B954A136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B8D95424-E4DE-471F-85DD-401FEA01E028}"/>
              </a:ext>
            </a:extLst>
          </p:cNvPr>
          <p:cNvCxnSpPr>
            <a:cxnSpLocks/>
            <a:stCxn id="177" idx="3"/>
            <a:endCxn id="95" idx="2"/>
          </p:cNvCxnSpPr>
          <p:nvPr/>
        </p:nvCxnSpPr>
        <p:spPr>
          <a:xfrm flipV="1">
            <a:off x="1714244" y="2175319"/>
            <a:ext cx="5528709" cy="953293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79719C50-5471-4FA9-9933-4C6900EDE005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7926475" y="1917143"/>
            <a:ext cx="433263" cy="5037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6">
            <a:extLst>
              <a:ext uri="{FF2B5EF4-FFF2-40B4-BE49-F238E27FC236}">
                <a16:creationId xmlns:a16="http://schemas.microsoft.com/office/drawing/2014/main" id="{B014F117-3E45-4D9B-8F7F-BA1BE008EE24}"/>
              </a:ext>
            </a:extLst>
          </p:cNvPr>
          <p:cNvSpPr/>
          <p:nvPr/>
        </p:nvSpPr>
        <p:spPr>
          <a:xfrm>
            <a:off x="1856655" y="3397390"/>
            <a:ext cx="7008349" cy="277062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2EB8DF2-8B96-4362-AC57-F165A6A5C024}"/>
              </a:ext>
            </a:extLst>
          </p:cNvPr>
          <p:cNvSpPr/>
          <p:nvPr/>
        </p:nvSpPr>
        <p:spPr>
          <a:xfrm>
            <a:off x="2704465" y="3284984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4" name="순서도: 추출 263">
            <a:extLst>
              <a:ext uri="{FF2B5EF4-FFF2-40B4-BE49-F238E27FC236}">
                <a16:creationId xmlns:a16="http://schemas.microsoft.com/office/drawing/2014/main" id="{47AE7541-D98B-412D-A5A0-24C13EEBC412}"/>
              </a:ext>
            </a:extLst>
          </p:cNvPr>
          <p:cNvSpPr/>
          <p:nvPr/>
        </p:nvSpPr>
        <p:spPr>
          <a:xfrm>
            <a:off x="2882071" y="4463291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F7FDEC97-54F0-466B-ACFA-C679A746D7C8}"/>
              </a:ext>
            </a:extLst>
          </p:cNvPr>
          <p:cNvSpPr/>
          <p:nvPr/>
        </p:nvSpPr>
        <p:spPr>
          <a:xfrm>
            <a:off x="2792760" y="4365104"/>
            <a:ext cx="224339" cy="276180"/>
          </a:xfrm>
          <a:prstGeom prst="ellipse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7" name="이등변 삼각형 266">
            <a:extLst>
              <a:ext uri="{FF2B5EF4-FFF2-40B4-BE49-F238E27FC236}">
                <a16:creationId xmlns:a16="http://schemas.microsoft.com/office/drawing/2014/main" id="{5487AA49-E778-4C75-A09C-81896026F802}"/>
              </a:ext>
            </a:extLst>
          </p:cNvPr>
          <p:cNvSpPr/>
          <p:nvPr/>
        </p:nvSpPr>
        <p:spPr>
          <a:xfrm rot="20505114">
            <a:off x="4774689" y="3820024"/>
            <a:ext cx="356860" cy="25158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8" name="이등변 삼각형 267">
            <a:extLst>
              <a:ext uri="{FF2B5EF4-FFF2-40B4-BE49-F238E27FC236}">
                <a16:creationId xmlns:a16="http://schemas.microsoft.com/office/drawing/2014/main" id="{8BD991F7-7B86-4F91-95DE-E355C406B017}"/>
              </a:ext>
            </a:extLst>
          </p:cNvPr>
          <p:cNvSpPr/>
          <p:nvPr/>
        </p:nvSpPr>
        <p:spPr>
          <a:xfrm rot="1227948">
            <a:off x="4919238" y="4094780"/>
            <a:ext cx="142125" cy="2892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9" name="이등변 삼각형 268">
            <a:extLst>
              <a:ext uri="{FF2B5EF4-FFF2-40B4-BE49-F238E27FC236}">
                <a16:creationId xmlns:a16="http://schemas.microsoft.com/office/drawing/2014/main" id="{E17AF512-B03E-48F4-8615-5013048D3B42}"/>
              </a:ext>
            </a:extLst>
          </p:cNvPr>
          <p:cNvSpPr/>
          <p:nvPr/>
        </p:nvSpPr>
        <p:spPr>
          <a:xfrm rot="20841597">
            <a:off x="4948968" y="4635403"/>
            <a:ext cx="356860" cy="24503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0" name="이등변 삼각형 269">
            <a:extLst>
              <a:ext uri="{FF2B5EF4-FFF2-40B4-BE49-F238E27FC236}">
                <a16:creationId xmlns:a16="http://schemas.microsoft.com/office/drawing/2014/main" id="{1B0EA06A-30DA-45FD-AB37-5788154E2966}"/>
              </a:ext>
            </a:extLst>
          </p:cNvPr>
          <p:cNvSpPr/>
          <p:nvPr/>
        </p:nvSpPr>
        <p:spPr>
          <a:xfrm rot="733462">
            <a:off x="5200938" y="3995567"/>
            <a:ext cx="239730" cy="56124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555CFF16-D56D-42EB-94D7-05A2A6471AE6}"/>
              </a:ext>
            </a:extLst>
          </p:cNvPr>
          <p:cNvSpPr/>
          <p:nvPr/>
        </p:nvSpPr>
        <p:spPr>
          <a:xfrm>
            <a:off x="4666021" y="3700369"/>
            <a:ext cx="843535" cy="1458460"/>
          </a:xfrm>
          <a:prstGeom prst="ellipse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2" name="순서도: 추출 271">
            <a:extLst>
              <a:ext uri="{FF2B5EF4-FFF2-40B4-BE49-F238E27FC236}">
                <a16:creationId xmlns:a16="http://schemas.microsoft.com/office/drawing/2014/main" id="{DFCFD8EB-6F48-491B-8C9D-FD4F6DD10398}"/>
              </a:ext>
            </a:extLst>
          </p:cNvPr>
          <p:cNvSpPr/>
          <p:nvPr/>
        </p:nvSpPr>
        <p:spPr>
          <a:xfrm>
            <a:off x="5042069" y="5031173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2A91B097-26D5-4B27-9506-A453BD0294EF}"/>
              </a:ext>
            </a:extLst>
          </p:cNvPr>
          <p:cNvCxnSpPr>
            <a:stCxn id="272" idx="0"/>
            <a:endCxn id="271" idx="0"/>
          </p:cNvCxnSpPr>
          <p:nvPr/>
        </p:nvCxnSpPr>
        <p:spPr>
          <a:xfrm flipV="1">
            <a:off x="5064929" y="3700369"/>
            <a:ext cx="22860" cy="1330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E6F438DC-5E5A-48A6-B33C-4AEEF83247A3}"/>
              </a:ext>
            </a:extLst>
          </p:cNvPr>
          <p:cNvCxnSpPr>
            <a:stCxn id="266" idx="0"/>
            <a:endCxn id="271" idx="0"/>
          </p:cNvCxnSpPr>
          <p:nvPr/>
        </p:nvCxnSpPr>
        <p:spPr>
          <a:xfrm flipV="1">
            <a:off x="2904930" y="3700369"/>
            <a:ext cx="2182859" cy="66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72C6CDE2-930F-481C-A50B-245352165666}"/>
              </a:ext>
            </a:extLst>
          </p:cNvPr>
          <p:cNvCxnSpPr>
            <a:cxnSpLocks/>
            <a:stCxn id="266" idx="4"/>
            <a:endCxn id="271" idx="4"/>
          </p:cNvCxnSpPr>
          <p:nvPr/>
        </p:nvCxnSpPr>
        <p:spPr>
          <a:xfrm>
            <a:off x="2904930" y="4641284"/>
            <a:ext cx="2182859" cy="5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E9451D84-51B8-4343-A971-DA3CEDB91879}"/>
              </a:ext>
            </a:extLst>
          </p:cNvPr>
          <p:cNvSpPr txBox="1"/>
          <p:nvPr/>
        </p:nvSpPr>
        <p:spPr>
          <a:xfrm>
            <a:off x="1929717" y="5476655"/>
            <a:ext cx="2183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건물의 </a:t>
            </a:r>
            <a:r>
              <a:rPr lang="en-US" altLang="ko-KR" sz="1000" dirty="0"/>
              <a:t>2D Shape</a:t>
            </a:r>
            <a:r>
              <a:rPr lang="ko-KR" altLang="en-US" sz="1000" dirty="0"/>
              <a:t>을</a:t>
            </a:r>
            <a:endParaRPr lang="en-US" altLang="ko-KR" sz="1000" dirty="0"/>
          </a:p>
          <a:p>
            <a:r>
              <a:rPr lang="ko-KR" altLang="en-US" sz="1000" dirty="0"/>
              <a:t>이용하여 무게중심점 계산</a:t>
            </a:r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en-US" altLang="ko-KR" sz="1000" dirty="0" err="1"/>
              <a:t>CentroidPT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ST_Centroid</a:t>
            </a:r>
            <a:r>
              <a:rPr lang="en-US" altLang="ko-KR" sz="1000" dirty="0"/>
              <a:t>(:2DS)</a:t>
            </a:r>
            <a:endParaRPr lang="ko-KR" altLang="en-US" sz="1000" dirty="0"/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98F41B66-1298-422C-9CD4-C6D47842CC61}"/>
              </a:ext>
            </a:extLst>
          </p:cNvPr>
          <p:cNvCxnSpPr>
            <a:cxnSpLocks/>
          </p:cNvCxnSpPr>
          <p:nvPr/>
        </p:nvCxnSpPr>
        <p:spPr>
          <a:xfrm>
            <a:off x="3873933" y="4222725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54C4FDEF-FC09-41D8-823F-305DD224C49C}"/>
              </a:ext>
            </a:extLst>
          </p:cNvPr>
          <p:cNvSpPr txBox="1"/>
          <p:nvPr/>
        </p:nvSpPr>
        <p:spPr>
          <a:xfrm>
            <a:off x="3873933" y="42645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268C848-55CC-485B-99FD-32D7C1761DD8}"/>
              </a:ext>
            </a:extLst>
          </p:cNvPr>
          <p:cNvSpPr txBox="1"/>
          <p:nvPr/>
        </p:nvSpPr>
        <p:spPr>
          <a:xfrm>
            <a:off x="4096687" y="5480890"/>
            <a:ext cx="2462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건물의 무게중심 좌표가 관통하는 선상의 </a:t>
            </a:r>
            <a:r>
              <a:rPr lang="en-US" altLang="ko-KR" sz="1000" dirty="0"/>
              <a:t>TIN</a:t>
            </a:r>
            <a:r>
              <a:rPr lang="ko-KR" altLang="en-US" sz="1000" dirty="0"/>
              <a:t>을 찾음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※ </a:t>
            </a:r>
            <a:r>
              <a:rPr lang="ko-KR" altLang="en-US" sz="1000" dirty="0"/>
              <a:t>건물 고 </a:t>
            </a:r>
            <a:r>
              <a:rPr lang="en-US" altLang="ko-KR" sz="1000" dirty="0"/>
              <a:t>= Max(TIN’s Z-value) - DEM</a:t>
            </a:r>
            <a:endParaRPr lang="ko-KR" altLang="en-US" sz="1000" dirty="0"/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1CE1385-BB29-4147-A6B7-D0530DB1B176}"/>
              </a:ext>
            </a:extLst>
          </p:cNvPr>
          <p:cNvCxnSpPr>
            <a:cxnSpLocks/>
          </p:cNvCxnSpPr>
          <p:nvPr/>
        </p:nvCxnSpPr>
        <p:spPr>
          <a:xfrm>
            <a:off x="5601072" y="4220307"/>
            <a:ext cx="56543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753758D-ABD1-4425-8CB8-AA8FA831F63B}"/>
              </a:ext>
            </a:extLst>
          </p:cNvPr>
          <p:cNvSpPr txBox="1"/>
          <p:nvPr/>
        </p:nvSpPr>
        <p:spPr>
          <a:xfrm>
            <a:off x="5523942" y="427584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고도 보정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9EDAEB-658B-466D-9DA1-BB46F4B3B3EA}"/>
              </a:ext>
            </a:extLst>
          </p:cNvPr>
          <p:cNvCxnSpPr>
            <a:cxnSpLocks/>
            <a:stCxn id="13" idx="0"/>
            <a:endCxn id="264" idx="2"/>
          </p:cNvCxnSpPr>
          <p:nvPr/>
        </p:nvCxnSpPr>
        <p:spPr>
          <a:xfrm>
            <a:off x="2461846" y="3774831"/>
            <a:ext cx="443085" cy="749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80DA155-547F-4712-BE5D-CF381DE042F7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2055446" y="4538517"/>
            <a:ext cx="826625" cy="4555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09CBA8FF-B264-4A45-81CB-5C83BBA84273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951940" y="4118708"/>
            <a:ext cx="736922" cy="378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E6CB0359-6D06-4BBD-9C00-3EF1DFB194C3}"/>
              </a:ext>
            </a:extLst>
          </p:cNvPr>
          <p:cNvCxnSpPr>
            <a:cxnSpLocks/>
            <a:stCxn id="264" idx="1"/>
            <a:endCxn id="13" idx="2"/>
          </p:cNvCxnSpPr>
          <p:nvPr/>
        </p:nvCxnSpPr>
        <p:spPr>
          <a:xfrm>
            <a:off x="2893501" y="4494027"/>
            <a:ext cx="764099" cy="664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3CFA141D-ADF7-4B2E-BF50-FCB4410A1C7A}"/>
              </a:ext>
            </a:extLst>
          </p:cNvPr>
          <p:cNvSpPr/>
          <p:nvPr/>
        </p:nvSpPr>
        <p:spPr>
          <a:xfrm>
            <a:off x="6969224" y="3573016"/>
            <a:ext cx="627764" cy="779330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FF468D33-2E6E-4FA0-8D12-8C8FA9874D75}"/>
              </a:ext>
            </a:extLst>
          </p:cNvPr>
          <p:cNvSpPr/>
          <p:nvPr/>
        </p:nvSpPr>
        <p:spPr>
          <a:xfrm>
            <a:off x="6471138" y="4085042"/>
            <a:ext cx="1344247" cy="340806"/>
          </a:xfrm>
          <a:custGeom>
            <a:avLst/>
            <a:gdLst>
              <a:gd name="connsiteX0" fmla="*/ 0 w 1344247"/>
              <a:gd name="connsiteY0" fmla="*/ 137606 h 340806"/>
              <a:gd name="connsiteX1" fmla="*/ 257908 w 1344247"/>
              <a:gd name="connsiteY1" fmla="*/ 20375 h 340806"/>
              <a:gd name="connsiteX2" fmla="*/ 539262 w 1344247"/>
              <a:gd name="connsiteY2" fmla="*/ 20375 h 340806"/>
              <a:gd name="connsiteX3" fmla="*/ 804985 w 1344247"/>
              <a:gd name="connsiteY3" fmla="*/ 223575 h 340806"/>
              <a:gd name="connsiteX4" fmla="*/ 1055077 w 1344247"/>
              <a:gd name="connsiteY4" fmla="*/ 270468 h 340806"/>
              <a:gd name="connsiteX5" fmla="*/ 1344247 w 1344247"/>
              <a:gd name="connsiteY5" fmla="*/ 340806 h 340806"/>
              <a:gd name="connsiteX6" fmla="*/ 1344247 w 1344247"/>
              <a:gd name="connsiteY6" fmla="*/ 340806 h 34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47" h="340806">
                <a:moveTo>
                  <a:pt x="0" y="137606"/>
                </a:moveTo>
                <a:cubicBezTo>
                  <a:pt x="84015" y="88760"/>
                  <a:pt x="168031" y="39914"/>
                  <a:pt x="257908" y="20375"/>
                </a:cubicBezTo>
                <a:cubicBezTo>
                  <a:pt x="347785" y="836"/>
                  <a:pt x="448083" y="-13492"/>
                  <a:pt x="539262" y="20375"/>
                </a:cubicBezTo>
                <a:cubicBezTo>
                  <a:pt x="630441" y="54242"/>
                  <a:pt x="719016" y="181893"/>
                  <a:pt x="804985" y="223575"/>
                </a:cubicBezTo>
                <a:cubicBezTo>
                  <a:pt x="890954" y="265257"/>
                  <a:pt x="965200" y="250929"/>
                  <a:pt x="1055077" y="270468"/>
                </a:cubicBezTo>
                <a:cubicBezTo>
                  <a:pt x="1144954" y="290007"/>
                  <a:pt x="1344247" y="340806"/>
                  <a:pt x="1344247" y="340806"/>
                </a:cubicBezTo>
                <a:lnTo>
                  <a:pt x="1344247" y="34080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정육면체 298">
            <a:extLst>
              <a:ext uri="{FF2B5EF4-FFF2-40B4-BE49-F238E27FC236}">
                <a16:creationId xmlns:a16="http://schemas.microsoft.com/office/drawing/2014/main" id="{5775AEA1-C9D8-498A-8AF7-64AE9B14F617}"/>
              </a:ext>
            </a:extLst>
          </p:cNvPr>
          <p:cNvSpPr/>
          <p:nvPr/>
        </p:nvSpPr>
        <p:spPr>
          <a:xfrm>
            <a:off x="6929071" y="4463290"/>
            <a:ext cx="627764" cy="51821"/>
          </a:xfrm>
          <a:prstGeom prst="cub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24198270-7B31-4171-BE4F-763D5252D011}"/>
              </a:ext>
            </a:extLst>
          </p:cNvPr>
          <p:cNvCxnSpPr>
            <a:cxnSpLocks/>
            <a:endCxn id="299" idx="4"/>
          </p:cNvCxnSpPr>
          <p:nvPr/>
        </p:nvCxnSpPr>
        <p:spPr>
          <a:xfrm>
            <a:off x="7540584" y="4247989"/>
            <a:ext cx="3296" cy="2476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9CE942D7-5116-4BD0-A6AC-8FA586127EBE}"/>
              </a:ext>
            </a:extLst>
          </p:cNvPr>
          <p:cNvCxnSpPr>
            <a:cxnSpLocks/>
          </p:cNvCxnSpPr>
          <p:nvPr/>
        </p:nvCxnSpPr>
        <p:spPr>
          <a:xfrm>
            <a:off x="6988882" y="4247989"/>
            <a:ext cx="3296" cy="2476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자유형: 도형 297">
            <a:extLst>
              <a:ext uri="{FF2B5EF4-FFF2-40B4-BE49-F238E27FC236}">
                <a16:creationId xmlns:a16="http://schemas.microsoft.com/office/drawing/2014/main" id="{A745427D-E4E9-4B4E-87E7-7150FE213F11}"/>
              </a:ext>
            </a:extLst>
          </p:cNvPr>
          <p:cNvSpPr/>
          <p:nvPr/>
        </p:nvSpPr>
        <p:spPr>
          <a:xfrm>
            <a:off x="6468764" y="4247989"/>
            <a:ext cx="1344247" cy="340806"/>
          </a:xfrm>
          <a:custGeom>
            <a:avLst/>
            <a:gdLst>
              <a:gd name="connsiteX0" fmla="*/ 0 w 1344247"/>
              <a:gd name="connsiteY0" fmla="*/ 137606 h 340806"/>
              <a:gd name="connsiteX1" fmla="*/ 257908 w 1344247"/>
              <a:gd name="connsiteY1" fmla="*/ 20375 h 340806"/>
              <a:gd name="connsiteX2" fmla="*/ 539262 w 1344247"/>
              <a:gd name="connsiteY2" fmla="*/ 20375 h 340806"/>
              <a:gd name="connsiteX3" fmla="*/ 804985 w 1344247"/>
              <a:gd name="connsiteY3" fmla="*/ 223575 h 340806"/>
              <a:gd name="connsiteX4" fmla="*/ 1055077 w 1344247"/>
              <a:gd name="connsiteY4" fmla="*/ 270468 h 340806"/>
              <a:gd name="connsiteX5" fmla="*/ 1344247 w 1344247"/>
              <a:gd name="connsiteY5" fmla="*/ 340806 h 340806"/>
              <a:gd name="connsiteX6" fmla="*/ 1344247 w 1344247"/>
              <a:gd name="connsiteY6" fmla="*/ 340806 h 34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47" h="340806">
                <a:moveTo>
                  <a:pt x="0" y="137606"/>
                </a:moveTo>
                <a:cubicBezTo>
                  <a:pt x="84015" y="88760"/>
                  <a:pt x="168031" y="39914"/>
                  <a:pt x="257908" y="20375"/>
                </a:cubicBezTo>
                <a:cubicBezTo>
                  <a:pt x="347785" y="836"/>
                  <a:pt x="448083" y="-13492"/>
                  <a:pt x="539262" y="20375"/>
                </a:cubicBezTo>
                <a:cubicBezTo>
                  <a:pt x="630441" y="54242"/>
                  <a:pt x="719016" y="181893"/>
                  <a:pt x="804985" y="223575"/>
                </a:cubicBezTo>
                <a:cubicBezTo>
                  <a:pt x="890954" y="265257"/>
                  <a:pt x="965200" y="250929"/>
                  <a:pt x="1055077" y="270468"/>
                </a:cubicBezTo>
                <a:cubicBezTo>
                  <a:pt x="1144954" y="290007"/>
                  <a:pt x="1344247" y="340806"/>
                  <a:pt x="1344247" y="340806"/>
                </a:cubicBezTo>
                <a:lnTo>
                  <a:pt x="1344247" y="340806"/>
                </a:lnTo>
              </a:path>
            </a:pathLst>
          </a:custGeom>
          <a:noFill/>
          <a:ln w="9525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8DCD343-94CC-4C20-8119-52906DFFA760}"/>
              </a:ext>
            </a:extLst>
          </p:cNvPr>
          <p:cNvCxnSpPr>
            <a:cxnSpLocks/>
          </p:cNvCxnSpPr>
          <p:nvPr/>
        </p:nvCxnSpPr>
        <p:spPr>
          <a:xfrm>
            <a:off x="7689304" y="4387646"/>
            <a:ext cx="0" cy="188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말풍선: 타원형 132">
            <a:extLst>
              <a:ext uri="{FF2B5EF4-FFF2-40B4-BE49-F238E27FC236}">
                <a16:creationId xmlns:a16="http://schemas.microsoft.com/office/drawing/2014/main" id="{308AF13F-C9A9-47EF-8C41-94EBC08E731D}"/>
              </a:ext>
            </a:extLst>
          </p:cNvPr>
          <p:cNvSpPr/>
          <p:nvPr/>
        </p:nvSpPr>
        <p:spPr>
          <a:xfrm>
            <a:off x="7813011" y="3868596"/>
            <a:ext cx="986965" cy="519050"/>
          </a:xfrm>
          <a:prstGeom prst="wedgeEllipseCallout">
            <a:avLst>
              <a:gd name="adj1" fmla="val -51716"/>
              <a:gd name="adj2" fmla="val 5196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3ds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고도</a:t>
            </a:r>
          </a:p>
        </p:txBody>
      </p:sp>
      <p:sp>
        <p:nvSpPr>
          <p:cNvPr id="302" name="말풍선: 타원형 301">
            <a:extLst>
              <a:ext uri="{FF2B5EF4-FFF2-40B4-BE49-F238E27FC236}">
                <a16:creationId xmlns:a16="http://schemas.microsoft.com/office/drawing/2014/main" id="{E4EE04AC-1FA7-4164-8F81-B03F8088C2C6}"/>
              </a:ext>
            </a:extLst>
          </p:cNvPr>
          <p:cNvSpPr/>
          <p:nvPr/>
        </p:nvSpPr>
        <p:spPr>
          <a:xfrm>
            <a:off x="7878044" y="4824476"/>
            <a:ext cx="986965" cy="519050"/>
          </a:xfrm>
          <a:prstGeom prst="wedgeEllipseCallout">
            <a:avLst>
              <a:gd name="adj1" fmla="val -54883"/>
              <a:gd name="adj2" fmla="val -9258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시스템 고도</a:t>
            </a:r>
          </a:p>
        </p:txBody>
      </p:sp>
      <p:sp>
        <p:nvSpPr>
          <p:cNvPr id="134" name="설명선: 선 133">
            <a:extLst>
              <a:ext uri="{FF2B5EF4-FFF2-40B4-BE49-F238E27FC236}">
                <a16:creationId xmlns:a16="http://schemas.microsoft.com/office/drawing/2014/main" id="{10728E0C-9D35-4DEA-850E-C20BADB739FA}"/>
              </a:ext>
            </a:extLst>
          </p:cNvPr>
          <p:cNvSpPr/>
          <p:nvPr/>
        </p:nvSpPr>
        <p:spPr>
          <a:xfrm>
            <a:off x="8098157" y="4430799"/>
            <a:ext cx="1103315" cy="215436"/>
          </a:xfrm>
          <a:prstGeom prst="borderCallout1">
            <a:avLst>
              <a:gd name="adj1" fmla="val 18750"/>
              <a:gd name="adj2" fmla="val -8333"/>
              <a:gd name="adj3" fmla="val 19149"/>
              <a:gd name="adj4" fmla="val -4241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고도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gap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보정 필요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6075D8D-29B5-47E5-A64E-DB6430C0F118}"/>
              </a:ext>
            </a:extLst>
          </p:cNvPr>
          <p:cNvSpPr txBox="1"/>
          <p:nvPr/>
        </p:nvSpPr>
        <p:spPr>
          <a:xfrm>
            <a:off x="6744911" y="5480890"/>
            <a:ext cx="188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실고도와 </a:t>
            </a:r>
            <a:r>
              <a:rPr lang="en-US" altLang="ko-KR" sz="1000" dirty="0"/>
              <a:t>3DS</a:t>
            </a:r>
            <a:r>
              <a:rPr lang="ko-KR" altLang="en-US" sz="1000" dirty="0"/>
              <a:t>최저점의 </a:t>
            </a:r>
            <a:r>
              <a:rPr lang="en-US" altLang="ko-KR" sz="1000" dirty="0"/>
              <a:t>Gap </a:t>
            </a:r>
            <a:r>
              <a:rPr lang="ko-KR" altLang="en-US" sz="1000" dirty="0"/>
              <a:t>만큼 보정작업 수행</a:t>
            </a:r>
          </a:p>
        </p:txBody>
      </p:sp>
    </p:spTree>
    <p:extLst>
      <p:ext uri="{BB962C8B-B14F-4D97-AF65-F5344CB8AC3E}">
        <p14:creationId xmlns:p14="http://schemas.microsoft.com/office/powerpoint/2010/main" val="1519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74461"/>
              </p:ext>
            </p:extLst>
          </p:nvPr>
        </p:nvGraphicFramePr>
        <p:xfrm>
          <a:off x="308486" y="908722"/>
          <a:ext cx="9289030" cy="360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무게중심 점 계산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err="1"/>
                        <a:t>CentroidPT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dirty="0" err="1"/>
                        <a:t>ST_Centroid</a:t>
                      </a:r>
                      <a:r>
                        <a:rPr lang="en-US" altLang="ko-KR" sz="1200" dirty="0"/>
                        <a:t>(:2DS)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무게중심 점의 건물 높이 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형상화한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In-Polygon()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수행하여 대상이 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Max(Tin’s Z-value)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고도정보 보정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최저인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(x, y)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찾아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위치의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읽어와서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값과의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산출한다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항목에서 추출된 건물 높이에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보정하여 최종 건물 높이를 산출한다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1.6. </a:t>
            </a:r>
            <a:r>
              <a:rPr lang="ko-KR" altLang="en-US" dirty="0"/>
              <a:t>건물 공통 정보</a:t>
            </a:r>
          </a:p>
        </p:txBody>
      </p:sp>
    </p:spTree>
    <p:extLst>
      <p:ext uri="{BB962C8B-B14F-4D97-AF65-F5344CB8AC3E}">
        <p14:creationId xmlns:p14="http://schemas.microsoft.com/office/powerpoint/2010/main" val="379454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6496" y="941819"/>
          <a:ext cx="9073008" cy="338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고도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Z-value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1.6. </a:t>
            </a:r>
            <a:r>
              <a:rPr lang="ko-KR" altLang="en-US" dirty="0"/>
              <a:t>건물 공통 정보</a:t>
            </a:r>
          </a:p>
        </p:txBody>
      </p:sp>
    </p:spTree>
    <p:extLst>
      <p:ext uri="{BB962C8B-B14F-4D97-AF65-F5344CB8AC3E}">
        <p14:creationId xmlns:p14="http://schemas.microsoft.com/office/powerpoint/2010/main" val="245603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CELL-GRID LOS (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수신점 기준 </a:t>
            </a:r>
            <a:r>
              <a:rPr lang="en-US" altLang="ko-KR" dirty="0"/>
              <a:t>LOS/NLOS &amp; </a:t>
            </a:r>
            <a:r>
              <a:rPr lang="ko-KR" altLang="en-US" dirty="0"/>
              <a:t>거리 및 높이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en-US" altLang="ko-KR" dirty="0"/>
              <a:t> (</a:t>
            </a:r>
            <a:r>
              <a:rPr lang="ko-KR" altLang="en-US" dirty="0"/>
              <a:t>실시간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Tx</a:t>
            </a:r>
            <a:r>
              <a:rPr lang="ko-KR" altLang="en-US" dirty="0"/>
              <a:t>영역</a:t>
            </a:r>
            <a:r>
              <a:rPr lang="en-US" altLang="ko-KR" dirty="0"/>
              <a:t>(Tx</a:t>
            </a:r>
            <a:r>
              <a:rPr lang="ko-KR" altLang="en-US" dirty="0"/>
              <a:t>반경</a:t>
            </a:r>
            <a:r>
              <a:rPr lang="en-US" altLang="ko-KR" dirty="0"/>
              <a:t>200m</a:t>
            </a:r>
            <a:r>
              <a:rPr lang="ko-KR" altLang="en-US" dirty="0"/>
              <a:t>내</a:t>
            </a:r>
            <a:r>
              <a:rPr lang="en-US" altLang="ko-KR" dirty="0"/>
              <a:t>)</a:t>
            </a:r>
            <a:r>
              <a:rPr lang="ko-KR" altLang="en-US" dirty="0"/>
              <a:t> 평균 건물 고 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송수신점간 가로수 정보 </a:t>
            </a:r>
            <a:r>
              <a:rPr lang="en-US" altLang="ko-KR" dirty="0"/>
              <a:t>(</a:t>
            </a:r>
            <a:r>
              <a:rPr lang="ko-KR" altLang="en-US" dirty="0"/>
              <a:t>실시간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55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17918"/>
              </p:ext>
            </p:extLst>
          </p:nvPr>
        </p:nvGraphicFramePr>
        <p:xfrm>
          <a:off x="308486" y="908722"/>
          <a:ext cx="9289030" cy="504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2.0. </a:t>
            </a:r>
            <a:r>
              <a:rPr lang="ko-KR" altLang="en-US" dirty="0"/>
              <a:t>공간 분석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785803" y="1938604"/>
            <a:ext cx="1584176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&amp; B-GRID LOS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5D95981-93AB-4081-B71C-DBF6BAF3D093}"/>
              </a:ext>
            </a:extLst>
          </p:cNvPr>
          <p:cNvSpPr/>
          <p:nvPr/>
        </p:nvSpPr>
        <p:spPr>
          <a:xfrm>
            <a:off x="8217739" y="1899529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CELL-BGRID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0656B-BF73-4BB9-83F7-40FA81D15A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88261" y="2082620"/>
            <a:ext cx="209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7AB65-C537-4E37-BB39-DB8F56AF10C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369979" y="2079549"/>
            <a:ext cx="2847760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69779" y="3032956"/>
            <a:ext cx="2016224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&amp;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 LOS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F63CEB-478C-4A3A-B558-23295641506C}"/>
              </a:ext>
            </a:extLst>
          </p:cNvPr>
          <p:cNvCxnSpPr>
            <a:cxnSpLocks/>
            <a:stCxn id="142" idx="2"/>
            <a:endCxn id="29" idx="1"/>
          </p:cNvCxnSpPr>
          <p:nvPr/>
        </p:nvCxnSpPr>
        <p:spPr>
          <a:xfrm flipV="1">
            <a:off x="2706493" y="3176972"/>
            <a:ext cx="863286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자기 디스크 47">
            <a:extLst>
              <a:ext uri="{FF2B5EF4-FFF2-40B4-BE49-F238E27FC236}">
                <a16:creationId xmlns:a16="http://schemas.microsoft.com/office/drawing/2014/main" id="{6B2A75AC-5EE1-419D-A0B3-BA43D14AB295}"/>
              </a:ext>
            </a:extLst>
          </p:cNvPr>
          <p:cNvSpPr/>
          <p:nvPr/>
        </p:nvSpPr>
        <p:spPr>
          <a:xfrm>
            <a:off x="8217739" y="299695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CELL-BIN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BB642E9-4D78-440E-80EA-8472ED2BE81E}"/>
              </a:ext>
            </a:extLst>
          </p:cNvPr>
          <p:cNvCxnSpPr>
            <a:cxnSpLocks/>
            <a:stCxn id="29" idx="3"/>
            <a:endCxn id="48" idx="2"/>
          </p:cNvCxnSpPr>
          <p:nvPr/>
        </p:nvCxnSpPr>
        <p:spPr>
          <a:xfrm>
            <a:off x="5586003" y="3176972"/>
            <a:ext cx="2631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자기 디스크 54">
            <a:extLst>
              <a:ext uri="{FF2B5EF4-FFF2-40B4-BE49-F238E27FC236}">
                <a16:creationId xmlns:a16="http://schemas.microsoft.com/office/drawing/2014/main" id="{2F4EFD3D-3FAF-40DA-86C7-1E06ED2ACB70}"/>
              </a:ext>
            </a:extLst>
          </p:cNvPr>
          <p:cNvSpPr/>
          <p:nvPr/>
        </p:nvSpPr>
        <p:spPr>
          <a:xfrm>
            <a:off x="8217739" y="3856110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CELL-BLD-INFO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DF08901-30B6-4B46-9C9E-477B3F74BC0D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688261" y="4028610"/>
            <a:ext cx="1881518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160268" y="131234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#2.1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160268" y="261382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160268" y="353787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160268" y="4458388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#2.4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id="{544B0A13-B593-4AD0-8EC6-7EFEF7653D91}"/>
              </a:ext>
            </a:extLst>
          </p:cNvPr>
          <p:cNvSpPr/>
          <p:nvPr/>
        </p:nvSpPr>
        <p:spPr>
          <a:xfrm>
            <a:off x="488504" y="191683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CELL_DB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B9AE231-9F5B-4769-9150-E8622B2F4531}"/>
              </a:ext>
            </a:extLst>
          </p:cNvPr>
          <p:cNvCxnSpPr>
            <a:cxnSpLocks/>
            <a:stCxn id="4" idx="4"/>
            <a:endCxn id="4" idx="1"/>
          </p:cNvCxnSpPr>
          <p:nvPr/>
        </p:nvCxnSpPr>
        <p:spPr>
          <a:xfrm flipH="1" flipV="1">
            <a:off x="8829807" y="1899529"/>
            <a:ext cx="612068" cy="180020"/>
          </a:xfrm>
          <a:prstGeom prst="bentConnector4">
            <a:avLst>
              <a:gd name="adj1" fmla="val -11811"/>
              <a:gd name="adj2" fmla="val 19659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226B3B-0F47-41AD-8150-B2DA179908A0}"/>
              </a:ext>
            </a:extLst>
          </p:cNvPr>
          <p:cNvSpPr/>
          <p:nvPr/>
        </p:nvSpPr>
        <p:spPr>
          <a:xfrm>
            <a:off x="8182776" y="1443929"/>
            <a:ext cx="1224136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Indexed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</a:t>
            </a:r>
          </a:p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[CELL_ID, Theta, Phi]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86668BF8-B88F-4AD9-B00E-752A7B3D75D7}"/>
              </a:ext>
            </a:extLst>
          </p:cNvPr>
          <p:cNvSpPr/>
          <p:nvPr/>
        </p:nvSpPr>
        <p:spPr>
          <a:xfrm>
            <a:off x="446250" y="299695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1BB2E2D-3597-4A21-8337-AB3DB241BAFD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A865F16-FF3A-4703-B5E7-246C96F39E07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F050ACC-0E96-42AD-8684-26F42F4892D8}"/>
              </a:ext>
            </a:extLst>
          </p:cNvPr>
          <p:cNvSpPr/>
          <p:nvPr/>
        </p:nvSpPr>
        <p:spPr>
          <a:xfrm>
            <a:off x="5245804" y="1810520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BE4D8C2-D38A-445E-B248-78C6D357F6AC}"/>
              </a:ext>
            </a:extLst>
          </p:cNvPr>
          <p:cNvSpPr/>
          <p:nvPr/>
        </p:nvSpPr>
        <p:spPr>
          <a:xfrm>
            <a:off x="5465968" y="2903899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30CDD7A-7AC1-4265-AA3F-583F6152BDA8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89" name="순서도: 자기 디스크 88">
            <a:extLst>
              <a:ext uri="{FF2B5EF4-FFF2-40B4-BE49-F238E27FC236}">
                <a16:creationId xmlns:a16="http://schemas.microsoft.com/office/drawing/2014/main" id="{5A712244-E3C8-47B7-BF60-3DCD6621EF95}"/>
              </a:ext>
            </a:extLst>
          </p:cNvPr>
          <p:cNvSpPr/>
          <p:nvPr/>
        </p:nvSpPr>
        <p:spPr>
          <a:xfrm>
            <a:off x="446250" y="386104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건물정보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(2DS)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8545922D-43A0-4013-A764-7AF06C535102}"/>
              </a:ext>
            </a:extLst>
          </p:cNvPr>
          <p:cNvSpPr/>
          <p:nvPr/>
        </p:nvSpPr>
        <p:spPr>
          <a:xfrm>
            <a:off x="3569779" y="3884594"/>
            <a:ext cx="2016224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Tx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영역 평균 건물 고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0A39058-A539-437B-91B2-3595F0563944}"/>
              </a:ext>
            </a:extLst>
          </p:cNvPr>
          <p:cNvCxnSpPr>
            <a:cxnSpLocks/>
            <a:stCxn id="45" idx="3"/>
            <a:endCxn id="95" idx="2"/>
          </p:cNvCxnSpPr>
          <p:nvPr/>
        </p:nvCxnSpPr>
        <p:spPr>
          <a:xfrm rot="16200000" flipH="1">
            <a:off x="1527124" y="1850319"/>
            <a:ext cx="509485" cy="1362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CADFFFFF-01AA-4097-BFDB-F2B429A509AE}"/>
              </a:ext>
            </a:extLst>
          </p:cNvPr>
          <p:cNvSpPr/>
          <p:nvPr/>
        </p:nvSpPr>
        <p:spPr>
          <a:xfrm>
            <a:off x="2463161" y="2660357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81B2504-A66D-4D00-9E27-79C7AF1A26A2}"/>
              </a:ext>
            </a:extLst>
          </p:cNvPr>
          <p:cNvCxnSpPr>
            <a:cxnSpLocks/>
            <a:stCxn id="4" idx="3"/>
            <a:endCxn id="29" idx="0"/>
          </p:cNvCxnSpPr>
          <p:nvPr/>
        </p:nvCxnSpPr>
        <p:spPr>
          <a:xfrm rot="5400000">
            <a:off x="6317156" y="520304"/>
            <a:ext cx="773387" cy="4251916"/>
          </a:xfrm>
          <a:prstGeom prst="bentConnector3">
            <a:avLst>
              <a:gd name="adj1" fmla="val 6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DAFAC87-A170-4EDC-A78A-50BFD66F1B0F}"/>
              </a:ext>
            </a:extLst>
          </p:cNvPr>
          <p:cNvCxnSpPr>
            <a:cxnSpLocks/>
            <a:stCxn id="95" idx="6"/>
            <a:endCxn id="29" idx="0"/>
          </p:cNvCxnSpPr>
          <p:nvPr/>
        </p:nvCxnSpPr>
        <p:spPr>
          <a:xfrm>
            <a:off x="2715161" y="2786357"/>
            <a:ext cx="1862730" cy="246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1A049AC-20DD-4DD6-A7C7-60F8B50B5D6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2586369" y="3647680"/>
            <a:ext cx="1991522" cy="23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190E9BB8-8E18-42B3-8AD1-DC20E600AA18}"/>
              </a:ext>
            </a:extLst>
          </p:cNvPr>
          <p:cNvSpPr/>
          <p:nvPr/>
        </p:nvSpPr>
        <p:spPr>
          <a:xfrm>
            <a:off x="5464871" y="3752842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5C8F18B0-D040-45F6-82A1-A9BC8EC02C6E}"/>
              </a:ext>
            </a:extLst>
          </p:cNvPr>
          <p:cNvSpPr/>
          <p:nvPr/>
        </p:nvSpPr>
        <p:spPr>
          <a:xfrm>
            <a:off x="3785803" y="5124259"/>
            <a:ext cx="1584176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&amp; T-GRID LOS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115" name="순서도: 자기 디스크 114">
            <a:extLst>
              <a:ext uri="{FF2B5EF4-FFF2-40B4-BE49-F238E27FC236}">
                <a16:creationId xmlns:a16="http://schemas.microsoft.com/office/drawing/2014/main" id="{E6842B47-F223-49B1-BEE6-528686DD4754}"/>
              </a:ext>
            </a:extLst>
          </p:cNvPr>
          <p:cNvSpPr/>
          <p:nvPr/>
        </p:nvSpPr>
        <p:spPr>
          <a:xfrm>
            <a:off x="8187603" y="5085184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CELL-TGRID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E746C1D-94CC-410F-AB20-770032A74891}"/>
              </a:ext>
            </a:extLst>
          </p:cNvPr>
          <p:cNvCxnSpPr>
            <a:cxnSpLocks/>
            <a:stCxn id="114" idx="3"/>
            <a:endCxn id="115" idx="2"/>
          </p:cNvCxnSpPr>
          <p:nvPr/>
        </p:nvCxnSpPr>
        <p:spPr>
          <a:xfrm flipV="1">
            <a:off x="5369979" y="5265204"/>
            <a:ext cx="2817624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E9433ED-D118-4925-9B39-A0A5E5A21972}"/>
              </a:ext>
            </a:extLst>
          </p:cNvPr>
          <p:cNvSpPr/>
          <p:nvPr/>
        </p:nvSpPr>
        <p:spPr>
          <a:xfrm>
            <a:off x="8152640" y="4557098"/>
            <a:ext cx="1224136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Indexed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</a:t>
            </a:r>
          </a:p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[CELL_ID, Theta, Phi]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199DB60-05CE-46C7-8BA3-6D4C9C2C5E15}"/>
              </a:ext>
            </a:extLst>
          </p:cNvPr>
          <p:cNvSpPr/>
          <p:nvPr/>
        </p:nvSpPr>
        <p:spPr>
          <a:xfrm>
            <a:off x="5246928" y="4996175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2E39177-A082-4A22-881E-C98ABBF7796F}"/>
              </a:ext>
            </a:extLst>
          </p:cNvPr>
          <p:cNvCxnSpPr>
            <a:cxnSpLocks/>
            <a:stCxn id="115" idx="4"/>
            <a:endCxn id="115" idx="1"/>
          </p:cNvCxnSpPr>
          <p:nvPr/>
        </p:nvCxnSpPr>
        <p:spPr>
          <a:xfrm flipH="1" flipV="1">
            <a:off x="8799671" y="5085184"/>
            <a:ext cx="612068" cy="180020"/>
          </a:xfrm>
          <a:prstGeom prst="bentConnector4">
            <a:avLst>
              <a:gd name="adj1" fmla="val -15642"/>
              <a:gd name="adj2" fmla="val 20093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4D10D9F-61AC-4CC8-BC8C-E9851CB095F9}"/>
              </a:ext>
            </a:extLst>
          </p:cNvPr>
          <p:cNvCxnSpPr>
            <a:cxnSpLocks/>
            <a:stCxn id="90" idx="3"/>
            <a:endCxn id="55" idx="2"/>
          </p:cNvCxnSpPr>
          <p:nvPr/>
        </p:nvCxnSpPr>
        <p:spPr>
          <a:xfrm>
            <a:off x="5586003" y="4028610"/>
            <a:ext cx="2631736" cy="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BCF61AD1-265E-4E76-BA15-63ADBA52AC0C}"/>
              </a:ext>
            </a:extLst>
          </p:cNvPr>
          <p:cNvCxnSpPr>
            <a:cxnSpLocks/>
            <a:stCxn id="135" idx="2"/>
            <a:endCxn id="114" idx="0"/>
          </p:cNvCxnSpPr>
          <p:nvPr/>
        </p:nvCxnSpPr>
        <p:spPr>
          <a:xfrm rot="10800000" flipH="1" flipV="1">
            <a:off x="2589409" y="4162323"/>
            <a:ext cx="1988482" cy="961935"/>
          </a:xfrm>
          <a:prstGeom prst="bentConnector4">
            <a:avLst>
              <a:gd name="adj1" fmla="val -11496"/>
              <a:gd name="adj2" fmla="val 5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원호 134">
            <a:extLst>
              <a:ext uri="{FF2B5EF4-FFF2-40B4-BE49-F238E27FC236}">
                <a16:creationId xmlns:a16="http://schemas.microsoft.com/office/drawing/2014/main" id="{9FFE9ABC-BF5A-43EF-981E-1E4000E928A8}"/>
              </a:ext>
            </a:extLst>
          </p:cNvPr>
          <p:cNvSpPr/>
          <p:nvPr/>
        </p:nvSpPr>
        <p:spPr>
          <a:xfrm rot="5400000">
            <a:off x="2445393" y="3870373"/>
            <a:ext cx="288032" cy="295870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FC8EE4A-6C13-4A5C-BF2C-F1EDD2F2B571}"/>
              </a:ext>
            </a:extLst>
          </p:cNvPr>
          <p:cNvCxnSpPr>
            <a:cxnSpLocks/>
            <a:stCxn id="95" idx="4"/>
            <a:endCxn id="135" idx="0"/>
          </p:cNvCxnSpPr>
          <p:nvPr/>
        </p:nvCxnSpPr>
        <p:spPr>
          <a:xfrm flipH="1">
            <a:off x="2586369" y="2912357"/>
            <a:ext cx="2792" cy="96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원호 141">
            <a:extLst>
              <a:ext uri="{FF2B5EF4-FFF2-40B4-BE49-F238E27FC236}">
                <a16:creationId xmlns:a16="http://schemas.microsoft.com/office/drawing/2014/main" id="{D4629EDB-D329-443F-9C8A-C10EA7790C69}"/>
              </a:ext>
            </a:extLst>
          </p:cNvPr>
          <p:cNvSpPr/>
          <p:nvPr/>
        </p:nvSpPr>
        <p:spPr>
          <a:xfrm>
            <a:off x="2489097" y="3051658"/>
            <a:ext cx="217396" cy="252000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E29FCBC-3576-484C-90B4-B0764F99F085}"/>
              </a:ext>
            </a:extLst>
          </p:cNvPr>
          <p:cNvCxnSpPr>
            <a:cxnSpLocks/>
            <a:stCxn id="54" idx="4"/>
            <a:endCxn id="142" idx="0"/>
          </p:cNvCxnSpPr>
          <p:nvPr/>
        </p:nvCxnSpPr>
        <p:spPr>
          <a:xfrm>
            <a:off x="1670386" y="3176972"/>
            <a:ext cx="81872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>
            <a:extLst>
              <a:ext uri="{FF2B5EF4-FFF2-40B4-BE49-F238E27FC236}">
                <a16:creationId xmlns:a16="http://schemas.microsoft.com/office/drawing/2014/main" id="{6741C480-D8EC-42B0-85BD-4239CD3161AF}"/>
              </a:ext>
            </a:extLst>
          </p:cNvPr>
          <p:cNvGrpSpPr/>
          <p:nvPr/>
        </p:nvGrpSpPr>
        <p:grpSpPr>
          <a:xfrm>
            <a:off x="2004060" y="3068960"/>
            <a:ext cx="5897880" cy="1524774"/>
            <a:chOff x="2004060" y="3068960"/>
            <a:chExt cx="5897880" cy="513049"/>
          </a:xfrm>
        </p:grpSpPr>
        <p:grpSp>
          <p:nvGrpSpPr>
            <p:cNvPr id="3" name="그룹 15">
              <a:extLst>
                <a:ext uri="{FF2B5EF4-FFF2-40B4-BE49-F238E27FC236}">
                  <a16:creationId xmlns:a16="http://schemas.microsoft.com/office/drawing/2014/main" id="{F0023BEC-62D9-4FE8-85E0-3CB374C6701D}"/>
                </a:ext>
              </a:extLst>
            </p:cNvPr>
            <p:cNvGrpSpPr/>
            <p:nvPr/>
          </p:nvGrpSpPr>
          <p:grpSpPr>
            <a:xfrm>
              <a:off x="2004060" y="3068960"/>
              <a:ext cx="5897880" cy="513049"/>
              <a:chOff x="1785000" y="3335696"/>
              <a:chExt cx="6336000" cy="51304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EAD8F39-3296-4A6D-A6AD-6C1D20A566C9}"/>
                  </a:ext>
                </a:extLst>
              </p:cNvPr>
              <p:cNvCxnSpPr/>
              <p:nvPr/>
            </p:nvCxnSpPr>
            <p:spPr>
              <a:xfrm>
                <a:off x="1785000" y="3335696"/>
                <a:ext cx="6336000" cy="0"/>
              </a:xfrm>
              <a:prstGeom prst="line">
                <a:avLst/>
              </a:prstGeom>
              <a:ln w="19050">
                <a:solidFill>
                  <a:srgbClr val="FF7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49238DBC-936B-4B84-83BB-5AD9C0E727C6}"/>
                  </a:ext>
                </a:extLst>
              </p:cNvPr>
              <p:cNvCxnSpPr/>
              <p:nvPr/>
            </p:nvCxnSpPr>
            <p:spPr>
              <a:xfrm>
                <a:off x="1785000" y="3848745"/>
                <a:ext cx="6336000" cy="0"/>
              </a:xfrm>
              <a:prstGeom prst="line">
                <a:avLst/>
              </a:prstGeom>
              <a:ln w="19050">
                <a:solidFill>
                  <a:srgbClr val="EA002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623BA-EB18-4477-AF24-E823D28501FE}"/>
                </a:ext>
              </a:extLst>
            </p:cNvPr>
            <p:cNvSpPr txBox="1"/>
            <p:nvPr/>
          </p:nvSpPr>
          <p:spPr>
            <a:xfrm>
              <a:off x="2949796" y="3101353"/>
              <a:ext cx="2483372" cy="43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단계 프로세스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공간 연산 프로세스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전파 모델 프로세스</a:t>
              </a:r>
            </a:p>
          </p:txBody>
        </p:sp>
      </p:grpSp>
      <p:sp>
        <p:nvSpPr>
          <p:cNvPr id="20" name="제목 3">
            <a:extLst>
              <a:ext uri="{FF2B5EF4-FFF2-40B4-BE49-F238E27FC236}">
                <a16:creationId xmlns:a16="http://schemas.microsoft.com/office/drawing/2014/main" id="{13CAFC6C-80B1-4F9D-BE0F-A112AECD905C}"/>
              </a:ext>
            </a:extLst>
          </p:cNvPr>
          <p:cNvSpPr txBox="1">
            <a:spLocks/>
          </p:cNvSpPr>
          <p:nvPr/>
        </p:nvSpPr>
        <p:spPr>
          <a:xfrm>
            <a:off x="291000" y="1746312"/>
            <a:ext cx="9324000" cy="1080000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</a:rPr>
              <a:t>T-</a:t>
            </a:r>
            <a:r>
              <a:rPr lang="en-US" altLang="ko-KR" dirty="0" err="1">
                <a:latin typeface="Arial" panose="020B0604020202020204" pitchFamily="34" charset="0"/>
              </a:rPr>
              <a:t>EoS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568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CELL-GRID LOS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[B1100]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TIN 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A1200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171" idx="4"/>
          </p:cNvCxnSpPr>
          <p:nvPr/>
        </p:nvCxnSpPr>
        <p:spPr>
          <a:xfrm>
            <a:off x="1738984" y="1676712"/>
            <a:ext cx="3817982" cy="1270200"/>
          </a:xfrm>
          <a:prstGeom prst="bentConnector3">
            <a:avLst>
              <a:gd name="adj1" fmla="val 10772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B1200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순서도: 자기 디스크 66">
            <a:extLst>
              <a:ext uri="{FF2B5EF4-FFF2-40B4-BE49-F238E27FC236}">
                <a16:creationId xmlns:a16="http://schemas.microsoft.com/office/drawing/2014/main" id="{BBD7F813-25FF-4F4C-98F5-88048A3D00F2}"/>
              </a:ext>
            </a:extLst>
          </p:cNvPr>
          <p:cNvSpPr/>
          <p:nvPr/>
        </p:nvSpPr>
        <p:spPr>
          <a:xfrm>
            <a:off x="2544986" y="4615917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CELL-GRID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0B1E5EE-918A-4FEB-9A7B-3F5A45FE976A}"/>
              </a:ext>
            </a:extLst>
          </p:cNvPr>
          <p:cNvCxnSpPr>
            <a:cxnSpLocks/>
          </p:cNvCxnSpPr>
          <p:nvPr/>
        </p:nvCxnSpPr>
        <p:spPr>
          <a:xfrm>
            <a:off x="6083214" y="2636337"/>
            <a:ext cx="6699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3EB2C59-1235-48A5-AA98-A2A76C51AE98}"/>
              </a:ext>
            </a:extLst>
          </p:cNvPr>
          <p:cNvSpPr txBox="1"/>
          <p:nvPr/>
        </p:nvSpPr>
        <p:spPr>
          <a:xfrm>
            <a:off x="5889104" y="27089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 </a:t>
            </a:r>
            <a:r>
              <a:rPr lang="en-US" altLang="ko-KR" sz="1000" dirty="0"/>
              <a:t>Group</a:t>
            </a:r>
          </a:p>
          <a:p>
            <a:r>
              <a:rPr lang="ko-KR" altLang="en-US" sz="1000" dirty="0"/>
              <a:t>함수 처리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1D71A84-51AB-4B27-89C4-BC50F4D62B2E}"/>
              </a:ext>
            </a:extLst>
          </p:cNvPr>
          <p:cNvSpPr txBox="1"/>
          <p:nvPr/>
        </p:nvSpPr>
        <p:spPr>
          <a:xfrm>
            <a:off x="2361895" y="3204955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중점으로 평면상에서 </a:t>
            </a:r>
            <a:endParaRPr lang="en-US" altLang="ko-KR" sz="1000" dirty="0"/>
          </a:p>
          <a:p>
            <a:r>
              <a:rPr lang="ko-KR" altLang="ko-KR" sz="1000" dirty="0"/>
              <a:t>α</a:t>
            </a:r>
            <a:r>
              <a:rPr lang="ko-KR" altLang="en-US" sz="1000" dirty="0"/>
              <a:t>값</a:t>
            </a:r>
            <a:r>
              <a:rPr lang="en-US" altLang="ko-KR" sz="1000" dirty="0"/>
              <a:t> (0.075</a:t>
            </a:r>
            <a:r>
              <a:rPr lang="en-US" altLang="ko-KR" sz="1000" baseline="30000" dirty="0"/>
              <a:t>o</a:t>
            </a:r>
            <a:r>
              <a:rPr lang="en-US" altLang="ko-KR" sz="1000" dirty="0"/>
              <a:t>) </a:t>
            </a:r>
            <a:r>
              <a:rPr lang="ko-KR" altLang="en-US" sz="1000" dirty="0"/>
              <a:t>만큼씩</a:t>
            </a:r>
            <a:endParaRPr lang="en-US" altLang="ko-KR" sz="1000" dirty="0"/>
          </a:p>
          <a:p>
            <a:r>
              <a:rPr lang="ko-KR" altLang="en-US" sz="1000" dirty="0"/>
              <a:t>회전하면서 가상 라인 생성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340C035-289B-4841-8D2D-90ED63CED1B1}"/>
              </a:ext>
            </a:extLst>
          </p:cNvPr>
          <p:cNvCxnSpPr>
            <a:cxnSpLocks/>
          </p:cNvCxnSpPr>
          <p:nvPr/>
        </p:nvCxnSpPr>
        <p:spPr>
          <a:xfrm>
            <a:off x="3692523" y="2700257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C601BA1-266A-42FF-ACB7-3A7B5FD1F1C1}"/>
              </a:ext>
            </a:extLst>
          </p:cNvPr>
          <p:cNvSpPr txBox="1"/>
          <p:nvPr/>
        </p:nvSpPr>
        <p:spPr>
          <a:xfrm>
            <a:off x="3642429" y="28195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pic>
        <p:nvPicPr>
          <p:cNvPr id="150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A0CD68EE-9E77-4466-9AB3-94699B1E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36" y="2516521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2799202-45DD-434F-B09C-799A40A71E0B}"/>
              </a:ext>
            </a:extLst>
          </p:cNvPr>
          <p:cNvCxnSpPr/>
          <p:nvPr/>
        </p:nvCxnSpPr>
        <p:spPr>
          <a:xfrm flipV="1">
            <a:off x="2957510" y="2128235"/>
            <a:ext cx="0" cy="3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97A13E2-A95F-48EE-B544-9D4060B7C1A5}"/>
              </a:ext>
            </a:extLst>
          </p:cNvPr>
          <p:cNvCxnSpPr>
            <a:cxnSpLocks/>
          </p:cNvCxnSpPr>
          <p:nvPr/>
        </p:nvCxnSpPr>
        <p:spPr>
          <a:xfrm flipV="1">
            <a:off x="2957510" y="2848235"/>
            <a:ext cx="0" cy="3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B447163-C397-45C9-9000-CA1973B7173D}"/>
              </a:ext>
            </a:extLst>
          </p:cNvPr>
          <p:cNvCxnSpPr>
            <a:cxnSpLocks/>
          </p:cNvCxnSpPr>
          <p:nvPr/>
        </p:nvCxnSpPr>
        <p:spPr>
          <a:xfrm flipH="1">
            <a:off x="3084789" y="2286397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1043CF-9C29-4DDE-882F-11B7B7F12E85}"/>
              </a:ext>
            </a:extLst>
          </p:cNvPr>
          <p:cNvCxnSpPr>
            <a:cxnSpLocks/>
          </p:cNvCxnSpPr>
          <p:nvPr/>
        </p:nvCxnSpPr>
        <p:spPr>
          <a:xfrm>
            <a:off x="3084789" y="2795514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5B7DE1B-4785-490F-AFAD-01DB28D488BA}"/>
              </a:ext>
            </a:extLst>
          </p:cNvPr>
          <p:cNvCxnSpPr>
            <a:cxnSpLocks/>
          </p:cNvCxnSpPr>
          <p:nvPr/>
        </p:nvCxnSpPr>
        <p:spPr>
          <a:xfrm>
            <a:off x="2575672" y="2286397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5201C0B3-C2AB-4278-95A1-9BD52F9C2A2B}"/>
              </a:ext>
            </a:extLst>
          </p:cNvPr>
          <p:cNvCxnSpPr>
            <a:cxnSpLocks/>
          </p:cNvCxnSpPr>
          <p:nvPr/>
        </p:nvCxnSpPr>
        <p:spPr>
          <a:xfrm flipH="1">
            <a:off x="2575672" y="2795514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C228BFB-1280-4ABD-9098-A65494CA7360}"/>
              </a:ext>
            </a:extLst>
          </p:cNvPr>
          <p:cNvCxnSpPr>
            <a:cxnSpLocks/>
          </p:cNvCxnSpPr>
          <p:nvPr/>
        </p:nvCxnSpPr>
        <p:spPr>
          <a:xfrm flipH="1">
            <a:off x="3137510" y="2668235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DA655BB-FC95-4207-B752-C8294D828DD4}"/>
              </a:ext>
            </a:extLst>
          </p:cNvPr>
          <p:cNvCxnSpPr>
            <a:cxnSpLocks/>
          </p:cNvCxnSpPr>
          <p:nvPr/>
        </p:nvCxnSpPr>
        <p:spPr>
          <a:xfrm flipH="1">
            <a:off x="2417510" y="2668235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389CA23-3B05-4ED8-BE17-FB20123A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80" y="2881962"/>
            <a:ext cx="616592" cy="6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6B1BD55-9470-41F2-A6DD-6E1A1B0D878D}"/>
              </a:ext>
            </a:extLst>
          </p:cNvPr>
          <p:cNvCxnSpPr/>
          <p:nvPr/>
        </p:nvCxnSpPr>
        <p:spPr>
          <a:xfrm flipV="1">
            <a:off x="4959255" y="2558080"/>
            <a:ext cx="727029" cy="5290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7A99216F-7117-48AD-B2BB-D628FA9C24FD}"/>
              </a:ext>
            </a:extLst>
          </p:cNvPr>
          <p:cNvSpPr/>
          <p:nvPr/>
        </p:nvSpPr>
        <p:spPr>
          <a:xfrm>
            <a:off x="5127904" y="2761708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39323BC5-2857-4DEA-A976-6F9500C92D06}"/>
              </a:ext>
            </a:extLst>
          </p:cNvPr>
          <p:cNvSpPr/>
          <p:nvPr/>
        </p:nvSpPr>
        <p:spPr>
          <a:xfrm>
            <a:off x="5346081" y="2780928"/>
            <a:ext cx="277279" cy="265575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5" name="정육면체 174">
            <a:extLst>
              <a:ext uri="{FF2B5EF4-FFF2-40B4-BE49-F238E27FC236}">
                <a16:creationId xmlns:a16="http://schemas.microsoft.com/office/drawing/2014/main" id="{00D30015-FFF0-4174-831E-DB0D68ED7C7E}"/>
              </a:ext>
            </a:extLst>
          </p:cNvPr>
          <p:cNvSpPr/>
          <p:nvPr/>
        </p:nvSpPr>
        <p:spPr>
          <a:xfrm>
            <a:off x="5127904" y="2558335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BE09EC4A-6D8D-43DE-BB99-EA73216E03DC}"/>
              </a:ext>
            </a:extLst>
          </p:cNvPr>
          <p:cNvSpPr/>
          <p:nvPr/>
        </p:nvSpPr>
        <p:spPr>
          <a:xfrm>
            <a:off x="5343821" y="2420888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2D52071-2EF0-4940-A520-A753BDC97E11}"/>
              </a:ext>
            </a:extLst>
          </p:cNvPr>
          <p:cNvCxnSpPr/>
          <p:nvPr/>
        </p:nvCxnSpPr>
        <p:spPr>
          <a:xfrm flipV="1">
            <a:off x="4946051" y="2060848"/>
            <a:ext cx="727029" cy="5290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D66C55F-7A54-43BB-94AB-9F3EF6F9DBC8}"/>
              </a:ext>
            </a:extLst>
          </p:cNvPr>
          <p:cNvCxnSpPr>
            <a:cxnSpLocks/>
          </p:cNvCxnSpPr>
          <p:nvPr/>
        </p:nvCxnSpPr>
        <p:spPr>
          <a:xfrm>
            <a:off x="5670965" y="2088580"/>
            <a:ext cx="12222" cy="4778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E41BFDD-6018-4165-8AD1-94C52E377B7A}"/>
              </a:ext>
            </a:extLst>
          </p:cNvPr>
          <p:cNvCxnSpPr>
            <a:cxnSpLocks/>
          </p:cNvCxnSpPr>
          <p:nvPr/>
        </p:nvCxnSpPr>
        <p:spPr>
          <a:xfrm>
            <a:off x="5261711" y="2333030"/>
            <a:ext cx="0" cy="561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419E473-248D-41C7-A728-B86A5B9955AA}"/>
              </a:ext>
            </a:extLst>
          </p:cNvPr>
          <p:cNvCxnSpPr>
            <a:cxnSpLocks/>
            <a:endCxn id="177" idx="5"/>
          </p:cNvCxnSpPr>
          <p:nvPr/>
        </p:nvCxnSpPr>
        <p:spPr>
          <a:xfrm flipV="1">
            <a:off x="4976875" y="2520479"/>
            <a:ext cx="644225" cy="5515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FBF5537-FA63-483C-A207-F9DAE6CF3003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4976875" y="2624729"/>
            <a:ext cx="256472" cy="447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4186FBD-6FCA-4D23-BB98-78118F36C941}"/>
              </a:ext>
            </a:extLst>
          </p:cNvPr>
          <p:cNvCxnSpPr>
            <a:cxnSpLocks/>
          </p:cNvCxnSpPr>
          <p:nvPr/>
        </p:nvCxnSpPr>
        <p:spPr>
          <a:xfrm>
            <a:off x="5462487" y="2207502"/>
            <a:ext cx="0" cy="561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253738B-69E1-4FE4-BCC3-D3C059BB1E22}"/>
              </a:ext>
            </a:extLst>
          </p:cNvPr>
          <p:cNvCxnSpPr>
            <a:cxnSpLocks/>
            <a:stCxn id="76" idx="3"/>
            <a:endCxn id="162" idx="2"/>
          </p:cNvCxnSpPr>
          <p:nvPr/>
        </p:nvCxnSpPr>
        <p:spPr>
          <a:xfrm>
            <a:off x="1716029" y="2384350"/>
            <a:ext cx="3031047" cy="1114204"/>
          </a:xfrm>
          <a:prstGeom prst="bentConnector4">
            <a:avLst>
              <a:gd name="adj1" fmla="val 16772"/>
              <a:gd name="adj2" fmla="val 13215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66E18B2-D079-4278-BE38-5C2AD73FEB1C}"/>
              </a:ext>
            </a:extLst>
          </p:cNvPr>
          <p:cNvSpPr txBox="1"/>
          <p:nvPr/>
        </p:nvSpPr>
        <p:spPr>
          <a:xfrm>
            <a:off x="4946051" y="3398748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라인과 동일선상에 있는</a:t>
            </a:r>
            <a:endParaRPr lang="en-US" altLang="ko-KR" sz="1000" dirty="0"/>
          </a:p>
          <a:p>
            <a:r>
              <a:rPr lang="en-US" altLang="ko-KR" sz="1000" dirty="0"/>
              <a:t>Grid</a:t>
            </a:r>
            <a:r>
              <a:rPr lang="ko-KR" altLang="en-US" sz="1000" dirty="0"/>
              <a:t>를 대상으로 동일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 </a:t>
            </a:r>
            <a:r>
              <a:rPr lang="ko-KR" altLang="en-US" sz="1000" dirty="0"/>
              <a:t>기준</a:t>
            </a:r>
            <a:endParaRPr lang="en-US" altLang="ko-KR" sz="1000" dirty="0"/>
          </a:p>
          <a:p>
            <a:r>
              <a:rPr lang="ko-KR" altLang="en-US" sz="1000" dirty="0"/>
              <a:t>최단거리 </a:t>
            </a:r>
            <a:r>
              <a:rPr lang="en-US" altLang="ko-KR" sz="1000" dirty="0"/>
              <a:t>Grid</a:t>
            </a:r>
            <a:r>
              <a:rPr lang="ko-KR" altLang="en-US" sz="1000" dirty="0"/>
              <a:t>와의 거리 산출</a:t>
            </a:r>
            <a:endParaRPr lang="en-US" altLang="ko-KR" sz="1000" dirty="0"/>
          </a:p>
          <a:p>
            <a:r>
              <a:rPr lang="ko-KR" altLang="ko-KR" sz="1000" dirty="0"/>
              <a:t>※</a:t>
            </a:r>
            <a:r>
              <a:rPr lang="en-US" altLang="ko-KR" sz="1000" dirty="0"/>
              <a:t> </a:t>
            </a:r>
            <a:r>
              <a:rPr lang="el-GR" altLang="ko-KR" sz="1000" dirty="0"/>
              <a:t>θ</a:t>
            </a:r>
            <a:r>
              <a:rPr lang="en-US" altLang="ko-KR" sz="1000" dirty="0"/>
              <a:t> : </a:t>
            </a:r>
            <a:r>
              <a:rPr lang="ko-KR" altLang="en-US" sz="1000" dirty="0"/>
              <a:t>수평 각 </a:t>
            </a:r>
            <a:r>
              <a:rPr lang="en-US" altLang="ko-KR" sz="1000" dirty="0"/>
              <a:t>/ </a:t>
            </a:r>
            <a:r>
              <a:rPr lang="el-GR" altLang="ko-KR" sz="1000" dirty="0"/>
              <a:t>π</a:t>
            </a:r>
            <a:r>
              <a:rPr lang="en-US" altLang="ko-KR" sz="1000" dirty="0"/>
              <a:t> : </a:t>
            </a:r>
            <a:r>
              <a:rPr lang="ko-KR" altLang="en-US" sz="1000" dirty="0"/>
              <a:t>수직 각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716029" y="2384350"/>
            <a:ext cx="1184177" cy="220142"/>
          </a:xfrm>
          <a:prstGeom prst="bentConnector3">
            <a:avLst>
              <a:gd name="adj1" fmla="val 4261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F2276F7-F42F-426D-AEE2-330527BFB896}"/>
              </a:ext>
            </a:extLst>
          </p:cNvPr>
          <p:cNvSpPr/>
          <p:nvPr/>
        </p:nvSpPr>
        <p:spPr>
          <a:xfrm>
            <a:off x="6866207" y="1830630"/>
            <a:ext cx="1903217" cy="1598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Select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Row_Number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() Over (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Partition By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Cell_ID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Theta,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Phi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Order By Distance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Asc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) as RNO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From CELL_GRID</a:t>
            </a:r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D67AE583-F6CC-4D47-B735-64B0F20DB8FB}"/>
              </a:ext>
            </a:extLst>
          </p:cNvPr>
          <p:cNvCxnSpPr>
            <a:cxnSpLocks/>
            <a:stCxn id="205" idx="2"/>
            <a:endCxn id="139" idx="4"/>
          </p:cNvCxnSpPr>
          <p:nvPr/>
        </p:nvCxnSpPr>
        <p:spPr>
          <a:xfrm rot="5400000">
            <a:off x="4792156" y="2059524"/>
            <a:ext cx="1656184" cy="439513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FC52997-9811-41E9-BECB-F6DDCF6C5E24}"/>
              </a:ext>
            </a:extLst>
          </p:cNvPr>
          <p:cNvSpPr txBox="1"/>
          <p:nvPr/>
        </p:nvSpPr>
        <p:spPr>
          <a:xfrm>
            <a:off x="4092203" y="5171383"/>
            <a:ext cx="3725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CELL </a:t>
            </a:r>
            <a:r>
              <a:rPr lang="ko-KR" altLang="en-US" sz="1000" dirty="0"/>
              <a:t>기준으로 </a:t>
            </a:r>
            <a:r>
              <a:rPr lang="en-US" altLang="ko-KR" sz="1000" dirty="0"/>
              <a:t>NLOS</a:t>
            </a:r>
            <a:r>
              <a:rPr lang="ko-KR" altLang="en-US" sz="1000" dirty="0"/>
              <a:t>가 존재하는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 별 가장 인접 </a:t>
            </a:r>
            <a:r>
              <a:rPr lang="en-US" altLang="ko-KR" sz="1000" dirty="0"/>
              <a:t>GRID</a:t>
            </a:r>
            <a:r>
              <a:rPr lang="ko-KR" altLang="en-US" sz="1000" dirty="0"/>
              <a:t>와의 거리 정보를 </a:t>
            </a:r>
            <a:r>
              <a:rPr lang="en-US" altLang="ko-KR" sz="1000" dirty="0" err="1"/>
              <a:t>Cell_ID</a:t>
            </a:r>
            <a:r>
              <a:rPr lang="en-US" altLang="ko-KR" sz="1000" dirty="0"/>
              <a:t>, 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 </a:t>
            </a:r>
            <a:r>
              <a:rPr lang="ko-KR" altLang="en-US" sz="1000" dirty="0"/>
              <a:t>를 </a:t>
            </a:r>
            <a:r>
              <a:rPr lang="en-US" altLang="ko-KR" sz="1000" dirty="0"/>
              <a:t>Key</a:t>
            </a:r>
            <a:r>
              <a:rPr lang="ko-KR" altLang="en-US" sz="1000" dirty="0"/>
              <a:t>값으로 하여 저장 관리함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특정 </a:t>
            </a:r>
            <a:r>
              <a:rPr lang="en-US" altLang="ko-KR" sz="1000" dirty="0"/>
              <a:t>Rx BIN</a:t>
            </a:r>
            <a:r>
              <a:rPr lang="ko-KR" altLang="en-US" sz="1000" dirty="0"/>
              <a:t>에서 </a:t>
            </a:r>
            <a:r>
              <a:rPr lang="en-US" altLang="ko-KR" sz="1000" dirty="0"/>
              <a:t>CELL</a:t>
            </a:r>
            <a:r>
              <a:rPr lang="ko-KR" altLang="en-US" sz="1000" dirty="0"/>
              <a:t>과의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를 계산하여</a:t>
            </a:r>
            <a:r>
              <a:rPr lang="el-GR" altLang="ko-KR" sz="1000" dirty="0"/>
              <a:t> </a:t>
            </a:r>
            <a:r>
              <a:rPr lang="ko-KR" altLang="en-US" sz="1000" dirty="0"/>
              <a:t>여기 저장된 정보와 동일한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이면 그 </a:t>
            </a:r>
            <a:r>
              <a:rPr lang="en-US" altLang="ko-KR" sz="1000" dirty="0"/>
              <a:t>BIN</a:t>
            </a:r>
            <a:r>
              <a:rPr lang="ko-KR" altLang="en-US" sz="1000" dirty="0"/>
              <a:t>은 </a:t>
            </a:r>
            <a:r>
              <a:rPr lang="en-US" altLang="ko-KR" sz="1000" dirty="0"/>
              <a:t>NLOS</a:t>
            </a:r>
            <a:r>
              <a:rPr lang="ko-KR" altLang="en-US" sz="1000" dirty="0"/>
              <a:t>라고 판단할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152D5A6-9FC4-4E5E-A7AA-7B414B9B7796}"/>
              </a:ext>
            </a:extLst>
          </p:cNvPr>
          <p:cNvSpPr txBox="1"/>
          <p:nvPr/>
        </p:nvSpPr>
        <p:spPr>
          <a:xfrm>
            <a:off x="2408054" y="3085988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EBB0005-229B-46DD-B8E8-921566E36EE2}"/>
              </a:ext>
            </a:extLst>
          </p:cNvPr>
          <p:cNvSpPr txBox="1"/>
          <p:nvPr/>
        </p:nvSpPr>
        <p:spPr>
          <a:xfrm>
            <a:off x="5499466" y="3297444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</p:spTree>
    <p:extLst>
      <p:ext uri="{BB962C8B-B14F-4D97-AF65-F5344CB8AC3E}">
        <p14:creationId xmlns:p14="http://schemas.microsoft.com/office/powerpoint/2010/main" val="30381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87393"/>
              </p:ext>
            </p:extLst>
          </p:nvPr>
        </p:nvGraphicFramePr>
        <p:xfrm>
          <a:off x="308486" y="908722"/>
          <a:ext cx="9289030" cy="556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반경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1.5Km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영역까지 뻗는 가상 라인 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Tan(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) = 2/1500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∴ 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0.075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ko-KR" sz="12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따라서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0.075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라인을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생성된 라인은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1.5Km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떨어진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개별 식별하는 규모이다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오차 규모를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1.5Km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끝지점에서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규모로 줄이고자 한다면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(9000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~ 0.036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(10000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정도로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조정한다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Ref#1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의 가상라인과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 Intersection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되는 모든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동일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라인에서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값이 동일한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들 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가장 가까운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를 선택함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그리고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간 거리 정보 추출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dirty="0"/>
                        <a:t>※</a:t>
                      </a:r>
                      <a:r>
                        <a:rPr lang="en-US" altLang="ko-KR" sz="1200" dirty="0"/>
                        <a:t> </a:t>
                      </a:r>
                      <a:r>
                        <a:rPr lang="el-GR" altLang="ko-KR" sz="1200" dirty="0"/>
                        <a:t>θ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수평 각</a:t>
                      </a:r>
                      <a:r>
                        <a:rPr lang="en-US" altLang="ko-KR" sz="1200" dirty="0"/>
                        <a:t>) : </a:t>
                      </a:r>
                      <a:r>
                        <a:rPr lang="ko-KR" altLang="en-US" sz="1200" dirty="0"/>
                        <a:t>라인 고유 정보</a:t>
                      </a:r>
                      <a:endParaRPr lang="en-US" altLang="ko-KR" sz="120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dirty="0"/>
                        <a:t>※</a:t>
                      </a:r>
                      <a:r>
                        <a:rPr lang="en-US" altLang="ko-KR" sz="1200" dirty="0"/>
                        <a:t> </a:t>
                      </a: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수직 각</a:t>
                      </a:r>
                      <a:r>
                        <a:rPr lang="en-US" altLang="ko-KR" sz="1200" dirty="0"/>
                        <a:t>) : Intersection</a:t>
                      </a:r>
                      <a:r>
                        <a:rPr lang="ko-KR" altLang="en-US" sz="1200" dirty="0"/>
                        <a:t>으로 추출된 </a:t>
                      </a:r>
                      <a:r>
                        <a:rPr lang="en-US" altLang="ko-KR" sz="1200" dirty="0"/>
                        <a:t>Grid</a:t>
                      </a:r>
                      <a:r>
                        <a:rPr lang="ko-KR" altLang="en-US" sz="1200" dirty="0"/>
                        <a:t>의 중점과 </a:t>
                      </a:r>
                      <a:r>
                        <a:rPr lang="en-US" altLang="ko-KR" sz="1200" dirty="0"/>
                        <a:t>CELL </a:t>
                      </a:r>
                      <a:r>
                        <a:rPr lang="ko-KR" altLang="en-US" sz="1200" dirty="0"/>
                        <a:t>좌표 간 수직 각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el-GR" altLang="ko-KR" sz="1200" dirty="0"/>
                        <a:t>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단위와 동일한 단위 사용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, 0.075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3910C5C-C2B0-4964-8661-06CAE6E2084D}"/>
              </a:ext>
            </a:extLst>
          </p:cNvPr>
          <p:cNvSpPr/>
          <p:nvPr/>
        </p:nvSpPr>
        <p:spPr>
          <a:xfrm flipH="1">
            <a:off x="5673080" y="1588596"/>
            <a:ext cx="3384376" cy="288032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6A98DF-67E7-47DF-8FBD-38E4E2776564}"/>
              </a:ext>
            </a:extLst>
          </p:cNvPr>
          <p:cNvCxnSpPr/>
          <p:nvPr/>
        </p:nvCxnSpPr>
        <p:spPr>
          <a:xfrm>
            <a:off x="9057456" y="15885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2E334F-6B3F-4E7C-BDAB-938B2589EB2D}"/>
              </a:ext>
            </a:extLst>
          </p:cNvPr>
          <p:cNvCxnSpPr/>
          <p:nvPr/>
        </p:nvCxnSpPr>
        <p:spPr>
          <a:xfrm>
            <a:off x="9057456" y="186867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FCBEAA-158E-49DA-AE3A-BB4045F2648E}"/>
              </a:ext>
            </a:extLst>
          </p:cNvPr>
          <p:cNvCxnSpPr/>
          <p:nvPr/>
        </p:nvCxnSpPr>
        <p:spPr>
          <a:xfrm>
            <a:off x="9201472" y="1588596"/>
            <a:ext cx="0" cy="280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ABFA46-20A5-4A8E-A63F-54FB14080823}"/>
              </a:ext>
            </a:extLst>
          </p:cNvPr>
          <p:cNvCxnSpPr>
            <a:cxnSpLocks/>
          </p:cNvCxnSpPr>
          <p:nvPr/>
        </p:nvCxnSpPr>
        <p:spPr>
          <a:xfrm rot="16200000">
            <a:off x="5696828" y="205021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E7C8E4-370A-47E1-BFA6-031BFC01EB2D}"/>
              </a:ext>
            </a:extLst>
          </p:cNvPr>
          <p:cNvCxnSpPr>
            <a:cxnSpLocks/>
          </p:cNvCxnSpPr>
          <p:nvPr/>
        </p:nvCxnSpPr>
        <p:spPr>
          <a:xfrm rot="16200000">
            <a:off x="8913440" y="205021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185120-31E9-4993-9A51-37D5BCA5F850}"/>
              </a:ext>
            </a:extLst>
          </p:cNvPr>
          <p:cNvCxnSpPr>
            <a:cxnSpLocks/>
          </p:cNvCxnSpPr>
          <p:nvPr/>
        </p:nvCxnSpPr>
        <p:spPr>
          <a:xfrm flipH="1" flipV="1">
            <a:off x="5840844" y="2053081"/>
            <a:ext cx="3216613" cy="26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71FC5E-8E5F-4380-A2CA-3CD8D5D4E6E1}"/>
              </a:ext>
            </a:extLst>
          </p:cNvPr>
          <p:cNvSpPr txBox="1"/>
          <p:nvPr/>
        </p:nvSpPr>
        <p:spPr>
          <a:xfrm>
            <a:off x="6836775" y="187662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1500m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DAAEC-3645-4B73-81AD-F76C0DF05B14}"/>
              </a:ext>
            </a:extLst>
          </p:cNvPr>
          <p:cNvSpPr txBox="1"/>
          <p:nvPr/>
        </p:nvSpPr>
        <p:spPr>
          <a:xfrm>
            <a:off x="9157773" y="1622456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2m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4269E-D62D-43B1-BF01-995B37037B2C}"/>
              </a:ext>
            </a:extLst>
          </p:cNvPr>
          <p:cNvSpPr txBox="1"/>
          <p:nvPr/>
        </p:nvSpPr>
        <p:spPr>
          <a:xfrm>
            <a:off x="6376809" y="14834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204D4B-AA9E-46E1-A303-6D633A0418C1}"/>
              </a:ext>
            </a:extLst>
          </p:cNvPr>
          <p:cNvCxnSpPr>
            <a:cxnSpLocks/>
          </p:cNvCxnSpPr>
          <p:nvPr/>
        </p:nvCxnSpPr>
        <p:spPr>
          <a:xfrm flipV="1">
            <a:off x="6249144" y="1622456"/>
            <a:ext cx="188838" cy="24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5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26576"/>
              </p:ext>
            </p:extLst>
          </p:nvPr>
        </p:nvGraphicFramePr>
        <p:xfrm>
          <a:off x="416496" y="941819"/>
          <a:ext cx="9073008" cy="401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2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LOS/NLOS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Tx &amp; Rx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097016" y="2123773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CELL-GRID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동일한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유무 확인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동일 값이 있으면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NLOS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없으면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LOS</a:t>
            </a: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7441261" y="4218658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차 테이블</a:t>
            </a:r>
          </a:p>
        </p:txBody>
      </p:sp>
      <p:sp>
        <p:nvSpPr>
          <p:cNvPr id="100" name="순서도: 자기 디스크 66">
            <a:extLst>
              <a:ext uri="{FF2B5EF4-FFF2-40B4-BE49-F238E27FC236}">
                <a16:creationId xmlns:a16="http://schemas.microsoft.com/office/drawing/2014/main" id="{7800DFA6-5F1A-4FC1-8F83-F531B5E730C4}"/>
              </a:ext>
            </a:extLst>
          </p:cNvPr>
          <p:cNvSpPr/>
          <p:nvPr/>
        </p:nvSpPr>
        <p:spPr>
          <a:xfrm>
            <a:off x="5241032" y="4217852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최종 테이블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1323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64060" y="2381949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922955" y="2646426"/>
            <a:ext cx="10469" cy="15722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7DC2E3-9306-4A5A-A47B-E1AA8052200E}"/>
              </a:ext>
            </a:extLst>
          </p:cNvPr>
          <p:cNvCxnSpPr>
            <a:cxnSpLocks/>
            <a:stCxn id="96" idx="2"/>
            <a:endCxn id="100" idx="4"/>
          </p:cNvCxnSpPr>
          <p:nvPr/>
        </p:nvCxnSpPr>
        <p:spPr>
          <a:xfrm flipH="1" flipV="1">
            <a:off x="6118726" y="4687119"/>
            <a:ext cx="1322535" cy="8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6410341" y="471328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수신점 고도</a:t>
            </a:r>
          </a:p>
        </p:txBody>
      </p:sp>
      <p:grpSp>
        <p:nvGrpSpPr>
          <p:cNvPr id="73" name="그룹 7">
            <a:extLst>
              <a:ext uri="{FF2B5EF4-FFF2-40B4-BE49-F238E27FC236}">
                <a16:creationId xmlns:a16="http://schemas.microsoft.com/office/drawing/2014/main" id="{2986A574-7EC0-4E88-80B2-2F81FD66C7CF}"/>
              </a:ext>
            </a:extLst>
          </p:cNvPr>
          <p:cNvGrpSpPr/>
          <p:nvPr/>
        </p:nvGrpSpPr>
        <p:grpSpPr>
          <a:xfrm>
            <a:off x="877856" y="2905686"/>
            <a:ext cx="864000" cy="604210"/>
            <a:chOff x="874984" y="1460712"/>
            <a:chExt cx="864000" cy="6042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2A3A13-FC14-4AF8-9B7F-BC995078FE50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수신점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BIN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221">
              <a:extLst>
                <a:ext uri="{FF2B5EF4-FFF2-40B4-BE49-F238E27FC236}">
                  <a16:creationId xmlns:a16="http://schemas.microsoft.com/office/drawing/2014/main" id="{9961E866-C77B-4397-9B9C-8BF0D14B97A5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D4C6302-0468-4456-A901-CCD028621C87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 flipV="1">
            <a:off x="1741856" y="2388250"/>
            <a:ext cx="1174880" cy="733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54205-1982-4CBD-ABA6-2B8E1F9E3222}"/>
              </a:ext>
            </a:extLst>
          </p:cNvPr>
          <p:cNvSpPr txBox="1"/>
          <p:nvPr/>
        </p:nvSpPr>
        <p:spPr>
          <a:xfrm>
            <a:off x="6588990" y="5087136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</p:spTree>
    <p:extLst>
      <p:ext uri="{BB962C8B-B14F-4D97-AF65-F5344CB8AC3E}">
        <p14:creationId xmlns:p14="http://schemas.microsoft.com/office/powerpoint/2010/main" val="39461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77350"/>
              </p:ext>
            </p:extLst>
          </p:nvPr>
        </p:nvGraphicFramePr>
        <p:xfrm>
          <a:off x="308486" y="908722"/>
          <a:ext cx="9289030" cy="574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수신점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Theta, Phi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 계산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/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SQRT(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+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Phi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지표에서 지상으로의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일방향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각만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Theta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X,Y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평면상에서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사분면에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~90</a:t>
                      </a:r>
                      <a:r>
                        <a:rPr lang="en-US" altLang="ko-KR" sz="1200" baseline="30000" dirty="0"/>
                        <a:t>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각이 있으므로 정북을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로 </a:t>
                      </a:r>
                      <a:r>
                        <a:rPr lang="en-US" altLang="ko-KR" sz="1200" baseline="0" dirty="0"/>
                        <a:t>360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까지</a:t>
                      </a:r>
                      <a:endParaRPr lang="en-US" altLang="ko-KR" sz="1200" baseline="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회전하는 각도로 변환하여 사용함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수신점 고도 보정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건물 영역의 최저 고도와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3D BIN (2x2x3m BIN)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기저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고도를 일치 시키는 만큼의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Gap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조정을 전체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에 수행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00F4AE-883C-4BAC-9D5A-03818DCF2907}"/>
              </a:ext>
            </a:extLst>
          </p:cNvPr>
          <p:cNvSpPr/>
          <p:nvPr/>
        </p:nvSpPr>
        <p:spPr>
          <a:xfrm>
            <a:off x="7329264" y="1401037"/>
            <a:ext cx="144016" cy="155755"/>
          </a:xfrm>
          <a:prstGeom prst="rect">
            <a:avLst/>
          </a:prstGeom>
          <a:solidFill>
            <a:srgbClr val="0000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08CCE1-6303-4716-8477-B04A263A7E83}"/>
              </a:ext>
            </a:extLst>
          </p:cNvPr>
          <p:cNvCxnSpPr/>
          <p:nvPr/>
        </p:nvCxnSpPr>
        <p:spPr>
          <a:xfrm>
            <a:off x="5840844" y="1916832"/>
            <a:ext cx="2208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F12626-57E2-45EB-8CB8-766BDE6DB0E2}"/>
              </a:ext>
            </a:extLst>
          </p:cNvPr>
          <p:cNvCxnSpPr/>
          <p:nvPr/>
        </p:nvCxnSpPr>
        <p:spPr>
          <a:xfrm>
            <a:off x="7401272" y="1556792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667BAD-F1BC-44DF-8DBD-3910AAB8633C}"/>
              </a:ext>
            </a:extLst>
          </p:cNvPr>
          <p:cNvCxnSpPr>
            <a:cxnSpLocks/>
          </p:cNvCxnSpPr>
          <p:nvPr/>
        </p:nvCxnSpPr>
        <p:spPr>
          <a:xfrm flipV="1">
            <a:off x="5840844" y="1382362"/>
            <a:ext cx="1920468" cy="534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67729-E88A-44C2-9647-58F771BCBA47}"/>
              </a:ext>
            </a:extLst>
          </p:cNvPr>
          <p:cNvSpPr txBox="1"/>
          <p:nvPr/>
        </p:nvSpPr>
        <p:spPr>
          <a:xfrm>
            <a:off x="6214471" y="174556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4E686FBD-A679-4163-9A40-B57CC7B4E96A}"/>
              </a:ext>
            </a:extLst>
          </p:cNvPr>
          <p:cNvSpPr/>
          <p:nvPr/>
        </p:nvSpPr>
        <p:spPr>
          <a:xfrm>
            <a:off x="6177136" y="1815326"/>
            <a:ext cx="74671" cy="26437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23413"/>
              </p:ext>
            </p:extLst>
          </p:nvPr>
        </p:nvGraphicFramePr>
        <p:xfrm>
          <a:off x="416496" y="941819"/>
          <a:ext cx="9073008" cy="405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일련번호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 구축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수신점 건물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2x2x3m 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들에서 특정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식별하기 위한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배열의 인덱스 값으로 할당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54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Tx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영역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(Tx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200m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영역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평균 건물 높이 계산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2DS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기준 반경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200m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내에 건물 무게중심이 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포함되는 건물 리스트업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2.3. Tx</a:t>
            </a:r>
            <a:r>
              <a:rPr lang="ko-KR" altLang="en-US" dirty="0"/>
              <a:t>영역 평균 건물 고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097016" y="2123773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건물 무게중심의 위경도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기준 건물 높이 추출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추출된 높이들의 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평균 값 산출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1323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64060" y="2381949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37" name="모서리가 둥근 직사각형 46">
            <a:extLst>
              <a:ext uri="{FF2B5EF4-FFF2-40B4-BE49-F238E27FC236}">
                <a16:creationId xmlns:a16="http://schemas.microsoft.com/office/drawing/2014/main" id="{D6AAF04E-E1B7-499E-BC7F-72C55C64C990}"/>
              </a:ext>
            </a:extLst>
          </p:cNvPr>
          <p:cNvSpPr/>
          <p:nvPr/>
        </p:nvSpPr>
        <p:spPr>
          <a:xfrm>
            <a:off x="2215643" y="3179729"/>
            <a:ext cx="6049726" cy="277062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66F105-CED4-4EB6-BE2D-488A4C904EF1}"/>
              </a:ext>
            </a:extLst>
          </p:cNvPr>
          <p:cNvSpPr/>
          <p:nvPr/>
        </p:nvSpPr>
        <p:spPr>
          <a:xfrm>
            <a:off x="3063452" y="3067323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BAF0C0A-8ECB-4174-A531-ED3470A41B2B}"/>
              </a:ext>
            </a:extLst>
          </p:cNvPr>
          <p:cNvSpPr/>
          <p:nvPr/>
        </p:nvSpPr>
        <p:spPr>
          <a:xfrm>
            <a:off x="2547815" y="3404859"/>
            <a:ext cx="500185" cy="554893"/>
          </a:xfrm>
          <a:custGeom>
            <a:avLst/>
            <a:gdLst>
              <a:gd name="connsiteX0" fmla="*/ 7816 w 500185"/>
              <a:gd name="connsiteY0" fmla="*/ 31262 h 554893"/>
              <a:gd name="connsiteX1" fmla="*/ 0 w 500185"/>
              <a:gd name="connsiteY1" fmla="*/ 328247 h 554893"/>
              <a:gd name="connsiteX2" fmla="*/ 226647 w 500185"/>
              <a:gd name="connsiteY2" fmla="*/ 320431 h 554893"/>
              <a:gd name="connsiteX3" fmla="*/ 218831 w 500185"/>
              <a:gd name="connsiteY3" fmla="*/ 554893 h 554893"/>
              <a:gd name="connsiteX4" fmla="*/ 492370 w 500185"/>
              <a:gd name="connsiteY4" fmla="*/ 554893 h 554893"/>
              <a:gd name="connsiteX5" fmla="*/ 500185 w 500185"/>
              <a:gd name="connsiteY5" fmla="*/ 0 h 554893"/>
              <a:gd name="connsiteX6" fmla="*/ 7816 w 500185"/>
              <a:gd name="connsiteY6" fmla="*/ 31262 h 5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185" h="554893">
                <a:moveTo>
                  <a:pt x="7816" y="31262"/>
                </a:moveTo>
                <a:lnTo>
                  <a:pt x="0" y="328247"/>
                </a:lnTo>
                <a:lnTo>
                  <a:pt x="226647" y="320431"/>
                </a:lnTo>
                <a:lnTo>
                  <a:pt x="218831" y="554893"/>
                </a:lnTo>
                <a:lnTo>
                  <a:pt x="492370" y="554893"/>
                </a:lnTo>
                <a:lnTo>
                  <a:pt x="500185" y="0"/>
                </a:lnTo>
                <a:lnTo>
                  <a:pt x="7816" y="3126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DF8F1AA-F717-4004-B1AF-C37A090AB77B}"/>
              </a:ext>
            </a:extLst>
          </p:cNvPr>
          <p:cNvSpPr/>
          <p:nvPr/>
        </p:nvSpPr>
        <p:spPr>
          <a:xfrm>
            <a:off x="2250834" y="4186398"/>
            <a:ext cx="633046" cy="765908"/>
          </a:xfrm>
          <a:custGeom>
            <a:avLst/>
            <a:gdLst>
              <a:gd name="connsiteX0" fmla="*/ 273539 w 633046"/>
              <a:gd name="connsiteY0" fmla="*/ 0 h 765908"/>
              <a:gd name="connsiteX1" fmla="*/ 78154 w 633046"/>
              <a:gd name="connsiteY1" fmla="*/ 93785 h 765908"/>
              <a:gd name="connsiteX2" fmla="*/ 0 w 633046"/>
              <a:gd name="connsiteY2" fmla="*/ 390769 h 765908"/>
              <a:gd name="connsiteX3" fmla="*/ 54708 w 633046"/>
              <a:gd name="connsiteY3" fmla="*/ 679938 h 765908"/>
              <a:gd name="connsiteX4" fmla="*/ 320431 w 633046"/>
              <a:gd name="connsiteY4" fmla="*/ 765908 h 765908"/>
              <a:gd name="connsiteX5" fmla="*/ 633046 w 633046"/>
              <a:gd name="connsiteY5" fmla="*/ 625231 h 765908"/>
              <a:gd name="connsiteX6" fmla="*/ 429846 w 633046"/>
              <a:gd name="connsiteY6" fmla="*/ 508000 h 765908"/>
              <a:gd name="connsiteX7" fmla="*/ 242277 w 633046"/>
              <a:gd name="connsiteY7" fmla="*/ 492369 h 765908"/>
              <a:gd name="connsiteX8" fmla="*/ 203200 w 633046"/>
              <a:gd name="connsiteY8" fmla="*/ 257908 h 765908"/>
              <a:gd name="connsiteX9" fmla="*/ 351693 w 633046"/>
              <a:gd name="connsiteY9" fmla="*/ 171938 h 765908"/>
              <a:gd name="connsiteX10" fmla="*/ 273539 w 633046"/>
              <a:gd name="connsiteY10" fmla="*/ 0 h 7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046" h="765908">
                <a:moveTo>
                  <a:pt x="273539" y="0"/>
                </a:moveTo>
                <a:lnTo>
                  <a:pt x="78154" y="93785"/>
                </a:lnTo>
                <a:lnTo>
                  <a:pt x="0" y="390769"/>
                </a:lnTo>
                <a:lnTo>
                  <a:pt x="54708" y="679938"/>
                </a:lnTo>
                <a:lnTo>
                  <a:pt x="320431" y="765908"/>
                </a:lnTo>
                <a:lnTo>
                  <a:pt x="633046" y="625231"/>
                </a:lnTo>
                <a:lnTo>
                  <a:pt x="429846" y="508000"/>
                </a:lnTo>
                <a:lnTo>
                  <a:pt x="242277" y="492369"/>
                </a:lnTo>
                <a:lnTo>
                  <a:pt x="203200" y="257908"/>
                </a:lnTo>
                <a:lnTo>
                  <a:pt x="351693" y="171938"/>
                </a:lnTo>
                <a:lnTo>
                  <a:pt x="2735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938FE64-8B30-4E88-946F-85A2CBA235F9}"/>
              </a:ext>
            </a:extLst>
          </p:cNvPr>
          <p:cNvSpPr/>
          <p:nvPr/>
        </p:nvSpPr>
        <p:spPr>
          <a:xfrm>
            <a:off x="3227754" y="3725290"/>
            <a:ext cx="765908" cy="234462"/>
          </a:xfrm>
          <a:custGeom>
            <a:avLst/>
            <a:gdLst>
              <a:gd name="connsiteX0" fmla="*/ 0 w 765908"/>
              <a:gd name="connsiteY0" fmla="*/ 0 h 234462"/>
              <a:gd name="connsiteX1" fmla="*/ 0 w 765908"/>
              <a:gd name="connsiteY1" fmla="*/ 234462 h 234462"/>
              <a:gd name="connsiteX2" fmla="*/ 765908 w 765908"/>
              <a:gd name="connsiteY2" fmla="*/ 234462 h 234462"/>
              <a:gd name="connsiteX3" fmla="*/ 750277 w 765908"/>
              <a:gd name="connsiteY3" fmla="*/ 15631 h 234462"/>
              <a:gd name="connsiteX4" fmla="*/ 0 w 765908"/>
              <a:gd name="connsiteY4" fmla="*/ 0 h 2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908" h="234462">
                <a:moveTo>
                  <a:pt x="0" y="0"/>
                </a:moveTo>
                <a:lnTo>
                  <a:pt x="0" y="234462"/>
                </a:lnTo>
                <a:lnTo>
                  <a:pt x="765908" y="234462"/>
                </a:lnTo>
                <a:lnTo>
                  <a:pt x="750277" y="15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2A21F2F-D1B4-4444-9AF6-14F3F8118A80}"/>
              </a:ext>
            </a:extLst>
          </p:cNvPr>
          <p:cNvSpPr/>
          <p:nvPr/>
        </p:nvSpPr>
        <p:spPr>
          <a:xfrm>
            <a:off x="3329366" y="4100431"/>
            <a:ext cx="711200" cy="656492"/>
          </a:xfrm>
          <a:custGeom>
            <a:avLst/>
            <a:gdLst>
              <a:gd name="connsiteX0" fmla="*/ 0 w 711200"/>
              <a:gd name="connsiteY0" fmla="*/ 70338 h 656492"/>
              <a:gd name="connsiteX1" fmla="*/ 0 w 711200"/>
              <a:gd name="connsiteY1" fmla="*/ 656492 h 656492"/>
              <a:gd name="connsiteX2" fmla="*/ 312616 w 711200"/>
              <a:gd name="connsiteY2" fmla="*/ 648677 h 656492"/>
              <a:gd name="connsiteX3" fmla="*/ 312616 w 711200"/>
              <a:gd name="connsiteY3" fmla="*/ 422030 h 656492"/>
              <a:gd name="connsiteX4" fmla="*/ 523631 w 711200"/>
              <a:gd name="connsiteY4" fmla="*/ 414215 h 656492"/>
              <a:gd name="connsiteX5" fmla="*/ 508000 w 711200"/>
              <a:gd name="connsiteY5" fmla="*/ 656492 h 656492"/>
              <a:gd name="connsiteX6" fmla="*/ 703385 w 711200"/>
              <a:gd name="connsiteY6" fmla="*/ 656492 h 656492"/>
              <a:gd name="connsiteX7" fmla="*/ 711200 w 711200"/>
              <a:gd name="connsiteY7" fmla="*/ 0 h 656492"/>
              <a:gd name="connsiteX8" fmla="*/ 539262 w 711200"/>
              <a:gd name="connsiteY8" fmla="*/ 31261 h 656492"/>
              <a:gd name="connsiteX9" fmla="*/ 523631 w 711200"/>
              <a:gd name="connsiteY9" fmla="*/ 312615 h 656492"/>
              <a:gd name="connsiteX10" fmla="*/ 343877 w 711200"/>
              <a:gd name="connsiteY10" fmla="*/ 328246 h 656492"/>
              <a:gd name="connsiteX11" fmla="*/ 343877 w 711200"/>
              <a:gd name="connsiteY11" fmla="*/ 23446 h 656492"/>
              <a:gd name="connsiteX12" fmla="*/ 0 w 711200"/>
              <a:gd name="connsiteY12" fmla="*/ 70338 h 65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200" h="656492">
                <a:moveTo>
                  <a:pt x="0" y="70338"/>
                </a:moveTo>
                <a:lnTo>
                  <a:pt x="0" y="656492"/>
                </a:lnTo>
                <a:lnTo>
                  <a:pt x="312616" y="648677"/>
                </a:lnTo>
                <a:lnTo>
                  <a:pt x="312616" y="422030"/>
                </a:lnTo>
                <a:lnTo>
                  <a:pt x="523631" y="414215"/>
                </a:lnTo>
                <a:lnTo>
                  <a:pt x="508000" y="656492"/>
                </a:lnTo>
                <a:lnTo>
                  <a:pt x="703385" y="656492"/>
                </a:lnTo>
                <a:lnTo>
                  <a:pt x="711200" y="0"/>
                </a:lnTo>
                <a:lnTo>
                  <a:pt x="539262" y="31261"/>
                </a:lnTo>
                <a:lnTo>
                  <a:pt x="523631" y="312615"/>
                </a:lnTo>
                <a:lnTo>
                  <a:pt x="343877" y="328246"/>
                </a:lnTo>
                <a:lnTo>
                  <a:pt x="343877" y="23446"/>
                </a:lnTo>
                <a:lnTo>
                  <a:pt x="0" y="70338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E2D5C9-3899-4BCF-BFA0-0DCCE62A7D0E}"/>
              </a:ext>
            </a:extLst>
          </p:cNvPr>
          <p:cNvSpPr/>
          <p:nvPr/>
        </p:nvSpPr>
        <p:spPr>
          <a:xfrm>
            <a:off x="2455954" y="3462017"/>
            <a:ext cx="1416926" cy="136756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2FC6056B-3B32-4EC6-BB38-E0178017E4A8}"/>
              </a:ext>
            </a:extLst>
          </p:cNvPr>
          <p:cNvSpPr/>
          <p:nvPr/>
        </p:nvSpPr>
        <p:spPr>
          <a:xfrm>
            <a:off x="2883880" y="3616570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415482D6-1303-46AE-918A-3A69DB4DA036}"/>
              </a:ext>
            </a:extLst>
          </p:cNvPr>
          <p:cNvSpPr/>
          <p:nvPr/>
        </p:nvSpPr>
        <p:spPr>
          <a:xfrm>
            <a:off x="2442400" y="4538616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순서도: 추출 49">
            <a:extLst>
              <a:ext uri="{FF2B5EF4-FFF2-40B4-BE49-F238E27FC236}">
                <a16:creationId xmlns:a16="http://schemas.microsoft.com/office/drawing/2014/main" id="{70C67CCD-35DB-41F7-AF7E-B31EC32C98BF}"/>
              </a:ext>
            </a:extLst>
          </p:cNvPr>
          <p:cNvSpPr/>
          <p:nvPr/>
        </p:nvSpPr>
        <p:spPr>
          <a:xfrm>
            <a:off x="3556031" y="3811785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64BA737C-C62D-49F7-BB05-E9DF8E6662A6}"/>
              </a:ext>
            </a:extLst>
          </p:cNvPr>
          <p:cNvSpPr/>
          <p:nvPr/>
        </p:nvSpPr>
        <p:spPr>
          <a:xfrm>
            <a:off x="3625186" y="4434235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A88AD2-1F23-48EF-9DAA-F8D4D87A0BBD}"/>
              </a:ext>
            </a:extLst>
          </p:cNvPr>
          <p:cNvSpPr/>
          <p:nvPr/>
        </p:nvSpPr>
        <p:spPr>
          <a:xfrm>
            <a:off x="3466720" y="3713598"/>
            <a:ext cx="224339" cy="276180"/>
          </a:xfrm>
          <a:prstGeom prst="ellipse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0623D2D-5D93-48F8-8536-002E41316E80}"/>
              </a:ext>
            </a:extLst>
          </p:cNvPr>
          <p:cNvSpPr/>
          <p:nvPr/>
        </p:nvSpPr>
        <p:spPr>
          <a:xfrm rot="20505114">
            <a:off x="5133676" y="3602363"/>
            <a:ext cx="356860" cy="25158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C2C2B3E-6085-40E2-8300-78E21A1979C9}"/>
              </a:ext>
            </a:extLst>
          </p:cNvPr>
          <p:cNvSpPr/>
          <p:nvPr/>
        </p:nvSpPr>
        <p:spPr>
          <a:xfrm rot="1227948">
            <a:off x="5278225" y="3877119"/>
            <a:ext cx="142125" cy="2892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1358B6D-A214-41A6-B8FE-FA46BDF2C04B}"/>
              </a:ext>
            </a:extLst>
          </p:cNvPr>
          <p:cNvSpPr/>
          <p:nvPr/>
        </p:nvSpPr>
        <p:spPr>
          <a:xfrm rot="20841597">
            <a:off x="5307955" y="4417742"/>
            <a:ext cx="356860" cy="24503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51262F1-E607-4100-9CF4-B689B02C3976}"/>
              </a:ext>
            </a:extLst>
          </p:cNvPr>
          <p:cNvSpPr/>
          <p:nvPr/>
        </p:nvSpPr>
        <p:spPr>
          <a:xfrm rot="733462">
            <a:off x="5559925" y="3777906"/>
            <a:ext cx="239730" cy="56124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5391BA-E24B-428E-87C8-129FA4ED59D4}"/>
              </a:ext>
            </a:extLst>
          </p:cNvPr>
          <p:cNvSpPr/>
          <p:nvPr/>
        </p:nvSpPr>
        <p:spPr>
          <a:xfrm>
            <a:off x="5025008" y="3482708"/>
            <a:ext cx="843535" cy="1458460"/>
          </a:xfrm>
          <a:prstGeom prst="ellipse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2" name="순서도: 추출 61">
            <a:extLst>
              <a:ext uri="{FF2B5EF4-FFF2-40B4-BE49-F238E27FC236}">
                <a16:creationId xmlns:a16="http://schemas.microsoft.com/office/drawing/2014/main" id="{43B873C5-A998-43D8-B5C5-B767789CAA31}"/>
              </a:ext>
            </a:extLst>
          </p:cNvPr>
          <p:cNvSpPr/>
          <p:nvPr/>
        </p:nvSpPr>
        <p:spPr>
          <a:xfrm>
            <a:off x="5401056" y="4813512"/>
            <a:ext cx="45719" cy="61471"/>
          </a:xfrm>
          <a:prstGeom prst="flowChartExtra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DA4BFF-20A5-42D8-85EF-B48A4C89B5C5}"/>
              </a:ext>
            </a:extLst>
          </p:cNvPr>
          <p:cNvCxnSpPr>
            <a:stCxn id="62" idx="0"/>
            <a:endCxn id="61" idx="0"/>
          </p:cNvCxnSpPr>
          <p:nvPr/>
        </p:nvCxnSpPr>
        <p:spPr>
          <a:xfrm flipV="1">
            <a:off x="5423916" y="3482708"/>
            <a:ext cx="22860" cy="1330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2D5596-AC99-48B0-9C6C-CE8EE8FB8C08}"/>
              </a:ext>
            </a:extLst>
          </p:cNvPr>
          <p:cNvCxnSpPr>
            <a:stCxn id="52" idx="0"/>
            <a:endCxn id="61" idx="0"/>
          </p:cNvCxnSpPr>
          <p:nvPr/>
        </p:nvCxnSpPr>
        <p:spPr>
          <a:xfrm flipV="1">
            <a:off x="3578890" y="3482708"/>
            <a:ext cx="1867886" cy="23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E634AFB-AF18-4DA7-BFC6-283BDCB25B0A}"/>
              </a:ext>
            </a:extLst>
          </p:cNvPr>
          <p:cNvCxnSpPr>
            <a:cxnSpLocks/>
            <a:stCxn id="52" idx="4"/>
            <a:endCxn id="61" idx="4"/>
          </p:cNvCxnSpPr>
          <p:nvPr/>
        </p:nvCxnSpPr>
        <p:spPr>
          <a:xfrm>
            <a:off x="3578890" y="3989778"/>
            <a:ext cx="1867886" cy="95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1A3AAC4-6E9A-4054-84D5-4993E14A88E4}"/>
              </a:ext>
            </a:extLst>
          </p:cNvPr>
          <p:cNvSpPr txBox="1"/>
          <p:nvPr/>
        </p:nvSpPr>
        <p:spPr>
          <a:xfrm>
            <a:off x="2288704" y="5258994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 </a:t>
            </a:r>
            <a:r>
              <a:rPr lang="ko-KR" altLang="en-US" sz="1000" dirty="0"/>
              <a:t>반경 </a:t>
            </a:r>
            <a:r>
              <a:rPr lang="en-US" altLang="ko-KR" sz="1000" dirty="0"/>
              <a:t>200m </a:t>
            </a:r>
            <a:r>
              <a:rPr lang="ko-KR" altLang="en-US" sz="1000" dirty="0"/>
              <a:t>내의</a:t>
            </a:r>
            <a:endParaRPr lang="en-US" altLang="ko-KR" sz="1000" dirty="0"/>
          </a:p>
          <a:p>
            <a:r>
              <a:rPr lang="ko-KR" altLang="en-US" sz="1000" dirty="0"/>
              <a:t>건물을 찾음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건물 무게중심점 기준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DF6033-1D2E-437F-9501-AD82B06E7322}"/>
              </a:ext>
            </a:extLst>
          </p:cNvPr>
          <p:cNvCxnSpPr>
            <a:cxnSpLocks/>
          </p:cNvCxnSpPr>
          <p:nvPr/>
        </p:nvCxnSpPr>
        <p:spPr>
          <a:xfrm>
            <a:off x="4232920" y="4005064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4983A5B-F8AD-48E0-A8DD-5E93A6721448}"/>
              </a:ext>
            </a:extLst>
          </p:cNvPr>
          <p:cNvSpPr txBox="1"/>
          <p:nvPr/>
        </p:nvSpPr>
        <p:spPr>
          <a:xfrm>
            <a:off x="4232920" y="4046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17466E8-3B32-43B8-B6F0-F07DEB38CD95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2485684" y="3959544"/>
            <a:ext cx="845868" cy="19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9D69899B-2DAA-42BF-B5BD-C1BEA192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24" y="3989778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1BA174-3B3F-4C5F-ACA8-860A48000668}"/>
              </a:ext>
            </a:extLst>
          </p:cNvPr>
          <p:cNvSpPr txBox="1"/>
          <p:nvPr/>
        </p:nvSpPr>
        <p:spPr>
          <a:xfrm rot="894025">
            <a:off x="2469829" y="4012563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r=200m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D44CA8-64B8-49FA-9579-D5F6CE98B1CD}"/>
              </a:ext>
            </a:extLst>
          </p:cNvPr>
          <p:cNvSpPr txBox="1"/>
          <p:nvPr/>
        </p:nvSpPr>
        <p:spPr>
          <a:xfrm>
            <a:off x="4119679" y="5263229"/>
            <a:ext cx="2368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건물의 무게중심 좌표가 관통하는 선상의 </a:t>
            </a:r>
            <a:r>
              <a:rPr lang="en-US" altLang="ko-KR" sz="1000" dirty="0"/>
              <a:t>TIN</a:t>
            </a:r>
            <a:r>
              <a:rPr lang="ko-KR" altLang="en-US" sz="1000" dirty="0"/>
              <a:t>을 찾음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건물 고 </a:t>
            </a:r>
            <a:r>
              <a:rPr lang="en-US" altLang="ko-KR" sz="1000" dirty="0"/>
              <a:t>= Max(TIN’s Z-value) - DEM</a:t>
            </a:r>
            <a:endParaRPr lang="ko-KR" altLang="en-US" sz="1000" dirty="0"/>
          </a:p>
        </p:txBody>
      </p:sp>
      <p:sp>
        <p:nvSpPr>
          <p:cNvPr id="92" name="순서도: 자기 디스크 66">
            <a:extLst>
              <a:ext uri="{FF2B5EF4-FFF2-40B4-BE49-F238E27FC236}">
                <a16:creationId xmlns:a16="http://schemas.microsoft.com/office/drawing/2014/main" id="{925A56FE-BA92-47AF-8E52-4115A6E0E3EF}"/>
              </a:ext>
            </a:extLst>
          </p:cNvPr>
          <p:cNvSpPr/>
          <p:nvPr/>
        </p:nvSpPr>
        <p:spPr>
          <a:xfrm>
            <a:off x="7041018" y="3385715"/>
            <a:ext cx="987077" cy="13131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(CELL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특성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서비스영역 건물 고 정보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D2D8285-7C71-4AFE-9A48-9174E3A0E998}"/>
              </a:ext>
            </a:extLst>
          </p:cNvPr>
          <p:cNvCxnSpPr>
            <a:cxnSpLocks/>
          </p:cNvCxnSpPr>
          <p:nvPr/>
        </p:nvCxnSpPr>
        <p:spPr>
          <a:xfrm>
            <a:off x="6104914" y="40026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D8549C-7036-4BD5-AEB8-5980AD5C7F25}"/>
              </a:ext>
            </a:extLst>
          </p:cNvPr>
          <p:cNvSpPr txBox="1"/>
          <p:nvPr/>
        </p:nvSpPr>
        <p:spPr>
          <a:xfrm>
            <a:off x="5961112" y="405038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</a:t>
            </a:r>
            <a:r>
              <a:rPr lang="ko-KR" altLang="en-US" sz="1000" dirty="0"/>
              <a:t>정보 저장</a:t>
            </a:r>
          </a:p>
        </p:txBody>
      </p:sp>
    </p:spTree>
    <p:extLst>
      <p:ext uri="{BB962C8B-B14F-4D97-AF65-F5344CB8AC3E}">
        <p14:creationId xmlns:p14="http://schemas.microsoft.com/office/powerpoint/2010/main" val="2186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78169"/>
              </p:ext>
            </p:extLst>
          </p:nvPr>
        </p:nvGraphicFramePr>
        <p:xfrm>
          <a:off x="308486" y="908722"/>
          <a:ext cx="9289030" cy="42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건물의 무게중심 정보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Process#1.5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수신점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3D BIN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생성 프로세스 수행 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추가 프로세스 작업으로 건물의 무게중심 좌표와 무게중심에서의 높이 정보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건물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2D-Shape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폴리곤을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대상으로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ST_Centroid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수행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CentroidPT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ST_Centroid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(:2DS)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해당 건물의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정보에서 중심점을 포함하는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을 찾아 가장 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값을 조회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BldHeight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Max(Z of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ST_Contains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(TIN,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CentroidPT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2.3. Tx</a:t>
            </a:r>
            <a:r>
              <a:rPr lang="ko-KR" altLang="en-US" dirty="0"/>
              <a:t>영역 평균 건물 고</a:t>
            </a:r>
          </a:p>
        </p:txBody>
      </p:sp>
    </p:spTree>
    <p:extLst>
      <p:ext uri="{BB962C8B-B14F-4D97-AF65-F5344CB8AC3E}">
        <p14:creationId xmlns:p14="http://schemas.microsoft.com/office/powerpoint/2010/main" val="31424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95131"/>
              </p:ext>
            </p:extLst>
          </p:nvPr>
        </p:nvGraphicFramePr>
        <p:xfrm>
          <a:off x="416496" y="941819"/>
          <a:ext cx="9073008" cy="401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 Shape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2.3. Tx</a:t>
            </a:r>
            <a:r>
              <a:rPr lang="ko-KR" altLang="en-US" dirty="0"/>
              <a:t>영역 평균 건물 고</a:t>
            </a:r>
          </a:p>
        </p:txBody>
      </p:sp>
    </p:spTree>
    <p:extLst>
      <p:ext uri="{BB962C8B-B14F-4D97-AF65-F5344CB8AC3E}">
        <p14:creationId xmlns:p14="http://schemas.microsoft.com/office/powerpoint/2010/main" val="379432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LOS/NLOS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CELL-TGRID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Tx &amp; Rx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2.4. </a:t>
            </a:r>
            <a:r>
              <a:rPr lang="ko-KR" altLang="en-US" dirty="0"/>
              <a:t>송수신점간 가로수 정보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135322" y="2117472"/>
            <a:ext cx="1297230" cy="5289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계절 특성에 맞는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가로수 정보 로딩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Ray 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경로상의 가로수 길이 산출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7441261" y="4218658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CELL_BIN_TREE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515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32552" y="2381949"/>
            <a:ext cx="817350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922955" y="2646426"/>
            <a:ext cx="10469" cy="15722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">
            <a:extLst>
              <a:ext uri="{FF2B5EF4-FFF2-40B4-BE49-F238E27FC236}">
                <a16:creationId xmlns:a16="http://schemas.microsoft.com/office/drawing/2014/main" id="{2986A574-7EC0-4E88-80B2-2F81FD66C7CF}"/>
              </a:ext>
            </a:extLst>
          </p:cNvPr>
          <p:cNvGrpSpPr/>
          <p:nvPr/>
        </p:nvGrpSpPr>
        <p:grpSpPr>
          <a:xfrm>
            <a:off x="877856" y="2905686"/>
            <a:ext cx="864000" cy="604210"/>
            <a:chOff x="874984" y="1460712"/>
            <a:chExt cx="864000" cy="6042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2A3A13-FC14-4AF8-9B7F-BC995078FE50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수신점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BIN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221">
              <a:extLst>
                <a:ext uri="{FF2B5EF4-FFF2-40B4-BE49-F238E27FC236}">
                  <a16:creationId xmlns:a16="http://schemas.microsoft.com/office/drawing/2014/main" id="{9961E866-C77B-4397-9B9C-8BF0D14B97A5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D4C6302-0468-4456-A901-CCD028621C87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 flipV="1">
            <a:off x="1741856" y="2388250"/>
            <a:ext cx="1174880" cy="733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10" name="설명선: 굽은 선(강조선) 9">
            <a:extLst>
              <a:ext uri="{FF2B5EF4-FFF2-40B4-BE49-F238E27FC236}">
                <a16:creationId xmlns:a16="http://schemas.microsoft.com/office/drawing/2014/main" id="{A13A641C-5D83-44E5-86AB-BBEF586785A4}"/>
              </a:ext>
            </a:extLst>
          </p:cNvPr>
          <p:cNvSpPr/>
          <p:nvPr/>
        </p:nvSpPr>
        <p:spPr>
          <a:xfrm>
            <a:off x="3661942" y="3258657"/>
            <a:ext cx="2529848" cy="737325"/>
          </a:xfrm>
          <a:prstGeom prst="accentCallout2">
            <a:avLst>
              <a:gd name="adj1" fmla="val -7749"/>
              <a:gd name="adj2" fmla="val 105970"/>
              <a:gd name="adj3" fmla="val -36369"/>
              <a:gd name="adj4" fmla="val 113701"/>
              <a:gd name="adj5" fmla="val -83593"/>
              <a:gd name="adj6" fmla="val 1423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CELL-TGRID 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테이블에서 동일한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Theta/Phi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GRID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들에서 </a:t>
            </a:r>
            <a:r>
              <a:rPr lang="en-US" altLang="ko-KR" sz="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TreeID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별 거리가 최단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&amp;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 최장인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GRID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를 뽑아서 장거리에서 단거리를 뺀 값을 </a:t>
            </a:r>
            <a:r>
              <a:rPr lang="en-US" altLang="ko-KR" sz="800" dirty="0">
                <a:solidFill>
                  <a:schemeClr val="tx1"/>
                </a:solidFill>
                <a:cs typeface="Times New Roman" panose="02020603050405020304" pitchFamily="18" charset="0"/>
              </a:rPr>
              <a:t>Tree</a:t>
            </a:r>
            <a:r>
              <a:rPr lang="ko-KR" altLang="en-US" sz="800" dirty="0">
                <a:solidFill>
                  <a:schemeClr val="tx1"/>
                </a:solidFill>
                <a:cs typeface="Times New Roman" panose="02020603050405020304" pitchFamily="18" charset="0"/>
              </a:rPr>
              <a:t>별 경로거리로 정의하고 각 경로거리의 합을 구함</a:t>
            </a:r>
            <a:endParaRPr lang="en-US" altLang="ko-KR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F9380-5497-4ED3-8250-9BCBCB4AE0F5}"/>
              </a:ext>
            </a:extLst>
          </p:cNvPr>
          <p:cNvSpPr txBox="1"/>
          <p:nvPr/>
        </p:nvSpPr>
        <p:spPr>
          <a:xfrm>
            <a:off x="8229918" y="2685718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</p:spTree>
    <p:extLst>
      <p:ext uri="{BB962C8B-B14F-4D97-AF65-F5344CB8AC3E}">
        <p14:creationId xmlns:p14="http://schemas.microsoft.com/office/powerpoint/2010/main" val="41089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3706" y="2097127"/>
            <a:ext cx="196966" cy="3400525"/>
          </a:xfrm>
          <a:prstGeom prst="rect">
            <a:avLst/>
          </a:prstGeom>
          <a:solidFill>
            <a:srgbClr val="969696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 lIns="96810" tIns="48405" rIns="96810" bIns="48405" anchor="ctr"/>
          <a:lstStyle/>
          <a:p>
            <a:endParaRPr lang="ko-KR" altLang="en-US">
              <a:solidFill>
                <a:srgbClr val="000000"/>
              </a:solidFill>
              <a:latin typeface="뫼비우스 Regular" pitchFamily="2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A3F98A5E-2341-46BD-BD21-8353262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05" y="202776"/>
            <a:ext cx="9252000" cy="360000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920059" y="2256714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1" name="Text Box 65"/>
          <p:cNvSpPr txBox="1">
            <a:spLocks noChangeArrowheads="1"/>
          </p:cNvSpPr>
          <p:nvPr/>
        </p:nvSpPr>
        <p:spPr bwMode="gray">
          <a:xfrm>
            <a:off x="6201080" y="2060848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/>
          <a:p>
            <a:pPr marL="191617" algn="l" defTabSz="911018" eaLnBrk="0" fontAlgn="auto" latinLnBrk="0" hangingPunct="0">
              <a:lnSpc>
                <a:spcPts val="2000"/>
              </a:lnSpc>
              <a:spcAft>
                <a:spcPts val="0"/>
              </a:spcAft>
              <a:defRPr/>
            </a:pPr>
            <a:r>
              <a:rPr lang="ko-KR" altLang="en-US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ㅇ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기초 데이터 구축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CDC1F9D-72DA-4138-9C52-51C2C897EA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750" y="2060848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구축단계 프로세스</a:t>
            </a:r>
            <a:endParaRPr lang="en-US" altLang="ko-KR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922136" y="3275341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3" name="Text Box 65"/>
          <p:cNvSpPr txBox="1">
            <a:spLocks noChangeArrowheads="1"/>
          </p:cNvSpPr>
          <p:nvPr/>
        </p:nvSpPr>
        <p:spPr bwMode="gray">
          <a:xfrm>
            <a:off x="6203157" y="3003273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ko-KR" altLang="en-US" dirty="0"/>
              <a:t>기반 공간함수 정의</a:t>
            </a:r>
            <a:endParaRPr lang="en-US" altLang="ko-KR" dirty="0"/>
          </a:p>
          <a:p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 err="1"/>
              <a:t>Postgre-sql</a:t>
            </a:r>
            <a:r>
              <a:rPr lang="en-US" altLang="ko-KR" dirty="0"/>
              <a:t> </a:t>
            </a:r>
            <a:r>
              <a:rPr lang="ko-KR" altLang="en-US" dirty="0"/>
              <a:t>프로시저 작성</a:t>
            </a:r>
            <a:endParaRPr lang="en-US" altLang="ko-KR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9BCFBD-D021-4456-B94E-320DBB4479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750" y="3068960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1700" b="1" dirty="0">
                <a:latin typeface="맑은 고딕" panose="020B0503020000020004" pitchFamily="50" charset="-127"/>
              </a:rPr>
              <a:t>공간분석 프로세스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20059" y="4221087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6" name="Text Box 65"/>
          <p:cNvSpPr txBox="1">
            <a:spLocks noChangeArrowheads="1"/>
          </p:cNvSpPr>
          <p:nvPr/>
        </p:nvSpPr>
        <p:spPr bwMode="gray">
          <a:xfrm>
            <a:off x="6201080" y="4022271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/>
              <a:t>CELL </a:t>
            </a:r>
            <a:r>
              <a:rPr lang="ko-KR" altLang="en-US" dirty="0"/>
              <a:t>단위 무선환경 분석</a:t>
            </a:r>
            <a:endParaRPr lang="en-US" altLang="ko-KR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B9BCFBD-D021-4456-B94E-320DBB4479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362" y="4005064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en-US" altLang="ko-KR" sz="1700" b="1" dirty="0">
                <a:latin typeface="맑은 고딕" panose="020B0503020000020004" pitchFamily="50" charset="-127"/>
              </a:rPr>
              <a:t>CELL</a:t>
            </a:r>
            <a:r>
              <a:rPr lang="ko-KR" altLang="en-US" sz="1700" b="1" dirty="0">
                <a:latin typeface="맑은 고딕" panose="020B0503020000020004" pitchFamily="50" charset="-127"/>
              </a:rPr>
              <a:t> 분석 프로세스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CDC1F9D-72DA-4138-9C52-51C2C897EA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5635" y="1225630"/>
            <a:ext cx="4327048" cy="424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ko-KR" altLang="en-US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en-US" altLang="ko-KR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CA1B09-AD71-4514-A945-678AB32A9889}"/>
              </a:ext>
            </a:extLst>
          </p:cNvPr>
          <p:cNvCxnSpPr/>
          <p:nvPr/>
        </p:nvCxnSpPr>
        <p:spPr>
          <a:xfrm flipV="1">
            <a:off x="4920059" y="5288891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9" name="Text Box 65">
            <a:extLst>
              <a:ext uri="{FF2B5EF4-FFF2-40B4-BE49-F238E27FC236}">
                <a16:creationId xmlns:a16="http://schemas.microsoft.com/office/drawing/2014/main" id="{30F22709-6F1B-47DE-9880-17F8410E89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01080" y="5090075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/>
              <a:t>ㅇ</a:t>
            </a:r>
            <a:r>
              <a:rPr lang="ko-KR" altLang="en-US" dirty="0"/>
              <a:t> 시나리오 관점 통합 분석</a:t>
            </a:r>
            <a:endParaRPr lang="en-US" altLang="ko-KR" dirty="0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911F1E5-9DFB-4A45-B743-F450F3ACDF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362" y="5072868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1700" b="1" dirty="0">
                <a:latin typeface="맑은 고딕" panose="020B0503020000020004" pitchFamily="50" charset="-127"/>
              </a:rPr>
              <a:t>시나리오 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83165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97685"/>
              </p:ext>
            </p:extLst>
          </p:nvPr>
        </p:nvGraphicFramePr>
        <p:xfrm>
          <a:off x="308486" y="908722"/>
          <a:ext cx="9289030" cy="593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수신점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Theta, Phi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 계산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/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SQRT(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+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Phi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지표에서 지상으로의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일방향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각만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Theta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X,Y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평면상에서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사분면에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~90</a:t>
                      </a:r>
                      <a:r>
                        <a:rPr lang="en-US" altLang="ko-KR" sz="1200" baseline="30000" dirty="0"/>
                        <a:t>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각이 있으므로 정북을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로 </a:t>
                      </a:r>
                      <a:r>
                        <a:rPr lang="en-US" altLang="ko-KR" sz="1200" baseline="0" dirty="0"/>
                        <a:t>360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까지</a:t>
                      </a:r>
                      <a:endParaRPr lang="en-US" altLang="ko-KR" sz="1200" baseline="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회전하는 각도로 변환하여 사용함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Tx &amp; Rx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경로의 가로수 투과 길이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CELL-TGRID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테이블에서 동일한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Theta/Phi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들에서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TreeID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별 거리가 최단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최장인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를 뽑아서 장거리에서 단거리를 뺀 값을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별 경로거리로 정의하고 각 경로거리의 합을 구함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2.4. </a:t>
            </a:r>
            <a:r>
              <a:rPr lang="ko-KR" altLang="en-US" dirty="0"/>
              <a:t>송수신점간 가로수 정보</a:t>
            </a:r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00F4AE-883C-4BAC-9D5A-03818DCF2907}"/>
              </a:ext>
            </a:extLst>
          </p:cNvPr>
          <p:cNvSpPr/>
          <p:nvPr/>
        </p:nvSpPr>
        <p:spPr>
          <a:xfrm>
            <a:off x="7329264" y="1401037"/>
            <a:ext cx="144016" cy="155755"/>
          </a:xfrm>
          <a:prstGeom prst="rect">
            <a:avLst/>
          </a:prstGeom>
          <a:solidFill>
            <a:srgbClr val="0000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08CCE1-6303-4716-8477-B04A263A7E83}"/>
              </a:ext>
            </a:extLst>
          </p:cNvPr>
          <p:cNvCxnSpPr/>
          <p:nvPr/>
        </p:nvCxnSpPr>
        <p:spPr>
          <a:xfrm>
            <a:off x="5840844" y="1916832"/>
            <a:ext cx="2208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F12626-57E2-45EB-8CB8-766BDE6DB0E2}"/>
              </a:ext>
            </a:extLst>
          </p:cNvPr>
          <p:cNvCxnSpPr/>
          <p:nvPr/>
        </p:nvCxnSpPr>
        <p:spPr>
          <a:xfrm>
            <a:off x="7401272" y="1556792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667BAD-F1BC-44DF-8DBD-3910AAB8633C}"/>
              </a:ext>
            </a:extLst>
          </p:cNvPr>
          <p:cNvCxnSpPr>
            <a:cxnSpLocks/>
          </p:cNvCxnSpPr>
          <p:nvPr/>
        </p:nvCxnSpPr>
        <p:spPr>
          <a:xfrm flipV="1">
            <a:off x="5840844" y="1382362"/>
            <a:ext cx="1920468" cy="534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67729-E88A-44C2-9647-58F771BCBA47}"/>
              </a:ext>
            </a:extLst>
          </p:cNvPr>
          <p:cNvSpPr txBox="1"/>
          <p:nvPr/>
        </p:nvSpPr>
        <p:spPr>
          <a:xfrm>
            <a:off x="6214471" y="174556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4E686FBD-A679-4163-9A40-B57CC7B4E96A}"/>
              </a:ext>
            </a:extLst>
          </p:cNvPr>
          <p:cNvSpPr/>
          <p:nvPr/>
        </p:nvSpPr>
        <p:spPr>
          <a:xfrm>
            <a:off x="6177136" y="1815326"/>
            <a:ext cx="74671" cy="26437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5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11014"/>
              </p:ext>
            </p:extLst>
          </p:nvPr>
        </p:nvGraphicFramePr>
        <p:xfrm>
          <a:off x="416496" y="941819"/>
          <a:ext cx="9073008" cy="405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Tree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일련번호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 구축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수신점 건물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2x2x3m 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들에서 특정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식별하기 위한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배열의 인덱스 값으로 할당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2.4. </a:t>
            </a:r>
            <a:r>
              <a:rPr lang="ko-KR" altLang="en-US" dirty="0"/>
              <a:t>송수신점간 가로수 정보</a:t>
            </a:r>
          </a:p>
        </p:txBody>
      </p:sp>
    </p:spTree>
    <p:extLst>
      <p:ext uri="{BB962C8B-B14F-4D97-AF65-F5344CB8AC3E}">
        <p14:creationId xmlns:p14="http://schemas.microsoft.com/office/powerpoint/2010/main" val="47216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Pathloss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Pathloss prime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 Pilot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RSSI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SINR</a:t>
            </a:r>
          </a:p>
        </p:txBody>
      </p:sp>
    </p:spTree>
    <p:extLst>
      <p:ext uri="{BB962C8B-B14F-4D97-AF65-F5344CB8AC3E}">
        <p14:creationId xmlns:p14="http://schemas.microsoft.com/office/powerpoint/2010/main" val="3523852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8590"/>
              </p:ext>
            </p:extLst>
          </p:nvPr>
        </p:nvGraphicFramePr>
        <p:xfrm>
          <a:off x="308486" y="908722"/>
          <a:ext cx="928903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3.0. </a:t>
            </a:r>
            <a:r>
              <a:rPr lang="ko-KR" altLang="en-US" dirty="0"/>
              <a:t>사이트 분석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548844" y="163661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B15DF01-C9C1-4E38-B340-3942748EE53D}"/>
              </a:ext>
            </a:extLst>
          </p:cNvPr>
          <p:cNvSpPr/>
          <p:nvPr/>
        </p:nvSpPr>
        <p:spPr>
          <a:xfrm>
            <a:off x="3548844" y="2412168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 Prime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7AB65-C537-4E37-BB39-DB8F56AF10C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268924" y="1924647"/>
            <a:ext cx="0" cy="48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48844" y="3187721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 Pilot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38A97E4-DDB6-4407-B1CC-98C63F93DEF5}"/>
              </a:ext>
            </a:extLst>
          </p:cNvPr>
          <p:cNvSpPr/>
          <p:nvPr/>
        </p:nvSpPr>
        <p:spPr>
          <a:xfrm>
            <a:off x="4386096" y="377760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7EE00ABA-AA59-4249-9EF6-DE2D526A5881}"/>
              </a:ext>
            </a:extLst>
          </p:cNvPr>
          <p:cNvSpPr/>
          <p:nvPr/>
        </p:nvSpPr>
        <p:spPr>
          <a:xfrm>
            <a:off x="3548844" y="5514380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3360211" y="1437126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F25D60-1E9B-4687-9254-4EBED99653C0}"/>
              </a:ext>
            </a:extLst>
          </p:cNvPr>
          <p:cNvSpPr/>
          <p:nvPr/>
        </p:nvSpPr>
        <p:spPr>
          <a:xfrm>
            <a:off x="2533882" y="378904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#3.5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3386064" y="220624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3393965" y="2970033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4257738" y="355834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6E8F0-42C3-44CE-A05E-AF8C96C154E9}"/>
              </a:ext>
            </a:extLst>
          </p:cNvPr>
          <p:cNvSpPr/>
          <p:nvPr/>
        </p:nvSpPr>
        <p:spPr>
          <a:xfrm>
            <a:off x="4860646" y="1499874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97767F-9D7D-4754-B79B-9074C8D99ED2}"/>
              </a:ext>
            </a:extLst>
          </p:cNvPr>
          <p:cNvSpPr/>
          <p:nvPr/>
        </p:nvSpPr>
        <p:spPr>
          <a:xfrm>
            <a:off x="5701297" y="3645024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7C9A04-73B3-4B29-A137-794A3F55415E}"/>
              </a:ext>
            </a:extLst>
          </p:cNvPr>
          <p:cNvSpPr/>
          <p:nvPr/>
        </p:nvSpPr>
        <p:spPr>
          <a:xfrm>
            <a:off x="4865362" y="3056429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E05B631-0D41-4054-B022-747284804938}"/>
              </a:ext>
            </a:extLst>
          </p:cNvPr>
          <p:cNvSpPr/>
          <p:nvPr/>
        </p:nvSpPr>
        <p:spPr>
          <a:xfrm>
            <a:off x="4865362" y="5388846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07C1D2-46EA-4C49-A5C2-9A7BC8C6DDD2}"/>
              </a:ext>
            </a:extLst>
          </p:cNvPr>
          <p:cNvSpPr/>
          <p:nvPr/>
        </p:nvSpPr>
        <p:spPr>
          <a:xfrm>
            <a:off x="4865362" y="2289459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077C5AB-0BBA-4DB5-88D9-AD7241AC18AC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D78CCE4-F8A7-474A-9CDB-D377942FA845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E452D76-4ED1-434A-84CD-DFD9AEC124A0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747F8F58-F3FE-4E0F-A2CD-1042A69C5D13}"/>
              </a:ext>
            </a:extLst>
          </p:cNvPr>
          <p:cNvSpPr/>
          <p:nvPr/>
        </p:nvSpPr>
        <p:spPr>
          <a:xfrm>
            <a:off x="431926" y="174592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CELL-BIN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순서도: 자기 디스크 55">
            <a:extLst>
              <a:ext uri="{FF2B5EF4-FFF2-40B4-BE49-F238E27FC236}">
                <a16:creationId xmlns:a16="http://schemas.microsoft.com/office/drawing/2014/main" id="{FF2C65CC-C3A4-4E4F-82B8-F7826912697D}"/>
              </a:ext>
            </a:extLst>
          </p:cNvPr>
          <p:cNvSpPr/>
          <p:nvPr/>
        </p:nvSpPr>
        <p:spPr>
          <a:xfrm>
            <a:off x="429162" y="224538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Antenna Info.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7100AB5-3307-4A85-9D30-CD806FD93DCB}"/>
              </a:ext>
            </a:extLst>
          </p:cNvPr>
          <p:cNvSpPr/>
          <p:nvPr/>
        </p:nvSpPr>
        <p:spPr>
          <a:xfrm>
            <a:off x="2667418" y="4005307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9" name="순서도: 자기 디스크 58">
            <a:extLst>
              <a:ext uri="{FF2B5EF4-FFF2-40B4-BE49-F238E27FC236}">
                <a16:creationId xmlns:a16="http://schemas.microsoft.com/office/drawing/2014/main" id="{3F57D5DF-2AE4-48DC-AE02-91312F2B4A49}"/>
              </a:ext>
            </a:extLst>
          </p:cNvPr>
          <p:cNvSpPr/>
          <p:nvPr/>
        </p:nvSpPr>
        <p:spPr>
          <a:xfrm>
            <a:off x="8121352" y="2549595"/>
            <a:ext cx="1224136" cy="128361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SITE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결과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036AE13-5BF9-417B-ABF5-EF76F049BC64}"/>
              </a:ext>
            </a:extLst>
          </p:cNvPr>
          <p:cNvSpPr/>
          <p:nvPr/>
        </p:nvSpPr>
        <p:spPr>
          <a:xfrm>
            <a:off x="3979220" y="3875240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C80EB9-2ADE-4488-BC58-4D3E498254AA}"/>
              </a:ext>
            </a:extLst>
          </p:cNvPr>
          <p:cNvCxnSpPr>
            <a:cxnSpLocks/>
            <a:stCxn id="54" idx="4"/>
            <a:endCxn id="3" idx="1"/>
          </p:cNvCxnSpPr>
          <p:nvPr/>
        </p:nvCxnSpPr>
        <p:spPr>
          <a:xfrm flipV="1">
            <a:off x="1656062" y="1780631"/>
            <a:ext cx="1892782" cy="145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69E1AD7-92B6-428C-AB63-6AD8142663AE}"/>
              </a:ext>
            </a:extLst>
          </p:cNvPr>
          <p:cNvCxnSpPr>
            <a:cxnSpLocks/>
            <a:stCxn id="56" idx="4"/>
            <a:endCxn id="9" idx="1"/>
          </p:cNvCxnSpPr>
          <p:nvPr/>
        </p:nvCxnSpPr>
        <p:spPr>
          <a:xfrm>
            <a:off x="1653298" y="2425402"/>
            <a:ext cx="1895546" cy="130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307A932-C315-47E0-B7F4-059546EACA59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4268924" y="2700200"/>
            <a:ext cx="0" cy="48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5B4C2E5-6F3C-4946-93C1-CA8E1D76B30C}"/>
              </a:ext>
            </a:extLst>
          </p:cNvPr>
          <p:cNvCxnSpPr>
            <a:cxnSpLocks/>
            <a:stCxn id="3" idx="3"/>
            <a:endCxn id="59" idx="2"/>
          </p:cNvCxnSpPr>
          <p:nvPr/>
        </p:nvCxnSpPr>
        <p:spPr>
          <a:xfrm>
            <a:off x="4989004" y="1780631"/>
            <a:ext cx="3132348" cy="1410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62CE2E9-A646-480F-9ADB-F464EB5EF4ED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 flipV="1">
            <a:off x="4989004" y="3191401"/>
            <a:ext cx="3132348" cy="140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FD3A4E6-37F9-4650-A8DA-CEB937B39FC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085508" y="3191401"/>
            <a:ext cx="2035844" cy="965436"/>
          </a:xfrm>
          <a:prstGeom prst="bentConnector3">
            <a:avLst>
              <a:gd name="adj1" fmla="val 23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49388EF-A021-4AB6-BAEF-F336EFA39F25}"/>
              </a:ext>
            </a:extLst>
          </p:cNvPr>
          <p:cNvCxnSpPr>
            <a:cxnSpLocks/>
            <a:stCxn id="81" idx="3"/>
            <a:endCxn id="59" idx="2"/>
          </p:cNvCxnSpPr>
          <p:nvPr/>
        </p:nvCxnSpPr>
        <p:spPr>
          <a:xfrm flipV="1">
            <a:off x="5826256" y="3191401"/>
            <a:ext cx="2295096" cy="730220"/>
          </a:xfrm>
          <a:prstGeom prst="bentConnector3">
            <a:avLst>
              <a:gd name="adj1" fmla="val 31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D15FE1-B36F-4635-9A1F-F174A0719230}"/>
              </a:ext>
            </a:extLst>
          </p:cNvPr>
          <p:cNvCxnSpPr>
            <a:cxnSpLocks/>
            <a:stCxn id="82" idx="3"/>
            <a:endCxn id="59" idx="2"/>
          </p:cNvCxnSpPr>
          <p:nvPr/>
        </p:nvCxnSpPr>
        <p:spPr>
          <a:xfrm flipV="1">
            <a:off x="4989004" y="3191401"/>
            <a:ext cx="3132348" cy="2466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E59AB14-AB84-439F-BDDF-9A4414593139}"/>
              </a:ext>
            </a:extLst>
          </p:cNvPr>
          <p:cNvSpPr/>
          <p:nvPr/>
        </p:nvSpPr>
        <p:spPr>
          <a:xfrm>
            <a:off x="3365374" y="5318136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#3.6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6" name="순서도: 자기 디스크 105">
            <a:extLst>
              <a:ext uri="{FF2B5EF4-FFF2-40B4-BE49-F238E27FC236}">
                <a16:creationId xmlns:a16="http://schemas.microsoft.com/office/drawing/2014/main" id="{502FC825-8AEE-427A-AF17-C132CDE86F69}"/>
              </a:ext>
            </a:extLst>
          </p:cNvPr>
          <p:cNvSpPr/>
          <p:nvPr/>
        </p:nvSpPr>
        <p:spPr>
          <a:xfrm>
            <a:off x="429162" y="275151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 DB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F1C3B2A-5143-4AF8-9134-FB08DD2807F0}"/>
              </a:ext>
            </a:extLst>
          </p:cNvPr>
          <p:cNvCxnSpPr>
            <a:cxnSpLocks/>
            <a:stCxn id="106" idx="4"/>
            <a:endCxn id="58" idx="1"/>
          </p:cNvCxnSpPr>
          <p:nvPr/>
        </p:nvCxnSpPr>
        <p:spPr>
          <a:xfrm>
            <a:off x="1653298" y="2931538"/>
            <a:ext cx="1014120" cy="1217785"/>
          </a:xfrm>
          <a:prstGeom prst="bentConnector3">
            <a:avLst>
              <a:gd name="adj1" fmla="val 7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5A9BD946-3C32-4445-A819-BD64E36C160C}"/>
              </a:ext>
            </a:extLst>
          </p:cNvPr>
          <p:cNvCxnSpPr>
            <a:cxnSpLocks/>
            <a:stCxn id="106" idx="4"/>
            <a:endCxn id="29" idx="1"/>
          </p:cNvCxnSpPr>
          <p:nvPr/>
        </p:nvCxnSpPr>
        <p:spPr>
          <a:xfrm>
            <a:off x="1653298" y="2931538"/>
            <a:ext cx="1895546" cy="400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81BB919E-C9DA-4C96-A262-E0D150917B8A}"/>
              </a:ext>
            </a:extLst>
          </p:cNvPr>
          <p:cNvCxnSpPr>
            <a:cxnSpLocks/>
            <a:stCxn id="106" idx="4"/>
            <a:endCxn id="82" idx="1"/>
          </p:cNvCxnSpPr>
          <p:nvPr/>
        </p:nvCxnSpPr>
        <p:spPr>
          <a:xfrm>
            <a:off x="1653298" y="2931538"/>
            <a:ext cx="1895546" cy="2726858"/>
          </a:xfrm>
          <a:prstGeom prst="bentConnector3">
            <a:avLst>
              <a:gd name="adj1" fmla="val 39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EF28F8B-72A2-4475-83BB-49BC97FBC8E3}"/>
              </a:ext>
            </a:extLst>
          </p:cNvPr>
          <p:cNvCxnSpPr>
            <a:cxnSpLocks/>
            <a:stCxn id="29" idx="2"/>
            <a:endCxn id="58" idx="0"/>
          </p:cNvCxnSpPr>
          <p:nvPr/>
        </p:nvCxnSpPr>
        <p:spPr>
          <a:xfrm rot="5400000">
            <a:off x="3563434" y="3299817"/>
            <a:ext cx="529554" cy="88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D157D76-849A-4A9F-A1C6-205285F0167C}"/>
              </a:ext>
            </a:extLst>
          </p:cNvPr>
          <p:cNvCxnSpPr>
            <a:cxnSpLocks/>
            <a:stCxn id="29" idx="2"/>
            <a:endCxn id="81" idx="0"/>
          </p:cNvCxnSpPr>
          <p:nvPr/>
        </p:nvCxnSpPr>
        <p:spPr>
          <a:xfrm rot="16200000" flipH="1">
            <a:off x="4536624" y="3208053"/>
            <a:ext cx="301852" cy="83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BA19D832-6096-4FD9-A7E4-B2C2004BA1EF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rot="5400000">
            <a:off x="3963179" y="4371382"/>
            <a:ext cx="1448743" cy="83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551B56D-1C18-4228-A0A9-875AB89F5DD3}"/>
              </a:ext>
            </a:extLst>
          </p:cNvPr>
          <p:cNvCxnSpPr>
            <a:cxnSpLocks/>
            <a:stCxn id="58" idx="2"/>
            <a:endCxn id="82" idx="0"/>
          </p:cNvCxnSpPr>
          <p:nvPr/>
        </p:nvCxnSpPr>
        <p:spPr>
          <a:xfrm rot="16200000" flipH="1">
            <a:off x="3217691" y="4463146"/>
            <a:ext cx="1221041" cy="88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원호 135">
            <a:extLst>
              <a:ext uri="{FF2B5EF4-FFF2-40B4-BE49-F238E27FC236}">
                <a16:creationId xmlns:a16="http://schemas.microsoft.com/office/drawing/2014/main" id="{BE9CADE5-4466-41A7-9B29-1EF1C9580DA1}"/>
              </a:ext>
            </a:extLst>
          </p:cNvPr>
          <p:cNvSpPr/>
          <p:nvPr/>
        </p:nvSpPr>
        <p:spPr>
          <a:xfrm rot="10800000">
            <a:off x="4946530" y="4061442"/>
            <a:ext cx="320884" cy="190791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E21AF57-02FF-492E-B888-D1A1515A2CA4}"/>
              </a:ext>
            </a:extLst>
          </p:cNvPr>
          <p:cNvCxnSpPr>
            <a:cxnSpLocks/>
            <a:stCxn id="58" idx="3"/>
            <a:endCxn id="136" idx="2"/>
          </p:cNvCxnSpPr>
          <p:nvPr/>
        </p:nvCxnSpPr>
        <p:spPr>
          <a:xfrm>
            <a:off x="4107578" y="4149323"/>
            <a:ext cx="838952" cy="75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E571DC2-C165-403F-B0F8-2262239F5A97}"/>
              </a:ext>
            </a:extLst>
          </p:cNvPr>
          <p:cNvCxnSpPr>
            <a:cxnSpLocks/>
            <a:stCxn id="136" idx="0"/>
          </p:cNvCxnSpPr>
          <p:nvPr/>
        </p:nvCxnSpPr>
        <p:spPr>
          <a:xfrm>
            <a:off x="5267313" y="4153453"/>
            <a:ext cx="850037" cy="338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자기 디스크 156">
            <a:extLst>
              <a:ext uri="{FF2B5EF4-FFF2-40B4-BE49-F238E27FC236}">
                <a16:creationId xmlns:a16="http://schemas.microsoft.com/office/drawing/2014/main" id="{B78FB1D5-95D8-420F-BF8F-3EB8ADC4F6CE}"/>
              </a:ext>
            </a:extLst>
          </p:cNvPr>
          <p:cNvSpPr/>
          <p:nvPr/>
        </p:nvSpPr>
        <p:spPr>
          <a:xfrm>
            <a:off x="429162" y="3195322"/>
            <a:ext cx="1224136" cy="80974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시나리오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0D8503B8-06BB-4C6A-843F-57BD7AE29A67}"/>
              </a:ext>
            </a:extLst>
          </p:cNvPr>
          <p:cNvCxnSpPr>
            <a:cxnSpLocks/>
            <a:stCxn id="157" idx="4"/>
            <a:endCxn id="199" idx="1"/>
          </p:cNvCxnSpPr>
          <p:nvPr/>
        </p:nvCxnSpPr>
        <p:spPr>
          <a:xfrm>
            <a:off x="1653298" y="3600193"/>
            <a:ext cx="1792576" cy="2158096"/>
          </a:xfrm>
          <a:prstGeom prst="bentConnector3">
            <a:avLst>
              <a:gd name="adj1" fmla="val 4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D7649083-BF2A-4A27-8133-DF1051DBB556}"/>
              </a:ext>
            </a:extLst>
          </p:cNvPr>
          <p:cNvCxnSpPr>
            <a:cxnSpLocks/>
            <a:stCxn id="188" idx="2"/>
            <a:endCxn id="82" idx="1"/>
          </p:cNvCxnSpPr>
          <p:nvPr/>
        </p:nvCxnSpPr>
        <p:spPr>
          <a:xfrm rot="10800000" flipH="1" flipV="1">
            <a:off x="2216160" y="3096224"/>
            <a:ext cx="1332684" cy="2562172"/>
          </a:xfrm>
          <a:prstGeom prst="bentConnector3">
            <a:avLst>
              <a:gd name="adj1" fmla="val -2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원호 170">
            <a:extLst>
              <a:ext uri="{FF2B5EF4-FFF2-40B4-BE49-F238E27FC236}">
                <a16:creationId xmlns:a16="http://schemas.microsoft.com/office/drawing/2014/main" id="{6A329FB4-169B-4B88-B89C-914448B8B008}"/>
              </a:ext>
            </a:extLst>
          </p:cNvPr>
          <p:cNvSpPr/>
          <p:nvPr/>
        </p:nvSpPr>
        <p:spPr>
          <a:xfrm rot="5400000">
            <a:off x="2062339" y="2365393"/>
            <a:ext cx="320884" cy="190791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4087B74A-D33F-4FA8-8DF7-81A15AD2E653}"/>
              </a:ext>
            </a:extLst>
          </p:cNvPr>
          <p:cNvCxnSpPr>
            <a:cxnSpLocks/>
            <a:stCxn id="54" idx="4"/>
            <a:endCxn id="171" idx="0"/>
          </p:cNvCxnSpPr>
          <p:nvPr/>
        </p:nvCxnSpPr>
        <p:spPr>
          <a:xfrm>
            <a:off x="1656062" y="1925948"/>
            <a:ext cx="563335" cy="374500"/>
          </a:xfrm>
          <a:prstGeom prst="bentConnector3">
            <a:avLst>
              <a:gd name="adj1" fmla="val 29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원호 187">
            <a:extLst>
              <a:ext uri="{FF2B5EF4-FFF2-40B4-BE49-F238E27FC236}">
                <a16:creationId xmlns:a16="http://schemas.microsoft.com/office/drawing/2014/main" id="{7B09A568-685E-4DF5-B455-2F165798DE70}"/>
              </a:ext>
            </a:extLst>
          </p:cNvPr>
          <p:cNvSpPr/>
          <p:nvPr/>
        </p:nvSpPr>
        <p:spPr>
          <a:xfrm rot="5400000">
            <a:off x="2055718" y="2840386"/>
            <a:ext cx="320884" cy="190791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4AC5B15E-3660-4BDA-9D14-A92D5743648B}"/>
              </a:ext>
            </a:extLst>
          </p:cNvPr>
          <p:cNvCxnSpPr>
            <a:cxnSpLocks/>
            <a:stCxn id="171" idx="2"/>
            <a:endCxn id="188" idx="0"/>
          </p:cNvCxnSpPr>
          <p:nvPr/>
        </p:nvCxnSpPr>
        <p:spPr>
          <a:xfrm rot="10800000" flipV="1">
            <a:off x="2212777" y="2621231"/>
            <a:ext cx="10005" cy="154210"/>
          </a:xfrm>
          <a:prstGeom prst="bentConnector3">
            <a:avLst>
              <a:gd name="adj1" fmla="val 3954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D3E98E-5FA4-40F8-B97C-C02089219184}"/>
              </a:ext>
            </a:extLst>
          </p:cNvPr>
          <p:cNvSpPr/>
          <p:nvPr/>
        </p:nvSpPr>
        <p:spPr>
          <a:xfrm>
            <a:off x="3445874" y="5631570"/>
            <a:ext cx="936000" cy="2534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45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시나리오 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LOS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Pathloss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RSSI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Best Server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SINR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244195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61484"/>
              </p:ext>
            </p:extLst>
          </p:nvPr>
        </p:nvGraphicFramePr>
        <p:xfrm>
          <a:off x="308486" y="908722"/>
          <a:ext cx="928903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4.0. </a:t>
            </a:r>
            <a:r>
              <a:rPr lang="ko-KR" altLang="en-US" dirty="0"/>
              <a:t>시나리오 분석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531461" y="231314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B15DF01-C9C1-4E38-B340-3942748EE53D}"/>
              </a:ext>
            </a:extLst>
          </p:cNvPr>
          <p:cNvSpPr/>
          <p:nvPr/>
        </p:nvSpPr>
        <p:spPr>
          <a:xfrm>
            <a:off x="3531461" y="2953392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31461" y="3593639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38A97E4-DDB6-4407-B1CC-98C63F93DEF5}"/>
              </a:ext>
            </a:extLst>
          </p:cNvPr>
          <p:cNvSpPr/>
          <p:nvPr/>
        </p:nvSpPr>
        <p:spPr>
          <a:xfrm>
            <a:off x="2315140" y="4941079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7EE00ABA-AA59-4249-9EF6-DE2D526A5881}"/>
              </a:ext>
            </a:extLst>
          </p:cNvPr>
          <p:cNvSpPr/>
          <p:nvPr/>
        </p:nvSpPr>
        <p:spPr>
          <a:xfrm>
            <a:off x="4160912" y="5445224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Throughput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3361037" y="1455734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F25D60-1E9B-4687-9254-4EBED99653C0}"/>
              </a:ext>
            </a:extLst>
          </p:cNvPr>
          <p:cNvSpPr/>
          <p:nvPr/>
        </p:nvSpPr>
        <p:spPr>
          <a:xfrm>
            <a:off x="3368824" y="4017941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#4.5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3368824" y="2102133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3368824" y="273742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3368824" y="3371377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6E8F0-42C3-44CE-A05E-AF8C96C154E9}"/>
              </a:ext>
            </a:extLst>
          </p:cNvPr>
          <p:cNvSpPr/>
          <p:nvPr/>
        </p:nvSpPr>
        <p:spPr>
          <a:xfrm>
            <a:off x="4845016" y="2184518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97767F-9D7D-4754-B79B-9074C8D99ED2}"/>
              </a:ext>
            </a:extLst>
          </p:cNvPr>
          <p:cNvSpPr/>
          <p:nvPr/>
        </p:nvSpPr>
        <p:spPr>
          <a:xfrm>
            <a:off x="3632094" y="4820307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7C9A04-73B3-4B29-A137-794A3F55415E}"/>
              </a:ext>
            </a:extLst>
          </p:cNvPr>
          <p:cNvSpPr/>
          <p:nvPr/>
        </p:nvSpPr>
        <p:spPr>
          <a:xfrm>
            <a:off x="4845016" y="3465032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E05B631-0D41-4054-B022-747284804938}"/>
              </a:ext>
            </a:extLst>
          </p:cNvPr>
          <p:cNvSpPr/>
          <p:nvPr/>
        </p:nvSpPr>
        <p:spPr>
          <a:xfrm>
            <a:off x="5479183" y="5319690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07C1D2-46EA-4C49-A5C2-9A7BC8C6DDD2}"/>
              </a:ext>
            </a:extLst>
          </p:cNvPr>
          <p:cNvSpPr/>
          <p:nvPr/>
        </p:nvSpPr>
        <p:spPr>
          <a:xfrm>
            <a:off x="4849732" y="2829491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077C5AB-0BBA-4DB5-88D9-AD7241AC18AC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D78CCE4-F8A7-474A-9CDB-D377942FA845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E452D76-4ED1-434A-84CD-DFD9AEC124A0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54" name="순서도: 자기 디스크 53">
            <a:extLst>
              <a:ext uri="{FF2B5EF4-FFF2-40B4-BE49-F238E27FC236}">
                <a16:creationId xmlns:a16="http://schemas.microsoft.com/office/drawing/2014/main" id="{747F8F58-F3FE-4E0F-A2CD-1042A69C5D13}"/>
              </a:ext>
            </a:extLst>
          </p:cNvPr>
          <p:cNvSpPr/>
          <p:nvPr/>
        </p:nvSpPr>
        <p:spPr>
          <a:xfrm>
            <a:off x="447756" y="163651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CELL-BIN 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7100AB5-3307-4A85-9D30-CD806FD93DCB}"/>
              </a:ext>
            </a:extLst>
          </p:cNvPr>
          <p:cNvSpPr/>
          <p:nvPr/>
        </p:nvSpPr>
        <p:spPr>
          <a:xfrm>
            <a:off x="3531461" y="4233886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Best Server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9" name="순서도: 자기 디스크 58">
            <a:extLst>
              <a:ext uri="{FF2B5EF4-FFF2-40B4-BE49-F238E27FC236}">
                <a16:creationId xmlns:a16="http://schemas.microsoft.com/office/drawing/2014/main" id="{3F57D5DF-2AE4-48DC-AE02-91312F2B4A49}"/>
              </a:ext>
            </a:extLst>
          </p:cNvPr>
          <p:cNvSpPr/>
          <p:nvPr/>
        </p:nvSpPr>
        <p:spPr>
          <a:xfrm>
            <a:off x="8121352" y="2549595"/>
            <a:ext cx="1224136" cy="128361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시나리오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결과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036AE13-5BF9-417B-ABF5-EF76F049BC64}"/>
              </a:ext>
            </a:extLst>
          </p:cNvPr>
          <p:cNvSpPr/>
          <p:nvPr/>
        </p:nvSpPr>
        <p:spPr>
          <a:xfrm>
            <a:off x="4845016" y="4113104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C80EB9-2ADE-4488-BC58-4D3E498254AA}"/>
              </a:ext>
            </a:extLst>
          </p:cNvPr>
          <p:cNvCxnSpPr>
            <a:cxnSpLocks/>
            <a:stCxn id="54" idx="4"/>
            <a:endCxn id="45" idx="1"/>
          </p:cNvCxnSpPr>
          <p:nvPr/>
        </p:nvCxnSpPr>
        <p:spPr>
          <a:xfrm>
            <a:off x="1671892" y="1816538"/>
            <a:ext cx="1859569" cy="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5B4C2E5-6F3C-4946-93C1-CA8E1D76B30C}"/>
              </a:ext>
            </a:extLst>
          </p:cNvPr>
          <p:cNvCxnSpPr>
            <a:cxnSpLocks/>
            <a:stCxn id="3" idx="3"/>
            <a:endCxn id="59" idx="2"/>
          </p:cNvCxnSpPr>
          <p:nvPr/>
        </p:nvCxnSpPr>
        <p:spPr>
          <a:xfrm>
            <a:off x="4971621" y="2457161"/>
            <a:ext cx="3149731" cy="734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7661BF7A-D4BA-4178-A390-511296463D9D}"/>
              </a:ext>
            </a:extLst>
          </p:cNvPr>
          <p:cNvCxnSpPr>
            <a:cxnSpLocks/>
            <a:stCxn id="9" idx="3"/>
            <a:endCxn id="59" idx="2"/>
          </p:cNvCxnSpPr>
          <p:nvPr/>
        </p:nvCxnSpPr>
        <p:spPr>
          <a:xfrm>
            <a:off x="4971621" y="3097408"/>
            <a:ext cx="3149731" cy="93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62CE2E9-A646-480F-9ADB-F464EB5EF4ED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 flipV="1">
            <a:off x="4971621" y="3191401"/>
            <a:ext cx="3149731" cy="546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FD3A4E6-37F9-4650-A8DA-CEB937B39FCF}"/>
              </a:ext>
            </a:extLst>
          </p:cNvPr>
          <p:cNvCxnSpPr>
            <a:cxnSpLocks/>
            <a:stCxn id="58" idx="3"/>
            <a:endCxn id="59" idx="2"/>
          </p:cNvCxnSpPr>
          <p:nvPr/>
        </p:nvCxnSpPr>
        <p:spPr>
          <a:xfrm flipV="1">
            <a:off x="4971621" y="3191401"/>
            <a:ext cx="3149731" cy="1186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49388EF-A021-4AB6-BAEF-F336EFA39F25}"/>
              </a:ext>
            </a:extLst>
          </p:cNvPr>
          <p:cNvCxnSpPr>
            <a:cxnSpLocks/>
            <a:stCxn id="81" idx="3"/>
            <a:endCxn id="59" idx="2"/>
          </p:cNvCxnSpPr>
          <p:nvPr/>
        </p:nvCxnSpPr>
        <p:spPr>
          <a:xfrm flipV="1">
            <a:off x="3755300" y="3191401"/>
            <a:ext cx="4366052" cy="1893694"/>
          </a:xfrm>
          <a:prstGeom prst="bentConnector3">
            <a:avLst>
              <a:gd name="adj1" fmla="val 63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D15FE1-B36F-4635-9A1F-F174A0719230}"/>
              </a:ext>
            </a:extLst>
          </p:cNvPr>
          <p:cNvCxnSpPr>
            <a:cxnSpLocks/>
            <a:stCxn id="82" idx="3"/>
            <a:endCxn id="59" idx="2"/>
          </p:cNvCxnSpPr>
          <p:nvPr/>
        </p:nvCxnSpPr>
        <p:spPr>
          <a:xfrm flipV="1">
            <a:off x="5601072" y="3191401"/>
            <a:ext cx="2520280" cy="2397839"/>
          </a:xfrm>
          <a:prstGeom prst="bentConnector3">
            <a:avLst>
              <a:gd name="adj1" fmla="val 37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E59AB14-AB84-439F-BDDF-9A4414593139}"/>
              </a:ext>
            </a:extLst>
          </p:cNvPr>
          <p:cNvSpPr/>
          <p:nvPr/>
        </p:nvSpPr>
        <p:spPr>
          <a:xfrm>
            <a:off x="2144688" y="4725144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#4.6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71DDF2B-19E0-4536-BBE7-AC9E0FF7B4FE}"/>
              </a:ext>
            </a:extLst>
          </p:cNvPr>
          <p:cNvSpPr/>
          <p:nvPr/>
        </p:nvSpPr>
        <p:spPr>
          <a:xfrm>
            <a:off x="3531461" y="1672898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LOS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905F4A1-17F9-4F83-862C-456EDC2E14A8}"/>
              </a:ext>
            </a:extLst>
          </p:cNvPr>
          <p:cNvSpPr/>
          <p:nvPr/>
        </p:nvSpPr>
        <p:spPr>
          <a:xfrm>
            <a:off x="4845016" y="1543972"/>
            <a:ext cx="252000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3DC9AEA-8BAD-41EB-A49B-B72162D191FC}"/>
              </a:ext>
            </a:extLst>
          </p:cNvPr>
          <p:cNvCxnSpPr>
            <a:cxnSpLocks/>
            <a:stCxn id="45" idx="3"/>
            <a:endCxn id="59" idx="2"/>
          </p:cNvCxnSpPr>
          <p:nvPr/>
        </p:nvCxnSpPr>
        <p:spPr>
          <a:xfrm>
            <a:off x="4971621" y="1816914"/>
            <a:ext cx="3149731" cy="1374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305AB425-EC35-4699-9545-199E26BA6B72}"/>
              </a:ext>
            </a:extLst>
          </p:cNvPr>
          <p:cNvSpPr/>
          <p:nvPr/>
        </p:nvSpPr>
        <p:spPr>
          <a:xfrm>
            <a:off x="447756" y="2078765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Pathloss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22027A8-C763-4420-B097-63489513F247}"/>
              </a:ext>
            </a:extLst>
          </p:cNvPr>
          <p:cNvCxnSpPr>
            <a:cxnSpLocks/>
            <a:stCxn id="63" idx="4"/>
            <a:endCxn id="3" idx="1"/>
          </p:cNvCxnSpPr>
          <p:nvPr/>
        </p:nvCxnSpPr>
        <p:spPr>
          <a:xfrm>
            <a:off x="1671892" y="2323454"/>
            <a:ext cx="1859569" cy="133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03E27DF-8867-4345-A021-3957786DB82D}"/>
              </a:ext>
            </a:extLst>
          </p:cNvPr>
          <p:cNvCxnSpPr>
            <a:cxnSpLocks/>
            <a:stCxn id="86" idx="4"/>
            <a:endCxn id="9" idx="1"/>
          </p:cNvCxnSpPr>
          <p:nvPr/>
        </p:nvCxnSpPr>
        <p:spPr>
          <a:xfrm>
            <a:off x="1671892" y="2895039"/>
            <a:ext cx="1859569" cy="202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4C4EFFCE-27F8-4C93-8B8B-406CFEC0FA2E}"/>
              </a:ext>
            </a:extLst>
          </p:cNvPr>
          <p:cNvSpPr/>
          <p:nvPr/>
        </p:nvSpPr>
        <p:spPr>
          <a:xfrm>
            <a:off x="447756" y="2650350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7" name="순서도: 자기 디스크 86">
            <a:extLst>
              <a:ext uri="{FF2B5EF4-FFF2-40B4-BE49-F238E27FC236}">
                <a16:creationId xmlns:a16="http://schemas.microsoft.com/office/drawing/2014/main" id="{B945F4ED-74AD-4F35-B785-F7EB67089C10}"/>
              </a:ext>
            </a:extLst>
          </p:cNvPr>
          <p:cNvSpPr/>
          <p:nvPr/>
        </p:nvSpPr>
        <p:spPr>
          <a:xfrm>
            <a:off x="447756" y="3221935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RSSI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3" name="순서도: 자기 디스크 92">
            <a:extLst>
              <a:ext uri="{FF2B5EF4-FFF2-40B4-BE49-F238E27FC236}">
                <a16:creationId xmlns:a16="http://schemas.microsoft.com/office/drawing/2014/main" id="{0246B4C9-14DF-4CFF-A3D8-D1E84C9899AB}"/>
              </a:ext>
            </a:extLst>
          </p:cNvPr>
          <p:cNvSpPr/>
          <p:nvPr/>
        </p:nvSpPr>
        <p:spPr>
          <a:xfrm>
            <a:off x="447756" y="3793520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RSRP Pilot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5" name="순서도: 자기 디스크 94">
            <a:extLst>
              <a:ext uri="{FF2B5EF4-FFF2-40B4-BE49-F238E27FC236}">
                <a16:creationId xmlns:a16="http://schemas.microsoft.com/office/drawing/2014/main" id="{AA2E0191-B8DB-4023-A43E-89FB2890E3B3}"/>
              </a:ext>
            </a:extLst>
          </p:cNvPr>
          <p:cNvSpPr/>
          <p:nvPr/>
        </p:nvSpPr>
        <p:spPr>
          <a:xfrm>
            <a:off x="447756" y="4365104"/>
            <a:ext cx="1224136" cy="48937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사이트 분석 결과</a:t>
            </a:r>
            <a:endParaRPr lang="en-US" altLang="ko-KR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SINR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3EFEF46-91BA-4024-A15B-ED4D0A729418}"/>
              </a:ext>
            </a:extLst>
          </p:cNvPr>
          <p:cNvCxnSpPr>
            <a:cxnSpLocks/>
            <a:stCxn id="87" idx="4"/>
            <a:endCxn id="29" idx="1"/>
          </p:cNvCxnSpPr>
          <p:nvPr/>
        </p:nvCxnSpPr>
        <p:spPr>
          <a:xfrm>
            <a:off x="1671892" y="3466624"/>
            <a:ext cx="1859569" cy="271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8C4A06B-1C12-42B3-8D23-D3EF76C3EFFC}"/>
              </a:ext>
            </a:extLst>
          </p:cNvPr>
          <p:cNvCxnSpPr>
            <a:cxnSpLocks/>
            <a:stCxn id="93" idx="4"/>
            <a:endCxn id="58" idx="1"/>
          </p:cNvCxnSpPr>
          <p:nvPr/>
        </p:nvCxnSpPr>
        <p:spPr>
          <a:xfrm>
            <a:off x="1671892" y="4038209"/>
            <a:ext cx="1859569" cy="33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FCDD0C8-7F6A-47F0-8590-8C4ED83AA378}"/>
              </a:ext>
            </a:extLst>
          </p:cNvPr>
          <p:cNvCxnSpPr>
            <a:cxnSpLocks/>
            <a:stCxn id="95" idx="4"/>
            <a:endCxn id="81" idx="1"/>
          </p:cNvCxnSpPr>
          <p:nvPr/>
        </p:nvCxnSpPr>
        <p:spPr>
          <a:xfrm>
            <a:off x="1671892" y="4609793"/>
            <a:ext cx="643248" cy="475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6E03121-1439-4413-81A2-665E88EE41AD}"/>
              </a:ext>
            </a:extLst>
          </p:cNvPr>
          <p:cNvCxnSpPr>
            <a:cxnSpLocks/>
            <a:stCxn id="58" idx="2"/>
            <a:endCxn id="81" idx="0"/>
          </p:cNvCxnSpPr>
          <p:nvPr/>
        </p:nvCxnSpPr>
        <p:spPr>
          <a:xfrm rot="5400000">
            <a:off x="3433801" y="4123338"/>
            <a:ext cx="419161" cy="1216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419138EA-C9D4-49A8-952C-967EE667D0D7}"/>
              </a:ext>
            </a:extLst>
          </p:cNvPr>
          <p:cNvCxnSpPr>
            <a:cxnSpLocks/>
            <a:stCxn id="81" idx="2"/>
            <a:endCxn id="82" idx="1"/>
          </p:cNvCxnSpPr>
          <p:nvPr/>
        </p:nvCxnSpPr>
        <p:spPr>
          <a:xfrm rot="16200000" flipH="1">
            <a:off x="3418002" y="4846329"/>
            <a:ext cx="360129" cy="1125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원호 119">
            <a:extLst>
              <a:ext uri="{FF2B5EF4-FFF2-40B4-BE49-F238E27FC236}">
                <a16:creationId xmlns:a16="http://schemas.microsoft.com/office/drawing/2014/main" id="{78D08C86-D7EC-4B4F-B795-4E7F3A065481}"/>
              </a:ext>
            </a:extLst>
          </p:cNvPr>
          <p:cNvSpPr/>
          <p:nvPr/>
        </p:nvSpPr>
        <p:spPr>
          <a:xfrm rot="5400000">
            <a:off x="4971809" y="4951474"/>
            <a:ext cx="251999" cy="195298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C065FF83-B548-4FEC-A6FF-BF61CDB9A92E}"/>
              </a:ext>
            </a:extLst>
          </p:cNvPr>
          <p:cNvCxnSpPr>
            <a:cxnSpLocks/>
            <a:stCxn id="58" idx="2"/>
            <a:endCxn id="120" idx="0"/>
          </p:cNvCxnSpPr>
          <p:nvPr/>
        </p:nvCxnSpPr>
        <p:spPr>
          <a:xfrm rot="16200000" flipH="1">
            <a:off x="4472719" y="4300739"/>
            <a:ext cx="401253" cy="843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6482638B-8A8F-4138-9D48-74B5B0836B80}"/>
              </a:ext>
            </a:extLst>
          </p:cNvPr>
          <p:cNvCxnSpPr>
            <a:cxnSpLocks/>
            <a:stCxn id="120" idx="2"/>
            <a:endCxn id="82" idx="0"/>
          </p:cNvCxnSpPr>
          <p:nvPr/>
        </p:nvCxnSpPr>
        <p:spPr>
          <a:xfrm rot="10800000" flipV="1">
            <a:off x="4880993" y="5175122"/>
            <a:ext cx="216817" cy="27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BE30460-8D68-4E21-836F-FCA0B4ED6001}"/>
              </a:ext>
            </a:extLst>
          </p:cNvPr>
          <p:cNvSpPr/>
          <p:nvPr/>
        </p:nvSpPr>
        <p:spPr>
          <a:xfrm>
            <a:off x="3994265" y="5222785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#4.7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구축단계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건물 </a:t>
            </a:r>
            <a:r>
              <a:rPr lang="en-US" altLang="ko-KR" dirty="0"/>
              <a:t>TIN GRID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DEM (</a:t>
            </a:r>
            <a:r>
              <a:rPr lang="ko-KR" altLang="en-US" dirty="0"/>
              <a:t>고도정보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행정 </a:t>
            </a:r>
            <a:r>
              <a:rPr lang="en-US" altLang="ko-KR" dirty="0"/>
              <a:t>Polygon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수신점 </a:t>
            </a:r>
            <a:r>
              <a:rPr lang="en-US" altLang="ko-KR" dirty="0"/>
              <a:t>BIN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건물 공통 정보</a:t>
            </a:r>
            <a:endParaRPr lang="en-US" altLang="ko-KR" dirty="0"/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수신점 </a:t>
            </a:r>
            <a:r>
              <a:rPr lang="en-US" altLang="ko-KR" dirty="0"/>
              <a:t>BIN</a:t>
            </a:r>
            <a:r>
              <a:rPr lang="ko-KR" altLang="en-US" dirty="0"/>
              <a:t>은 </a:t>
            </a:r>
            <a:r>
              <a:rPr lang="en-US" altLang="ko-KR" dirty="0"/>
              <a:t>3D </a:t>
            </a:r>
            <a:r>
              <a:rPr lang="ko-KR" altLang="en-US" dirty="0"/>
              <a:t>분석용 건물의 </a:t>
            </a:r>
            <a:r>
              <a:rPr lang="en-US" altLang="ko-KR" dirty="0"/>
              <a:t>2X2X3 BIN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※ Envelope </a:t>
            </a:r>
            <a:r>
              <a:rPr lang="ko-KR" altLang="en-US" dirty="0"/>
              <a:t>단위의 </a:t>
            </a:r>
            <a:r>
              <a:rPr lang="ko-KR" altLang="en-US" dirty="0" err="1"/>
              <a:t>파티셔닝</a:t>
            </a:r>
            <a:r>
              <a:rPr lang="ko-KR" altLang="en-US" dirty="0"/>
              <a:t> 항목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31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78990"/>
              </p:ext>
            </p:extLst>
          </p:nvPr>
        </p:nvGraphicFramePr>
        <p:xfrm>
          <a:off x="308486" y="908722"/>
          <a:ext cx="928903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2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5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Overview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1.0. </a:t>
            </a:r>
            <a:r>
              <a:rPr lang="ko-KR" altLang="en-US" dirty="0"/>
              <a:t>구축 단계 프로세스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0A0F4AA-93FF-4C06-AAE6-A1F9B93EDA4C}"/>
              </a:ext>
            </a:extLst>
          </p:cNvPr>
          <p:cNvSpPr/>
          <p:nvPr/>
        </p:nvSpPr>
        <p:spPr>
          <a:xfrm>
            <a:off x="3584848" y="1636615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추출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B15DF01-C9C1-4E38-B340-3942748EE53D}"/>
              </a:ext>
            </a:extLst>
          </p:cNvPr>
          <p:cNvSpPr/>
          <p:nvPr/>
        </p:nvSpPr>
        <p:spPr>
          <a:xfrm>
            <a:off x="3584848" y="2254356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5D95981-93AB-4081-B71C-DBF6BAF3D093}"/>
              </a:ext>
            </a:extLst>
          </p:cNvPr>
          <p:cNvSpPr/>
          <p:nvPr/>
        </p:nvSpPr>
        <p:spPr>
          <a:xfrm>
            <a:off x="8217739" y="1597540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0656B-BF73-4BB9-83F7-40FA81D15A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88261" y="1780631"/>
            <a:ext cx="189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7AB65-C537-4E37-BB39-DB8F56AF10C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025008" y="1777560"/>
            <a:ext cx="3192731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63BD32C-CB6E-4711-88C1-08200BAE7E4B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rot="5400000">
            <a:off x="6418980" y="-156471"/>
            <a:ext cx="296776" cy="4524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4290DCD-30C0-405B-8A9C-B24ACCD72DE7}"/>
              </a:ext>
            </a:extLst>
          </p:cNvPr>
          <p:cNvSpPr/>
          <p:nvPr/>
        </p:nvSpPr>
        <p:spPr>
          <a:xfrm>
            <a:off x="8217739" y="2204864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3B58FE-7061-481C-8C10-FE7A59D7051D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 flipV="1">
            <a:off x="5025008" y="2384884"/>
            <a:ext cx="3192731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4A2370B3-2CC3-4917-8C42-2A73232CD10C}"/>
              </a:ext>
            </a:extLst>
          </p:cNvPr>
          <p:cNvSpPr/>
          <p:nvPr/>
        </p:nvSpPr>
        <p:spPr>
          <a:xfrm>
            <a:off x="3584848" y="3032956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F63CEB-478C-4A3A-B558-23295641506C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688261" y="3176972"/>
            <a:ext cx="189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DAFAC87-A170-4EDC-A78A-50BFD66F1B0F}"/>
              </a:ext>
            </a:extLst>
          </p:cNvPr>
          <p:cNvCxnSpPr>
            <a:cxnSpLocks/>
            <a:stCxn id="2" idx="0"/>
            <a:endCxn id="29" idx="0"/>
          </p:cNvCxnSpPr>
          <p:nvPr/>
        </p:nvCxnSpPr>
        <p:spPr>
          <a:xfrm rot="16200000" flipH="1">
            <a:off x="2032960" y="760989"/>
            <a:ext cx="1396341" cy="3147593"/>
          </a:xfrm>
          <a:prstGeom prst="bentConnector3">
            <a:avLst>
              <a:gd name="adj1" fmla="val 83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자기 디스크 47">
            <a:extLst>
              <a:ext uri="{FF2B5EF4-FFF2-40B4-BE49-F238E27FC236}">
                <a16:creationId xmlns:a16="http://schemas.microsoft.com/office/drawing/2014/main" id="{6B2A75AC-5EE1-419D-A0B3-BA43D14AB295}"/>
              </a:ext>
            </a:extLst>
          </p:cNvPr>
          <p:cNvSpPr/>
          <p:nvPr/>
        </p:nvSpPr>
        <p:spPr>
          <a:xfrm>
            <a:off x="8217739" y="299695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BB642E9-4D78-440E-80EA-8472ED2BE81E}"/>
              </a:ext>
            </a:extLst>
          </p:cNvPr>
          <p:cNvCxnSpPr>
            <a:cxnSpLocks/>
            <a:stCxn id="29" idx="3"/>
            <a:endCxn id="48" idx="2"/>
          </p:cNvCxnSpPr>
          <p:nvPr/>
        </p:nvCxnSpPr>
        <p:spPr>
          <a:xfrm>
            <a:off x="5025008" y="3176972"/>
            <a:ext cx="319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다중 문서 52">
            <a:extLst>
              <a:ext uri="{FF2B5EF4-FFF2-40B4-BE49-F238E27FC236}">
                <a16:creationId xmlns:a16="http://schemas.microsoft.com/office/drawing/2014/main" id="{EC7817CC-DD35-422C-B82F-DA474137C285}"/>
              </a:ext>
            </a:extLst>
          </p:cNvPr>
          <p:cNvSpPr/>
          <p:nvPr/>
        </p:nvSpPr>
        <p:spPr>
          <a:xfrm>
            <a:off x="456997" y="4173622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고도 파일</a:t>
            </a:r>
          </a:p>
        </p:txBody>
      </p:sp>
      <p:sp>
        <p:nvSpPr>
          <p:cNvPr id="55" name="순서도: 자기 디스크 54">
            <a:extLst>
              <a:ext uri="{FF2B5EF4-FFF2-40B4-BE49-F238E27FC236}">
                <a16:creationId xmlns:a16="http://schemas.microsoft.com/office/drawing/2014/main" id="{2F4EFD3D-3FAF-40DA-86C7-1E06ED2ACB70}"/>
              </a:ext>
            </a:extLst>
          </p:cNvPr>
          <p:cNvSpPr/>
          <p:nvPr/>
        </p:nvSpPr>
        <p:spPr>
          <a:xfrm>
            <a:off x="8217739" y="413959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DEM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DF08901-30B6-4B46-9C9E-477B3F74BC0D}"/>
              </a:ext>
            </a:extLst>
          </p:cNvPr>
          <p:cNvCxnSpPr>
            <a:cxnSpLocks/>
            <a:stCxn id="53" idx="3"/>
            <a:endCxn id="55" idx="2"/>
          </p:cNvCxnSpPr>
          <p:nvPr/>
        </p:nvCxnSpPr>
        <p:spPr>
          <a:xfrm>
            <a:off x="1688261" y="4317638"/>
            <a:ext cx="652947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다중 문서 63">
            <a:extLst>
              <a:ext uri="{FF2B5EF4-FFF2-40B4-BE49-F238E27FC236}">
                <a16:creationId xmlns:a16="http://schemas.microsoft.com/office/drawing/2014/main" id="{49D2019F-6A58-48DD-9A9E-88F8F17ECDC0}"/>
              </a:ext>
            </a:extLst>
          </p:cNvPr>
          <p:cNvSpPr/>
          <p:nvPr/>
        </p:nvSpPr>
        <p:spPr>
          <a:xfrm>
            <a:off x="456997" y="4642196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행정 경계</a:t>
            </a:r>
          </a:p>
        </p:txBody>
      </p: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F5E6207E-C9E0-4EA4-B525-60E27872CD75}"/>
              </a:ext>
            </a:extLst>
          </p:cNvPr>
          <p:cNvSpPr/>
          <p:nvPr/>
        </p:nvSpPr>
        <p:spPr>
          <a:xfrm>
            <a:off x="8217739" y="4608166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행정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Polygon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8CAEB6-C811-479A-991D-1385B159F230}"/>
              </a:ext>
            </a:extLst>
          </p:cNvPr>
          <p:cNvCxnSpPr>
            <a:cxnSpLocks/>
            <a:stCxn id="64" idx="3"/>
            <a:endCxn id="65" idx="2"/>
          </p:cNvCxnSpPr>
          <p:nvPr/>
        </p:nvCxnSpPr>
        <p:spPr>
          <a:xfrm>
            <a:off x="1688261" y="4786212"/>
            <a:ext cx="652947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C5AA02D-C91F-4041-99C0-AFCD100EA9B3}"/>
              </a:ext>
            </a:extLst>
          </p:cNvPr>
          <p:cNvCxnSpPr>
            <a:cxnSpLocks/>
            <a:stCxn id="53" idx="0"/>
            <a:endCxn id="29" idx="2"/>
          </p:cNvCxnSpPr>
          <p:nvPr/>
        </p:nvCxnSpPr>
        <p:spPr>
          <a:xfrm rot="5400000" flipH="1" flipV="1">
            <a:off x="2304814" y="2173509"/>
            <a:ext cx="852634" cy="3147593"/>
          </a:xfrm>
          <a:prstGeom prst="bentConnector3">
            <a:avLst>
              <a:gd name="adj1" fmla="val 7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52D22B-7953-4C9A-9721-54CF03086ED8}"/>
              </a:ext>
            </a:extLst>
          </p:cNvPr>
          <p:cNvSpPr/>
          <p:nvPr/>
        </p:nvSpPr>
        <p:spPr>
          <a:xfrm>
            <a:off x="3080792" y="4097701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Import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B97C618-280F-4273-AA3D-EE87DBCE45A2}"/>
              </a:ext>
            </a:extLst>
          </p:cNvPr>
          <p:cNvSpPr/>
          <p:nvPr/>
        </p:nvSpPr>
        <p:spPr>
          <a:xfrm>
            <a:off x="3080792" y="456833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Import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0" name="순서도: 다중 문서 79">
            <a:extLst>
              <a:ext uri="{FF2B5EF4-FFF2-40B4-BE49-F238E27FC236}">
                <a16:creationId xmlns:a16="http://schemas.microsoft.com/office/drawing/2014/main" id="{3F034DE0-9A61-49F6-B67F-FA6C12416A1E}"/>
              </a:ext>
            </a:extLst>
          </p:cNvPr>
          <p:cNvSpPr/>
          <p:nvPr/>
        </p:nvSpPr>
        <p:spPr>
          <a:xfrm>
            <a:off x="422034" y="5196267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3DS File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38A97E4-DDB6-4407-B1CC-98C63F93DEF5}"/>
              </a:ext>
            </a:extLst>
          </p:cNvPr>
          <p:cNvSpPr/>
          <p:nvPr/>
        </p:nvSpPr>
        <p:spPr>
          <a:xfrm>
            <a:off x="3549885" y="5196267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추출</a:t>
            </a: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7EE00ABA-AA59-4249-9EF6-DE2D526A5881}"/>
              </a:ext>
            </a:extLst>
          </p:cNvPr>
          <p:cNvSpPr/>
          <p:nvPr/>
        </p:nvSpPr>
        <p:spPr>
          <a:xfrm>
            <a:off x="3549885" y="5710740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생성</a:t>
            </a:r>
          </a:p>
        </p:txBody>
      </p:sp>
      <p:sp>
        <p:nvSpPr>
          <p:cNvPr id="83" name="순서도: 자기 디스크 82">
            <a:extLst>
              <a:ext uri="{FF2B5EF4-FFF2-40B4-BE49-F238E27FC236}">
                <a16:creationId xmlns:a16="http://schemas.microsoft.com/office/drawing/2014/main" id="{F15A4171-DAC0-4101-B73A-52E2422074B4}"/>
              </a:ext>
            </a:extLst>
          </p:cNvPr>
          <p:cNvSpPr/>
          <p:nvPr/>
        </p:nvSpPr>
        <p:spPr>
          <a:xfrm>
            <a:off x="8182776" y="5157192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38F94B-B84B-4C8E-A8EC-919DEAB7F3CE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653298" y="5340283"/>
            <a:ext cx="189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370D630-F19B-4F97-B3CA-A8C9945C1DD1}"/>
              </a:ext>
            </a:extLst>
          </p:cNvPr>
          <p:cNvCxnSpPr>
            <a:cxnSpLocks/>
            <a:stCxn id="81" idx="3"/>
            <a:endCxn id="83" idx="2"/>
          </p:cNvCxnSpPr>
          <p:nvPr/>
        </p:nvCxnSpPr>
        <p:spPr>
          <a:xfrm flipV="1">
            <a:off x="4990045" y="5337212"/>
            <a:ext cx="3192731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836ED41-AAB9-4807-B08E-43E7D2485608}"/>
              </a:ext>
            </a:extLst>
          </p:cNvPr>
          <p:cNvCxnSpPr>
            <a:cxnSpLocks/>
            <a:stCxn id="83" idx="3"/>
            <a:endCxn id="82" idx="0"/>
          </p:cNvCxnSpPr>
          <p:nvPr/>
        </p:nvCxnSpPr>
        <p:spPr>
          <a:xfrm rot="5400000">
            <a:off x="6435651" y="3351547"/>
            <a:ext cx="193508" cy="4524879"/>
          </a:xfrm>
          <a:prstGeom prst="bentConnector3">
            <a:avLst>
              <a:gd name="adj1" fmla="val 41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자기 디스크 86">
            <a:extLst>
              <a:ext uri="{FF2B5EF4-FFF2-40B4-BE49-F238E27FC236}">
                <a16:creationId xmlns:a16="http://schemas.microsoft.com/office/drawing/2014/main" id="{3492CFCB-EDF0-4864-AE59-04F5868CEE94}"/>
              </a:ext>
            </a:extLst>
          </p:cNvPr>
          <p:cNvSpPr/>
          <p:nvPr/>
        </p:nvSpPr>
        <p:spPr>
          <a:xfrm>
            <a:off x="8182776" y="5661248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9E560C8-BC37-45E7-85AF-2E6DD8164A1E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4990045" y="5841268"/>
            <a:ext cx="3192731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2ADC815-53D5-4D7D-93BD-771650192DD1}"/>
              </a:ext>
            </a:extLst>
          </p:cNvPr>
          <p:cNvSpPr/>
          <p:nvPr/>
        </p:nvSpPr>
        <p:spPr>
          <a:xfrm>
            <a:off x="160268" y="131234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#1.1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F25D60-1E9B-4687-9254-4EBED99653C0}"/>
              </a:ext>
            </a:extLst>
          </p:cNvPr>
          <p:cNvSpPr/>
          <p:nvPr/>
        </p:nvSpPr>
        <p:spPr>
          <a:xfrm>
            <a:off x="160268" y="4920058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#1.2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A0FEBB-C517-4F99-A275-A7F2C9AA781B}"/>
              </a:ext>
            </a:extLst>
          </p:cNvPr>
          <p:cNvSpPr/>
          <p:nvPr/>
        </p:nvSpPr>
        <p:spPr>
          <a:xfrm>
            <a:off x="160268" y="261382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#1.5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8E75D9-3D46-45D1-A8F2-DD2B75B5CAB1}"/>
              </a:ext>
            </a:extLst>
          </p:cNvPr>
          <p:cNvSpPr/>
          <p:nvPr/>
        </p:nvSpPr>
        <p:spPr>
          <a:xfrm>
            <a:off x="160268" y="3984460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#1.3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8CD6FF7-23AE-4A1A-ABD2-41D2FED185E5}"/>
              </a:ext>
            </a:extLst>
          </p:cNvPr>
          <p:cNvSpPr/>
          <p:nvPr/>
        </p:nvSpPr>
        <p:spPr>
          <a:xfrm>
            <a:off x="160268" y="4419809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#1.4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순서도: 다중 문서 1">
            <a:extLst>
              <a:ext uri="{FF2B5EF4-FFF2-40B4-BE49-F238E27FC236}">
                <a16:creationId xmlns:a16="http://schemas.microsoft.com/office/drawing/2014/main" id="{78DF3DA5-313D-4B29-8E86-C128BF421F19}"/>
              </a:ext>
            </a:extLst>
          </p:cNvPr>
          <p:cNvSpPr/>
          <p:nvPr/>
        </p:nvSpPr>
        <p:spPr>
          <a:xfrm>
            <a:off x="456997" y="1636615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3DS File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6E8F0-42C3-44CE-A05E-AF8C96C154E9}"/>
              </a:ext>
            </a:extLst>
          </p:cNvPr>
          <p:cNvSpPr/>
          <p:nvPr/>
        </p:nvSpPr>
        <p:spPr>
          <a:xfrm>
            <a:off x="4899008" y="1499874"/>
            <a:ext cx="252000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97767F-9D7D-4754-B79B-9074C8D99ED2}"/>
              </a:ext>
            </a:extLst>
          </p:cNvPr>
          <p:cNvSpPr/>
          <p:nvPr/>
        </p:nvSpPr>
        <p:spPr>
          <a:xfrm>
            <a:off x="4864045" y="5044680"/>
            <a:ext cx="252000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7C9A04-73B3-4B29-A137-794A3F55415E}"/>
              </a:ext>
            </a:extLst>
          </p:cNvPr>
          <p:cNvSpPr/>
          <p:nvPr/>
        </p:nvSpPr>
        <p:spPr>
          <a:xfrm>
            <a:off x="4901138" y="2888983"/>
            <a:ext cx="252000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E05B631-0D41-4054-B022-747284804938}"/>
              </a:ext>
            </a:extLst>
          </p:cNvPr>
          <p:cNvSpPr/>
          <p:nvPr/>
        </p:nvSpPr>
        <p:spPr>
          <a:xfrm>
            <a:off x="4880992" y="5569576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07C1D2-46EA-4C49-A5C2-9A7BC8C6DDD2}"/>
              </a:ext>
            </a:extLst>
          </p:cNvPr>
          <p:cNvSpPr/>
          <p:nvPr/>
        </p:nvSpPr>
        <p:spPr>
          <a:xfrm>
            <a:off x="4902709" y="2125041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077C5AB-0BBA-4DB5-88D9-AD7241AC18AC}"/>
              </a:ext>
            </a:extLst>
          </p:cNvPr>
          <p:cNvSpPr/>
          <p:nvPr/>
        </p:nvSpPr>
        <p:spPr>
          <a:xfrm>
            <a:off x="381050" y="6175892"/>
            <a:ext cx="1115565" cy="252000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C: C++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D78CCE4-F8A7-474A-9CDB-D377942FA845}"/>
              </a:ext>
            </a:extLst>
          </p:cNvPr>
          <p:cNvSpPr/>
          <p:nvPr/>
        </p:nvSpPr>
        <p:spPr>
          <a:xfrm>
            <a:off x="1653298" y="6192585"/>
            <a:ext cx="121147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P: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endParaRPr lang="en-US" altLang="ko-KR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1CFC99E-3D08-40D2-9224-42F50B6FA174}"/>
              </a:ext>
            </a:extLst>
          </p:cNvPr>
          <p:cNvSpPr/>
          <p:nvPr/>
        </p:nvSpPr>
        <p:spPr>
          <a:xfrm>
            <a:off x="5165822" y="3458649"/>
            <a:ext cx="244407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ID, 2D-Shape-Multi-Polygon,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무게중심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높이를</a:t>
            </a:r>
            <a:endParaRPr lang="en-US" altLang="ko-KR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추출하여 건물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2DS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 적재하는 프로세스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E452D76-4ED1-434A-84CD-DFD9AEC124A0}"/>
              </a:ext>
            </a:extLst>
          </p:cNvPr>
          <p:cNvSpPr/>
          <p:nvPr/>
        </p:nvSpPr>
        <p:spPr>
          <a:xfrm>
            <a:off x="3064030" y="6198425"/>
            <a:ext cx="1115565" cy="25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S: Spark</a:t>
            </a:r>
          </a:p>
        </p:txBody>
      </p:sp>
      <p:sp>
        <p:nvSpPr>
          <p:cNvPr id="56" name="순서도: 자기 디스크 55">
            <a:extLst>
              <a:ext uri="{FF2B5EF4-FFF2-40B4-BE49-F238E27FC236}">
                <a16:creationId xmlns:a16="http://schemas.microsoft.com/office/drawing/2014/main" id="{F8AB8460-32E6-442C-AD65-7815D618AE01}"/>
              </a:ext>
            </a:extLst>
          </p:cNvPr>
          <p:cNvSpPr/>
          <p:nvPr/>
        </p:nvSpPr>
        <p:spPr>
          <a:xfrm>
            <a:off x="8217739" y="3574865"/>
            <a:ext cx="1224136" cy="36004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정보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1BC46886-B9E9-4B3F-9E83-44B55640FB3F}"/>
              </a:ext>
            </a:extLst>
          </p:cNvPr>
          <p:cNvSpPr/>
          <p:nvPr/>
        </p:nvSpPr>
        <p:spPr>
          <a:xfrm>
            <a:off x="3595961" y="3653308"/>
            <a:ext cx="1440160" cy="28803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정보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8A138A3-9635-4DED-9FDD-784AD42D5A89}"/>
              </a:ext>
            </a:extLst>
          </p:cNvPr>
          <p:cNvSpPr/>
          <p:nvPr/>
        </p:nvSpPr>
        <p:spPr>
          <a:xfrm>
            <a:off x="4913822" y="3523993"/>
            <a:ext cx="252000" cy="252000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D4423B8-6938-4D44-A62F-A98CE8AF12FA}"/>
              </a:ext>
            </a:extLst>
          </p:cNvPr>
          <p:cNvCxnSpPr>
            <a:cxnSpLocks/>
            <a:stCxn id="26" idx="2"/>
            <a:endCxn id="67" idx="0"/>
          </p:cNvCxnSpPr>
          <p:nvPr/>
        </p:nvCxnSpPr>
        <p:spPr>
          <a:xfrm rot="16200000" flipH="1">
            <a:off x="742739" y="3554352"/>
            <a:ext cx="488644" cy="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다중 문서 25">
            <a:extLst>
              <a:ext uri="{FF2B5EF4-FFF2-40B4-BE49-F238E27FC236}">
                <a16:creationId xmlns:a16="http://schemas.microsoft.com/office/drawing/2014/main" id="{2401B2B3-B24D-4E71-BEDD-3BE8119009BD}"/>
              </a:ext>
            </a:extLst>
          </p:cNvPr>
          <p:cNvSpPr/>
          <p:nvPr/>
        </p:nvSpPr>
        <p:spPr>
          <a:xfrm>
            <a:off x="456997" y="3032956"/>
            <a:ext cx="1231264" cy="28803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2DS File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8A5A45-7798-4C04-BE52-E7CBCA64B58F}"/>
              </a:ext>
            </a:extLst>
          </p:cNvPr>
          <p:cNvCxnSpPr>
            <a:cxnSpLocks/>
            <a:stCxn id="67" idx="2"/>
            <a:endCxn id="58" idx="1"/>
          </p:cNvCxnSpPr>
          <p:nvPr/>
        </p:nvCxnSpPr>
        <p:spPr>
          <a:xfrm flipV="1">
            <a:off x="1371347" y="3797324"/>
            <a:ext cx="2224614" cy="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호 66">
            <a:extLst>
              <a:ext uri="{FF2B5EF4-FFF2-40B4-BE49-F238E27FC236}">
                <a16:creationId xmlns:a16="http://schemas.microsoft.com/office/drawing/2014/main" id="{A2DC1707-BA7B-48FC-873E-C2A89576B075}"/>
              </a:ext>
            </a:extLst>
          </p:cNvPr>
          <p:cNvSpPr/>
          <p:nvPr/>
        </p:nvSpPr>
        <p:spPr>
          <a:xfrm flipV="1">
            <a:off x="987011" y="3676779"/>
            <a:ext cx="384336" cy="252000"/>
          </a:xfrm>
          <a:prstGeom prst="arc">
            <a:avLst>
              <a:gd name="adj1" fmla="val 1072743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BA68A9-CD77-4070-B91E-701A1F243C80}"/>
              </a:ext>
            </a:extLst>
          </p:cNvPr>
          <p:cNvCxnSpPr>
            <a:cxnSpLocks/>
            <a:stCxn id="58" idx="3"/>
            <a:endCxn id="56" idx="2"/>
          </p:cNvCxnSpPr>
          <p:nvPr/>
        </p:nvCxnSpPr>
        <p:spPr>
          <a:xfrm flipV="1">
            <a:off x="5036121" y="3754885"/>
            <a:ext cx="3181618" cy="4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5F0B9E-5E77-4427-82A4-60C85181F3FA}"/>
              </a:ext>
            </a:extLst>
          </p:cNvPr>
          <p:cNvSpPr/>
          <p:nvPr/>
        </p:nvSpPr>
        <p:spPr>
          <a:xfrm>
            <a:off x="160268" y="3507063"/>
            <a:ext cx="936000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 #1.6</a:t>
            </a:r>
            <a:endParaRPr lang="ko-KR" altLang="en-US" sz="8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8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77A3243-2FBE-4C92-8B37-43AB5C1099E4}"/>
              </a:ext>
            </a:extLst>
          </p:cNvPr>
          <p:cNvSpPr/>
          <p:nvPr/>
        </p:nvSpPr>
        <p:spPr>
          <a:xfrm>
            <a:off x="2376322" y="1484784"/>
            <a:ext cx="4109712" cy="1274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건물 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추출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[A1100]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및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Grid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포인트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[A1200]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순서도: 자기 디스크 66">
            <a:extLst>
              <a:ext uri="{FF2B5EF4-FFF2-40B4-BE49-F238E27FC236}">
                <a16:creationId xmlns:a16="http://schemas.microsoft.com/office/drawing/2014/main" id="{42C37895-CE9C-404E-9FA1-B8A1CFB8FAC4}"/>
              </a:ext>
            </a:extLst>
          </p:cNvPr>
          <p:cNvSpPr/>
          <p:nvPr/>
        </p:nvSpPr>
        <p:spPr>
          <a:xfrm>
            <a:off x="7329352" y="1603573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건물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701143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 File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Read &amp; 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CELL-LOS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65B1119-D53E-415F-A017-4030AF7E020C}"/>
              </a:ext>
            </a:extLst>
          </p:cNvPr>
          <p:cNvSpPr/>
          <p:nvPr/>
        </p:nvSpPr>
        <p:spPr>
          <a:xfrm>
            <a:off x="4721315" y="1803387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#1</a:t>
            </a:r>
          </a:p>
          <a:p>
            <a:pPr algn="ctr" latinLnBrk="0"/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A8313CF-8F52-4A22-BED8-F3974D1A5FF4}"/>
              </a:ext>
            </a:extLst>
          </p:cNvPr>
          <p:cNvSpPr/>
          <p:nvPr/>
        </p:nvSpPr>
        <p:spPr>
          <a:xfrm>
            <a:off x="4873715" y="200938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#2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2FCC1F-D9AD-4CA7-9B25-B65C05D4F340}"/>
              </a:ext>
            </a:extLst>
          </p:cNvPr>
          <p:cNvSpPr/>
          <p:nvPr/>
        </p:nvSpPr>
        <p:spPr>
          <a:xfrm>
            <a:off x="5026115" y="221513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#n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E415B56-F0C8-4BA5-8F37-1E1D78F0CB3A}"/>
              </a:ext>
            </a:extLst>
          </p:cNvPr>
          <p:cNvCxnSpPr>
            <a:cxnSpLocks/>
            <a:stCxn id="89" idx="3"/>
            <a:endCxn id="132" idx="1"/>
          </p:cNvCxnSpPr>
          <p:nvPr/>
        </p:nvCxnSpPr>
        <p:spPr>
          <a:xfrm>
            <a:off x="3656856" y="1917143"/>
            <a:ext cx="1216859" cy="308245"/>
          </a:xfrm>
          <a:prstGeom prst="bentConnector3">
            <a:avLst>
              <a:gd name="adj1" fmla="val 4324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EBD39D-F35F-4552-BBD0-AD0035B76135}"/>
              </a:ext>
            </a:extLst>
          </p:cNvPr>
          <p:cNvCxnSpPr>
            <a:cxnSpLocks/>
            <a:stCxn id="89" idx="3"/>
            <a:endCxn id="133" idx="1"/>
          </p:cNvCxnSpPr>
          <p:nvPr/>
        </p:nvCxnSpPr>
        <p:spPr>
          <a:xfrm>
            <a:off x="3656856" y="1917143"/>
            <a:ext cx="1369259" cy="513995"/>
          </a:xfrm>
          <a:prstGeom prst="bentConnector3">
            <a:avLst>
              <a:gd name="adj1" fmla="val 3874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FC3A7215-53B2-48C5-9F7F-914C0F2631A9}"/>
              </a:ext>
            </a:extLst>
          </p:cNvPr>
          <p:cNvCxnSpPr>
            <a:cxnSpLocks/>
            <a:stCxn id="89" idx="3"/>
            <a:endCxn id="130" idx="1"/>
          </p:cNvCxnSpPr>
          <p:nvPr/>
        </p:nvCxnSpPr>
        <p:spPr>
          <a:xfrm>
            <a:off x="3656856" y="1917143"/>
            <a:ext cx="1064459" cy="10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61CFAB7-7DAC-4A82-9C91-4D97B9FBBFD0}"/>
              </a:ext>
            </a:extLst>
          </p:cNvPr>
          <p:cNvCxnSpPr>
            <a:cxnSpLocks/>
            <a:stCxn id="130" idx="3"/>
            <a:endCxn id="79" idx="2"/>
          </p:cNvCxnSpPr>
          <p:nvPr/>
        </p:nvCxnSpPr>
        <p:spPr>
          <a:xfrm>
            <a:off x="5872336" y="2019387"/>
            <a:ext cx="1457016" cy="534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015D795-9218-4C7D-9029-81A6DFEBB8DE}"/>
              </a:ext>
            </a:extLst>
          </p:cNvPr>
          <p:cNvCxnSpPr>
            <a:cxnSpLocks/>
            <a:stCxn id="132" idx="3"/>
            <a:endCxn id="79" idx="2"/>
          </p:cNvCxnSpPr>
          <p:nvPr/>
        </p:nvCxnSpPr>
        <p:spPr>
          <a:xfrm flipV="1">
            <a:off x="6024736" y="2072840"/>
            <a:ext cx="1304616" cy="15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8EFD68-C6AD-491B-A0E8-45EE2C418737}"/>
              </a:ext>
            </a:extLst>
          </p:cNvPr>
          <p:cNvCxnSpPr>
            <a:cxnSpLocks/>
            <a:stCxn id="133" idx="3"/>
            <a:endCxn id="79" idx="2"/>
          </p:cNvCxnSpPr>
          <p:nvPr/>
        </p:nvCxnSpPr>
        <p:spPr>
          <a:xfrm flipV="1">
            <a:off x="6177136" y="2072840"/>
            <a:ext cx="1152216" cy="35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376322" y="5230941"/>
            <a:ext cx="157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3D</a:t>
            </a:r>
            <a:r>
              <a:rPr lang="ko-KR" altLang="en-US" sz="1000" dirty="0"/>
              <a:t>공간을 채우는</a:t>
            </a:r>
            <a:endParaRPr lang="en-US" altLang="ko-KR" sz="1000" dirty="0"/>
          </a:p>
          <a:p>
            <a:r>
              <a:rPr lang="en-US" altLang="ko-KR" sz="1000" dirty="0"/>
              <a:t>1mX1mX1m </a:t>
            </a:r>
            <a:r>
              <a:rPr lang="ko-KR" altLang="en-US" sz="1000" dirty="0"/>
              <a:t>크기의</a:t>
            </a:r>
            <a:endParaRPr lang="en-US" altLang="ko-KR" sz="1000" dirty="0"/>
          </a:p>
          <a:p>
            <a:r>
              <a:rPr lang="ko-KR" altLang="en-US" sz="1000" dirty="0"/>
              <a:t>후보 </a:t>
            </a:r>
            <a:r>
              <a:rPr lang="en-US" altLang="ko-KR" sz="1000" dirty="0"/>
              <a:t>Cubic </a:t>
            </a:r>
            <a:r>
              <a:rPr lang="ko-KR" altLang="en-US" sz="1000" dirty="0"/>
              <a:t>형 </a:t>
            </a:r>
            <a:r>
              <a:rPr lang="en-US" altLang="ko-KR" sz="1000" dirty="0"/>
              <a:t>Grid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469968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AA4B49-7270-4293-BC74-CC6A1F11B20E}"/>
              </a:ext>
            </a:extLst>
          </p:cNvPr>
          <p:cNvSpPr/>
          <p:nvPr/>
        </p:nvSpPr>
        <p:spPr>
          <a:xfrm rot="2463325">
            <a:off x="2638934" y="4145476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775C6DB8-E60B-4B12-B369-A6EDBBE4CED6}"/>
              </a:ext>
            </a:extLst>
          </p:cNvPr>
          <p:cNvSpPr/>
          <p:nvPr/>
        </p:nvSpPr>
        <p:spPr>
          <a:xfrm rot="2305876">
            <a:off x="4761476" y="4163100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1017B4C-4C1F-422E-925F-95B3681B8B8F}"/>
              </a:ext>
            </a:extLst>
          </p:cNvPr>
          <p:cNvSpPr/>
          <p:nvPr/>
        </p:nvSpPr>
        <p:spPr>
          <a:xfrm>
            <a:off x="4909898" y="4579454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D8914F4-41E6-49A5-A3A6-9F478CA8E480}"/>
              </a:ext>
            </a:extLst>
          </p:cNvPr>
          <p:cNvSpPr/>
          <p:nvPr/>
        </p:nvSpPr>
        <p:spPr>
          <a:xfrm>
            <a:off x="5388869" y="4572595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4559845" y="5255181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</a:t>
            </a:r>
            <a:r>
              <a:rPr lang="ko-KR" altLang="en-US" sz="1000" dirty="0"/>
              <a:t>과 </a:t>
            </a:r>
            <a:r>
              <a:rPr lang="en-US" altLang="ko-KR" sz="1000" dirty="0"/>
              <a:t>Cubic Grid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3D </a:t>
            </a:r>
            <a:r>
              <a:rPr lang="ko-KR" altLang="en-US" sz="1000" dirty="0"/>
              <a:t>공간 </a:t>
            </a:r>
            <a:r>
              <a:rPr lang="en-US" altLang="ko-KR" sz="1000" dirty="0"/>
              <a:t>Intersection </a:t>
            </a:r>
            <a:r>
              <a:rPr lang="ko-KR" altLang="en-US" sz="1000" dirty="0"/>
              <a:t>연산 수행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BAADE-EB1E-4033-AE82-9D170474E47E}"/>
              </a:ext>
            </a:extLst>
          </p:cNvPr>
          <p:cNvSpPr txBox="1"/>
          <p:nvPr/>
        </p:nvSpPr>
        <p:spPr>
          <a:xfrm>
            <a:off x="4981906" y="465487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O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8324EB-E3DE-4596-A34C-F2B3716496EC}"/>
              </a:ext>
            </a:extLst>
          </p:cNvPr>
          <p:cNvSpPr txBox="1"/>
          <p:nvPr/>
        </p:nvSpPr>
        <p:spPr>
          <a:xfrm>
            <a:off x="5453033" y="464436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257256" y="4347749"/>
            <a:ext cx="987077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BLD_TIN_GRID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706950" y="4726243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>
            <a:off x="6321152" y="4777379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656856" y="48455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177350" y="48251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유효 </a:t>
            </a:r>
            <a:r>
              <a:rPr lang="en-US" altLang="ko-KR" sz="1000" dirty="0"/>
              <a:t>Grid</a:t>
            </a:r>
            <a:r>
              <a:rPr lang="ko-KR" altLang="en-US" sz="1000" dirty="0"/>
              <a:t> 추출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DFDB36-564E-4002-B220-C6A6744F43F4}"/>
              </a:ext>
            </a:extLst>
          </p:cNvPr>
          <p:cNvSpPr/>
          <p:nvPr/>
        </p:nvSpPr>
        <p:spPr>
          <a:xfrm>
            <a:off x="7155533" y="3052666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A26E7BE-F8A0-4824-9DB9-DF6B4989C6F6}"/>
              </a:ext>
            </a:extLst>
          </p:cNvPr>
          <p:cNvCxnSpPr>
            <a:cxnSpLocks/>
            <a:stCxn id="79" idx="3"/>
            <a:endCxn id="227" idx="0"/>
          </p:cNvCxnSpPr>
          <p:nvPr/>
        </p:nvCxnSpPr>
        <p:spPr>
          <a:xfrm>
            <a:off x="7725352" y="2542107"/>
            <a:ext cx="5692" cy="5105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385299E-9B15-4E0A-B046-C9C9E03CFF75}"/>
              </a:ext>
            </a:extLst>
          </p:cNvPr>
          <p:cNvCxnSpPr>
            <a:cxnSpLocks/>
            <a:stCxn id="227" idx="1"/>
            <a:endCxn id="230" idx="3"/>
          </p:cNvCxnSpPr>
          <p:nvPr/>
        </p:nvCxnSpPr>
        <p:spPr>
          <a:xfrm flipH="1" flipV="1">
            <a:off x="6321152" y="3259112"/>
            <a:ext cx="834381" cy="95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1C0C4E-0E83-4CD3-A5F1-BFA581B9EAC9}"/>
              </a:ext>
            </a:extLst>
          </p:cNvPr>
          <p:cNvSpPr/>
          <p:nvPr/>
        </p:nvSpPr>
        <p:spPr>
          <a:xfrm>
            <a:off x="3056347" y="3043112"/>
            <a:ext cx="326480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구성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X,Y,Z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최소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최대값 범위의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1m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크기의 정육면체 공간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Grid 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 분할</a:t>
            </a: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C7122FD9-836F-4416-9508-02301E40C121}"/>
              </a:ext>
            </a:extLst>
          </p:cNvPr>
          <p:cNvCxnSpPr>
            <a:cxnSpLocks/>
            <a:stCxn id="230" idx="1"/>
            <a:endCxn id="148" idx="1"/>
          </p:cNvCxnSpPr>
          <p:nvPr/>
        </p:nvCxnSpPr>
        <p:spPr>
          <a:xfrm rot="10800000" flipV="1">
            <a:off x="2215643" y="3259112"/>
            <a:ext cx="840704" cy="1668420"/>
          </a:xfrm>
          <a:prstGeom prst="bentConnector3">
            <a:avLst>
              <a:gd name="adj1" fmla="val 12719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D791A5-E8D8-44CF-B5D1-06198104F973}"/>
              </a:ext>
            </a:extLst>
          </p:cNvPr>
          <p:cNvSpPr/>
          <p:nvPr/>
        </p:nvSpPr>
        <p:spPr>
          <a:xfrm>
            <a:off x="2458136" y="2564904"/>
            <a:ext cx="1774781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Batch Program (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C++ base)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C4916A-C499-487C-9AA4-2417388C3584}"/>
              </a:ext>
            </a:extLst>
          </p:cNvPr>
          <p:cNvSpPr txBox="1"/>
          <p:nvPr/>
        </p:nvSpPr>
        <p:spPr>
          <a:xfrm>
            <a:off x="2184895" y="2641179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30F770-B830-4EAE-B1EA-340915943000}"/>
              </a:ext>
            </a:extLst>
          </p:cNvPr>
          <p:cNvSpPr txBox="1"/>
          <p:nvPr/>
        </p:nvSpPr>
        <p:spPr>
          <a:xfrm>
            <a:off x="2318120" y="3244185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FABA62-3B06-48A7-8C72-67BEB089B9BC}"/>
              </a:ext>
            </a:extLst>
          </p:cNvPr>
          <p:cNvSpPr txBox="1"/>
          <p:nvPr/>
        </p:nvSpPr>
        <p:spPr>
          <a:xfrm>
            <a:off x="5214716" y="55860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2734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74069"/>
              </p:ext>
            </p:extLst>
          </p:nvPr>
        </p:nvGraphicFramePr>
        <p:xfrm>
          <a:off x="308486" y="908722"/>
          <a:ext cx="9289030" cy="3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Batch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포맷을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인서트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Cubic 1x1x1m GRID  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환경에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0.5x0.5x0.5m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그 이하로 작은 규모의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생성하면 정밀도를 높게 조정할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유효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Intersection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연산으로 유효판단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Cubic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TIN&amp;GRID Intersection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중첩 면적이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면적대비 기준비율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이상일때 유효하다고 판단하는 로직 도 검토필요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71309"/>
              </p:ext>
            </p:extLst>
          </p:nvPr>
        </p:nvGraphicFramePr>
        <p:xfrm>
          <a:off x="416496" y="941819"/>
          <a:ext cx="9073008" cy="354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 컨텐츠 업체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(EGIS)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외벽을 삼각형 구조의 공간 정보로 표현한 데이터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05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CE2121F-4FFF-43A4-A7AD-2CC0C1882A57}"/>
              </a:ext>
            </a:extLst>
          </p:cNvPr>
          <p:cNvSpPr/>
          <p:nvPr/>
        </p:nvSpPr>
        <p:spPr>
          <a:xfrm>
            <a:off x="2376322" y="1484784"/>
            <a:ext cx="4109712" cy="1274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가로수 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추출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[A2100]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및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Grid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포인트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가로수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A2000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순서도: 자기 디스크 66">
            <a:extLst>
              <a:ext uri="{FF2B5EF4-FFF2-40B4-BE49-F238E27FC236}">
                <a16:creationId xmlns:a16="http://schemas.microsoft.com/office/drawing/2014/main" id="{42C37895-CE9C-404E-9FA1-B8A1CFB8FAC4}"/>
              </a:ext>
            </a:extLst>
          </p:cNvPr>
          <p:cNvSpPr/>
          <p:nvPr/>
        </p:nvSpPr>
        <p:spPr>
          <a:xfrm>
            <a:off x="7329352" y="1603573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가로수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701143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 File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Read &amp; 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65B1119-D53E-415F-A017-4030AF7E020C}"/>
              </a:ext>
            </a:extLst>
          </p:cNvPr>
          <p:cNvSpPr/>
          <p:nvPr/>
        </p:nvSpPr>
        <p:spPr>
          <a:xfrm>
            <a:off x="4721315" y="1803387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#1</a:t>
            </a:r>
          </a:p>
          <a:p>
            <a:pPr algn="ctr" latinLnBrk="0"/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A8313CF-8F52-4A22-BED8-F3974D1A5FF4}"/>
              </a:ext>
            </a:extLst>
          </p:cNvPr>
          <p:cNvSpPr/>
          <p:nvPr/>
        </p:nvSpPr>
        <p:spPr>
          <a:xfrm>
            <a:off x="4873715" y="200938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#2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2FCC1F-D9AD-4CA7-9B25-B65C05D4F340}"/>
              </a:ext>
            </a:extLst>
          </p:cNvPr>
          <p:cNvSpPr/>
          <p:nvPr/>
        </p:nvSpPr>
        <p:spPr>
          <a:xfrm>
            <a:off x="5026115" y="221513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#n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E415B56-F0C8-4BA5-8F37-1E1D78F0CB3A}"/>
              </a:ext>
            </a:extLst>
          </p:cNvPr>
          <p:cNvCxnSpPr>
            <a:cxnSpLocks/>
            <a:stCxn id="89" idx="3"/>
            <a:endCxn id="132" idx="1"/>
          </p:cNvCxnSpPr>
          <p:nvPr/>
        </p:nvCxnSpPr>
        <p:spPr>
          <a:xfrm>
            <a:off x="3656856" y="1917143"/>
            <a:ext cx="1216859" cy="308245"/>
          </a:xfrm>
          <a:prstGeom prst="bentConnector3">
            <a:avLst>
              <a:gd name="adj1" fmla="val 4324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EBD39D-F35F-4552-BBD0-AD0035B76135}"/>
              </a:ext>
            </a:extLst>
          </p:cNvPr>
          <p:cNvCxnSpPr>
            <a:cxnSpLocks/>
            <a:stCxn id="89" idx="3"/>
            <a:endCxn id="133" idx="1"/>
          </p:cNvCxnSpPr>
          <p:nvPr/>
        </p:nvCxnSpPr>
        <p:spPr>
          <a:xfrm>
            <a:off x="3656856" y="1917143"/>
            <a:ext cx="1369259" cy="513995"/>
          </a:xfrm>
          <a:prstGeom prst="bentConnector3">
            <a:avLst>
              <a:gd name="adj1" fmla="val 3874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FC3A7215-53B2-48C5-9F7F-914C0F2631A9}"/>
              </a:ext>
            </a:extLst>
          </p:cNvPr>
          <p:cNvCxnSpPr>
            <a:cxnSpLocks/>
            <a:stCxn id="89" idx="3"/>
            <a:endCxn id="130" idx="1"/>
          </p:cNvCxnSpPr>
          <p:nvPr/>
        </p:nvCxnSpPr>
        <p:spPr>
          <a:xfrm>
            <a:off x="3656856" y="1917143"/>
            <a:ext cx="1064459" cy="10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61CFAB7-7DAC-4A82-9C91-4D97B9FBBFD0}"/>
              </a:ext>
            </a:extLst>
          </p:cNvPr>
          <p:cNvCxnSpPr>
            <a:cxnSpLocks/>
            <a:stCxn id="130" idx="3"/>
            <a:endCxn id="79" idx="2"/>
          </p:cNvCxnSpPr>
          <p:nvPr/>
        </p:nvCxnSpPr>
        <p:spPr>
          <a:xfrm>
            <a:off x="5872336" y="2019387"/>
            <a:ext cx="1457016" cy="534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015D795-9218-4C7D-9029-81A6DFEBB8DE}"/>
              </a:ext>
            </a:extLst>
          </p:cNvPr>
          <p:cNvCxnSpPr>
            <a:cxnSpLocks/>
            <a:stCxn id="132" idx="3"/>
            <a:endCxn id="79" idx="2"/>
          </p:cNvCxnSpPr>
          <p:nvPr/>
        </p:nvCxnSpPr>
        <p:spPr>
          <a:xfrm flipV="1">
            <a:off x="6024736" y="2072840"/>
            <a:ext cx="1304616" cy="15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8EFD68-C6AD-491B-A0E8-45EE2C418737}"/>
              </a:ext>
            </a:extLst>
          </p:cNvPr>
          <p:cNvCxnSpPr>
            <a:cxnSpLocks/>
            <a:stCxn id="133" idx="3"/>
            <a:endCxn id="79" idx="2"/>
          </p:cNvCxnSpPr>
          <p:nvPr/>
        </p:nvCxnSpPr>
        <p:spPr>
          <a:xfrm flipV="1">
            <a:off x="6177136" y="2072840"/>
            <a:ext cx="1152216" cy="35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376322" y="5230941"/>
            <a:ext cx="157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3D</a:t>
            </a:r>
            <a:r>
              <a:rPr lang="ko-KR" altLang="en-US" sz="1000" dirty="0"/>
              <a:t>공간을 채우는</a:t>
            </a:r>
            <a:endParaRPr lang="en-US" altLang="ko-KR" sz="1000" dirty="0"/>
          </a:p>
          <a:p>
            <a:r>
              <a:rPr lang="en-US" altLang="ko-KR" sz="1000" dirty="0"/>
              <a:t>0.5X0.5X0.5m </a:t>
            </a:r>
            <a:r>
              <a:rPr lang="ko-KR" altLang="en-US" sz="1000" dirty="0"/>
              <a:t>크기의</a:t>
            </a:r>
            <a:endParaRPr lang="en-US" altLang="ko-KR" sz="1000" dirty="0"/>
          </a:p>
          <a:p>
            <a:r>
              <a:rPr lang="ko-KR" altLang="en-US" sz="1000" dirty="0"/>
              <a:t>후보 </a:t>
            </a:r>
            <a:r>
              <a:rPr lang="en-US" altLang="ko-KR" sz="1000" dirty="0"/>
              <a:t>Cubic </a:t>
            </a:r>
            <a:r>
              <a:rPr lang="ko-KR" altLang="en-US" sz="1000" dirty="0"/>
              <a:t>형 </a:t>
            </a:r>
            <a:r>
              <a:rPr lang="en-US" altLang="ko-KR" sz="1000" dirty="0"/>
              <a:t>Grid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469968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AA4B49-7270-4293-BC74-CC6A1F11B20E}"/>
              </a:ext>
            </a:extLst>
          </p:cNvPr>
          <p:cNvSpPr/>
          <p:nvPr/>
        </p:nvSpPr>
        <p:spPr>
          <a:xfrm rot="2463325">
            <a:off x="2638934" y="4145476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775C6DB8-E60B-4B12-B369-A6EDBBE4CED6}"/>
              </a:ext>
            </a:extLst>
          </p:cNvPr>
          <p:cNvSpPr/>
          <p:nvPr/>
        </p:nvSpPr>
        <p:spPr>
          <a:xfrm rot="2305876">
            <a:off x="4761476" y="4163100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1017B4C-4C1F-422E-925F-95B3681B8B8F}"/>
              </a:ext>
            </a:extLst>
          </p:cNvPr>
          <p:cNvSpPr/>
          <p:nvPr/>
        </p:nvSpPr>
        <p:spPr>
          <a:xfrm>
            <a:off x="4909898" y="4579454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D8914F4-41E6-49A5-A3A6-9F478CA8E480}"/>
              </a:ext>
            </a:extLst>
          </p:cNvPr>
          <p:cNvSpPr/>
          <p:nvPr/>
        </p:nvSpPr>
        <p:spPr>
          <a:xfrm>
            <a:off x="5388869" y="4572595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4559845" y="5255181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</a:t>
            </a:r>
            <a:r>
              <a:rPr lang="ko-KR" altLang="en-US" sz="1000" dirty="0"/>
              <a:t>과 </a:t>
            </a:r>
            <a:r>
              <a:rPr lang="en-US" altLang="ko-KR" sz="1000" dirty="0"/>
              <a:t>Cubic Grid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3D </a:t>
            </a:r>
            <a:r>
              <a:rPr lang="ko-KR" altLang="en-US" sz="1000" dirty="0"/>
              <a:t>공간 </a:t>
            </a:r>
            <a:r>
              <a:rPr lang="en-US" altLang="ko-KR" sz="1000" dirty="0"/>
              <a:t>Intersection </a:t>
            </a:r>
            <a:r>
              <a:rPr lang="ko-KR" altLang="en-US" sz="1000" dirty="0"/>
              <a:t>연산 수행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BAADE-EB1E-4033-AE82-9D170474E47E}"/>
              </a:ext>
            </a:extLst>
          </p:cNvPr>
          <p:cNvSpPr txBox="1"/>
          <p:nvPr/>
        </p:nvSpPr>
        <p:spPr>
          <a:xfrm>
            <a:off x="4981906" y="465487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O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8324EB-E3DE-4596-A34C-F2B3716496EC}"/>
              </a:ext>
            </a:extLst>
          </p:cNvPr>
          <p:cNvSpPr txBox="1"/>
          <p:nvPr/>
        </p:nvSpPr>
        <p:spPr>
          <a:xfrm>
            <a:off x="5453033" y="464436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329352" y="4347749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가로수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706950" y="4726243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>
            <a:off x="6321152" y="4777379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656856" y="48455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177350" y="48251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유효 </a:t>
            </a:r>
            <a:r>
              <a:rPr lang="en-US" altLang="ko-KR" sz="1000" dirty="0"/>
              <a:t>Grid</a:t>
            </a:r>
            <a:r>
              <a:rPr lang="ko-KR" altLang="en-US" sz="1000" dirty="0"/>
              <a:t> 추출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DFDB36-564E-4002-B220-C6A6744F43F4}"/>
              </a:ext>
            </a:extLst>
          </p:cNvPr>
          <p:cNvSpPr/>
          <p:nvPr/>
        </p:nvSpPr>
        <p:spPr>
          <a:xfrm>
            <a:off x="7155533" y="3052666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A26E7BE-F8A0-4824-9DB9-DF6B4989C6F6}"/>
              </a:ext>
            </a:extLst>
          </p:cNvPr>
          <p:cNvCxnSpPr>
            <a:cxnSpLocks/>
            <a:stCxn id="79" idx="3"/>
            <a:endCxn id="227" idx="0"/>
          </p:cNvCxnSpPr>
          <p:nvPr/>
        </p:nvCxnSpPr>
        <p:spPr>
          <a:xfrm>
            <a:off x="7725352" y="2542107"/>
            <a:ext cx="5692" cy="5105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385299E-9B15-4E0A-B046-C9C9E03CFF75}"/>
              </a:ext>
            </a:extLst>
          </p:cNvPr>
          <p:cNvCxnSpPr>
            <a:cxnSpLocks/>
            <a:stCxn id="227" idx="1"/>
            <a:endCxn id="230" idx="3"/>
          </p:cNvCxnSpPr>
          <p:nvPr/>
        </p:nvCxnSpPr>
        <p:spPr>
          <a:xfrm flipH="1" flipV="1">
            <a:off x="6321152" y="3259112"/>
            <a:ext cx="834381" cy="95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1C0C4E-0E83-4CD3-A5F1-BFA581B9EAC9}"/>
              </a:ext>
            </a:extLst>
          </p:cNvPr>
          <p:cNvSpPr/>
          <p:nvPr/>
        </p:nvSpPr>
        <p:spPr>
          <a:xfrm>
            <a:off x="3056347" y="3043112"/>
            <a:ext cx="326480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구성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X,Y,Z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최소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최대값 범위의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0.5m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크기의 정육면체 공간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Grid 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 분할</a:t>
            </a: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C7122FD9-836F-4416-9508-02301E40C121}"/>
              </a:ext>
            </a:extLst>
          </p:cNvPr>
          <p:cNvCxnSpPr>
            <a:cxnSpLocks/>
            <a:stCxn id="230" idx="1"/>
            <a:endCxn id="148" idx="1"/>
          </p:cNvCxnSpPr>
          <p:nvPr/>
        </p:nvCxnSpPr>
        <p:spPr>
          <a:xfrm rot="10800000" flipV="1">
            <a:off x="2215643" y="3259112"/>
            <a:ext cx="840704" cy="1668420"/>
          </a:xfrm>
          <a:prstGeom prst="bentConnector3">
            <a:avLst>
              <a:gd name="adj1" fmla="val 12719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8959CB8-1FEE-4B88-A472-0BD9CEE76FD0}"/>
              </a:ext>
            </a:extLst>
          </p:cNvPr>
          <p:cNvSpPr txBox="1"/>
          <p:nvPr/>
        </p:nvSpPr>
        <p:spPr>
          <a:xfrm>
            <a:off x="2184895" y="2641179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9B1446-4D1C-4848-A311-2456F1C5E29E}"/>
              </a:ext>
            </a:extLst>
          </p:cNvPr>
          <p:cNvSpPr txBox="1"/>
          <p:nvPr/>
        </p:nvSpPr>
        <p:spPr>
          <a:xfrm>
            <a:off x="2318120" y="3244185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F5C28-5D54-47C2-BD4D-03F9339A8EFD}"/>
              </a:ext>
            </a:extLst>
          </p:cNvPr>
          <p:cNvSpPr txBox="1"/>
          <p:nvPr/>
        </p:nvSpPr>
        <p:spPr>
          <a:xfrm>
            <a:off x="5214716" y="55860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32447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64004</TotalTime>
  <Words>3262</Words>
  <Application>Microsoft Office PowerPoint</Application>
  <PresentationFormat>A4 용지(210x297mm)</PresentationFormat>
  <Paragraphs>947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뫼비우스 Regular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Table of Contents</vt:lpstr>
      <vt:lpstr>PowerPoint 프레젠테이션</vt:lpstr>
      <vt:lpstr>1.0. 구축 단계 프로세스 Overview</vt:lpstr>
      <vt:lpstr>1.1. 건물 TIN Grid</vt:lpstr>
      <vt:lpstr>1.1. 건물 TIN Grid</vt:lpstr>
      <vt:lpstr>1.1. 건물 TIN Grid</vt:lpstr>
      <vt:lpstr>1.2. 가로수 TIN Grid</vt:lpstr>
      <vt:lpstr>1.2. 가로수 TIN Grid</vt:lpstr>
      <vt:lpstr>1.2. 가로수 TIN Grid</vt:lpstr>
      <vt:lpstr>1.5. 수신점 BIN (3D 분석용 2X2X3m BIN)</vt:lpstr>
      <vt:lpstr>1.5. 수신점 BIN (3D 분석용 2X2X3m BIN)</vt:lpstr>
      <vt:lpstr>1.5. 수신점 BIN (3D 분석용 2X2X3m BIN)</vt:lpstr>
      <vt:lpstr>1.6. 건물 공통 정보</vt:lpstr>
      <vt:lpstr>1.6. 건물 공통 정보</vt:lpstr>
      <vt:lpstr>1.6. 건물 공통 정보</vt:lpstr>
      <vt:lpstr>PowerPoint 프레젠테이션</vt:lpstr>
      <vt:lpstr>2.0. 공간 분석 프로세스 Overview</vt:lpstr>
      <vt:lpstr>2.1. CELL-GRID LOS</vt:lpstr>
      <vt:lpstr>2.1. CELL-GRID LOS</vt:lpstr>
      <vt:lpstr>2.1. CELL-GRID LOS</vt:lpstr>
      <vt:lpstr>2.2. 수신점 기준 LOS/NLOS</vt:lpstr>
      <vt:lpstr>2.2. 수신점 기준 LOS/NLOS</vt:lpstr>
      <vt:lpstr>2.2. 수신점 기준 LOS/NLOS</vt:lpstr>
      <vt:lpstr>2.3. Tx영역 평균 건물 고</vt:lpstr>
      <vt:lpstr>2.3. Tx영역 평균 건물 고</vt:lpstr>
      <vt:lpstr>2.3. Tx영역 평균 건물 고</vt:lpstr>
      <vt:lpstr>2.4. 송수신점간 가로수 정보</vt:lpstr>
      <vt:lpstr>2.4. 송수신점간 가로수 정보</vt:lpstr>
      <vt:lpstr>2.4. 송수신점간 가로수 정보</vt:lpstr>
      <vt:lpstr>PowerPoint 프레젠테이션</vt:lpstr>
      <vt:lpstr>3.0. 사이트 분석 프로세스 Overview</vt:lpstr>
      <vt:lpstr>PowerPoint 프레젠테이션</vt:lpstr>
      <vt:lpstr>4.0. 시나리오 분석 프로세스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 Jaehyo</cp:lastModifiedBy>
  <cp:revision>4305</cp:revision>
  <cp:lastPrinted>2016-02-01T22:53:51Z</cp:lastPrinted>
  <dcterms:created xsi:type="dcterms:W3CDTF">2015-08-25T01:09:51Z</dcterms:created>
  <dcterms:modified xsi:type="dcterms:W3CDTF">2019-08-27T08:14:41Z</dcterms:modified>
</cp:coreProperties>
</file>