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7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1183" r:id="rId2"/>
    <p:sldId id="1184" r:id="rId3"/>
    <p:sldId id="1185" r:id="rId4"/>
    <p:sldId id="1198" r:id="rId5"/>
    <p:sldId id="1201" r:id="rId6"/>
  </p:sldIdLst>
  <p:sldSz cx="9906000" cy="6858000" type="A4"/>
  <p:notesSz cx="6735763" cy="9866313"/>
  <p:defaultTextStyle>
    <a:defPPr rtl="0"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57439A-59DB-4F15-99EE-3151CDB662BF}">
          <p14:sldIdLst>
            <p14:sldId id="1183"/>
            <p14:sldId id="1184"/>
            <p14:sldId id="1185"/>
            <p14:sldId id="1198"/>
          </p14:sldIdLst>
        </p14:section>
        <p14:section name="제목 없는 구역" id="{748B3F4C-B824-47C6-9641-028D9892AEE7}">
          <p14:sldIdLst>
            <p14:sldId id="12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pos="3120">
          <p15:clr>
            <a:srgbClr val="A4A3A4"/>
          </p15:clr>
        </p15:guide>
        <p15:guide id="4" pos="71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389">
          <p15:clr>
            <a:srgbClr val="A4A3A4"/>
          </p15:clr>
        </p15:guide>
        <p15:guide id="8" orient="horz" pos="73">
          <p15:clr>
            <a:srgbClr val="A4A3A4"/>
          </p15:clr>
        </p15:guide>
        <p15:guide id="9" orient="horz" pos="346">
          <p15:clr>
            <a:srgbClr val="A4A3A4"/>
          </p15:clr>
        </p15:guide>
        <p15:guide id="10" orient="horz" pos="845">
          <p15:clr>
            <a:srgbClr val="A4A3A4"/>
          </p15:clr>
        </p15:guide>
        <p15:guide id="11" pos="6068">
          <p15:clr>
            <a:srgbClr val="A4A3A4"/>
          </p15:clr>
        </p15:guide>
        <p15:guide id="12" pos="81">
          <p15:clr>
            <a:srgbClr val="A4A3A4"/>
          </p15:clr>
        </p15:guide>
        <p15:guide id="13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936"/>
    <a:srgbClr val="F2F2F2"/>
    <a:srgbClr val="FF6600"/>
    <a:srgbClr val="0000FF"/>
    <a:srgbClr val="DDDDDD"/>
    <a:srgbClr val="E0E0E0"/>
    <a:srgbClr val="D9D9D9"/>
    <a:srgbClr val="FFFFCC"/>
    <a:srgbClr val="F58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96984" autoAdjust="0"/>
  </p:normalViewPr>
  <p:slideViewPr>
    <p:cSldViewPr>
      <p:cViewPr varScale="1">
        <p:scale>
          <a:sx n="131" d="100"/>
          <a:sy n="131" d="100"/>
        </p:scale>
        <p:origin x="726" y="120"/>
      </p:cViewPr>
      <p:guideLst>
        <p:guide orient="horz" pos="2160"/>
        <p:guide orient="horz" pos="709"/>
        <p:guide pos="3120"/>
        <p:guide pos="716"/>
        <p:guide orient="horz" pos="3974"/>
        <p:guide orient="horz" pos="890"/>
        <p:guide orient="horz" pos="1389"/>
        <p:guide orient="horz" pos="73"/>
        <p:guide orient="horz" pos="346"/>
        <p:guide orient="horz" pos="845"/>
        <p:guide pos="6068"/>
        <p:guide pos="81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92" y="-12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0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BAB4D369-A63D-4B3D-B20F-DC0DC7888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06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 rtl="0"/>
            <a:r>
              <a:rPr lang="ko"/>
              <a:t>2018-01-03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8500" y="741363"/>
            <a:ext cx="53387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pPr rt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 rtl="0"/>
            <a:r>
              <a:rPr lang="ko"/>
              <a:t>마스터 텍스트 스타일을 편집합니다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 rt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 rtl="0"/>
            <a:fld id="{59BD0198-E5AE-4FB8-96A7-22126B1083D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" y="9500045"/>
            <a:ext cx="843280" cy="27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65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9BD0198-E5AE-4FB8-96A7-22126B1083D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00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9BD0198-E5AE-4FB8-96A7-22126B1083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1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0405991"/>
              </p:ext>
            </p:extLst>
          </p:nvPr>
        </p:nvGraphicFramePr>
        <p:xfrm>
          <a:off x="440246" y="176765"/>
          <a:ext cx="8915400" cy="91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501">
                <a:tc rowSpan="4">
                  <a:txBody>
                    <a:bodyPr/>
                    <a:lstStyle/>
                    <a:p>
                      <a:pPr algn="l" rtl="0" fontAlgn="b"/>
                      <a:r>
                        <a:rPr lang="ko" sz="11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프로젝트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T-EOS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성능개선</a:t>
                      </a:r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단계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453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시스템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문서 번호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791">
                <a:tc vMerge="1">
                  <a:txBody>
                    <a:bodyPr/>
                    <a:lstStyle/>
                    <a:p>
                      <a:pPr rtl="0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　</a:t>
                      </a:r>
                      <a:endParaRPr lang="ko-KR" alt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작성일자</a:t>
                      </a:r>
                      <a:endParaRPr lang="en-US" sz="800" b="0" i="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304086" y="493606"/>
            <a:ext cx="2000686" cy="1583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설계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879850" y="908050"/>
            <a:ext cx="1908000" cy="15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ko-KR" altLang="en-US" dirty="0"/>
              <a:t>강 재 효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878213" y="700997"/>
            <a:ext cx="1908000" cy="18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altLang="ko-KR" dirty="0"/>
              <a:t>T-EOS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1909763" y="207964"/>
            <a:ext cx="7429500" cy="238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ko-KR" altLang="en-US" b="1" dirty="0"/>
              <a:t>아키텍처 정의서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04086" y="692149"/>
            <a:ext cx="2001600" cy="1783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QFPK1510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7" hasCustomPrompt="1"/>
          </p:nvPr>
        </p:nvSpPr>
        <p:spPr>
          <a:xfrm>
            <a:off x="7304086" y="908050"/>
            <a:ext cx="2000686" cy="174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sz="800" dirty="0"/>
              <a:t>2019-07-15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85C776-7FF1-476F-9FCB-1ADF21278B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6" y="402531"/>
            <a:ext cx="1408815" cy="47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0" y="6492763"/>
            <a:ext cx="843280" cy="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1" y="6352738"/>
            <a:ext cx="899568" cy="38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08E6FE-9F3C-4029-83BD-D4E3FE519C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408" y="6398705"/>
            <a:ext cx="1141179" cy="3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41288" y="701674"/>
            <a:ext cx="9615487" cy="62679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</a:p>
          <a:p>
            <a:r>
              <a:rPr lang="ko-KR" altLang="en-US" b="0" dirty="0" err="1">
                <a:latin typeface="+mn-ea"/>
              </a:rPr>
              <a:t>거버닝은</a:t>
            </a:r>
            <a:r>
              <a:rPr lang="ko-KR" altLang="en-US" b="0" dirty="0">
                <a:latin typeface="+mn-ea"/>
              </a:rPr>
              <a:t> 두 줄까지 입력 가능합니다</a:t>
            </a:r>
            <a:r>
              <a:rPr lang="en-US" altLang="ko-KR" b="0" dirty="0">
                <a:latin typeface="+mn-ea"/>
              </a:rPr>
              <a:t>.  </a:t>
            </a:r>
            <a:endParaRPr lang="en" altLang="ko-KR" b="0" dirty="0">
              <a:latin typeface="+mn-ea"/>
            </a:endParaRPr>
          </a:p>
          <a:p>
            <a:endParaRPr lang="en" altLang="ko-KR" b="0" dirty="0">
              <a:latin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28588" y="115888"/>
            <a:ext cx="9628187" cy="4191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" altLang="ko-KR" dirty="0">
                <a:cs typeface="Arial" panose="020B0604020202020204" pitchFamily="34" charset="0"/>
              </a:rPr>
              <a:t>제목을 입력해 주세요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7" name="Rectangle 41"/>
          <p:cNvSpPr>
            <a:spLocks noChangeArrowheads="1"/>
          </p:cNvSpPr>
          <p:nvPr userDrawn="1"/>
        </p:nvSpPr>
        <p:spPr bwMode="auto">
          <a:xfrm>
            <a:off x="4665000" y="6552962"/>
            <a:ext cx="576000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cene3d>
              <a:camera prst="orthographicFront"/>
              <a:lightRig rig="threePt" dir="t"/>
            </a:scene3d>
            <a:sp3d>
              <a:bevelT w="1270"/>
            </a:sp3d>
          </a:bodyPr>
          <a:lstStyle/>
          <a:p>
            <a:pPr algn="ctr" rtl="0" fontAlgn="auto" latinLnBrk="0">
              <a:spcBef>
                <a:spcPts val="0"/>
              </a:spcBef>
              <a:spcAft>
                <a:spcPts val="0"/>
              </a:spcAft>
              <a:defRPr/>
            </a:pPr>
            <a:fld id="{AC206120-70BF-40EF-89F4-263E9211EEC0}" type="slidenum">
              <a:rPr kumimoji="0" lang="en-US" altLang="ko-KR" sz="900" kern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itchFamily="34" charset="0"/>
              </a:rPr>
              <a:t>‹#›</a:t>
            </a:fld>
            <a:endParaRPr kumimoji="0" lang="ko-KR" altLang="en-US" sz="900" kern="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0" y="6451973"/>
            <a:ext cx="720079" cy="31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 userDrawn="1"/>
        </p:nvSpPr>
        <p:spPr>
          <a:xfrm>
            <a:off x="165000" y="630066"/>
            <a:ext cx="9576000" cy="72000"/>
          </a:xfrm>
          <a:prstGeom prst="rect">
            <a:avLst/>
          </a:prstGeom>
          <a:gradFill>
            <a:gsLst>
              <a:gs pos="0">
                <a:srgbClr val="E31936"/>
              </a:gs>
              <a:gs pos="100000">
                <a:srgbClr val="F5802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BB52FE-A4A9-459E-8E44-455ED4BA8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73" y="6453336"/>
            <a:ext cx="898747" cy="30523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FC7CBA-2B38-4572-A55F-61DA4DE6C437}"/>
              </a:ext>
            </a:extLst>
          </p:cNvPr>
          <p:cNvCxnSpPr>
            <a:cxnSpLocks/>
          </p:cNvCxnSpPr>
          <p:nvPr userDrawn="1"/>
        </p:nvCxnSpPr>
        <p:spPr>
          <a:xfrm>
            <a:off x="182756" y="6362588"/>
            <a:ext cx="9468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6" r:id="rId3"/>
    <p:sldLayoutId id="2147483660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0025" y="332608"/>
            <a:ext cx="9649521" cy="6453336"/>
            <a:chOff x="184037" y="980728"/>
            <a:chExt cx="9700410" cy="5587307"/>
          </a:xfrm>
        </p:grpSpPr>
        <p:grpSp>
          <p:nvGrpSpPr>
            <p:cNvPr id="25" name="그룹 24"/>
            <p:cNvGrpSpPr/>
            <p:nvPr/>
          </p:nvGrpSpPr>
          <p:grpSpPr>
            <a:xfrm>
              <a:off x="184037" y="980728"/>
              <a:ext cx="9700410" cy="5587307"/>
              <a:chOff x="184037" y="980728"/>
              <a:chExt cx="9700410" cy="558730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680370" y="5733256"/>
                <a:ext cx="3505768" cy="37119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rtl="0">
                  <a:lnSpc>
                    <a:spcPct val="110000"/>
                  </a:lnSpc>
                  <a:spcBef>
                    <a:spcPts val="600"/>
                  </a:spcBef>
                  <a:buSzPct val="100000"/>
                  <a:defRPr/>
                </a:pPr>
                <a:r>
                  <a:rPr lang="ko" b="1">
                    <a:solidFill>
                      <a:schemeClr val="bg1">
                        <a:lumMod val="65000"/>
                      </a:schemeClr>
                    </a:solidFill>
                    <a:latin typeface="+mn-ea"/>
                  </a:rPr>
                  <a:t>차세대 OSS Tech. Lab장 김영궁</a:t>
                </a:r>
                <a:endParaRPr lang="en-US" altLang="ko-KR" b="1" dirty="0">
                  <a:solidFill>
                    <a:schemeClr val="bg1">
                      <a:lumMod val="6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7" name="Picture 2"/>
              <p:cNvPicPr preferRelativeResize="0"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037" y="980728"/>
                <a:ext cx="9700410" cy="5587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200472" y="2060575"/>
                <a:ext cx="3672408" cy="3528665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136576" y="2029933"/>
                <a:ext cx="61926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35976" y="1506901"/>
                <a:ext cx="6493288" cy="1039027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 rtl="0" latinLnBrk="0"/>
                <a:endParaRPr lang="ko-KR" altLang="en-US" sz="1200" dirty="0">
                  <a:solidFill>
                    <a:schemeClr val="tx1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92560" y="2636912"/>
                <a:ext cx="576064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rtl="0" latinLnBrk="0"/>
                <a:endParaRPr lang="ko-KR" altLang="en-US" sz="1200" dirty="0"/>
              </a:p>
            </p:txBody>
          </p:sp>
        </p:grpSp>
        <p:pic>
          <p:nvPicPr>
            <p:cNvPr id="14" name="Picture 2"/>
            <p:cNvPicPr preferRelativeResize="0"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76" t="18571" r="74679" b="74633"/>
            <a:stretch/>
          </p:blipFill>
          <p:spPr bwMode="auto">
            <a:xfrm>
              <a:off x="261813" y="6030642"/>
              <a:ext cx="1080879" cy="34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296468" y="419955"/>
            <a:ext cx="6240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latin typeface="+mj-lt"/>
                <a:ea typeface="+mj-ea"/>
                <a:cs typeface="Arial" panose="020B0604020202020204" pitchFamily="34" charset="0"/>
              </a:rPr>
              <a:t>아키텍처 정의서</a:t>
            </a:r>
          </a:p>
          <a:p>
            <a:pPr rtl="0"/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T-</a:t>
            </a:r>
            <a:r>
              <a:rPr lang="en-US" altLang="ko" sz="2700" b="1" i="1" dirty="0" err="1">
                <a:latin typeface="+mj-lt"/>
                <a:cs typeface="Arial" panose="020B0604020202020204" pitchFamily="34" charset="0"/>
              </a:rPr>
              <a:t>EoS</a:t>
            </a:r>
            <a:r>
              <a:rPr lang="en-US" altLang="ko" sz="2700" b="1" i="1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2700" b="1" i="1" dirty="0">
                <a:latin typeface="+mj-lt"/>
                <a:cs typeface="Arial" panose="020B0604020202020204" pitchFamily="34" charset="0"/>
              </a:rPr>
              <a:t>성능개선</a:t>
            </a:r>
            <a:r>
              <a:rPr lang="ko" sz="2700" b="1" i="1" dirty="0">
                <a:latin typeface="+mj-lt"/>
                <a:cs typeface="Arial" panose="020B0604020202020204" pitchFamily="34" charset="0"/>
              </a:rPr>
              <a:t> Project</a:t>
            </a:r>
          </a:p>
          <a:p>
            <a:pPr rtl="0"/>
            <a:r>
              <a:rPr lang="ko" b="1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endParaRPr lang="en-US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dirty="0">
                <a:latin typeface="+mj-lt"/>
                <a:cs typeface="Arial" panose="020B0604020202020204" pitchFamily="34" charset="0"/>
              </a:rPr>
              <a:t>문서 번호: </a:t>
            </a:r>
            <a:r>
              <a:rPr lang="en-US" altLang="ko" sz="2000" dirty="0">
                <a:latin typeface="+mj-lt"/>
                <a:cs typeface="Arial" panose="020B0604020202020204" pitchFamily="34" charset="0"/>
              </a:rPr>
              <a:t>QFPK1510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600" b="1" dirty="0">
                <a:latin typeface="+mj-lt"/>
                <a:cs typeface="Arial" panose="020B0604020202020204" pitchFamily="34" charset="0"/>
              </a:rPr>
              <a:t>Version 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0</a:t>
            </a:r>
            <a:r>
              <a:rPr lang="ko" sz="2600" b="1" i="1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ko" sz="2600" b="1" i="1" dirty="0">
                <a:latin typeface="+mj-lt"/>
                <a:cs typeface="Arial" panose="020B0604020202020204" pitchFamily="34" charset="0"/>
              </a:rPr>
              <a:t>1</a:t>
            </a:r>
            <a:endParaRPr lang="ko-KR" altLang="ko-KR" sz="26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dirty="0">
                <a:latin typeface="+mj-lt"/>
                <a:cs typeface="Arial" panose="020B0604020202020204" pitchFamily="34" charset="0"/>
              </a:rPr>
              <a:t> </a:t>
            </a:r>
            <a:endParaRPr lang="ko-KR" altLang="ko-KR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2000" b="1" dirty="0">
                <a:latin typeface="+mj-lt"/>
                <a:cs typeface="Arial" panose="020B0604020202020204" pitchFamily="34" charset="0"/>
              </a:rPr>
              <a:t>201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9</a:t>
            </a:r>
            <a:r>
              <a:rPr lang="ko" sz="2000" b="1">
                <a:latin typeface="+mj-lt"/>
                <a:cs typeface="Arial" panose="020B0604020202020204" pitchFamily="34" charset="0"/>
              </a:rPr>
              <a:t>-</a:t>
            </a:r>
            <a:r>
              <a:rPr lang="en-US" altLang="ko" sz="2000" b="1">
                <a:latin typeface="+mj-lt"/>
                <a:cs typeface="Arial" panose="020B0604020202020204" pitchFamily="34" charset="0"/>
              </a:rPr>
              <a:t>10-10</a:t>
            </a:r>
            <a:endParaRPr lang="ko-KR" altLang="ko-KR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7" name="그림 16" descr="텔레콤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6165255"/>
            <a:ext cx="765175" cy="297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1" y="6165255"/>
            <a:ext cx="932787" cy="40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2" y="6152618"/>
            <a:ext cx="909189" cy="49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3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8504" y="1556792"/>
            <a:ext cx="892899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0"/>
            <a:r>
              <a:rPr lang="ko" sz="3500" b="1" dirty="0">
                <a:latin typeface="+mj-lt"/>
                <a:cs typeface="Arial" panose="020B0604020202020204" pitchFamily="34" charset="0"/>
              </a:rPr>
              <a:t>사 용 권 한</a:t>
            </a:r>
          </a:p>
          <a:p>
            <a:pPr rtl="0"/>
            <a:endParaRPr lang="en-US" altLang="ko-KR" sz="1200" b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 문서에 대한 서명은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 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내부에서 본 문서에 대하여 수행 및 유지관리의 책임이 있음을 인정하는 것임.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	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i="1" dirty="0">
                <a:latin typeface="+mj-lt"/>
                <a:cs typeface="Arial" panose="020B0604020202020204" pitchFamily="34" charset="0"/>
              </a:rPr>
              <a:t>본 문서는 작성, 검토, 승인하여 승인된 원본을 보관한다...</a:t>
            </a: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작성자: </a:t>
            </a:r>
            <a:r>
              <a:rPr lang="ko" sz="1200" b="1" i="1">
                <a:latin typeface="+mj-lt"/>
                <a:cs typeface="Arial" panose="020B0604020202020204" pitchFamily="34" charset="0"/>
              </a:rPr>
              <a:t>	</a:t>
            </a:r>
            <a:r>
              <a:rPr lang="ko-KR" altLang="en-US" sz="1200" b="1" i="1">
                <a:latin typeface="+mj-lt"/>
                <a:cs typeface="Arial" panose="020B0604020202020204" pitchFamily="34" charset="0"/>
              </a:rPr>
              <a:t>피 승 현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		일자:	</a:t>
            </a:r>
            <a:r>
              <a:rPr lang="en-US" altLang="ko" sz="1200" b="1" i="1" dirty="0">
                <a:latin typeface="+mj-lt"/>
                <a:cs typeface="Arial" panose="020B0604020202020204" pitchFamily="34" charset="0"/>
              </a:rPr>
              <a:t>2019</a:t>
            </a:r>
            <a:r>
              <a:rPr lang="en-US" altLang="ko" sz="1200" b="1" i="1">
                <a:latin typeface="+mj-lt"/>
                <a:cs typeface="Arial" panose="020B0604020202020204" pitchFamily="34" charset="0"/>
              </a:rPr>
              <a:t>. 10. 10</a:t>
            </a:r>
            <a:r>
              <a:rPr lang="ko" sz="1200" b="1" i="1" dirty="0">
                <a:latin typeface="+mj-lt"/>
                <a:cs typeface="Arial" panose="020B0604020202020204" pitchFamily="34" charset="0"/>
              </a:rPr>
              <a:t>		</a:t>
            </a: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b="1" i="1" dirty="0">
                <a:latin typeface="+mj-lt"/>
                <a:cs typeface="Arial" panose="020B0604020202020204" pitchFamily="34" charset="0"/>
              </a:rPr>
              <a:t>검토자: 					일자:			</a:t>
            </a:r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b="1" i="1" dirty="0">
              <a:latin typeface="+mj-lt"/>
              <a:cs typeface="Arial" panose="020B0604020202020204" pitchFamily="34" charset="0"/>
            </a:endParaRPr>
          </a:p>
          <a:p>
            <a:pPr algn="ctr" rtl="0"/>
            <a:endParaRPr lang="en-US" altLang="ko-KR" sz="1200" i="1" dirty="0">
              <a:latin typeface="+mj-lt"/>
              <a:cs typeface="Arial" panose="020B0604020202020204" pitchFamily="34" charset="0"/>
            </a:endParaRPr>
          </a:p>
          <a:p>
            <a:pPr algn="ctr" rtl="0"/>
            <a:r>
              <a:rPr lang="ko" sz="1200" dirty="0">
                <a:latin typeface="+mj-lt"/>
                <a:cs typeface="Arial" panose="020B0604020202020204" pitchFamily="34" charset="0"/>
              </a:rPr>
              <a:t>본인은 서명으로써 본 문서가 </a:t>
            </a:r>
            <a:r>
              <a:rPr lang="ko-KR" altLang="en-US" sz="1200" dirty="0" err="1">
                <a:latin typeface="+mj-lt"/>
                <a:cs typeface="Arial" panose="020B0604020202020204" pitchFamily="34" charset="0"/>
              </a:rPr>
              <a:t>에스씨컴즈</a:t>
            </a:r>
            <a:r>
              <a:rPr lang="ko-KR" altLang="en-US" sz="1200" dirty="0">
                <a:latin typeface="+mj-lt"/>
                <a:cs typeface="Arial" panose="020B0604020202020204" pitchFamily="34" charset="0"/>
              </a:rPr>
              <a:t>㈜</a:t>
            </a:r>
            <a:r>
              <a:rPr lang="ko" sz="1200" dirty="0">
                <a:latin typeface="+mj-lt"/>
                <a:cs typeface="Arial" panose="020B0604020202020204" pitchFamily="34" charset="0"/>
              </a:rPr>
              <a:t>의 업무활동 범위 내에서 사용될 것을 인가함.</a:t>
            </a:r>
            <a:endParaRPr lang="ko-KR" altLang="ko-KR" sz="1200" dirty="0">
              <a:latin typeface="+mj-lt"/>
              <a:cs typeface="Arial" panose="020B0604020202020204" pitchFamily="34" charset="0"/>
            </a:endParaRPr>
          </a:p>
          <a:p>
            <a:pPr rtl="0"/>
            <a:r>
              <a:rPr lang="ko" sz="1200" i="1" dirty="0">
                <a:latin typeface="+mj-lt"/>
                <a:cs typeface="Arial" panose="020B0604020202020204" pitchFamily="34" charset="0"/>
              </a:rPr>
              <a:t>	</a:t>
            </a:r>
            <a:endParaRPr lang="en-US" altLang="ko-KR" sz="1200" dirty="0">
              <a:latin typeface="+mj-lt"/>
            </a:endParaRPr>
          </a:p>
          <a:p>
            <a:pPr algn="ctr"/>
            <a:r>
              <a:rPr lang="ko-KR" altLang="en-US" sz="1200" b="1" i="1" dirty="0">
                <a:cs typeface="Arial" panose="020B0604020202020204" pitchFamily="34" charset="0"/>
              </a:rPr>
              <a:t>승인</a:t>
            </a:r>
            <a:r>
              <a:rPr lang="ko" altLang="ko-KR" sz="1200" b="1" i="1" dirty="0">
                <a:cs typeface="Arial" panose="020B0604020202020204" pitchFamily="34" charset="0"/>
              </a:rPr>
              <a:t>자: 					일자:			</a:t>
            </a:r>
            <a:endParaRPr lang="en-US" altLang="ko-KR" sz="1200" b="1" i="1" dirty="0">
              <a:cs typeface="Arial" panose="020B0604020202020204" pitchFamily="34" charset="0"/>
            </a:endParaRPr>
          </a:p>
          <a:p>
            <a:pPr algn="ctr"/>
            <a:endParaRPr lang="en-US" altLang="ko-KR" sz="1200" b="1" i="1" dirty="0">
              <a:cs typeface="Arial" panose="020B0604020202020204" pitchFamily="34" charset="0"/>
            </a:endParaRPr>
          </a:p>
          <a:p>
            <a:pPr rtl="0"/>
            <a:endParaRPr lang="ko-KR" altLang="ko-KR" sz="1200" i="1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32520" y="321297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32520" y="35730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68524" y="537321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피 승 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878213" y="700997"/>
            <a:ext cx="1908000" cy="180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2019-10-10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8504" y="1340768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" sz="2400" b="1" dirty="0">
                <a:latin typeface="+mj-lt"/>
                <a:cs typeface="Arial" panose="020B0604020202020204" pitchFamily="34" charset="0"/>
              </a:rPr>
              <a:t>제.개정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48516"/>
              </p:ext>
            </p:extLst>
          </p:nvPr>
        </p:nvGraphicFramePr>
        <p:xfrm>
          <a:off x="457672" y="2060848"/>
          <a:ext cx="8887816" cy="4013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버전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변경일자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제.개정 내용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100" b="1">
                          <a:effectLst/>
                          <a:latin typeface="+mj-lt"/>
                          <a:cs typeface="Arial" panose="020B0604020202020204" pitchFamily="34" charset="0"/>
                        </a:rPr>
                        <a:t>작성자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1.0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201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9</a:t>
                      </a: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10-10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최초작성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r>
                        <a:rPr lang="ko-KR" altLang="en-US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피 승 현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732">
                <a:tc>
                  <a:txBody>
                    <a:bodyPr/>
                    <a:lstStyle/>
                    <a:p>
                      <a:pPr algn="ctr" rtl="0" hangingPunct="0">
                        <a:lnSpc>
                          <a:spcPts val="1400"/>
                        </a:lnSpc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000">
                        <a:effectLst/>
                        <a:latin typeface="+mj-lt"/>
                        <a:ea typeface="바탕체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335">
                <a:tc>
                  <a:txBody>
                    <a:bodyPr/>
                    <a:lstStyle/>
                    <a:p>
                      <a:pPr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90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0955" algn="ctr" rtl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" sz="1000" dirty="0">
                          <a:effectLst/>
                          <a:latin typeface="+mj-lt"/>
                          <a:cs typeface="Arial" panose="020B0604020202020204" pitchFamily="34" charset="0"/>
                        </a:rPr>
                        <a:t> 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879850" y="908050"/>
            <a:ext cx="1908000" cy="158400"/>
          </a:xfrm>
        </p:spPr>
        <p:txBody>
          <a:bodyPr/>
          <a:lstStyle/>
          <a:p>
            <a:r>
              <a:rPr lang="ko-KR" altLang="en-US"/>
              <a:t>피 승 현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/>
              <a:t>2019-10-10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AA5FC4-0CDB-42A4-B8F4-3B58C45A1EDB}"/>
              </a:ext>
            </a:extLst>
          </p:cNvPr>
          <p:cNvSpPr txBox="1">
            <a:spLocks noChangeArrowheads="1"/>
          </p:cNvSpPr>
          <p:nvPr/>
        </p:nvSpPr>
        <p:spPr>
          <a:xfrm>
            <a:off x="581458" y="1124744"/>
            <a:ext cx="4788491" cy="8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rtlCol="0" anchor="ctr" anchorCtr="0">
            <a:scene3d>
              <a:camera prst="orthographicFront"/>
              <a:lightRig rig="brightRoom" dir="tl"/>
            </a:scene3d>
            <a:sp3d prstMaterial="flat">
              <a:bevelT w="0" h="0" prst="artDeco"/>
              <a:extrusionClr>
                <a:schemeClr val="bg1"/>
              </a:extrusionClr>
              <a:contourClr>
                <a:schemeClr val="bg1"/>
              </a:contourClr>
            </a:sp3d>
          </a:bodyPr>
          <a:lstStyle/>
          <a:p>
            <a:pPr defTabSz="839573" rtl="0">
              <a:tabLst>
                <a:tab pos="2666831" algn="l"/>
              </a:tabLst>
              <a:defRPr/>
            </a:pPr>
            <a:r>
              <a:rPr lang="ko-KR" altLang="en-US" sz="2900" b="1" spc="-28" dirty="0">
                <a:solidFill>
                  <a:srgbClr val="F689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목 차</a:t>
            </a:r>
            <a:endParaRPr lang="en-US" altLang="ko-KR" sz="3700" b="1" spc="-28" dirty="0">
              <a:solidFill>
                <a:srgbClr val="E3183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101">
            <a:extLst>
              <a:ext uri="{FF2B5EF4-FFF2-40B4-BE49-F238E27FC236}">
                <a16:creationId xmlns:a16="http://schemas.microsoft.com/office/drawing/2014/main" id="{9AFA9A7B-6858-4996-A72B-96FEBE8CC3B3}"/>
              </a:ext>
            </a:extLst>
          </p:cNvPr>
          <p:cNvGrpSpPr/>
          <p:nvPr/>
        </p:nvGrpSpPr>
        <p:grpSpPr>
          <a:xfrm>
            <a:off x="344488" y="1769619"/>
            <a:ext cx="9001000" cy="45719"/>
            <a:chOff x="5166680" y="1836415"/>
            <a:chExt cx="9716465" cy="854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2C2FB8A-C02F-44FC-BAE0-279D7D069ADA}"/>
                </a:ext>
              </a:extLst>
            </p:cNvPr>
            <p:cNvSpPr/>
            <p:nvPr/>
          </p:nvSpPr>
          <p:spPr>
            <a:xfrm>
              <a:off x="5166680" y="1871432"/>
              <a:ext cx="9716465" cy="50407"/>
            </a:xfrm>
            <a:prstGeom prst="rect">
              <a:avLst/>
            </a:prstGeom>
            <a:solidFill>
              <a:srgbClr val="F68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DE24E0E-8EC5-4814-9C46-DE27770C1FED}"/>
                </a:ext>
              </a:extLst>
            </p:cNvPr>
            <p:cNvSpPr/>
            <p:nvPr/>
          </p:nvSpPr>
          <p:spPr>
            <a:xfrm>
              <a:off x="5166680" y="1836415"/>
              <a:ext cx="1692000" cy="45818"/>
            </a:xfrm>
            <a:prstGeom prst="rect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39480" rtl="0"/>
              <a:endParaRPr lang="ko-KR" altLang="en-US"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E762951-B7E0-4014-B386-B0679A2DE431}"/>
              </a:ext>
            </a:extLst>
          </p:cNvPr>
          <p:cNvSpPr txBox="1"/>
          <p:nvPr/>
        </p:nvSpPr>
        <p:spPr>
          <a:xfrm>
            <a:off x="1456761" y="2362200"/>
            <a:ext cx="7077639" cy="1112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kern="120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kern="1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9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스케줄 가중치</a:t>
            </a:r>
            <a:endParaRPr lang="ko-KR" altLang="en-US" dirty="0"/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BF702B1-C0DC-4A0C-9AE4-B54A98C0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2363"/>
              </p:ext>
            </p:extLst>
          </p:nvPr>
        </p:nvGraphicFramePr>
        <p:xfrm>
          <a:off x="501456" y="2078199"/>
          <a:ext cx="1775070" cy="829240"/>
        </p:xfrm>
        <a:graphic>
          <a:graphicData uri="http://schemas.openxmlformats.org/drawingml/2006/table">
            <a:tbl>
              <a:tblPr firstRow="1" bandRow="1"/>
              <a:tblGrid>
                <a:gridCol w="112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19314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기준일시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등록자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146"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2019.10.10 11:00:00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김태용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2019.10.09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3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2019.10.08 11:00:00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김태용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85DE7B-9C8C-4700-A0F6-1C7A2B781A5C}"/>
              </a:ext>
            </a:extLst>
          </p:cNvPr>
          <p:cNvSpPr/>
          <p:nvPr/>
        </p:nvSpPr>
        <p:spPr>
          <a:xfrm>
            <a:off x="1288568" y="1817383"/>
            <a:ext cx="973470" cy="19884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D95BE42-005C-429A-AEF9-D04E09665CF6}"/>
              </a:ext>
            </a:extLst>
          </p:cNvPr>
          <p:cNvSpPr/>
          <p:nvPr/>
        </p:nvSpPr>
        <p:spPr>
          <a:xfrm>
            <a:off x="493396" y="1817383"/>
            <a:ext cx="760530" cy="19884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prstClr val="black"/>
                </a:solidFill>
                <a:cs typeface="Times New Roman" panose="02020603050405020304" pitchFamily="18" charset="0"/>
              </a:rPr>
              <a:t>기준일자</a:t>
            </a:r>
            <a:endParaRPr lang="ko-KR" altLang="en-US" sz="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619A9C8A-B195-4EEE-9E2A-6582E7A00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54130"/>
              </p:ext>
            </p:extLst>
          </p:nvPr>
        </p:nvGraphicFramePr>
        <p:xfrm>
          <a:off x="2863230" y="1679119"/>
          <a:ext cx="3503249" cy="1207284"/>
        </p:xfrm>
        <a:graphic>
          <a:graphicData uri="http://schemas.openxmlformats.org/drawingml/2006/table">
            <a:tbl>
              <a:tblPr firstRow="1" bandRow="1"/>
              <a:tblGrid>
                <a:gridCol w="119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904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1396337">
                  <a:extLst>
                    <a:ext uri="{9D8B030D-6E8A-4147-A177-3AD203B41FA5}">
                      <a16:colId xmlns:a16="http://schemas.microsoft.com/office/drawing/2014/main" val="2218973148"/>
                    </a:ext>
                  </a:extLst>
                </a:gridCol>
              </a:tblGrid>
              <a:tr h="176672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RU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갯수 가중치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RU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갯수가중치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RU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갯수가중치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5,000~9,999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RU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갯수가중치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1,000~4,999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RU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갯수가중치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100~999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25297"/>
                  </a:ext>
                </a:extLst>
              </a:tr>
              <a:tr h="176672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RU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갯수가중치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45245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4B79A0C6-F0B4-407B-A0CC-46670090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50993"/>
              </p:ext>
            </p:extLst>
          </p:nvPr>
        </p:nvGraphicFramePr>
        <p:xfrm>
          <a:off x="2863231" y="2948545"/>
          <a:ext cx="3503244" cy="1207284"/>
        </p:xfrm>
        <a:graphic>
          <a:graphicData uri="http://schemas.openxmlformats.org/drawingml/2006/table">
            <a:tbl>
              <a:tblPr firstRow="1" bandRow="1"/>
              <a:tblGrid>
                <a:gridCol w="119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1368133">
                  <a:extLst>
                    <a:ext uri="{9D8B030D-6E8A-4147-A177-3AD203B41FA5}">
                      <a16:colId xmlns:a16="http://schemas.microsoft.com/office/drawing/2014/main" val="2779958194"/>
                    </a:ext>
                  </a:extLst>
                </a:gridCol>
              </a:tblGrid>
              <a:tr h="163347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면적 가중치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347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면적가중치</a:t>
                      </a:r>
                      <a:r>
                        <a:rPr lang="en-US" altLang="ko-KR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값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10,000,000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이상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347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면적가중치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5,000,000~9,999,999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7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면적가중치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1,000,000~4,999,999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347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면적가중치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100,000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100,000~999,999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25297"/>
                  </a:ext>
                </a:extLst>
              </a:tr>
              <a:tr h="163347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면적가중치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값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99,999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45245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4C6C235A-5E7C-434E-A780-2D835E59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45787"/>
              </p:ext>
            </p:extLst>
          </p:nvPr>
        </p:nvGraphicFramePr>
        <p:xfrm>
          <a:off x="2863231" y="5023254"/>
          <a:ext cx="2055480" cy="813096"/>
        </p:xfrm>
        <a:graphic>
          <a:graphicData uri="http://schemas.openxmlformats.org/drawingml/2006/table">
            <a:tbl>
              <a:tblPr firstRow="1" bandRow="1"/>
              <a:tblGrid>
                <a:gridCol w="1054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49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  <a:gridCol w="640449">
                  <a:extLst>
                    <a:ext uri="{9D8B030D-6E8A-4147-A177-3AD203B41FA5}">
                      <a16:colId xmlns:a16="http://schemas.microsoft.com/office/drawing/2014/main" val="808354863"/>
                    </a:ext>
                  </a:extLst>
                </a:gridCol>
              </a:tblGrid>
              <a:tr h="203274"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하이잡임계치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4.0~5.0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미들잡임계치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3.0~3.9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로우잡임계치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1.0~2.9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C13113EC-1289-40F9-85D8-4F88C4D42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75162"/>
              </p:ext>
            </p:extLst>
          </p:nvPr>
        </p:nvGraphicFramePr>
        <p:xfrm>
          <a:off x="4998342" y="5023254"/>
          <a:ext cx="1775070" cy="813096"/>
        </p:xfrm>
        <a:graphic>
          <a:graphicData uri="http://schemas.openxmlformats.org/drawingml/2006/table">
            <a:tbl>
              <a:tblPr firstRow="1" bandRow="1"/>
              <a:tblGrid>
                <a:gridCol w="112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203274"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잡 실행 최대 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cs typeface="Times New Roman" panose="02020603050405020304" pitchFamily="18" charset="0"/>
                        </a:rPr>
                        <a:t>하이잡실행최대갯수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미들잡실행최대갯수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로우잡실행최대갯수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863F0F6E-0AD6-4779-9A8A-628A336DA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81194"/>
              </p:ext>
            </p:extLst>
          </p:nvPr>
        </p:nvGraphicFramePr>
        <p:xfrm>
          <a:off x="2863232" y="4243759"/>
          <a:ext cx="1775070" cy="203274"/>
        </p:xfrm>
        <a:graphic>
          <a:graphicData uri="http://schemas.openxmlformats.org/drawingml/2006/table">
            <a:tbl>
              <a:tblPr firstRow="1" bandRow="1"/>
              <a:tblGrid>
                <a:gridCol w="1126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RU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가중치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0.8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E56667A9-12EB-4169-AB78-FBD3BE81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6806"/>
              </p:ext>
            </p:extLst>
          </p:nvPr>
        </p:nvGraphicFramePr>
        <p:xfrm>
          <a:off x="4784170" y="4243759"/>
          <a:ext cx="1862345" cy="203274"/>
        </p:xfrm>
        <a:graphic>
          <a:graphicData uri="http://schemas.openxmlformats.org/drawingml/2006/table">
            <a:tbl>
              <a:tblPr firstRow="1" bandRow="1"/>
              <a:tblGrid>
                <a:gridCol w="107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77">
                  <a:extLst>
                    <a:ext uri="{9D8B030D-6E8A-4147-A177-3AD203B41FA5}">
                      <a16:colId xmlns:a16="http://schemas.microsoft.com/office/drawing/2014/main" val="3440055658"/>
                    </a:ext>
                  </a:extLst>
                </a:gridCol>
              </a:tblGrid>
              <a:tr h="203274">
                <a:tc>
                  <a:txBody>
                    <a:bodyPr/>
                    <a:lstStyle/>
                    <a:p>
                      <a:pPr marL="0" marR="0" lvl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면적 가중치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88882" rtl="0" eaLnBrk="1" fontAlgn="auto" latinLnBrk="1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74" marR="91474" marT="45743" marB="45743">
                    <a:lnL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91EA54A-6C88-4F83-832A-A54F2BF1C6ED}"/>
              </a:ext>
            </a:extLst>
          </p:cNvPr>
          <p:cNvSpPr/>
          <p:nvPr/>
        </p:nvSpPr>
        <p:spPr>
          <a:xfrm>
            <a:off x="2850838" y="4504991"/>
            <a:ext cx="3793826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88882">
              <a:lnSpc>
                <a:spcPct val="90000"/>
              </a:lnSpc>
              <a:defRPr/>
            </a:pPr>
            <a:r>
              <a:rPr lang="en-US" altLang="ko-KR" sz="800" b="1">
                <a:latin typeface="맑은 고딕" pitchFamily="50" charset="-127"/>
              </a:rPr>
              <a:t>(RU</a:t>
            </a:r>
            <a:r>
              <a:rPr lang="ko-KR" altLang="en-US" sz="800" b="1">
                <a:latin typeface="맑은 고딕" pitchFamily="50" charset="-127"/>
              </a:rPr>
              <a:t>가중치 </a:t>
            </a:r>
            <a:r>
              <a:rPr lang="en-US" altLang="ko-KR" sz="800" b="1">
                <a:latin typeface="맑은 고딕" pitchFamily="50" charset="-127"/>
              </a:rPr>
              <a:t>+ </a:t>
            </a:r>
            <a:r>
              <a:rPr lang="ko-KR" altLang="en-US" sz="800" b="1">
                <a:latin typeface="맑은 고딕" pitchFamily="50" charset="-127"/>
              </a:rPr>
              <a:t>면적가중치의 합은 </a:t>
            </a:r>
            <a:r>
              <a:rPr lang="en-US" altLang="ko-KR" sz="800" b="1">
                <a:latin typeface="맑은 고딕" pitchFamily="50" charset="-127"/>
              </a:rPr>
              <a:t>1</a:t>
            </a:r>
            <a:r>
              <a:rPr lang="ko-KR" altLang="en-US" sz="800" b="1">
                <a:latin typeface="맑은 고딕" pitchFamily="50" charset="-127"/>
              </a:rPr>
              <a:t>이 되어야 합니다</a:t>
            </a:r>
            <a:r>
              <a:rPr lang="en-US" altLang="ko-KR" sz="800" b="1">
                <a:latin typeface="맑은 고딕" pitchFamily="50" charset="-127"/>
              </a:rPr>
              <a:t>)</a:t>
            </a:r>
            <a:endParaRPr lang="ko-KR" altLang="en-US" sz="800" b="1" dirty="0">
              <a:latin typeface="맑은 고딕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E4B403-C34F-46E4-8EDD-1A0C4B16FBC2}"/>
              </a:ext>
            </a:extLst>
          </p:cNvPr>
          <p:cNvSpPr/>
          <p:nvPr/>
        </p:nvSpPr>
        <p:spPr>
          <a:xfrm>
            <a:off x="2766094" y="1443004"/>
            <a:ext cx="136608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 세팅</a:t>
            </a:r>
            <a:endParaRPr lang="ko-KR" altLang="en-US" sz="8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156E9B6-2F0A-45A6-BF21-690024C38001}"/>
              </a:ext>
            </a:extLst>
          </p:cNvPr>
          <p:cNvSpPr/>
          <p:nvPr/>
        </p:nvSpPr>
        <p:spPr>
          <a:xfrm>
            <a:off x="2766094" y="4756810"/>
            <a:ext cx="18133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시나리오 가중치별 실행잡 세팅</a:t>
            </a:r>
            <a:endParaRPr lang="ko-KR" altLang="en-US" sz="8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8B5F496-4C79-4B31-9900-1028735B403E}"/>
              </a:ext>
            </a:extLst>
          </p:cNvPr>
          <p:cNvSpPr/>
          <p:nvPr/>
        </p:nvSpPr>
        <p:spPr>
          <a:xfrm>
            <a:off x="389830" y="1550406"/>
            <a:ext cx="11240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>
                <a:latin typeface="맑은 고딕" pitchFamily="50" charset="-127"/>
              </a:rPr>
              <a:t>&gt;&gt; </a:t>
            </a:r>
            <a:r>
              <a:rPr lang="ko-KR" altLang="en-US" sz="800" b="1">
                <a:latin typeface="맑은 고딕" pitchFamily="50" charset="-127"/>
              </a:rPr>
              <a:t>기준일자별 검색</a:t>
            </a:r>
            <a:endParaRPr lang="ko-KR" altLang="en-US" sz="80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FB1556-CB3B-4540-B6D2-06A340276798}"/>
              </a:ext>
            </a:extLst>
          </p:cNvPr>
          <p:cNvSpPr/>
          <p:nvPr/>
        </p:nvSpPr>
        <p:spPr>
          <a:xfrm>
            <a:off x="4381828" y="5884829"/>
            <a:ext cx="760530" cy="19884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  <a:cs typeface="Times New Roman" panose="02020603050405020304" pitchFamily="18" charset="0"/>
              </a:rPr>
              <a:t>저장</a:t>
            </a:r>
            <a:endParaRPr lang="ko-KR" altLang="en-US" sz="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5FA5A3-362D-4ECC-9C7F-FC549F1AE3BE}"/>
              </a:ext>
            </a:extLst>
          </p:cNvPr>
          <p:cNvCxnSpPr>
            <a:cxnSpLocks/>
          </p:cNvCxnSpPr>
          <p:nvPr/>
        </p:nvCxnSpPr>
        <p:spPr>
          <a:xfrm>
            <a:off x="2550070" y="1427890"/>
            <a:ext cx="0" cy="4744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텍스트 개체 틀 1">
            <a:extLst>
              <a:ext uri="{FF2B5EF4-FFF2-40B4-BE49-F238E27FC236}">
                <a16:creationId xmlns:a16="http://schemas.microsoft.com/office/drawing/2014/main" id="{C80DD77B-D251-436A-8887-F7A3B8D65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288" y="818561"/>
            <a:ext cx="9492232" cy="522207"/>
          </a:xfrm>
        </p:spPr>
        <p:txBody>
          <a:bodyPr/>
          <a:lstStyle/>
          <a:p>
            <a:r>
              <a:rPr lang="ko-KR" altLang="en-US" sz="1200"/>
              <a:t>시나리오의 면적과 </a:t>
            </a:r>
            <a:r>
              <a:rPr lang="en-US" altLang="ko-KR" sz="1200"/>
              <a:t>RU</a:t>
            </a:r>
            <a:r>
              <a:rPr lang="ko-KR" altLang="en-US" sz="1200"/>
              <a:t>갯수로 해당 시나리오의 수행시간이 높은 잡인지 낮은 잡인지 판단하기 위한 가중치 및 임계치 정보를 세팅합니다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5599A9A-8C44-4DA0-8CD9-A56A4DBAA48B}"/>
              </a:ext>
            </a:extLst>
          </p:cNvPr>
          <p:cNvSpPr/>
          <p:nvPr/>
        </p:nvSpPr>
        <p:spPr>
          <a:xfrm>
            <a:off x="200471" y="1359435"/>
            <a:ext cx="9361037" cy="487787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375553C-1960-4921-AF1A-007F026C57E7}"/>
              </a:ext>
            </a:extLst>
          </p:cNvPr>
          <p:cNvCxnSpPr>
            <a:cxnSpLocks/>
          </p:cNvCxnSpPr>
          <p:nvPr/>
        </p:nvCxnSpPr>
        <p:spPr>
          <a:xfrm>
            <a:off x="6961604" y="1359435"/>
            <a:ext cx="0" cy="48778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DF63A7-D18F-4FA7-A04B-779A43ACCCED}"/>
              </a:ext>
            </a:extLst>
          </p:cNvPr>
          <p:cNvSpPr txBox="1"/>
          <p:nvPr/>
        </p:nvSpPr>
        <p:spPr>
          <a:xfrm>
            <a:off x="6961604" y="1378102"/>
            <a:ext cx="2599904" cy="48778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ko-KR" sz="1050"/>
          </a:p>
          <a:p>
            <a:r>
              <a:rPr lang="en-US" altLang="ko-KR" sz="800"/>
              <a:t>&lt;</a:t>
            </a:r>
            <a:r>
              <a:rPr lang="ko-KR" altLang="en-US" sz="800"/>
              <a:t>예시</a:t>
            </a:r>
            <a:r>
              <a:rPr lang="en-US" altLang="ko-KR" sz="800"/>
              <a:t>1&gt; </a:t>
            </a:r>
          </a:p>
          <a:p>
            <a:r>
              <a:rPr lang="en-US" altLang="ko-KR" sz="800"/>
              <a:t> - resolution : 10</a:t>
            </a:r>
          </a:p>
          <a:p>
            <a:r>
              <a:rPr lang="en-US" altLang="ko-KR" sz="800"/>
              <a:t> - bin</a:t>
            </a:r>
            <a:r>
              <a:rPr lang="ko-KR" altLang="en-US" sz="800"/>
              <a:t>갯수 </a:t>
            </a:r>
            <a:r>
              <a:rPr lang="en-US" altLang="ko-KR" sz="800"/>
              <a:t>: 8,800</a:t>
            </a:r>
          </a:p>
          <a:p>
            <a:r>
              <a:rPr lang="en-US" altLang="ko-KR" sz="800"/>
              <a:t> - </a:t>
            </a:r>
            <a:r>
              <a:rPr lang="ko-KR" altLang="en-US" sz="800"/>
              <a:t>면적 </a:t>
            </a:r>
            <a:r>
              <a:rPr lang="en-US" altLang="ko-KR" sz="800"/>
              <a:t>: 880,000</a:t>
            </a:r>
          </a:p>
          <a:p>
            <a:r>
              <a:rPr lang="en-US" altLang="ko-KR" sz="800"/>
              <a:t> - ru</a:t>
            </a:r>
            <a:r>
              <a:rPr lang="ko-KR" altLang="en-US" sz="800"/>
              <a:t>갯수 </a:t>
            </a:r>
            <a:r>
              <a:rPr lang="en-US" altLang="ko-KR" sz="800"/>
              <a:t>: 60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>
                <a:sym typeface="Wingdings" panose="05000000000000000000" pitchFamily="2" charset="2"/>
              </a:rPr>
              <a:t> ru</a:t>
            </a:r>
            <a:r>
              <a:rPr lang="ko-KR" altLang="en-US" sz="800">
                <a:sym typeface="Wingdings" panose="05000000000000000000" pitchFamily="2" charset="2"/>
              </a:rPr>
              <a:t>갯수가중치 </a:t>
            </a:r>
            <a:r>
              <a:rPr lang="en-US" altLang="ko-KR" sz="800">
                <a:sym typeface="Wingdings" panose="05000000000000000000" pitchFamily="2" charset="2"/>
              </a:rPr>
              <a:t>1 *  ru</a:t>
            </a:r>
            <a:r>
              <a:rPr lang="ko-KR" altLang="en-US" sz="800">
                <a:sym typeface="Wingdings" panose="05000000000000000000" pitchFamily="2" charset="2"/>
              </a:rPr>
              <a:t>가중치 </a:t>
            </a:r>
            <a:r>
              <a:rPr lang="en-US" altLang="ko-KR" sz="800">
                <a:sym typeface="Wingdings" panose="05000000000000000000" pitchFamily="2" charset="2"/>
              </a:rPr>
              <a:t>0.8 = 0.8</a:t>
            </a:r>
          </a:p>
          <a:p>
            <a:r>
              <a:rPr lang="en-US" altLang="ko-KR" sz="800"/>
              <a:t> </a:t>
            </a:r>
            <a:r>
              <a:rPr lang="en-US" altLang="ko-KR" sz="800">
                <a:sym typeface="Wingdings" panose="05000000000000000000" pitchFamily="2" charset="2"/>
              </a:rPr>
              <a:t> </a:t>
            </a:r>
            <a:r>
              <a:rPr lang="ko-KR" altLang="en-US" sz="800">
                <a:sym typeface="Wingdings" panose="05000000000000000000" pitchFamily="2" charset="2"/>
              </a:rPr>
              <a:t>면적가중치 </a:t>
            </a:r>
            <a:r>
              <a:rPr lang="en-US" altLang="ko-KR" sz="800">
                <a:sym typeface="Wingdings" panose="05000000000000000000" pitchFamily="2" charset="2"/>
              </a:rPr>
              <a:t>2 *  </a:t>
            </a:r>
            <a:r>
              <a:rPr lang="ko-KR" altLang="en-US" sz="800">
                <a:sym typeface="Wingdings" panose="05000000000000000000" pitchFamily="2" charset="2"/>
              </a:rPr>
              <a:t>면적가중치 </a:t>
            </a:r>
            <a:r>
              <a:rPr lang="en-US" altLang="ko-KR" sz="800">
                <a:sym typeface="Wingdings" panose="05000000000000000000" pitchFamily="2" charset="2"/>
              </a:rPr>
              <a:t>0.2 = 0.4</a:t>
            </a:r>
          </a:p>
          <a:p>
            <a:r>
              <a:rPr lang="en-US" altLang="ko-KR" sz="800">
                <a:sym typeface="Wingdings" panose="05000000000000000000" pitchFamily="2" charset="2"/>
              </a:rPr>
              <a:t>  </a:t>
            </a:r>
            <a:r>
              <a:rPr lang="ko-KR" altLang="en-US" sz="800">
                <a:sym typeface="Wingdings" panose="05000000000000000000" pitchFamily="2" charset="2"/>
              </a:rPr>
              <a:t>로우잡</a:t>
            </a:r>
            <a:r>
              <a:rPr lang="en-US" altLang="ko-KR" sz="800">
                <a:sym typeface="Wingdings" panose="05000000000000000000" pitchFamily="2" charset="2"/>
              </a:rPr>
              <a:t>ru</a:t>
            </a:r>
            <a:r>
              <a:rPr lang="ko-KR" altLang="en-US" sz="800">
                <a:sym typeface="Wingdings" panose="05000000000000000000" pitchFamily="2" charset="2"/>
              </a:rPr>
              <a:t>산출값 </a:t>
            </a:r>
            <a:r>
              <a:rPr lang="en-US" altLang="ko-KR" sz="800">
                <a:sym typeface="Wingdings" panose="05000000000000000000" pitchFamily="2" charset="2"/>
              </a:rPr>
              <a:t>0.8 + </a:t>
            </a:r>
            <a:r>
              <a:rPr lang="ko-KR" altLang="en-US" sz="800">
                <a:sym typeface="Wingdings" panose="05000000000000000000" pitchFamily="2" charset="2"/>
              </a:rPr>
              <a:t>면적산출값 </a:t>
            </a:r>
            <a:r>
              <a:rPr lang="en-US" altLang="ko-KR" sz="800">
                <a:sym typeface="Wingdings" panose="05000000000000000000" pitchFamily="2" charset="2"/>
              </a:rPr>
              <a:t>0.4 = 1.2</a:t>
            </a:r>
          </a:p>
          <a:p>
            <a:r>
              <a:rPr lang="en-US" altLang="ko-KR" sz="800"/>
              <a:t> </a:t>
            </a:r>
            <a:r>
              <a:rPr lang="en-US" altLang="ko-KR" sz="800">
                <a:sym typeface="Wingdings" panose="05000000000000000000" pitchFamily="2" charset="2"/>
              </a:rPr>
              <a:t> </a:t>
            </a:r>
            <a:r>
              <a:rPr lang="ko-KR" altLang="en-US" sz="800" b="1">
                <a:solidFill>
                  <a:srgbClr val="E31936"/>
                </a:solidFill>
                <a:sym typeface="Wingdings" panose="05000000000000000000" pitchFamily="2" charset="2"/>
              </a:rPr>
              <a:t>로우잡</a:t>
            </a:r>
            <a:r>
              <a:rPr lang="ko-KR" altLang="en-US" sz="800">
                <a:sym typeface="Wingdings" panose="05000000000000000000" pitchFamily="2" charset="2"/>
              </a:rPr>
              <a:t>에 해당되며 현재 수행되고 있는 로우잡이 </a:t>
            </a:r>
            <a:r>
              <a:rPr lang="en-US" altLang="ko-KR" sz="800">
                <a:sym typeface="Wingdings" panose="05000000000000000000" pitchFamily="2" charset="2"/>
              </a:rPr>
              <a:t>5</a:t>
            </a:r>
            <a:r>
              <a:rPr lang="ko-KR" altLang="en-US" sz="800">
                <a:sym typeface="Wingdings" panose="05000000000000000000" pitchFamily="2" charset="2"/>
              </a:rPr>
              <a:t>미만이면 실행</a:t>
            </a:r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r>
              <a:rPr lang="en-US" altLang="ko-KR" sz="800"/>
              <a:t>&lt;</a:t>
            </a:r>
            <a:r>
              <a:rPr lang="ko-KR" altLang="en-US" sz="800"/>
              <a:t>예시</a:t>
            </a:r>
            <a:r>
              <a:rPr lang="en-US" altLang="ko-KR" sz="800"/>
              <a:t>2&gt; </a:t>
            </a:r>
          </a:p>
          <a:p>
            <a:r>
              <a:rPr lang="en-US" altLang="ko-KR" sz="800"/>
              <a:t> - resolution : 10</a:t>
            </a:r>
          </a:p>
          <a:p>
            <a:r>
              <a:rPr lang="en-US" altLang="ko-KR" sz="800"/>
              <a:t> - bin</a:t>
            </a:r>
            <a:r>
              <a:rPr lang="ko-KR" altLang="en-US" sz="800"/>
              <a:t>갯수 </a:t>
            </a:r>
            <a:r>
              <a:rPr lang="en-US" altLang="ko-KR" sz="800"/>
              <a:t>: 40,401</a:t>
            </a:r>
          </a:p>
          <a:p>
            <a:r>
              <a:rPr lang="en-US" altLang="ko-KR" sz="800"/>
              <a:t> - </a:t>
            </a:r>
            <a:r>
              <a:rPr lang="ko-KR" altLang="en-US" sz="800"/>
              <a:t>면적 </a:t>
            </a:r>
            <a:r>
              <a:rPr lang="en-US" altLang="ko-KR" sz="800"/>
              <a:t>: 4,040,100</a:t>
            </a:r>
          </a:p>
          <a:p>
            <a:r>
              <a:rPr lang="en-US" altLang="ko-KR" sz="800"/>
              <a:t> - ru</a:t>
            </a:r>
            <a:r>
              <a:rPr lang="ko-KR" altLang="en-US" sz="800"/>
              <a:t>갯수 </a:t>
            </a:r>
            <a:r>
              <a:rPr lang="en-US" altLang="ko-KR" sz="800"/>
              <a:t>: 270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>
                <a:sym typeface="Wingdings" panose="05000000000000000000" pitchFamily="2" charset="2"/>
              </a:rPr>
              <a:t> ru</a:t>
            </a:r>
            <a:r>
              <a:rPr lang="ko-KR" altLang="en-US" sz="800">
                <a:sym typeface="Wingdings" panose="05000000000000000000" pitchFamily="2" charset="2"/>
              </a:rPr>
              <a:t>갯수가중치 </a:t>
            </a:r>
            <a:r>
              <a:rPr lang="en-US" altLang="ko-KR" sz="800">
                <a:sym typeface="Wingdings" panose="05000000000000000000" pitchFamily="2" charset="2"/>
              </a:rPr>
              <a:t>2 *  ru</a:t>
            </a:r>
            <a:r>
              <a:rPr lang="ko-KR" altLang="en-US" sz="800">
                <a:sym typeface="Wingdings" panose="05000000000000000000" pitchFamily="2" charset="2"/>
              </a:rPr>
              <a:t>가중치 </a:t>
            </a:r>
            <a:r>
              <a:rPr lang="en-US" altLang="ko-KR" sz="800">
                <a:sym typeface="Wingdings" panose="05000000000000000000" pitchFamily="2" charset="2"/>
              </a:rPr>
              <a:t>0.8 = 1.6</a:t>
            </a:r>
          </a:p>
          <a:p>
            <a:r>
              <a:rPr lang="en-US" altLang="ko-KR" sz="800"/>
              <a:t> </a:t>
            </a:r>
            <a:r>
              <a:rPr lang="en-US" altLang="ko-KR" sz="800">
                <a:sym typeface="Wingdings" panose="05000000000000000000" pitchFamily="2" charset="2"/>
              </a:rPr>
              <a:t> </a:t>
            </a:r>
            <a:r>
              <a:rPr lang="ko-KR" altLang="en-US" sz="800">
                <a:sym typeface="Wingdings" panose="05000000000000000000" pitchFamily="2" charset="2"/>
              </a:rPr>
              <a:t>면적가중치 </a:t>
            </a:r>
            <a:r>
              <a:rPr lang="en-US" altLang="ko-KR" sz="800">
                <a:sym typeface="Wingdings" panose="05000000000000000000" pitchFamily="2" charset="2"/>
              </a:rPr>
              <a:t>3 *  </a:t>
            </a:r>
            <a:r>
              <a:rPr lang="ko-KR" altLang="en-US" sz="800">
                <a:sym typeface="Wingdings" panose="05000000000000000000" pitchFamily="2" charset="2"/>
              </a:rPr>
              <a:t>면적가중치 </a:t>
            </a:r>
            <a:r>
              <a:rPr lang="en-US" altLang="ko-KR" sz="800">
                <a:sym typeface="Wingdings" panose="05000000000000000000" pitchFamily="2" charset="2"/>
              </a:rPr>
              <a:t>0.2 = 0.6</a:t>
            </a:r>
          </a:p>
          <a:p>
            <a:r>
              <a:rPr lang="en-US" altLang="ko-KR" sz="800"/>
              <a:t> </a:t>
            </a:r>
            <a:r>
              <a:rPr lang="en-US" altLang="ko-KR" sz="800">
                <a:sym typeface="Wingdings" panose="05000000000000000000" pitchFamily="2" charset="2"/>
              </a:rPr>
              <a:t> ru</a:t>
            </a:r>
            <a:r>
              <a:rPr lang="ko-KR" altLang="en-US" sz="800">
                <a:sym typeface="Wingdings" panose="05000000000000000000" pitchFamily="2" charset="2"/>
              </a:rPr>
              <a:t>산출값 </a:t>
            </a:r>
            <a:r>
              <a:rPr lang="en-US" altLang="ko-KR" sz="800">
                <a:sym typeface="Wingdings" panose="05000000000000000000" pitchFamily="2" charset="2"/>
              </a:rPr>
              <a:t>1.6 + </a:t>
            </a:r>
            <a:r>
              <a:rPr lang="ko-KR" altLang="en-US" sz="800">
                <a:sym typeface="Wingdings" panose="05000000000000000000" pitchFamily="2" charset="2"/>
              </a:rPr>
              <a:t>면적산출값 </a:t>
            </a:r>
            <a:r>
              <a:rPr lang="en-US" altLang="ko-KR" sz="800">
                <a:sym typeface="Wingdings" panose="05000000000000000000" pitchFamily="2" charset="2"/>
              </a:rPr>
              <a:t>0.6 = 2.2</a:t>
            </a:r>
          </a:p>
          <a:p>
            <a:r>
              <a:rPr lang="en-US" altLang="ko-KR" sz="800">
                <a:sym typeface="Wingdings" panose="05000000000000000000" pitchFamily="2" charset="2"/>
              </a:rPr>
              <a:t>  </a:t>
            </a:r>
            <a:r>
              <a:rPr lang="ko-KR" altLang="en-US" sz="800" b="1">
                <a:solidFill>
                  <a:srgbClr val="E31936"/>
                </a:solidFill>
                <a:sym typeface="Wingdings" panose="05000000000000000000" pitchFamily="2" charset="2"/>
              </a:rPr>
              <a:t>로우잡</a:t>
            </a:r>
            <a:r>
              <a:rPr lang="ko-KR" altLang="en-US" sz="800">
                <a:sym typeface="Wingdings" panose="05000000000000000000" pitchFamily="2" charset="2"/>
              </a:rPr>
              <a:t>에 해당되며 현재 수행되고 있는 로우잡이 </a:t>
            </a:r>
            <a:r>
              <a:rPr lang="en-US" altLang="ko-KR" sz="800">
                <a:sym typeface="Wingdings" panose="05000000000000000000" pitchFamily="2" charset="2"/>
              </a:rPr>
              <a:t>5</a:t>
            </a:r>
            <a:r>
              <a:rPr lang="ko-KR" altLang="en-US" sz="800">
                <a:sym typeface="Wingdings" panose="05000000000000000000" pitchFamily="2" charset="2"/>
              </a:rPr>
              <a:t>미만이면 실행</a:t>
            </a:r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>
              <a:sym typeface="Wingdings" panose="05000000000000000000" pitchFamily="2" charset="2"/>
            </a:endParaRPr>
          </a:p>
          <a:p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</a:t>
            </a:r>
            <a:endParaRPr lang="ko-KR" altLang="en-US" sz="10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E8C89B7-C840-46F8-ADF7-BAF6F07F3E99}"/>
              </a:ext>
            </a:extLst>
          </p:cNvPr>
          <p:cNvSpPr/>
          <p:nvPr/>
        </p:nvSpPr>
        <p:spPr>
          <a:xfrm>
            <a:off x="283600" y="1420334"/>
            <a:ext cx="6586950" cy="475252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3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54000" tIns="0" rIns="54000" bIns="0" rtlCol="0" anchor="ctr"/>
      <a:lstStyle>
        <a:defPPr algn="r">
          <a:defRPr sz="900" smtClean="0">
            <a:solidFill>
              <a:prstClr val="black"/>
            </a:solidFill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37258</TotalTime>
  <Words>349</Words>
  <Application>Microsoft Office PowerPoint</Application>
  <PresentationFormat>A4 용지(210x297mm)</PresentationFormat>
  <Paragraphs>197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피승현님/임시</cp:lastModifiedBy>
  <cp:revision>1634</cp:revision>
  <cp:lastPrinted>2017-12-15T06:29:14Z</cp:lastPrinted>
  <dcterms:created xsi:type="dcterms:W3CDTF">2015-08-25T01:09:51Z</dcterms:created>
  <dcterms:modified xsi:type="dcterms:W3CDTF">2019-10-10T08:46:43Z</dcterms:modified>
</cp:coreProperties>
</file>