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2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1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6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3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3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2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6654-B38F-40F5-B0F2-A206AD6CFCA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6654-B38F-40F5-B0F2-A206AD6CFCA5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AE80D-CF56-439D-9B22-616E01F14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9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abbr_view.php?nav=&amp;m_temp1=2160&amp;id=353" TargetMode="External"/><Relationship Id="rId2" Type="http://schemas.openxmlformats.org/officeDocument/2006/relationships/hyperlink" Target="http://www.ktword.co.kr/abbr_view.php?nav=&amp;m_temp1=1951&amp;id=88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tword.co.kr/abbr_view.php?nav=&amp;m_temp1=3270&amp;id=3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word/abbr_view.php?nav=&amp;m_temp1=947&amp;id=504" TargetMode="External"/><Relationship Id="rId2" Type="http://schemas.openxmlformats.org/officeDocument/2006/relationships/hyperlink" Target="http://www.ktword.co.kr/word/abbr_view.php?nav=&amp;m_temp1=466&amp;id=13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mobile-network-testing.com/capacity-enhancements/antenna-tilt-optimization/" TargetMode="External"/><Relationship Id="rId5" Type="http://schemas.openxmlformats.org/officeDocument/2006/relationships/hyperlink" Target="http://www.ktword.co.kr/word/abbr_view.php?nav=&amp;m_temp1=1369&amp;id=356" TargetMode="External"/><Relationship Id="rId4" Type="http://schemas.openxmlformats.org/officeDocument/2006/relationships/hyperlink" Target="http://www.ktword.co.kr/word/abbr_view.php?nav=&amp;m_temp1=440&amp;id=23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4110" y="2685015"/>
            <a:ext cx="8237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/>
              <a:t>지도 데이터 분석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8594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244087" y="1697300"/>
            <a:ext cx="3542650" cy="4460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26090" y="2234400"/>
            <a:ext cx="5186795" cy="3046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Vector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와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Raster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444" y="931719"/>
            <a:ext cx="1078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Vector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는 위에서 바라본 모습이며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Raster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는 보다 단순화된 형태이다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 descr="Raster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2450406"/>
            <a:ext cx="45624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spatial data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49" y="1869380"/>
            <a:ext cx="3252011" cy="414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Choropleth map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444" y="931719"/>
            <a:ext cx="1078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 symbol or marked and bounded area on a map denoting the distribution of some property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choropleth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4" y="1723334"/>
            <a:ext cx="6953250" cy="30480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7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좌표계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97232"/>
              </p:ext>
            </p:extLst>
          </p:nvPr>
        </p:nvGraphicFramePr>
        <p:xfrm>
          <a:off x="475811" y="1135189"/>
          <a:ext cx="8152373" cy="164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189">
                  <a:extLst>
                    <a:ext uri="{9D8B030D-6E8A-4147-A177-3AD203B41FA5}">
                      <a16:colId xmlns:a16="http://schemas.microsoft.com/office/drawing/2014/main" val="672991812"/>
                    </a:ext>
                  </a:extLst>
                </a:gridCol>
                <a:gridCol w="687754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1860061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  <a:gridCol w="5064369">
                  <a:extLst>
                    <a:ext uri="{9D8B030D-6E8A-4147-A177-3AD203B41FA5}">
                      <a16:colId xmlns:a16="http://schemas.microsoft.com/office/drawing/2014/main" val="3793859907"/>
                    </a:ext>
                  </a:extLst>
                </a:gridCol>
              </a:tblGrid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좌표계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용어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EPSG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WGS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World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Geodetic System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386992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045861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04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78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Geo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파일 형태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75811" y="1135189"/>
          <a:ext cx="8152373" cy="263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529">
                  <a:extLst>
                    <a:ext uri="{9D8B030D-6E8A-4147-A177-3AD203B41FA5}">
                      <a16:colId xmlns:a16="http://schemas.microsoft.com/office/drawing/2014/main" val="672991812"/>
                    </a:ext>
                  </a:extLst>
                </a:gridCol>
                <a:gridCol w="1026293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1984321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  <a:gridCol w="4181230">
                  <a:extLst>
                    <a:ext uri="{9D8B030D-6E8A-4147-A177-3AD203B41FA5}">
                      <a16:colId xmlns:a16="http://schemas.microsoft.com/office/drawing/2014/main" val="3793859907"/>
                    </a:ext>
                  </a:extLst>
                </a:gridCol>
              </a:tblGrid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포맷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형태</a:t>
                      </a:r>
                    </a:p>
                  </a:txBody>
                  <a:tcPr anchor="ctr"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WKT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Well-Known Text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POINT (-88.331492,32.324142) hotel </a:t>
                      </a:r>
                    </a:p>
                    <a:p>
                      <a:pPr latinLnBrk="1"/>
                      <a:r>
                        <a:rPr lang="en-US" altLang="ko-KR" sz="1200" dirty="0"/>
                        <a:t>POINT (-88.175933,32.360763) gas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WKB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Well-Known Binary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0101000000000000000000F03F000000000000F03F</a:t>
                      </a:r>
                    </a:p>
                    <a:p>
                      <a:pPr latinLnBrk="1"/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Byte order : 01</a:t>
                      </a:r>
                    </a:p>
                    <a:p>
                      <a:pPr latinLnBrk="0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WKB type : 01000000</a:t>
                      </a:r>
                    </a:p>
                    <a:p>
                      <a:pPr latinLnBrk="0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          : 000000000000F03F</a:t>
                      </a:r>
                    </a:p>
                    <a:p>
                      <a:pPr latinLnBrk="0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          : 000000000000F03F 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386992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CSV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Comma Separated Values 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045861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TSV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Tab Separated Values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04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76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Geo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파일 형태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GeoJSON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85417"/>
              </p:ext>
            </p:extLst>
          </p:nvPr>
        </p:nvGraphicFramePr>
        <p:xfrm>
          <a:off x="475811" y="1135189"/>
          <a:ext cx="10989358" cy="3640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334">
                  <a:extLst>
                    <a:ext uri="{9D8B030D-6E8A-4147-A177-3AD203B41FA5}">
                      <a16:colId xmlns:a16="http://schemas.microsoft.com/office/drawing/2014/main" val="672991812"/>
                    </a:ext>
                  </a:extLst>
                </a:gridCol>
                <a:gridCol w="1828502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7449522">
                  <a:extLst>
                    <a:ext uri="{9D8B030D-6E8A-4147-A177-3AD203B41FA5}">
                      <a16:colId xmlns:a16="http://schemas.microsoft.com/office/drawing/2014/main" val="3793859907"/>
                    </a:ext>
                  </a:extLst>
                </a:gridCol>
              </a:tblGrid>
              <a:tr h="492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포맷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형태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3147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GeoJSON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 "type": "Feature", "properties": { "STATEFP": "01", "COUNTYFP": "077", "TRACTCE": "011501", "BLKGRPCE": "5", "AFFGEOID": "1500000US010770115015", "GEOID": "010770115015", "NAME": "5", "LSAD": "BG", "ALAND": 6844991, "AWATER": 32636 }, "geometry": { "type": "Polygon", "coordinates": [ [ [ -87.621765, 34.873444 ], [ -87.617535, 34.873369 ], [ -87.6123, 34.873337 ], [ -87.604049, 34.873303 ], [ -87.604033, 34.872316 ], [ -87.60415, 34.867502 ], [ -87.604218, 34.865687 ], [ -87.604409, 34.858537 ], [ -87.604018, 34.851336 ], [ -87.603716, 34.844829 ], [ -87.603696, 34.844307 ], [ -87.603673, 34.841884 ], [ -87.60372, 34.841003 ], [ -87.603879, 34.838423 ], [ -87.603888, 34.837682 ], [ -87.603889, 34.83763 ], [ -87.613127, 34.833938 ], [ -87.616451, 34.832699 ], [ -87.621041, 34.831431 ], [ -87.621056, 34.831526 ], [ -87.62112, 34.831925 ], [ -87.621603, 34.8352 ], [ -87.62158, 34.836087 ], [ -87.621383, 34.84329 ], [ -87.621359, 34.844438 ], [ -87.62129, 34.846387 ], [ -87.62119, 34.85053 ], [ -87.62144, 34.865379 ], [ -87.621765, 34.873444 ] ] ] } },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04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76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용어 정리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141"/>
              </p:ext>
            </p:extLst>
          </p:nvPr>
        </p:nvGraphicFramePr>
        <p:xfrm>
          <a:off x="475811" y="1135189"/>
          <a:ext cx="10057042" cy="4644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941">
                  <a:extLst>
                    <a:ext uri="{9D8B030D-6E8A-4147-A177-3AD203B41FA5}">
                      <a16:colId xmlns:a16="http://schemas.microsoft.com/office/drawing/2014/main" val="672991812"/>
                    </a:ext>
                  </a:extLst>
                </a:gridCol>
                <a:gridCol w="1266069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3527754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  <a:gridCol w="4078278">
                  <a:extLst>
                    <a:ext uri="{9D8B030D-6E8A-4147-A177-3AD203B41FA5}">
                      <a16:colId xmlns:a16="http://schemas.microsoft.com/office/drawing/2014/main" val="3793859907"/>
                    </a:ext>
                  </a:extLst>
                </a:gridCol>
              </a:tblGrid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약어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풀네임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ko-KR" sz="1200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Sight Wave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가시거리에서의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직진성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직진파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NLOS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None Line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of Sight Wave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 tooltip=" `고장 또는 장애 또는 파손 (Failure)` 이란? ㅇ [일반]    - 제품/상품/서비스 등이 요구되는 기능을 다하지 못하는 것     . `사용성 상실` 또는 `서비스 중단` ㅇ [기계]            "/>
                        </a:rPr>
                        <a:t>장애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물 등에 의해 가려지어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 tooltip=" 회절 또는 에돌이 (Diffraction) ㅇ 회절은 모든 파동(음파,수면파,RF파,빛,X선 등)에서 파면 일부가 차단될 때 나타나는   파동의 일반적인 특징임       - 파동이 공간적으로 "/>
                        </a:rPr>
                        <a:t>회절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 tooltip=" 반사 현상 ㅇ 진행하는 빛/전자기파의 파동이 그 파동의 파장 보다 큰 장애물에 부닥칠 경우에 반사됨 ※ 사실상, 빛의 반사는,   - 수없이 많은 원자가 똑같이 행동하여 나타나는 다소 "/>
                        </a:rPr>
                        <a:t>반사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등에 의해서 전파되는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비직진성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비직진파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386992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DEM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Digital Elevation Model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수치표고모델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045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DSM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Digital Surface Model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수치표면모델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04295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DTM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Digital Terrain Model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수치지형모델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21512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TIN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Triangular Irregular Networks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불규칙삼각망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042964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Path Loss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 손실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37621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RU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중계기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31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DU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기지국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1361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RSRP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signal received power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단말기의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신호값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(-0: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좋음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-106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불량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-70~-100: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보통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73881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RSRQ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signal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received Quality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단말기에서 기지국까지의 거리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1052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SINR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Signal to Interference &amp; Noise Ratio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값은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신호값에서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속도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양수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잘 터진다 음수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 터진다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86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319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3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용어 정리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91153"/>
              </p:ext>
            </p:extLst>
          </p:nvPr>
        </p:nvGraphicFramePr>
        <p:xfrm>
          <a:off x="475811" y="1135189"/>
          <a:ext cx="8730712" cy="4553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670">
                  <a:extLst>
                    <a:ext uri="{9D8B030D-6E8A-4147-A177-3AD203B41FA5}">
                      <a16:colId xmlns:a16="http://schemas.microsoft.com/office/drawing/2014/main" val="672991812"/>
                    </a:ext>
                  </a:extLst>
                </a:gridCol>
                <a:gridCol w="1099099">
                  <a:extLst>
                    <a:ext uri="{9D8B030D-6E8A-4147-A177-3AD203B41FA5}">
                      <a16:colId xmlns:a16="http://schemas.microsoft.com/office/drawing/2014/main" val="3070361579"/>
                    </a:ext>
                  </a:extLst>
                </a:gridCol>
                <a:gridCol w="3062511">
                  <a:extLst>
                    <a:ext uri="{9D8B030D-6E8A-4147-A177-3AD203B41FA5}">
                      <a16:colId xmlns:a16="http://schemas.microsoft.com/office/drawing/2014/main" val="206135344"/>
                    </a:ext>
                  </a:extLst>
                </a:gridCol>
                <a:gridCol w="3540432">
                  <a:extLst>
                    <a:ext uri="{9D8B030D-6E8A-4147-A177-3AD203B41FA5}">
                      <a16:colId xmlns:a16="http://schemas.microsoft.com/office/drawing/2014/main" val="3793859907"/>
                    </a:ext>
                  </a:extLst>
                </a:gridCol>
              </a:tblGrid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약어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풀네임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7695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Latency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+mn-ea"/>
                          <a:ea typeface="+mn-ea"/>
                        </a:rPr>
                        <a:t>응답지연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6786603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15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Throughput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처리량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386992"/>
                  </a:ext>
                </a:extLst>
              </a:tr>
              <a:tr h="32908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RSSI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Received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2" tooltip=" 신호 (Signal) ㅇ 정보를 갖는 것은 모두 신호로 볼 수 있음   - 어떤 현상을 시간,공간에 따라 변화하는 물리량으로 표시한 `함수`   * 주로, `시간`과 관련된 물리량의 수학적 표현을 "/>
                        </a:rPr>
                        <a:t>Signal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Strength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3" tooltip=" [ 일반 ] 지표 (指標, Index,Indicator) ㅇ 어떤 현상에 대한 계량적, 수치적 표현 ㅇ 사용 목적    - 타 대상과의 비교, 어떤 현상에 대한 대표성 확보, 계량분석을 통한     장래 이용을 "/>
                        </a:rPr>
                        <a:t>Indicator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4" tooltip=" 잡음/소음 (Noise) ㅇ 원하는 신호의 전송 및 처리를 방해하는 `원치않는 파형/소리`   - 정보를 포함하고 있지 않는 신호   - 유용한 정보 신호에 더해져서(부가되어,additive) 나타남   - "/>
                        </a:rPr>
                        <a:t>잡음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포함된 무선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5" tooltip=" 무선 주파수 ㅇ 전파(電波)에 의한 무선통신 응용에 사용하는 주파수대역 ㅇ 통상, 3 ㎑ ~ 3x10&lt;sup&gt;5&lt;/sup&gt; ㎒(300 ㎓)까지 사용하지만,   - 법규상 10 ㎑ ~ 3x10&lt;sup&gt;6&lt;/sup&gt; ㎒(3000 ㎓)로 되어있음 "/>
                        </a:rPr>
                        <a:t>RF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`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수신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hlinkClick r:id="rId2" tooltip=" 신호 (Signal) ㅇ 정보를 갖는 것은 모두 신호로 볼 수 있음   - 어떤 현상을 시간,공간에 따라 변화하는 물리량으로 표시한 `함수`   * 주로, `시간`과 관련된 물리량의 수학적 표현을 "/>
                        </a:rPr>
                        <a:t>신호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세기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`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대한 매우 일반적인 명칭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045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04295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Uplink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지상에서 위성으로 보내는 통신 링크를 뜻한다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21512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Rx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Receive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입출력하는 포트에는 수신신호가 들어오는 곳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042964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Tx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Transmitt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송신신호선이 나가는 곳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37621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RF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Radio Frequency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무선 주파수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311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antenna tilt optimization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1361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73881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1052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86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319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07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4815" y="723206"/>
            <a:ext cx="119952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544" y="2332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용어 정리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74815" y="6349306"/>
            <a:ext cx="11995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48215" y="6461880"/>
            <a:ext cx="193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누리꿈소프트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spatial dat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C1E6C3-EDEC-4D18-B5A3-994769B82C15}"/>
              </a:ext>
            </a:extLst>
          </p:cNvPr>
          <p:cNvSpPr/>
          <p:nvPr/>
        </p:nvSpPr>
        <p:spPr>
          <a:xfrm>
            <a:off x="672859" y="1354350"/>
            <a:ext cx="9074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rsrp</a:t>
            </a:r>
            <a:r>
              <a:rPr lang="ko-KR" altLang="en-US" dirty="0"/>
              <a:t> : 단말기의 </a:t>
            </a:r>
            <a:r>
              <a:rPr lang="ko-KR" altLang="en-US" dirty="0" err="1"/>
              <a:t>신호값</a:t>
            </a:r>
            <a:endParaRPr lang="ko-KR" altLang="en-US" dirty="0"/>
          </a:p>
          <a:p>
            <a:r>
              <a:rPr lang="ko-KR" altLang="en-US" dirty="0" err="1"/>
              <a:t>rsrq</a:t>
            </a:r>
            <a:r>
              <a:rPr lang="ko-KR" altLang="en-US" dirty="0"/>
              <a:t> : 단말기에서 기지국까지의 거리(-0:가장 좋음, -106이상:불량, -70~-100:보통)</a:t>
            </a:r>
          </a:p>
          <a:p>
            <a:r>
              <a:rPr lang="ko-KR" altLang="en-US" dirty="0" err="1"/>
              <a:t>sinr</a:t>
            </a:r>
            <a:r>
              <a:rPr lang="ko-KR" altLang="en-US" dirty="0"/>
              <a:t> : 값은 </a:t>
            </a:r>
            <a:r>
              <a:rPr lang="ko-KR" altLang="en-US" dirty="0" err="1"/>
              <a:t>신호값에서</a:t>
            </a:r>
            <a:r>
              <a:rPr lang="ko-KR" altLang="en-US" dirty="0"/>
              <a:t> 속도(</a:t>
            </a:r>
            <a:r>
              <a:rPr lang="ko-KR" altLang="en-US" dirty="0" err="1"/>
              <a:t>양수:잘</a:t>
            </a:r>
            <a:r>
              <a:rPr lang="ko-KR" altLang="en-US" dirty="0"/>
              <a:t> 터진다 </a:t>
            </a:r>
            <a:r>
              <a:rPr lang="ko-KR" altLang="en-US" dirty="0" err="1"/>
              <a:t>음수:안</a:t>
            </a:r>
            <a:r>
              <a:rPr lang="ko-KR" altLang="en-US" dirty="0"/>
              <a:t> 터진다)</a:t>
            </a:r>
          </a:p>
        </p:txBody>
      </p:sp>
    </p:spTree>
    <p:extLst>
      <p:ext uri="{BB962C8B-B14F-4D97-AF65-F5344CB8AC3E}">
        <p14:creationId xmlns:p14="http://schemas.microsoft.com/office/powerpoint/2010/main" val="391008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590</Words>
  <Application>Microsoft Office PowerPoint</Application>
  <PresentationFormat>와이드스크린</PresentationFormat>
  <Paragraphs>138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psh000</dc:creator>
  <cp:lastModifiedBy>livekey2142</cp:lastModifiedBy>
  <cp:revision>63</cp:revision>
  <dcterms:created xsi:type="dcterms:W3CDTF">2019-06-30T02:17:44Z</dcterms:created>
  <dcterms:modified xsi:type="dcterms:W3CDTF">2019-10-21T14:38:04Z</dcterms:modified>
</cp:coreProperties>
</file>