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0" r:id="rId2"/>
  </p:sldIdLst>
  <p:sldSz cx="9601200" cy="12801600" type="A3"/>
  <p:notesSz cx="10058400" cy="7772400"/>
  <p:defaultTextStyle>
    <a:defPPr>
      <a:defRPr lang="ko-KR"/>
    </a:defPPr>
    <a:lvl1pPr marL="0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1pPr>
    <a:lvl2pPr marL="591626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2pPr>
    <a:lvl3pPr marL="1183252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3pPr>
    <a:lvl4pPr marL="1774878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4pPr>
    <a:lvl5pPr marL="2366504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5pPr>
    <a:lvl6pPr marL="2958130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6pPr>
    <a:lvl7pPr marL="3549756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7pPr>
    <a:lvl8pPr marL="4141382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8pPr>
    <a:lvl9pPr marL="4733008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0" userDrawn="1">
          <p15:clr>
            <a:srgbClr val="A4A3A4"/>
          </p15:clr>
        </p15:guide>
        <p15:guide id="2" pos="2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59" autoAdjust="0"/>
    <p:restoredTop sz="94660"/>
  </p:normalViewPr>
  <p:slideViewPr>
    <p:cSldViewPr>
      <p:cViewPr>
        <p:scale>
          <a:sx n="75" d="100"/>
          <a:sy n="75" d="100"/>
        </p:scale>
        <p:origin x="3066" y="-126"/>
      </p:cViewPr>
      <p:guideLst>
        <p:guide orient="horz" pos="4800"/>
        <p:guide pos="20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44950" y="971550"/>
            <a:ext cx="19685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1pPr>
    <a:lvl2pPr marL="591626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2pPr>
    <a:lvl3pPr marL="1183252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3pPr>
    <a:lvl4pPr marL="1774878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4pPr>
    <a:lvl5pPr marL="2366504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5pPr>
    <a:lvl6pPr marL="2958130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6pPr>
    <a:lvl7pPr marL="3549756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7pPr>
    <a:lvl8pPr marL="4141382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8pPr>
    <a:lvl9pPr marL="4733008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915223"/>
            <a:ext cx="9601200" cy="17884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" name="bk object 18"/>
          <p:cNvSpPr/>
          <p:nvPr/>
        </p:nvSpPr>
        <p:spPr>
          <a:xfrm>
            <a:off x="251670" y="11707186"/>
            <a:ext cx="9109623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67586" y="11923060"/>
            <a:ext cx="2768225" cy="149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39">
              <a:spcBef>
                <a:spcPts val="163"/>
              </a:spcBef>
            </a:pPr>
            <a:r>
              <a:rPr lang="ko-KR" altLang="en-US" sz="973" spc="-48" err="1">
                <a:latin typeface="Times New Roman"/>
                <a:cs typeface="Times New Roman"/>
              </a:rPr>
              <a:t>잡스케쥴러</a:t>
            </a:r>
            <a:r>
              <a:rPr lang="ko-KR" altLang="en-US" sz="973" spc="-48">
                <a:latin typeface="Times New Roman"/>
                <a:cs typeface="Times New Roman"/>
              </a:rPr>
              <a:t> 구성방안</a:t>
            </a:r>
            <a:endParaRPr lang="ko-KR" altLang="en-US" sz="973" spc="86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29575" y="1013833"/>
            <a:ext cx="7799968" cy="811563"/>
          </a:xfrm>
          <a:prstGeom prst="rect">
            <a:avLst/>
          </a:prstGeom>
        </p:spPr>
        <p:txBody>
          <a:bodyPr anchor="ctr"/>
          <a:lstStyle>
            <a:lvl1pPr>
              <a:defRPr sz="2597" b="1"/>
            </a:lvl1pPr>
          </a:lstStyle>
          <a:p>
            <a:r>
              <a:rPr lang="ko-KR" altLang="en-US" dirty="0"/>
              <a:t>페이지 제목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5340" y="2289291"/>
            <a:ext cx="9136604" cy="848359"/>
          </a:xfrm>
          <a:prstGeom prst="rect">
            <a:avLst/>
          </a:prstGeom>
        </p:spPr>
        <p:txBody>
          <a:bodyPr anchor="t"/>
          <a:lstStyle>
            <a:lvl1pPr>
              <a:defRPr sz="1514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페이지 설명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18209" y="3350532"/>
            <a:ext cx="9153733" cy="81407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페이지 내용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4627690" y="11846277"/>
            <a:ext cx="361309" cy="428613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82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82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 descr="top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156" y="11850400"/>
            <a:ext cx="842874" cy="38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0661" y="11923063"/>
            <a:ext cx="172749" cy="29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3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8852">
              <a:spcBef>
                <a:spcPts val="11"/>
              </a:spcBef>
            </a:pPr>
            <a:fld id="{783C1DBB-21E1-40C6-9401-DE65F488C6F5}" type="slidenum">
              <a:rPr lang="en-US" altLang="ko-KR" spc="60" smtClean="0"/>
              <a:pPr marL="28852">
                <a:spcBef>
                  <a:spcPts val="11"/>
                </a:spcBef>
              </a:pPr>
              <a:t>‹#›</a:t>
            </a:fld>
            <a:endParaRPr lang="en-US" spc="60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740179" y="12026115"/>
            <a:ext cx="172749" cy="25310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52">
              <a:spcBef>
                <a:spcPts val="11"/>
              </a:spcBef>
            </a:pPr>
            <a:endParaRPr lang="en-US" altLang="ko-KR" sz="1948" spc="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94606">
        <a:defRPr>
          <a:latin typeface="+mn-lt"/>
          <a:ea typeface="+mn-ea"/>
          <a:cs typeface="+mn-cs"/>
        </a:defRPr>
      </a:lvl2pPr>
      <a:lvl3pPr marL="989211">
        <a:defRPr>
          <a:latin typeface="+mn-lt"/>
          <a:ea typeface="+mn-ea"/>
          <a:cs typeface="+mn-cs"/>
        </a:defRPr>
      </a:lvl3pPr>
      <a:lvl4pPr marL="1483817">
        <a:defRPr>
          <a:latin typeface="+mn-lt"/>
          <a:ea typeface="+mn-ea"/>
          <a:cs typeface="+mn-cs"/>
        </a:defRPr>
      </a:lvl4pPr>
      <a:lvl5pPr marL="1978424">
        <a:defRPr>
          <a:latin typeface="+mn-lt"/>
          <a:ea typeface="+mn-ea"/>
          <a:cs typeface="+mn-cs"/>
        </a:defRPr>
      </a:lvl5pPr>
      <a:lvl6pPr marL="2473029">
        <a:defRPr>
          <a:latin typeface="+mn-lt"/>
          <a:ea typeface="+mn-ea"/>
          <a:cs typeface="+mn-cs"/>
        </a:defRPr>
      </a:lvl6pPr>
      <a:lvl7pPr marL="2967635">
        <a:defRPr>
          <a:latin typeface="+mn-lt"/>
          <a:ea typeface="+mn-ea"/>
          <a:cs typeface="+mn-cs"/>
        </a:defRPr>
      </a:lvl7pPr>
      <a:lvl8pPr marL="3462241">
        <a:defRPr>
          <a:latin typeface="+mn-lt"/>
          <a:ea typeface="+mn-ea"/>
          <a:cs typeface="+mn-cs"/>
        </a:defRPr>
      </a:lvl8pPr>
      <a:lvl9pPr marL="395684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94606">
        <a:defRPr>
          <a:latin typeface="+mn-lt"/>
          <a:ea typeface="+mn-ea"/>
          <a:cs typeface="+mn-cs"/>
        </a:defRPr>
      </a:lvl2pPr>
      <a:lvl3pPr marL="989211">
        <a:defRPr>
          <a:latin typeface="+mn-lt"/>
          <a:ea typeface="+mn-ea"/>
          <a:cs typeface="+mn-cs"/>
        </a:defRPr>
      </a:lvl3pPr>
      <a:lvl4pPr marL="1483817">
        <a:defRPr>
          <a:latin typeface="+mn-lt"/>
          <a:ea typeface="+mn-ea"/>
          <a:cs typeface="+mn-cs"/>
        </a:defRPr>
      </a:lvl4pPr>
      <a:lvl5pPr marL="1978424">
        <a:defRPr>
          <a:latin typeface="+mn-lt"/>
          <a:ea typeface="+mn-ea"/>
          <a:cs typeface="+mn-cs"/>
        </a:defRPr>
      </a:lvl5pPr>
      <a:lvl6pPr marL="2473029">
        <a:defRPr>
          <a:latin typeface="+mn-lt"/>
          <a:ea typeface="+mn-ea"/>
          <a:cs typeface="+mn-cs"/>
        </a:defRPr>
      </a:lvl6pPr>
      <a:lvl7pPr marL="2967635">
        <a:defRPr>
          <a:latin typeface="+mn-lt"/>
          <a:ea typeface="+mn-ea"/>
          <a:cs typeface="+mn-cs"/>
        </a:defRPr>
      </a:lvl7pPr>
      <a:lvl8pPr marL="3462241">
        <a:defRPr>
          <a:latin typeface="+mn-lt"/>
          <a:ea typeface="+mn-ea"/>
          <a:cs typeface="+mn-cs"/>
        </a:defRPr>
      </a:lvl8pPr>
      <a:lvl9pPr marL="395684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8200" y="762000"/>
            <a:ext cx="8001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3200" u="sng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3200" u="sng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3200" u="sng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3200" u="sng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3200" u="sng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록</a:t>
            </a:r>
            <a:r>
              <a:rPr lang="en-US" altLang="ko-KR" sz="105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050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5800" y="1905000"/>
            <a:ext cx="8001000" cy="118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>
                <a:latin typeface="+mj-lt"/>
                <a:ea typeface="+mj-ea"/>
                <a:cs typeface="Times New Roman" panose="02020603050405020304" pitchFamily="18" charset="0"/>
              </a:rPr>
              <a:t>일 시 </a:t>
            </a:r>
            <a:r>
              <a:rPr lang="en-US" altLang="ko-KR" sz="1200" kern="100">
                <a:latin typeface="+mj-lt"/>
                <a:ea typeface="+mj-ea"/>
                <a:cs typeface="Times New Roman" panose="02020603050405020304" pitchFamily="18" charset="0"/>
              </a:rPr>
              <a:t>: 2019.10.30 17:30-18:30</a:t>
            </a:r>
            <a:endParaRPr lang="ko-KR" altLang="ko-KR" sz="1200" kern="100">
              <a:latin typeface="+mj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>
                <a:latin typeface="+mj-lt"/>
                <a:ea typeface="+mj-ea"/>
                <a:cs typeface="Times New Roman" panose="02020603050405020304" pitchFamily="18" charset="0"/>
              </a:rPr>
              <a:t>장 소 </a:t>
            </a:r>
            <a:r>
              <a:rPr lang="en-US" altLang="ko-KR" sz="1200" kern="100">
                <a:latin typeface="+mj-lt"/>
                <a:ea typeface="+mj-ea"/>
                <a:cs typeface="Times New Roman" panose="02020603050405020304" pitchFamily="18" charset="0"/>
              </a:rPr>
              <a:t>: SK</a:t>
            </a:r>
            <a:r>
              <a:rPr lang="ko-KR" altLang="ko-KR" sz="1200" kern="100">
                <a:latin typeface="+mj-lt"/>
                <a:ea typeface="+mj-ea"/>
                <a:cs typeface="Times New Roman" panose="02020603050405020304" pitchFamily="18" charset="0"/>
              </a:rPr>
              <a:t>분당사옥 </a:t>
            </a:r>
            <a:r>
              <a:rPr lang="ko-KR" altLang="en-US" sz="1200" kern="100">
                <a:latin typeface="+mj-lt"/>
                <a:ea typeface="+mj-ea"/>
                <a:cs typeface="Times New Roman" panose="02020603050405020304" pitchFamily="18" charset="0"/>
              </a:rPr>
              <a:t>근방 커피숍</a:t>
            </a:r>
            <a:endParaRPr lang="en-US" altLang="ko-KR" sz="1200" kern="100">
              <a:latin typeface="+mj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>
                <a:latin typeface="+mj-lt"/>
                <a:ea typeface="+mj-ea"/>
                <a:cs typeface="Times New Roman" panose="02020603050405020304" pitchFamily="18" charset="0"/>
              </a:rPr>
              <a:t>작성자 </a:t>
            </a:r>
            <a:r>
              <a:rPr lang="en-US" altLang="ko-KR" sz="1200" kern="100">
                <a:latin typeface="+mj-lt"/>
                <a:ea typeface="+mj-ea"/>
                <a:cs typeface="Times New Roman" panose="02020603050405020304" pitchFamily="18" charset="0"/>
              </a:rPr>
              <a:t>: </a:t>
            </a:r>
            <a:r>
              <a:rPr lang="ko-KR" altLang="en-US" sz="1200" kern="100">
                <a:latin typeface="+mj-lt"/>
                <a:ea typeface="+mj-ea"/>
                <a:cs typeface="Times New Roman" panose="02020603050405020304" pitchFamily="18" charset="0"/>
              </a:rPr>
              <a:t>피승현 부장</a:t>
            </a:r>
            <a:endParaRPr lang="ko-KR" altLang="ko-KR" sz="1200" kern="100">
              <a:latin typeface="+mj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>
                <a:latin typeface="+mj-lt"/>
                <a:ea typeface="+mj-ea"/>
                <a:cs typeface="Times New Roman" panose="02020603050405020304" pitchFamily="18" charset="0"/>
              </a:rPr>
              <a:t>참석자 </a:t>
            </a:r>
            <a:r>
              <a:rPr lang="en-US" altLang="ko-KR" sz="1200" kern="100">
                <a:latin typeface="+mj-lt"/>
                <a:ea typeface="+mj-ea"/>
                <a:cs typeface="Times New Roman" panose="02020603050405020304" pitchFamily="18" charset="0"/>
              </a:rPr>
              <a:t>: </a:t>
            </a:r>
            <a:r>
              <a:rPr lang="ko-KR" altLang="ko-KR" sz="1200" kern="100">
                <a:latin typeface="+mj-lt"/>
                <a:ea typeface="+mj-ea"/>
                <a:cs typeface="Times New Roman" panose="02020603050405020304" pitchFamily="18" charset="0"/>
              </a:rPr>
              <a:t>강재홍 부장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5800" y="3200400"/>
            <a:ext cx="8229600" cy="6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[ </a:t>
            </a:r>
            <a:r>
              <a:rPr lang="ko-KR" altLang="en-US" sz="1200" b="1"/>
              <a:t>철수 일정 </a:t>
            </a:r>
            <a:r>
              <a:rPr lang="en-US" altLang="ko-KR" sz="1200" b="1"/>
              <a:t>]</a:t>
            </a:r>
            <a:endParaRPr lang="ko-KR" altLang="ko-KR" sz="1200" b="1"/>
          </a:p>
          <a:p>
            <a:pPr marL="542925" lvl="1" indent="-276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/>
              <a:t>11</a:t>
            </a:r>
            <a:r>
              <a:rPr lang="ko-KR" altLang="en-US" sz="1200"/>
              <a:t>월 </a:t>
            </a:r>
            <a:r>
              <a:rPr lang="en-US" altLang="ko-KR" sz="1200"/>
              <a:t>15</a:t>
            </a:r>
            <a:r>
              <a:rPr lang="ko-KR" altLang="en-US" sz="1200"/>
              <a:t>일 </a:t>
            </a:r>
            <a:r>
              <a:rPr lang="en-US" altLang="ko-KR" sz="1200"/>
              <a:t>TEOS </a:t>
            </a:r>
            <a:r>
              <a:rPr lang="ko-KR" altLang="en-US" sz="1200"/>
              <a:t>구조개선팀은 철수하며 누리꿈소프트 인력 피승현 부장과 정상훈 사원도 같은 날 철수한다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en-US" altLang="ko-KR" sz="12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0010D3F-074C-40B4-9CF6-00183957A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35063"/>
              </p:ext>
            </p:extLst>
          </p:nvPr>
        </p:nvGraphicFramePr>
        <p:xfrm>
          <a:off x="923924" y="4787920"/>
          <a:ext cx="7762876" cy="1605627"/>
        </p:xfrm>
        <a:graphic>
          <a:graphicData uri="http://schemas.openxmlformats.org/drawingml/2006/table">
            <a:tbl>
              <a:tblPr firstRow="1" bandRow="1"/>
              <a:tblGrid>
                <a:gridCol w="2623740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  <a:gridCol w="5139136">
                  <a:extLst>
                    <a:ext uri="{9D8B030D-6E8A-4147-A177-3AD203B41FA5}">
                      <a16:colId xmlns:a16="http://schemas.microsoft.com/office/drawing/2014/main" val="834662322"/>
                    </a:ext>
                  </a:extLst>
                </a:gridCol>
              </a:tblGrid>
              <a:tr h="30713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테이블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982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SCENARIO</a:t>
                      </a: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SCHEDULE</a:t>
                      </a: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DU</a:t>
                      </a: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RU</a:t>
                      </a: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SITE</a:t>
                      </a: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MOBILE_PARAMETER</a:t>
                      </a: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SCENARIO_NR_RU</a:t>
                      </a: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SCENARIO_NR_ANTENNA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오라클에서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Hdfs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전송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E0E34D2-AEA7-48AF-84DF-48EE670C4A38}"/>
              </a:ext>
            </a:extLst>
          </p:cNvPr>
          <p:cNvSpPr/>
          <p:nvPr/>
        </p:nvSpPr>
        <p:spPr>
          <a:xfrm>
            <a:off x="685800" y="3943126"/>
            <a:ext cx="8229600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[</a:t>
            </a:r>
            <a:r>
              <a:rPr lang="ko-KR" altLang="en-US" sz="1200" b="1"/>
              <a:t>스케줄러 개발 범위 </a:t>
            </a:r>
            <a:r>
              <a:rPr lang="en-US" altLang="ko-KR" sz="1200" b="1"/>
              <a:t>]</a:t>
            </a:r>
            <a:endParaRPr lang="en-US" altLang="ko-KR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5564A4-299E-4100-81A3-48F7AD9CB3E8}"/>
              </a:ext>
            </a:extLst>
          </p:cNvPr>
          <p:cNvSpPr/>
          <p:nvPr/>
        </p:nvSpPr>
        <p:spPr>
          <a:xfrm>
            <a:off x="914400" y="4427338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[1] </a:t>
            </a:r>
            <a:r>
              <a:rPr lang="ko-KR" altLang="en-US" sz="1100">
                <a:latin typeface="+mj-ea"/>
                <a:ea typeface="+mj-ea"/>
              </a:rPr>
              <a:t>기본 </a:t>
            </a:r>
            <a:r>
              <a:rPr lang="en-US" altLang="ko-KR" sz="1100">
                <a:latin typeface="+mj-ea"/>
                <a:ea typeface="+mj-ea"/>
              </a:rPr>
              <a:t>ETL</a:t>
            </a:r>
            <a:endParaRPr lang="ko-KR" altLang="en-US" sz="110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8F5F6B-4122-48F4-9139-D339CFDC348F}"/>
              </a:ext>
            </a:extLst>
          </p:cNvPr>
          <p:cNvSpPr/>
          <p:nvPr/>
        </p:nvSpPr>
        <p:spPr>
          <a:xfrm>
            <a:off x="914400" y="6564256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[2] </a:t>
            </a:r>
            <a:r>
              <a:rPr lang="ko-KR" altLang="en-US" sz="1100">
                <a:latin typeface="+mj-ea"/>
                <a:ea typeface="+mj-ea"/>
              </a:rPr>
              <a:t>분산 </a:t>
            </a:r>
            <a:r>
              <a:rPr lang="en-US" altLang="ko-KR" sz="1100">
                <a:latin typeface="+mj-ea"/>
                <a:ea typeface="+mj-ea"/>
              </a:rPr>
              <a:t>ETL</a:t>
            </a:r>
            <a:endParaRPr lang="ko-KR" altLang="en-US" sz="1100"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B590D75-23BF-4C14-A1B8-DA22EB9DE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33832"/>
              </p:ext>
            </p:extLst>
          </p:nvPr>
        </p:nvGraphicFramePr>
        <p:xfrm>
          <a:off x="923924" y="6904504"/>
          <a:ext cx="7762876" cy="1691732"/>
        </p:xfrm>
        <a:graphic>
          <a:graphicData uri="http://schemas.openxmlformats.org/drawingml/2006/table">
            <a:tbl>
              <a:tblPr firstRow="1" bandRow="1"/>
              <a:tblGrid>
                <a:gridCol w="2623740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  <a:gridCol w="5139136">
                  <a:extLst>
                    <a:ext uri="{9D8B030D-6E8A-4147-A177-3AD203B41FA5}">
                      <a16:colId xmlns:a16="http://schemas.microsoft.com/office/drawing/2014/main" val="834662322"/>
                    </a:ext>
                  </a:extLst>
                </a:gridCol>
              </a:tblGrid>
              <a:tr h="17905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테이블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992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Postgre1,2,3,4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서버에서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별로 생성되는 데이터를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Postgre1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서버의 마스터테이블을 실시간으로 폴링하여 작업이 완료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데이터의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서버를 확인하고 각각의 서버에서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HDFS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전송한다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indent="-17145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요청된 요건으로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일까지 개발하기 위하여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대상 테이블 및 추출요건을 이재홍차장이 피승현부장에게 전달하기로 하였음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indent="-17145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모듈개발을 위한 데이터가 미존재하여 테스트 데이터를 생성하여 개발하기로 함  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8ABA2F-041A-492C-8654-02D606C0BD42}"/>
              </a:ext>
            </a:extLst>
          </p:cNvPr>
          <p:cNvSpPr/>
          <p:nvPr/>
        </p:nvSpPr>
        <p:spPr>
          <a:xfrm>
            <a:off x="914400" y="8801100"/>
            <a:ext cx="14189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[3] Spark </a:t>
            </a:r>
            <a:r>
              <a:rPr lang="ko-KR" altLang="en-US" sz="1100">
                <a:latin typeface="+mj-ea"/>
                <a:ea typeface="+mj-ea"/>
              </a:rPr>
              <a:t>작업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235701-E21A-4911-B5D0-5A07A65121A6}"/>
              </a:ext>
            </a:extLst>
          </p:cNvPr>
          <p:cNvSpPr/>
          <p:nvPr/>
        </p:nvSpPr>
        <p:spPr>
          <a:xfrm>
            <a:off x="914400" y="9094113"/>
            <a:ext cx="7239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 - Hive</a:t>
            </a:r>
            <a:r>
              <a:rPr lang="ko-KR" altLang="en-US" sz="1100">
                <a:latin typeface="+mj-ea"/>
                <a:ea typeface="+mj-ea"/>
              </a:rPr>
              <a:t>로 작업된 </a:t>
            </a:r>
            <a:r>
              <a:rPr lang="en-US" altLang="ko-KR" sz="1100">
                <a:latin typeface="+mj-ea"/>
                <a:ea typeface="+mj-ea"/>
              </a:rPr>
              <a:t>sql</a:t>
            </a:r>
            <a:r>
              <a:rPr lang="ko-KR" altLang="en-US" sz="1100">
                <a:latin typeface="+mj-ea"/>
                <a:ea typeface="+mj-ea"/>
              </a:rPr>
              <a:t>를 </a:t>
            </a:r>
            <a:r>
              <a:rPr lang="en-US" altLang="ko-KR" sz="1100">
                <a:latin typeface="+mj-ea"/>
                <a:ea typeface="+mj-ea"/>
              </a:rPr>
              <a:t>spark-sql</a:t>
            </a:r>
            <a:r>
              <a:rPr lang="ko-KR" altLang="en-US" sz="1100">
                <a:latin typeface="+mj-ea"/>
                <a:ea typeface="+mj-ea"/>
              </a:rPr>
              <a:t>로 실행하는 템플릿을 피승현부장이 박준용차장에게 제공한다</a:t>
            </a:r>
            <a:r>
              <a:rPr lang="en-US" altLang="ko-KR" sz="1100">
                <a:latin typeface="+mj-ea"/>
                <a:ea typeface="+mj-ea"/>
              </a:rPr>
              <a:t>.</a:t>
            </a:r>
          </a:p>
          <a:p>
            <a:r>
              <a:rPr lang="ko-KR" altLang="en-US" sz="1100">
                <a:latin typeface="+mj-ea"/>
                <a:ea typeface="+mj-ea"/>
              </a:rPr>
              <a:t> </a:t>
            </a:r>
            <a:r>
              <a:rPr lang="en-US" altLang="ko-KR" sz="1100">
                <a:latin typeface="+mj-ea"/>
                <a:ea typeface="+mj-ea"/>
              </a:rPr>
              <a:t>- LOS </a:t>
            </a:r>
            <a:r>
              <a:rPr lang="ko-KR" altLang="en-US" sz="1100">
                <a:latin typeface="+mj-ea"/>
                <a:ea typeface="+mj-ea"/>
              </a:rPr>
              <a:t>샘플로 </a:t>
            </a:r>
            <a:r>
              <a:rPr lang="en-US" altLang="ko-KR" sz="1100">
                <a:latin typeface="+mj-ea"/>
                <a:ea typeface="+mj-ea"/>
              </a:rPr>
              <a:t>spark-sql</a:t>
            </a:r>
            <a:r>
              <a:rPr lang="ko-KR" altLang="en-US" sz="1100">
                <a:latin typeface="+mj-ea"/>
                <a:ea typeface="+mj-ea"/>
              </a:rPr>
              <a:t>로 변경한다</a:t>
            </a:r>
            <a:r>
              <a:rPr lang="en-US" altLang="ko-KR" sz="1100">
                <a:latin typeface="+mj-ea"/>
                <a:ea typeface="+mj-ea"/>
              </a:rPr>
              <a:t>.</a:t>
            </a:r>
            <a:endParaRPr lang="ko-KR" altLang="en-US" sz="110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E21777-F96B-4B2F-8167-8F0591F0D5A6}"/>
              </a:ext>
            </a:extLst>
          </p:cNvPr>
          <p:cNvSpPr/>
          <p:nvPr/>
        </p:nvSpPr>
        <p:spPr>
          <a:xfrm>
            <a:off x="914400" y="9867900"/>
            <a:ext cx="12602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[4] Bin </a:t>
            </a:r>
            <a:r>
              <a:rPr lang="ko-KR" altLang="en-US" sz="1100">
                <a:latin typeface="+mj-ea"/>
                <a:ea typeface="+mj-ea"/>
              </a:rPr>
              <a:t>파일 생성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9CE246-2820-4FCA-AF26-771E424AD168}"/>
              </a:ext>
            </a:extLst>
          </p:cNvPr>
          <p:cNvSpPr/>
          <p:nvPr/>
        </p:nvSpPr>
        <p:spPr>
          <a:xfrm>
            <a:off x="914400" y="10160913"/>
            <a:ext cx="777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 - </a:t>
            </a:r>
            <a:r>
              <a:rPr lang="ko-KR" altLang="en-US" sz="1100">
                <a:latin typeface="+mj-ea"/>
                <a:ea typeface="+mj-ea"/>
              </a:rPr>
              <a:t>현재 개발되어 있는 </a:t>
            </a:r>
            <a:r>
              <a:rPr lang="en-US" altLang="ko-KR" sz="1100">
                <a:latin typeface="+mj-ea"/>
                <a:ea typeface="+mj-ea"/>
              </a:rPr>
              <a:t>Los, Passloss</a:t>
            </a:r>
            <a:r>
              <a:rPr lang="ko-KR" altLang="en-US" sz="1100">
                <a:latin typeface="+mj-ea"/>
                <a:ea typeface="+mj-ea"/>
              </a:rPr>
              <a:t>의 </a:t>
            </a:r>
            <a:r>
              <a:rPr lang="en-US" altLang="ko-KR" sz="1100">
                <a:latin typeface="+mj-ea"/>
                <a:ea typeface="+mj-ea"/>
              </a:rPr>
              <a:t>Binary </a:t>
            </a:r>
            <a:r>
              <a:rPr lang="ko-KR" altLang="en-US" sz="1100">
                <a:latin typeface="+mj-ea"/>
                <a:ea typeface="+mj-ea"/>
              </a:rPr>
              <a:t>변환 모듈을 개발 및 테스트 하였으며 변환 모듈을 제공한다</a:t>
            </a:r>
            <a:r>
              <a:rPr lang="en-US" altLang="ko-KR" sz="1100">
                <a:latin typeface="+mj-ea"/>
                <a:ea typeface="+mj-ea"/>
              </a:rPr>
              <a:t>.</a:t>
            </a:r>
          </a:p>
          <a:p>
            <a:r>
              <a:rPr lang="en-US" altLang="ko-KR" sz="1100">
                <a:latin typeface="+mj-ea"/>
                <a:ea typeface="+mj-ea"/>
              </a:rPr>
              <a:t> - </a:t>
            </a:r>
            <a:r>
              <a:rPr lang="ko-KR" altLang="en-US" sz="1100">
                <a:latin typeface="+mj-ea"/>
                <a:ea typeface="+mj-ea"/>
              </a:rPr>
              <a:t>프로젝트 기간내에 추가개발된 분석의 모듈 데이터의 </a:t>
            </a:r>
            <a:r>
              <a:rPr lang="en-US" altLang="ko-KR" sz="1100">
                <a:latin typeface="+mj-ea"/>
              </a:rPr>
              <a:t>Binary </a:t>
            </a:r>
            <a:r>
              <a:rPr lang="ko-KR" altLang="en-US" sz="1100">
                <a:latin typeface="+mj-ea"/>
              </a:rPr>
              <a:t>변환 모듈 개발한다 </a:t>
            </a:r>
            <a:endParaRPr lang="ko-KR" altLang="en-US" sz="110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7E6570-84A2-4048-AB85-A1A9B0257A78}"/>
              </a:ext>
            </a:extLst>
          </p:cNvPr>
          <p:cNvSpPr/>
          <p:nvPr/>
        </p:nvSpPr>
        <p:spPr>
          <a:xfrm>
            <a:off x="781050" y="10896600"/>
            <a:ext cx="8229600" cy="117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[ </a:t>
            </a:r>
            <a:r>
              <a:rPr lang="ko-KR" altLang="en-US" sz="1200" b="1"/>
              <a:t>인수인계 </a:t>
            </a:r>
            <a:r>
              <a:rPr lang="en-US" altLang="ko-KR" sz="1200" b="1"/>
              <a:t>]</a:t>
            </a:r>
            <a:endParaRPr lang="ko-KR" altLang="ko-KR" sz="1200" b="1"/>
          </a:p>
          <a:p>
            <a:pPr marL="542925" lvl="1" indent="-276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/>
              <a:t>스케줄러 및 인터페이스 운영자 매뉴얼을 작성하여 박준용차장에게 인수인계한다</a:t>
            </a:r>
            <a:r>
              <a:rPr lang="en-US" altLang="ko-KR" sz="1200"/>
              <a:t>. </a:t>
            </a:r>
            <a:r>
              <a:rPr lang="ko-KR" altLang="en-US" sz="1200"/>
              <a:t>인수인계는 </a:t>
            </a:r>
            <a:r>
              <a:rPr lang="en-US" altLang="ko-KR" sz="1200"/>
              <a:t>11</a:t>
            </a:r>
            <a:r>
              <a:rPr lang="ko-KR" altLang="en-US" sz="1200"/>
              <a:t>월 </a:t>
            </a:r>
            <a:r>
              <a:rPr lang="en-US" altLang="ko-KR" sz="1200"/>
              <a:t>1</a:t>
            </a:r>
            <a:r>
              <a:rPr lang="ko-KR" altLang="en-US" sz="1200"/>
              <a:t>일부터 </a:t>
            </a:r>
            <a:r>
              <a:rPr lang="en-US" altLang="ko-KR" sz="1200"/>
              <a:t>2</a:t>
            </a:r>
            <a:r>
              <a:rPr lang="ko-KR" altLang="en-US" sz="1200"/>
              <a:t>주간 진행하며 인수인계는 이클립스 설치 및 </a:t>
            </a:r>
            <a:r>
              <a:rPr lang="en-US" altLang="ko-KR" sz="1200"/>
              <a:t>Spark </a:t>
            </a:r>
            <a:r>
              <a:rPr lang="ko-KR" altLang="en-US" sz="1200"/>
              <a:t>실행 방법을 설명한다</a:t>
            </a:r>
            <a:r>
              <a:rPr lang="en-US" altLang="ko-KR" sz="1200"/>
              <a:t>. </a:t>
            </a:r>
            <a:r>
              <a:rPr lang="ko-KR" altLang="en-US" sz="1200"/>
              <a:t>프로그램개발은 </a:t>
            </a:r>
            <a:r>
              <a:rPr lang="en-US" altLang="ko-KR" sz="1200"/>
              <a:t>15</a:t>
            </a:r>
            <a:r>
              <a:rPr lang="ko-KR" altLang="en-US" sz="1200"/>
              <a:t>일까지 누리꿈소프트가 담당한다</a:t>
            </a:r>
            <a:r>
              <a:rPr lang="en-US" altLang="ko-KR" sz="1200"/>
              <a:t>.</a:t>
            </a:r>
            <a:r>
              <a:rPr lang="ko-KR" altLang="en-US" sz="1200"/>
              <a:t>  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94826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12372</TotalTime>
  <Words>254</Words>
  <Application>Microsoft Office PowerPoint</Application>
  <PresentationFormat>A3 용지(297x420mm)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CJK JP Regular</vt:lpstr>
      <vt:lpstr>맑은 고딕</vt:lpstr>
      <vt:lpstr>Calibri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피승현님/임시</cp:lastModifiedBy>
  <cp:revision>169</cp:revision>
  <dcterms:created xsi:type="dcterms:W3CDTF">2018-03-11T02:56:37Z</dcterms:created>
  <dcterms:modified xsi:type="dcterms:W3CDTF">2019-10-30T10:30:08Z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