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183" r:id="rId2"/>
    <p:sldId id="1184" r:id="rId3"/>
    <p:sldId id="1185" r:id="rId4"/>
    <p:sldId id="1198" r:id="rId5"/>
    <p:sldId id="1203" r:id="rId6"/>
    <p:sldId id="1201" r:id="rId7"/>
    <p:sldId id="1204" r:id="rId8"/>
    <p:sldId id="1206" r:id="rId9"/>
    <p:sldId id="1207" r:id="rId10"/>
    <p:sldId id="1208" r:id="rId11"/>
    <p:sldId id="1210" r:id="rId12"/>
    <p:sldId id="1209" r:id="rId13"/>
    <p:sldId id="1211" r:id="rId14"/>
    <p:sldId id="1216" r:id="rId15"/>
    <p:sldId id="1215" r:id="rId16"/>
    <p:sldId id="1217" r:id="rId17"/>
    <p:sldId id="1219" r:id="rId18"/>
    <p:sldId id="1218" r:id="rId19"/>
    <p:sldId id="1220" r:id="rId20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57439A-59DB-4F15-99EE-3151CDB662BF}">
          <p14:sldIdLst>
            <p14:sldId id="1183"/>
            <p14:sldId id="1184"/>
            <p14:sldId id="1185"/>
            <p14:sldId id="1198"/>
            <p14:sldId id="1203"/>
            <p14:sldId id="1201"/>
            <p14:sldId id="1204"/>
            <p14:sldId id="1206"/>
            <p14:sldId id="1207"/>
            <p14:sldId id="1208"/>
            <p14:sldId id="1210"/>
            <p14:sldId id="1209"/>
            <p14:sldId id="1211"/>
            <p14:sldId id="1216"/>
            <p14:sldId id="1215"/>
            <p14:sldId id="1217"/>
            <p14:sldId id="1219"/>
            <p14:sldId id="1218"/>
            <p14:sldId id="12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936"/>
    <a:srgbClr val="F2F2F2"/>
    <a:srgbClr val="FF6600"/>
    <a:srgbClr val="0000FF"/>
    <a:srgbClr val="DDDDDD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6984" autoAdjust="0"/>
  </p:normalViewPr>
  <p:slideViewPr>
    <p:cSldViewPr>
      <p:cViewPr varScale="1">
        <p:scale>
          <a:sx n="102" d="100"/>
          <a:sy n="102" d="100"/>
        </p:scale>
        <p:origin x="2034" y="156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45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23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50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5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42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7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2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7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1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8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82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6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5296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fld id="{AC206120-70BF-40EF-89F4-263E9211EEC0}" type="slidenum">
              <a:rPr kumimoji="0" lang="en-US" altLang="ko-KR" sz="9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‹#›</a:t>
            </a:fld>
            <a:endParaRPr kumimoji="0" lang="ko-KR" altLang="en-US" sz="900" ker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0" y="6451973"/>
            <a:ext cx="720079" cy="31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73" y="6453336"/>
            <a:ext cx="898747" cy="3052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FC7CBA-2B38-4572-A55F-61DA4DE6C437}"/>
              </a:ext>
            </a:extLst>
          </p:cNvPr>
          <p:cNvCxnSpPr>
            <a:cxnSpLocks/>
          </p:cNvCxnSpPr>
          <p:nvPr userDrawn="1"/>
        </p:nvCxnSpPr>
        <p:spPr>
          <a:xfrm>
            <a:off x="182756" y="6362588"/>
            <a:ext cx="9468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332608"/>
            <a:ext cx="9649521" cy="6453336"/>
            <a:chOff x="184037" y="980728"/>
            <a:chExt cx="9700410" cy="5587307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037" y="980728"/>
              <a:ext cx="9700410" cy="5587307"/>
              <a:chOff x="184037" y="980728"/>
              <a:chExt cx="9700410" cy="558730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80370" y="5733256"/>
                <a:ext cx="3505768" cy="37119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rtl="0">
                  <a:lnSpc>
                    <a:spcPct val="110000"/>
                  </a:lnSpc>
                  <a:spcBef>
                    <a:spcPts val="600"/>
                  </a:spcBef>
                  <a:buSzPct val="100000"/>
                  <a:defRPr/>
                </a:pPr>
                <a:r>
                  <a:rPr lang="ko" b="1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차세대 OSS Tech. Lab장 김영궁</a:t>
                </a:r>
                <a:endParaRPr lang="en-US" altLang="ko-KR" b="1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7" name="Picture 2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037" y="980728"/>
                <a:ext cx="9700410" cy="5587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200472" y="2060575"/>
                <a:ext cx="3672408" cy="35286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6576" y="2029933"/>
                <a:ext cx="61926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35976" y="1506901"/>
                <a:ext cx="64932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2560" y="2636912"/>
                <a:ext cx="57606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 latinLnBrk="0"/>
                <a:endParaRPr lang="ko-KR" altLang="en-US" sz="1200"/>
              </a:p>
            </p:txBody>
          </p:sp>
        </p:grpSp>
        <p:pic>
          <p:nvPicPr>
            <p:cNvPr id="14" name="Picture 2"/>
            <p:cNvPicPr preferRelativeResize="0"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6" t="18571" r="74679" b="74633"/>
            <a:stretch/>
          </p:blipFill>
          <p:spPr bwMode="auto">
            <a:xfrm>
              <a:off x="261813" y="6030642"/>
              <a:ext cx="1080879" cy="34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6467" y="419955"/>
            <a:ext cx="64382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latin typeface="+mj-lt"/>
                <a:ea typeface="+mj-ea"/>
                <a:cs typeface="Arial" panose="020B0604020202020204" pitchFamily="34" charset="0"/>
              </a:rPr>
              <a:t>Spark </a:t>
            </a:r>
            <a:r>
              <a:rPr lang="ko-KR" altLang="en-US" sz="3500" b="1">
                <a:latin typeface="+mj-lt"/>
                <a:ea typeface="+mj-ea"/>
                <a:cs typeface="Arial" panose="020B0604020202020204" pitchFamily="34" charset="0"/>
              </a:rPr>
              <a:t>스케줄러 운영자 매뉴얼</a:t>
            </a:r>
          </a:p>
          <a:p>
            <a:pPr rtl="0"/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>
                <a:latin typeface="+mj-lt"/>
                <a:cs typeface="Arial" panose="020B0604020202020204" pitchFamily="34" charset="0"/>
              </a:rPr>
              <a:t> </a:t>
            </a:r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>
                <a:latin typeface="+mj-lt"/>
                <a:cs typeface="Arial" panose="020B0604020202020204" pitchFamily="34" charset="0"/>
              </a:rPr>
              <a:t> </a:t>
            </a:r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>
                <a:latin typeface="+mj-lt"/>
                <a:cs typeface="Arial" panose="020B0604020202020204" pitchFamily="34" charset="0"/>
              </a:rPr>
              <a:t> </a:t>
            </a:r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>
                <a:latin typeface="+mj-lt"/>
                <a:cs typeface="Arial" panose="020B0604020202020204" pitchFamily="34" charset="0"/>
              </a:rPr>
              <a:t> </a:t>
            </a:r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>
                <a:latin typeface="+mj-lt"/>
                <a:cs typeface="Arial" panose="020B0604020202020204" pitchFamily="34" charset="0"/>
              </a:rPr>
              <a:t>1</a:t>
            </a:r>
            <a:r>
              <a:rPr lang="ko" sz="2600" b="1" i="1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>
                <a:latin typeface="+mj-lt"/>
                <a:cs typeface="Arial" panose="020B0604020202020204" pitchFamily="34" charset="0"/>
              </a:rPr>
              <a:t>0</a:t>
            </a:r>
            <a:endParaRPr lang="ko-KR" altLang="ko-KR" sz="260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>
                <a:latin typeface="+mj-lt"/>
                <a:cs typeface="Arial" panose="020B0604020202020204" pitchFamily="34" charset="0"/>
              </a:rPr>
              <a:t> </a:t>
            </a:r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>
                <a:latin typeface="+mj-lt"/>
                <a:cs typeface="Arial" panose="020B0604020202020204" pitchFamily="34" charset="0"/>
              </a:rPr>
              <a:t>-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11-14</a:t>
            </a:r>
            <a:endParaRPr lang="ko-KR" altLang="ko-KR" sz="200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 descr="텔레콤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165255"/>
            <a:ext cx="765175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2" y="6152618"/>
            <a:ext cx="909189" cy="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1A993ECE-5102-4D0B-A694-6F16B1580B3B}"/>
              </a:ext>
            </a:extLst>
          </p:cNvPr>
          <p:cNvSpPr/>
          <p:nvPr/>
        </p:nvSpPr>
        <p:spPr>
          <a:xfrm>
            <a:off x="6081851" y="4231364"/>
            <a:ext cx="734971" cy="15411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fontAlgn="ctr"/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4. ETL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scala.etl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– 03  (Postgre Los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결과 이관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4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대의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DB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분산저장되는 있는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LOS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결과 데이터를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Postgre1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의 마스터 테이블의 정보를 모니터링하여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생성되는 데이터를 실시간으로 스케줄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ID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RU_ID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별로 하둡으로 저장한다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77805"/>
              </p:ext>
            </p:extLst>
          </p:nvPr>
        </p:nvGraphicFramePr>
        <p:xfrm>
          <a:off x="272480" y="1484783"/>
          <a:ext cx="9217024" cy="4680521"/>
        </p:xfrm>
        <a:graphic>
          <a:graphicData uri="http://schemas.openxmlformats.org/drawingml/2006/table">
            <a:tbl>
              <a:tblPr/>
              <a:tblGrid>
                <a:gridCol w="1256867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173076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6787081">
                  <a:extLst>
                    <a:ext uri="{9D8B030D-6E8A-4147-A177-3AD203B41FA5}">
                      <a16:colId xmlns:a16="http://schemas.microsoft.com/office/drawing/2014/main" val="2657171418"/>
                    </a:ext>
                  </a:extLst>
                </a:gridCol>
              </a:tblGrid>
              <a:tr h="492687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4187834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ExtractLoadPost</a:t>
                      </a:r>
                    </a:p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Manager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monitorJobDis</a:t>
                      </a:r>
                    </a:p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8900" marR="0" lvl="1" indent="31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JOB_DIS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RU_ID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완료상태가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3,4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인 것을 체크 하여 이행시키며 모든 대상건이 완료될 때까지 반복한다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5725" lvl="1" indent="6350" algn="l" fontAlgn="ctr"/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사용테이블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85725" lvl="1" indent="6350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JOB_DIS</a:t>
                      </a:r>
                    </a:p>
                    <a:p>
                      <a:pPr marL="85725" lvl="1" indent="6350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JOB_ETL</a:t>
                      </a:r>
                    </a:p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</a:tbl>
          </a:graphicData>
        </a:graphic>
      </p:graphicFrame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E00F99B8-7613-4150-990E-3C75CD2649A4}"/>
              </a:ext>
            </a:extLst>
          </p:cNvPr>
          <p:cNvSpPr/>
          <p:nvPr/>
        </p:nvSpPr>
        <p:spPr>
          <a:xfrm>
            <a:off x="5304656" y="4353393"/>
            <a:ext cx="489164" cy="31010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GIS1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57695D-C037-4B0C-A526-ABAD87A6D166}"/>
              </a:ext>
            </a:extLst>
          </p:cNvPr>
          <p:cNvSpPr/>
          <p:nvPr/>
        </p:nvSpPr>
        <p:spPr>
          <a:xfrm>
            <a:off x="6168752" y="4375856"/>
            <a:ext cx="576064" cy="278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RU2.CSV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17B5650-F130-40FA-8000-4F4C47A4AEAA}"/>
              </a:ext>
            </a:extLst>
          </p:cNvPr>
          <p:cNvSpPr/>
          <p:nvPr/>
        </p:nvSpPr>
        <p:spPr>
          <a:xfrm>
            <a:off x="4850854" y="2799663"/>
            <a:ext cx="1224136" cy="10081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현재시점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4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건의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RU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가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이행대상건</a:t>
            </a:r>
          </a:p>
        </p:txBody>
      </p:sp>
      <p:pic>
        <p:nvPicPr>
          <p:cNvPr id="51" name="Picture 22" descr="REPEAT iconì ëí ì´ë¯¸ì§ ê²ìê²°ê³¼">
            <a:extLst>
              <a:ext uri="{FF2B5EF4-FFF2-40B4-BE49-F238E27FC236}">
                <a16:creationId xmlns:a16="http://schemas.microsoft.com/office/drawing/2014/main" id="{41E244D8-E93D-488A-88B3-3EDDD7C5F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28864" y="2276872"/>
            <a:ext cx="237419" cy="20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83A94AE7-D0DB-473B-B405-1880A9835FEF}"/>
              </a:ext>
            </a:extLst>
          </p:cNvPr>
          <p:cNvSpPr/>
          <p:nvPr/>
        </p:nvSpPr>
        <p:spPr>
          <a:xfrm>
            <a:off x="4268924" y="2176022"/>
            <a:ext cx="1224136" cy="3600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전체건이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완료될때까지 반복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F0D80DC-B0D9-4447-9D00-C9050463D8B6}"/>
              </a:ext>
            </a:extLst>
          </p:cNvPr>
          <p:cNvCxnSpPr>
            <a:stCxn id="40" idx="4"/>
            <a:endCxn id="49" idx="1"/>
          </p:cNvCxnSpPr>
          <p:nvPr/>
        </p:nvCxnSpPr>
        <p:spPr>
          <a:xfrm>
            <a:off x="5793820" y="4508446"/>
            <a:ext cx="374932" cy="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자기 디스크 55">
            <a:extLst>
              <a:ext uri="{FF2B5EF4-FFF2-40B4-BE49-F238E27FC236}">
                <a16:creationId xmlns:a16="http://schemas.microsoft.com/office/drawing/2014/main" id="{12A675AA-6715-4023-8D7D-24573F758DB4}"/>
              </a:ext>
            </a:extLst>
          </p:cNvPr>
          <p:cNvSpPr/>
          <p:nvPr/>
        </p:nvSpPr>
        <p:spPr>
          <a:xfrm>
            <a:off x="5304656" y="4681978"/>
            <a:ext cx="489164" cy="31010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GIS2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0E0F45-D1ED-469E-B125-CF6DCDCFCCEF}"/>
              </a:ext>
            </a:extLst>
          </p:cNvPr>
          <p:cNvSpPr/>
          <p:nvPr/>
        </p:nvSpPr>
        <p:spPr>
          <a:xfrm>
            <a:off x="6168752" y="4704441"/>
            <a:ext cx="576064" cy="278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RU3.CSV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C306E9F-531E-40F3-B142-41B6DB32BE3F}"/>
              </a:ext>
            </a:extLst>
          </p:cNvPr>
          <p:cNvCxnSpPr>
            <a:stCxn id="56" idx="4"/>
            <a:endCxn id="61" idx="1"/>
          </p:cNvCxnSpPr>
          <p:nvPr/>
        </p:nvCxnSpPr>
        <p:spPr>
          <a:xfrm>
            <a:off x="5793820" y="4837031"/>
            <a:ext cx="374932" cy="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자기 디스크 68">
            <a:extLst>
              <a:ext uri="{FF2B5EF4-FFF2-40B4-BE49-F238E27FC236}">
                <a16:creationId xmlns:a16="http://schemas.microsoft.com/office/drawing/2014/main" id="{D5A3556D-E15F-45FD-9D8A-265BB88FADD8}"/>
              </a:ext>
            </a:extLst>
          </p:cNvPr>
          <p:cNvSpPr/>
          <p:nvPr/>
        </p:nvSpPr>
        <p:spPr>
          <a:xfrm>
            <a:off x="5304656" y="5022558"/>
            <a:ext cx="489164" cy="31010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GIS3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87C12B2-BCF4-4C6F-A1F6-AD8379D4F27D}"/>
              </a:ext>
            </a:extLst>
          </p:cNvPr>
          <p:cNvSpPr/>
          <p:nvPr/>
        </p:nvSpPr>
        <p:spPr>
          <a:xfrm>
            <a:off x="6168752" y="5045021"/>
            <a:ext cx="576064" cy="278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RU4.CSV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0481E93-FD20-4E5F-8943-0CFA07A6D957}"/>
              </a:ext>
            </a:extLst>
          </p:cNvPr>
          <p:cNvCxnSpPr>
            <a:stCxn id="69" idx="4"/>
            <a:endCxn id="70" idx="1"/>
          </p:cNvCxnSpPr>
          <p:nvPr/>
        </p:nvCxnSpPr>
        <p:spPr>
          <a:xfrm>
            <a:off x="5793820" y="5177611"/>
            <a:ext cx="374932" cy="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자기 디스크 71">
            <a:extLst>
              <a:ext uri="{FF2B5EF4-FFF2-40B4-BE49-F238E27FC236}">
                <a16:creationId xmlns:a16="http://schemas.microsoft.com/office/drawing/2014/main" id="{BF974C05-0CE9-4FFE-9CB8-2EE890D2DDA0}"/>
              </a:ext>
            </a:extLst>
          </p:cNvPr>
          <p:cNvSpPr/>
          <p:nvPr/>
        </p:nvSpPr>
        <p:spPr>
          <a:xfrm>
            <a:off x="5304656" y="5351143"/>
            <a:ext cx="489164" cy="31010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GIS4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0592D7B-29F9-4F32-AC8C-552AF1EE5E5B}"/>
              </a:ext>
            </a:extLst>
          </p:cNvPr>
          <p:cNvSpPr/>
          <p:nvPr/>
        </p:nvSpPr>
        <p:spPr>
          <a:xfrm>
            <a:off x="6168752" y="5373606"/>
            <a:ext cx="576064" cy="278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RU5.CSV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DA9BCAD-DDC5-4E2E-A533-92F9F02E61CB}"/>
              </a:ext>
            </a:extLst>
          </p:cNvPr>
          <p:cNvCxnSpPr>
            <a:stCxn id="72" idx="4"/>
            <a:endCxn id="73" idx="1"/>
          </p:cNvCxnSpPr>
          <p:nvPr/>
        </p:nvCxnSpPr>
        <p:spPr>
          <a:xfrm>
            <a:off x="5793820" y="5506196"/>
            <a:ext cx="374932" cy="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E1B023-C1D7-4907-B542-423DBC55613A}"/>
              </a:ext>
            </a:extLst>
          </p:cNvPr>
          <p:cNvCxnSpPr>
            <a:cxnSpLocks/>
          </p:cNvCxnSpPr>
          <p:nvPr/>
        </p:nvCxnSpPr>
        <p:spPr>
          <a:xfrm>
            <a:off x="2936776" y="2132856"/>
            <a:ext cx="0" cy="3888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31683D-3105-4AFD-8C48-B041D0C3E5E7}"/>
              </a:ext>
            </a:extLst>
          </p:cNvPr>
          <p:cNvSpPr/>
          <p:nvPr/>
        </p:nvSpPr>
        <p:spPr>
          <a:xfrm>
            <a:off x="6221619" y="4013556"/>
            <a:ext cx="505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cs typeface="Times New Roman" panose="02020603050405020304" pitchFamily="18" charset="0"/>
              </a:rPr>
              <a:t>edge</a:t>
            </a:r>
            <a:endParaRPr lang="ko-KR" altLang="en-US" sz="1050"/>
          </a:p>
        </p:txBody>
      </p:sp>
      <p:sp>
        <p:nvSpPr>
          <p:cNvPr id="76" name="순서도: 자기 디스크 75">
            <a:extLst>
              <a:ext uri="{FF2B5EF4-FFF2-40B4-BE49-F238E27FC236}">
                <a16:creationId xmlns:a16="http://schemas.microsoft.com/office/drawing/2014/main" id="{935DED98-4EDB-4E7D-8532-B4E00A035429}"/>
              </a:ext>
            </a:extLst>
          </p:cNvPr>
          <p:cNvSpPr/>
          <p:nvPr/>
        </p:nvSpPr>
        <p:spPr>
          <a:xfrm>
            <a:off x="7680920" y="4522229"/>
            <a:ext cx="1152128" cy="85098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64B4D92-B2C9-4CA5-8045-B9CE0B95AFBF}"/>
              </a:ext>
            </a:extLst>
          </p:cNvPr>
          <p:cNvCxnSpPr/>
          <p:nvPr/>
        </p:nvCxnSpPr>
        <p:spPr>
          <a:xfrm>
            <a:off x="6900686" y="4982724"/>
            <a:ext cx="70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자기 디스크 76">
            <a:extLst>
              <a:ext uri="{FF2B5EF4-FFF2-40B4-BE49-F238E27FC236}">
                <a16:creationId xmlns:a16="http://schemas.microsoft.com/office/drawing/2014/main" id="{825CA6E0-9C29-4115-90AA-34A5436BE3FC}"/>
              </a:ext>
            </a:extLst>
          </p:cNvPr>
          <p:cNvSpPr/>
          <p:nvPr/>
        </p:nvSpPr>
        <p:spPr>
          <a:xfrm>
            <a:off x="7833320" y="4674629"/>
            <a:ext cx="1152128" cy="85098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0A229C-0AD5-4871-9B84-99CA788C7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63974"/>
              </p:ext>
            </p:extLst>
          </p:nvPr>
        </p:nvGraphicFramePr>
        <p:xfrm>
          <a:off x="3133717" y="2667089"/>
          <a:ext cx="1584175" cy="1289580"/>
        </p:xfrm>
        <a:graphic>
          <a:graphicData uri="http://schemas.openxmlformats.org/drawingml/2006/table">
            <a:tbl>
              <a:tblPr firstRow="1" bandRow="1"/>
              <a:tblGrid>
                <a:gridCol w="50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99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78377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193146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JOB_DIS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9046"/>
                  </a:ext>
                </a:extLst>
              </a:tr>
              <a:tr h="203309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5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2062B69-5920-4652-8810-8F9B6BB59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065"/>
              </p:ext>
            </p:extLst>
          </p:nvPr>
        </p:nvGraphicFramePr>
        <p:xfrm>
          <a:off x="3133717" y="4507696"/>
          <a:ext cx="1584175" cy="1074650"/>
        </p:xfrm>
        <a:graphic>
          <a:graphicData uri="http://schemas.openxmlformats.org/drawingml/2006/table">
            <a:tbl>
              <a:tblPr firstRow="1" bandRow="1"/>
              <a:tblGrid>
                <a:gridCol w="50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99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78377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193146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JOB_ETL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진행중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진행중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진행중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9046"/>
                  </a:ext>
                </a:extLst>
              </a:tr>
              <a:tr h="203309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5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진행중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D170162-9500-47CE-A715-9C5D1038FA3F}"/>
              </a:ext>
            </a:extLst>
          </p:cNvPr>
          <p:cNvCxnSpPr/>
          <p:nvPr/>
        </p:nvCxnSpPr>
        <p:spPr>
          <a:xfrm>
            <a:off x="3847573" y="4013556"/>
            <a:ext cx="0" cy="36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C3DDE7B-2233-4588-A613-37F66E042EE2}"/>
              </a:ext>
            </a:extLst>
          </p:cNvPr>
          <p:cNvSpPr/>
          <p:nvPr/>
        </p:nvSpPr>
        <p:spPr>
          <a:xfrm>
            <a:off x="3330724" y="414908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삽입</a:t>
            </a:r>
            <a:endParaRPr lang="ko-KR" altLang="en-US" sz="9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55750DD-1490-444B-8EC3-A9770F1F7C9C}"/>
              </a:ext>
            </a:extLst>
          </p:cNvPr>
          <p:cNvCxnSpPr/>
          <p:nvPr/>
        </p:nvCxnSpPr>
        <p:spPr>
          <a:xfrm>
            <a:off x="4850854" y="4982724"/>
            <a:ext cx="318170" cy="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D07B65D-DC65-45B5-AC12-A8F7864FB730}"/>
              </a:ext>
            </a:extLst>
          </p:cNvPr>
          <p:cNvSpPr/>
          <p:nvPr/>
        </p:nvSpPr>
        <p:spPr>
          <a:xfrm>
            <a:off x="4791626" y="465737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추출</a:t>
            </a:r>
            <a:endParaRPr lang="ko-KR" altLang="en-US" sz="900"/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B4417C53-3DBE-4520-B88F-2E7FB9AFB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12351"/>
              </p:ext>
            </p:extLst>
          </p:nvPr>
        </p:nvGraphicFramePr>
        <p:xfrm>
          <a:off x="7473280" y="2708920"/>
          <a:ext cx="1584175" cy="1074650"/>
        </p:xfrm>
        <a:graphic>
          <a:graphicData uri="http://schemas.openxmlformats.org/drawingml/2006/table">
            <a:tbl>
              <a:tblPr firstRow="1" bandRow="1"/>
              <a:tblGrid>
                <a:gridCol w="50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99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78377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193146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JOB_ETL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완료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완료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9046"/>
                  </a:ext>
                </a:extLst>
              </a:tr>
              <a:tr h="203309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5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0DFD4A-46C5-455A-A99C-EE68EC167C68}"/>
              </a:ext>
            </a:extLst>
          </p:cNvPr>
          <p:cNvCxnSpPr/>
          <p:nvPr/>
        </p:nvCxnSpPr>
        <p:spPr>
          <a:xfrm flipV="1">
            <a:off x="8256984" y="3956669"/>
            <a:ext cx="0" cy="4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A21DEF0-6853-444D-84E9-F56B6CE6F4D9}"/>
              </a:ext>
            </a:extLst>
          </p:cNvPr>
          <p:cNvSpPr/>
          <p:nvPr/>
        </p:nvSpPr>
        <p:spPr>
          <a:xfrm>
            <a:off x="8337376" y="407707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갱신</a:t>
            </a:r>
            <a:endParaRPr lang="ko-KR" altLang="en-US" sz="9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47BC44C-76C0-417A-A254-89B0270210D5}"/>
              </a:ext>
            </a:extLst>
          </p:cNvPr>
          <p:cNvCxnSpPr/>
          <p:nvPr/>
        </p:nvCxnSpPr>
        <p:spPr>
          <a:xfrm>
            <a:off x="3133717" y="6021288"/>
            <a:ext cx="58517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4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4. ETL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scala.etl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– 04  (Postgre Los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결과 이관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4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대의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DB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분산저장되는 있는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LOS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결과 데이터를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Postgre1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의 마스터 테이블의 정보를 모니터링하여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생성되는 데이터를 실시간으로 스케줄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ID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RU_ID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별로 하둡으로 저장한다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A21B3A7-53CA-4166-AD46-26C1F29BF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39253"/>
              </p:ext>
            </p:extLst>
          </p:nvPr>
        </p:nvGraphicFramePr>
        <p:xfrm>
          <a:off x="272480" y="1412776"/>
          <a:ext cx="9289032" cy="4536504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4500500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사용테이블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1103067">
                <a:tc rowSpan="3"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ExtractLoadPost</a:t>
                      </a:r>
                    </a:p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excuteExtractLoad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Postgre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에서 수행이 완료된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Postgre1,2,3,4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중에서 추출할 대상을 선정한다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lvl="1" indent="6350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JOB_DIS</a:t>
                      </a:r>
                    </a:p>
                    <a:p>
                      <a:pPr marL="85725" lvl="1" indent="6350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JOB_ETL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660136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insertJobDisExt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진행상태를 관리한다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작업시작시 삽입되고 상태는 진행중으로 표시된다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JOB_ETL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584439"/>
                  </a:ext>
                </a:extLst>
              </a:tr>
              <a:tr h="562041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lvl="1" indent="6350" algn="l" fontAlgn="ctr"/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extractPostToHadoopCsv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는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LOS_ENG_RESULT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LOS_BLD_RESULT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Postgre1,2,3,4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중에서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RU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별로 데이터가 추출된다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LOS_ENG_RESULT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LOS_BLD_RESULT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937855"/>
                  </a:ext>
                </a:extLst>
              </a:tr>
              <a:tr h="543713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LoadHdfsLos</a:t>
                      </a:r>
                    </a:p>
                    <a:p>
                      <a:pPr marL="457200" lvl="1" indent="-365125"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executeRealPostToHdfs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2D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RESULT_NR_2D_LOS_RU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RESULT_NR_BF_LOS_RU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스케줄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ID, RU_ID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파티션으로 파케이로 저장된다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RESULT_NR_2D_LOS_RU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RESULT_NR_BF_LOS_RU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111197"/>
                  </a:ext>
                </a:extLst>
              </a:tr>
              <a:tr h="397729">
                <a:tc>
                  <a:txBody>
                    <a:bodyPr/>
                    <a:lstStyle/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ExtractLoadPost</a:t>
                      </a:r>
                    </a:p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Manager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updateJobDisExt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ID, 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별로 최종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HDFS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에 적재되면 해당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RU_ID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상태를 완료로 변경한다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JOB_ETL</a:t>
                      </a:r>
                      <a:endParaRPr lang="en-US" altLang="ko-KR" sz="5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741314"/>
                  </a:ext>
                </a:extLst>
              </a:tr>
              <a:tr h="368503">
                <a:tc>
                  <a:txBody>
                    <a:bodyPr/>
                    <a:lstStyle/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ExtractLoadPost</a:t>
                      </a:r>
                    </a:p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Manager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excuteExtractLoadOneTime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결과 추출이 처음 한번만 실행되어 추출작업 수행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SCENARIO_NR_RU_DEM</a:t>
                      </a:r>
                      <a:endParaRPr lang="en-US" altLang="ko-KR" sz="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000712"/>
                  </a:ext>
                </a:extLst>
              </a:tr>
              <a:tr h="400275">
                <a:tc>
                  <a:txBody>
                    <a:bodyPr/>
                    <a:lstStyle/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LoadHdfsManager</a:t>
                      </a:r>
                      <a:endParaRPr kumimoji="0" lang="en-US" altLang="ko-KR" sz="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postAvgToHdfs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추출된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SCENARIO_NR_RU_DEM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하둡의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SCENARIO_NR_RU_AVG_HEIGHT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로딩한다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SCENARIO_NR_RU_AVG_HEIGHT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51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2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5. ENG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scala.job.spark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ETL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작업이 완료되면 하둡의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spark-sql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로 분석모듈이 실행된다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C90B13-C678-423E-AFD5-4EEC64A05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02305"/>
              </p:ext>
            </p:extLst>
          </p:nvPr>
        </p:nvGraphicFramePr>
        <p:xfrm>
          <a:off x="1136576" y="1556794"/>
          <a:ext cx="3240360" cy="3024334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</a:tblGrid>
              <a:tr h="303150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실행모듈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340148">
                <a:tc rowSpan="8"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EngManager(2D)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Los 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PathLoss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RsrpPilot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653904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Rsrp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161347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BestServer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445739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Rssi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422347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Sinr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695942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Throughput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38354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4477D0-9612-46F6-A4F1-6E5995170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2347"/>
              </p:ext>
            </p:extLst>
          </p:nvPr>
        </p:nvGraphicFramePr>
        <p:xfrm>
          <a:off x="4664968" y="1556794"/>
          <a:ext cx="3240360" cy="3024334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180097057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397254198"/>
                    </a:ext>
                  </a:extLst>
                </a:gridCol>
              </a:tblGrid>
              <a:tr h="303150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실행모듈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20273"/>
                  </a:ext>
                </a:extLst>
              </a:tr>
              <a:tr h="340148">
                <a:tc rowSpan="8"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BdEngManager(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Los 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444762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PathLoss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253315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RsrpPilot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673527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Rsrp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658421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BestServer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331609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Rssi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65970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Sinr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420174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Throughput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9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43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6. BIN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 생성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scala.serialize</a:t>
            </a:r>
            <a:r>
              <a:rPr lang="en-US" altLang="ko-KR">
                <a:solidFill>
                  <a:srgbClr val="FF0000"/>
                </a:solidFill>
              </a:rPr>
              <a:t>) – 2D Sector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분석모듈 실행후 분석결과를 지도에 표시하기 위하여 텍스트형태의 데이터를 이지스의 지도툴의 바이너리 파일 형태로 변경하여 데이터 노드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1,2,3,4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중 사용량이 적은 곳으로 내립니다</a:t>
            </a:r>
            <a:endParaRPr lang="en-US" altLang="ko-KR" sz="12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ko-KR" altLang="en-US" sz="120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2006BD7-8742-4C8E-B11F-E2D61D57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31718"/>
              </p:ext>
            </p:extLst>
          </p:nvPr>
        </p:nvGraphicFramePr>
        <p:xfrm>
          <a:off x="272480" y="1556792"/>
          <a:ext cx="9217024" cy="4248472"/>
        </p:xfrm>
        <a:graphic>
          <a:graphicData uri="http://schemas.openxmlformats.org/drawingml/2006/table">
            <a:tbl>
              <a:tblPr/>
              <a:tblGrid>
                <a:gridCol w="884834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400988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6931202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3888432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MakeBinFile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makeEngSectorResult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섹터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0DF26E15-41E3-4634-848A-9EEA7D007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315"/>
              </p:ext>
            </p:extLst>
          </p:nvPr>
        </p:nvGraphicFramePr>
        <p:xfrm>
          <a:off x="2816777" y="3640460"/>
          <a:ext cx="1505290" cy="1390256"/>
        </p:xfrm>
        <a:graphic>
          <a:graphicData uri="http://schemas.openxmlformats.org/drawingml/2006/table">
            <a:tbl>
              <a:tblPr firstRow="1" bandRow="1"/>
              <a:tblGrid>
                <a:gridCol w="47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57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49576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초기값 세팅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(BIN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Value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9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3253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55039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402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790D8E-58AC-4DF3-805B-5426B6F52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30579"/>
              </p:ext>
            </p:extLst>
          </p:nvPr>
        </p:nvGraphicFramePr>
        <p:xfrm>
          <a:off x="2816777" y="2500684"/>
          <a:ext cx="1509854" cy="214930"/>
        </p:xfrm>
        <a:graphic>
          <a:graphicData uri="http://schemas.openxmlformats.org/drawingml/2006/table">
            <a:tbl>
              <a:tblPr firstRow="1" bandRow="1"/>
              <a:tblGrid>
                <a:gridCol w="754927">
                  <a:extLst>
                    <a:ext uri="{9D8B030D-6E8A-4147-A177-3AD203B41FA5}">
                      <a16:colId xmlns:a16="http://schemas.microsoft.com/office/drawing/2014/main" val="4040317707"/>
                    </a:ext>
                  </a:extLst>
                </a:gridCol>
                <a:gridCol w="754927">
                  <a:extLst>
                    <a:ext uri="{9D8B030D-6E8A-4147-A177-3AD203B41FA5}">
                      <a16:colId xmlns:a16="http://schemas.microsoft.com/office/drawing/2014/main" val="3667307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BinXCnt:2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BinYCnt:3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36613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D0686C-9275-44E5-ACE8-AE143BA061F2}"/>
              </a:ext>
            </a:extLst>
          </p:cNvPr>
          <p:cNvSpPr/>
          <p:nvPr/>
        </p:nvSpPr>
        <p:spPr>
          <a:xfrm>
            <a:off x="2816777" y="2119164"/>
            <a:ext cx="1509854" cy="3332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xCnt 2 * yCnt 3 * 4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바이트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크기의 파일이 생성됩니다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D0A7B8B-9B5F-4F9A-95C7-35C86706106C}"/>
              </a:ext>
            </a:extLst>
          </p:cNvPr>
          <p:cNvSpPr/>
          <p:nvPr/>
        </p:nvSpPr>
        <p:spPr>
          <a:xfrm>
            <a:off x="2816777" y="3086757"/>
            <a:ext cx="1505290" cy="4862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초기값은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LOS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경우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Int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이고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나머지는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Float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이지만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똑같은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4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바이트입니다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DCB1696D-DE8C-45B5-891F-B4ADD5B3A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07879"/>
              </p:ext>
            </p:extLst>
          </p:nvPr>
        </p:nvGraphicFramePr>
        <p:xfrm>
          <a:off x="4880992" y="3645024"/>
          <a:ext cx="1505290" cy="1042692"/>
        </p:xfrm>
        <a:graphic>
          <a:graphicData uri="http://schemas.openxmlformats.org/drawingml/2006/table">
            <a:tbl>
              <a:tblPr firstRow="1" bandRow="1"/>
              <a:tblGrid>
                <a:gridCol w="47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57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49576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분석 데이터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Value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3253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55039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40207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24107E-C78B-48B2-A530-6E3EA0DED075}"/>
              </a:ext>
            </a:extLst>
          </p:cNvPr>
          <p:cNvSpPr/>
          <p:nvPr/>
        </p:nvSpPr>
        <p:spPr>
          <a:xfrm>
            <a:off x="4880992" y="3084200"/>
            <a:ext cx="1505290" cy="4862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분석데이터 조회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D13905CB-F30D-4C57-B620-F9B0E8E9F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81636"/>
              </p:ext>
            </p:extLst>
          </p:nvPr>
        </p:nvGraphicFramePr>
        <p:xfrm>
          <a:off x="7120118" y="3637903"/>
          <a:ext cx="1505290" cy="1390256"/>
        </p:xfrm>
        <a:graphic>
          <a:graphicData uri="http://schemas.openxmlformats.org/drawingml/2006/table">
            <a:tbl>
              <a:tblPr firstRow="1" bandRow="1"/>
              <a:tblGrid>
                <a:gridCol w="47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57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49576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Value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9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3253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55039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40207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403B09-9D3D-4895-B552-8932B81F279F}"/>
              </a:ext>
            </a:extLst>
          </p:cNvPr>
          <p:cNvSpPr/>
          <p:nvPr/>
        </p:nvSpPr>
        <p:spPr>
          <a:xfrm>
            <a:off x="7120118" y="3084200"/>
            <a:ext cx="1505290" cy="4862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최종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파일 생성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20F2404-0CA1-4E10-8CB8-A29F942EE086}"/>
              </a:ext>
            </a:extLst>
          </p:cNvPr>
          <p:cNvCxnSpPr/>
          <p:nvPr/>
        </p:nvCxnSpPr>
        <p:spPr>
          <a:xfrm>
            <a:off x="3584848" y="278092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EB71406-720C-4166-A246-1A59351A4FA2}"/>
              </a:ext>
            </a:extLst>
          </p:cNvPr>
          <p:cNvCxnSpPr/>
          <p:nvPr/>
        </p:nvCxnSpPr>
        <p:spPr>
          <a:xfrm>
            <a:off x="4448944" y="33569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A4631E5-E17D-45D0-B5E2-9F69BB7D7C18}"/>
              </a:ext>
            </a:extLst>
          </p:cNvPr>
          <p:cNvCxnSpPr/>
          <p:nvPr/>
        </p:nvCxnSpPr>
        <p:spPr>
          <a:xfrm>
            <a:off x="6537176" y="335699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235708-FF1A-4C02-8283-82139972622F}"/>
              </a:ext>
            </a:extLst>
          </p:cNvPr>
          <p:cNvSpPr/>
          <p:nvPr/>
        </p:nvSpPr>
        <p:spPr>
          <a:xfrm>
            <a:off x="6897216" y="5102982"/>
            <a:ext cx="2016224" cy="3422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수정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VALUE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값 위치 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ko-KR" sz="900">
                <a:solidFill>
                  <a:schemeClr val="tx1"/>
                </a:solidFill>
              </a:rPr>
              <a:t>( xCnt*Y) + X</a:t>
            </a:r>
            <a:endParaRPr lang="en-US" altLang="ko-KR" sz="9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3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6. BIN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 생성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scala.serialize</a:t>
            </a:r>
            <a:r>
              <a:rPr lang="en-US" altLang="ko-KR">
                <a:solidFill>
                  <a:srgbClr val="FF0000"/>
                </a:solidFill>
              </a:rPr>
              <a:t>) – 2D Ru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별로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xCnt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와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yCnt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를 산출하고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별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Bin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파일 생성 경로로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Bin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파일을 생성한다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다수의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를 하둡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yarn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Spark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의 어플리케이션의 파티션을 기능을 활용하여 병렬로 작업이 되도록 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2006BD7-8742-4C8E-B11F-E2D61D5734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480" y="1412776"/>
          <a:ext cx="8784976" cy="4680520"/>
        </p:xfrm>
        <a:graphic>
          <a:graphicData uri="http://schemas.openxmlformats.org/drawingml/2006/table">
            <a:tbl>
              <a:tblPr/>
              <a:tblGrid>
                <a:gridCol w="843357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335317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6606302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</a:tblGrid>
              <a:tr h="39665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4283866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MakeBinFile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makeEngRuResult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(Ru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24107E-C78B-48B2-A530-6E3EA0DED075}"/>
              </a:ext>
            </a:extLst>
          </p:cNvPr>
          <p:cNvSpPr/>
          <p:nvPr/>
        </p:nvSpPr>
        <p:spPr>
          <a:xfrm>
            <a:off x="2757664" y="1988840"/>
            <a:ext cx="2160239" cy="4862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RU_ID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파티션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DF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으로 생성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8F1AF3-C529-426C-86BA-20C6B8573C2A}"/>
              </a:ext>
            </a:extLst>
          </p:cNvPr>
          <p:cNvGraphicFramePr>
            <a:graphicFrameLocks noGrp="1"/>
          </p:cNvGraphicFramePr>
          <p:nvPr/>
        </p:nvGraphicFramePr>
        <p:xfrm>
          <a:off x="2757665" y="2547107"/>
          <a:ext cx="2160239" cy="3036590"/>
        </p:xfrm>
        <a:graphic>
          <a:graphicData uri="http://schemas.openxmlformats.org/drawingml/2006/table">
            <a:tbl>
              <a:tblPr firstRow="1" bandRow="1"/>
              <a:tblGrid>
                <a:gridCol w="306890">
                  <a:extLst>
                    <a:ext uri="{9D8B030D-6E8A-4147-A177-3AD203B41FA5}">
                      <a16:colId xmlns:a16="http://schemas.microsoft.com/office/drawing/2014/main" val="1493158674"/>
                    </a:ext>
                  </a:extLst>
                </a:gridCol>
                <a:gridCol w="306890">
                  <a:extLst>
                    <a:ext uri="{9D8B030D-6E8A-4147-A177-3AD203B41FA5}">
                      <a16:colId xmlns:a16="http://schemas.microsoft.com/office/drawing/2014/main" val="1296359346"/>
                    </a:ext>
                  </a:extLst>
                </a:gridCol>
                <a:gridCol w="306890">
                  <a:extLst>
                    <a:ext uri="{9D8B030D-6E8A-4147-A177-3AD203B41FA5}">
                      <a16:colId xmlns:a16="http://schemas.microsoft.com/office/drawing/2014/main" val="2970463992"/>
                    </a:ext>
                  </a:extLst>
                </a:gridCol>
                <a:gridCol w="231458">
                  <a:extLst>
                    <a:ext uri="{9D8B030D-6E8A-4147-A177-3AD203B41FA5}">
                      <a16:colId xmlns:a16="http://schemas.microsoft.com/office/drawing/2014/main" val="13840289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2976357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46745366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332668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94007"/>
                  </a:ext>
                </a:extLst>
              </a:tr>
              <a:tr h="15930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04599"/>
                  </a:ext>
                </a:extLst>
              </a:tr>
              <a:tr h="14481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6947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8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6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89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50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38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55367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71425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229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53EE3D-4A69-433D-AD5F-72C7F58C2240}"/>
              </a:ext>
            </a:extLst>
          </p:cNvPr>
          <p:cNvSpPr/>
          <p:nvPr/>
        </p:nvSpPr>
        <p:spPr>
          <a:xfrm>
            <a:off x="5961112" y="1988840"/>
            <a:ext cx="2736304" cy="359485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64AED4-1DE2-4AC0-85E9-005EB817E27E}"/>
              </a:ext>
            </a:extLst>
          </p:cNvPr>
          <p:cNvSpPr/>
          <p:nvPr/>
        </p:nvSpPr>
        <p:spPr>
          <a:xfrm>
            <a:off x="6063600" y="2811409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NODE 1</a:t>
            </a:r>
          </a:p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(RU_ID 1 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및 갱신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BBDAE8-555B-4062-9654-3602505C2998}"/>
              </a:ext>
            </a:extLst>
          </p:cNvPr>
          <p:cNvSpPr/>
          <p:nvPr/>
        </p:nvSpPr>
        <p:spPr>
          <a:xfrm>
            <a:off x="6063600" y="3495465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NODE 2</a:t>
            </a:r>
          </a:p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(RU_ID 2 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및 갱신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83B2D7-92C2-4BDF-A09D-4A92A0EAF51A}"/>
              </a:ext>
            </a:extLst>
          </p:cNvPr>
          <p:cNvSpPr/>
          <p:nvPr/>
        </p:nvSpPr>
        <p:spPr>
          <a:xfrm>
            <a:off x="6063600" y="4179561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NODE 3</a:t>
            </a:r>
          </a:p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(RU_ID 3 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및 갱신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9F4CB5-36EC-43BD-9A6E-C43963BD0B29}"/>
              </a:ext>
            </a:extLst>
          </p:cNvPr>
          <p:cNvSpPr/>
          <p:nvPr/>
        </p:nvSpPr>
        <p:spPr>
          <a:xfrm>
            <a:off x="6063600" y="4863657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NODE 4</a:t>
            </a:r>
          </a:p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(RU_ID 4 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및 갱신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522BB2-AE06-4C09-93D1-9E6C24FB3580}"/>
              </a:ext>
            </a:extLst>
          </p:cNvPr>
          <p:cNvSpPr/>
          <p:nvPr/>
        </p:nvSpPr>
        <p:spPr>
          <a:xfrm>
            <a:off x="6274361" y="2207771"/>
            <a:ext cx="5517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/>
                </a:solidFill>
                <a:cs typeface="Times New Roman" panose="02020603050405020304" pitchFamily="18" charset="0"/>
              </a:rPr>
              <a:t>YARN</a:t>
            </a:r>
            <a:endParaRPr lang="ko-KR" altLang="en-US" sz="11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004FEAE-7309-4482-A1B2-43CC24FF89F8}"/>
              </a:ext>
            </a:extLst>
          </p:cNvPr>
          <p:cNvCxnSpPr>
            <a:cxnSpLocks/>
          </p:cNvCxnSpPr>
          <p:nvPr/>
        </p:nvCxnSpPr>
        <p:spPr>
          <a:xfrm>
            <a:off x="5025008" y="3153437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5660DF-B71A-44C3-A8FA-3C40837C1880}"/>
              </a:ext>
            </a:extLst>
          </p:cNvPr>
          <p:cNvSpPr/>
          <p:nvPr/>
        </p:nvSpPr>
        <p:spPr>
          <a:xfrm>
            <a:off x="5097016" y="2127313"/>
            <a:ext cx="7216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/>
                </a:solidFill>
                <a:cs typeface="Times New Roman" panose="02020603050405020304" pitchFamily="18" charset="0"/>
              </a:rPr>
              <a:t>Foreach</a:t>
            </a:r>
          </a:p>
          <a:p>
            <a:r>
              <a:rPr lang="en-US" altLang="ko-KR" sz="1100">
                <a:solidFill>
                  <a:prstClr val="black"/>
                </a:solidFill>
                <a:cs typeface="Times New Roman" panose="02020603050405020304" pitchFamily="18" charset="0"/>
              </a:rPr>
              <a:t>Partition</a:t>
            </a:r>
            <a:endParaRPr lang="ko-KR" altLang="en-US" sz="11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23D5796-C0F3-4C20-9B93-186048C32838}"/>
              </a:ext>
            </a:extLst>
          </p:cNvPr>
          <p:cNvCxnSpPr>
            <a:cxnSpLocks/>
          </p:cNvCxnSpPr>
          <p:nvPr/>
        </p:nvCxnSpPr>
        <p:spPr>
          <a:xfrm>
            <a:off x="5025008" y="3855505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7A71EF1-DEA2-47D0-B217-70F6B57FD626}"/>
              </a:ext>
            </a:extLst>
          </p:cNvPr>
          <p:cNvCxnSpPr>
            <a:cxnSpLocks/>
          </p:cNvCxnSpPr>
          <p:nvPr/>
        </p:nvCxnSpPr>
        <p:spPr>
          <a:xfrm>
            <a:off x="5025008" y="4557573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D2684B3-AFDC-4E86-A808-0CA3FF51055E}"/>
              </a:ext>
            </a:extLst>
          </p:cNvPr>
          <p:cNvCxnSpPr>
            <a:cxnSpLocks/>
          </p:cNvCxnSpPr>
          <p:nvPr/>
        </p:nvCxnSpPr>
        <p:spPr>
          <a:xfrm>
            <a:off x="5025008" y="5259641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A5C0CE-0215-4C34-AFE8-9E61A272E28C}"/>
              </a:ext>
            </a:extLst>
          </p:cNvPr>
          <p:cNvSpPr/>
          <p:nvPr/>
        </p:nvSpPr>
        <p:spPr>
          <a:xfrm>
            <a:off x="7560528" y="2811409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PATH1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저장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1CD45C-6608-46C1-AEA5-EAE0A8CA90ED}"/>
              </a:ext>
            </a:extLst>
          </p:cNvPr>
          <p:cNvSpPr/>
          <p:nvPr/>
        </p:nvSpPr>
        <p:spPr>
          <a:xfrm>
            <a:off x="7560528" y="3495465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PATH2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저장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901BDA-5EDB-44A2-A5D2-DCAAB87DF726}"/>
              </a:ext>
            </a:extLst>
          </p:cNvPr>
          <p:cNvSpPr/>
          <p:nvPr/>
        </p:nvSpPr>
        <p:spPr>
          <a:xfrm>
            <a:off x="7560528" y="4179561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PATH3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저장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15047A-2F1E-4043-8374-C9C94CB4A16E}"/>
              </a:ext>
            </a:extLst>
          </p:cNvPr>
          <p:cNvSpPr/>
          <p:nvPr/>
        </p:nvSpPr>
        <p:spPr>
          <a:xfrm>
            <a:off x="7560528" y="4863657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PATH4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저장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1CEFC5-5E45-4AD6-8131-F6FC663D6ACE}"/>
              </a:ext>
            </a:extLst>
          </p:cNvPr>
          <p:cNvSpPr/>
          <p:nvPr/>
        </p:nvSpPr>
        <p:spPr>
          <a:xfrm>
            <a:off x="7785622" y="2199321"/>
            <a:ext cx="5357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11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5E4AA4-DC78-4620-A17E-4015559BAA64}"/>
              </a:ext>
            </a:extLst>
          </p:cNvPr>
          <p:cNvCxnSpPr/>
          <p:nvPr/>
        </p:nvCxnSpPr>
        <p:spPr>
          <a:xfrm>
            <a:off x="7185248" y="4179521"/>
            <a:ext cx="30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C66018-6456-4FB2-9788-527D01A0A857}"/>
              </a:ext>
            </a:extLst>
          </p:cNvPr>
          <p:cNvSpPr/>
          <p:nvPr/>
        </p:nvSpPr>
        <p:spPr>
          <a:xfrm>
            <a:off x="2743612" y="5679046"/>
            <a:ext cx="5953804" cy="3422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파일 생성 방법은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Sector 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생성 방법과 동일합니다</a:t>
            </a:r>
            <a:endParaRPr lang="en-US" altLang="ko-KR" sz="9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4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6. BIN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 생성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scala.serialize</a:t>
            </a:r>
            <a:r>
              <a:rPr lang="en-US" altLang="ko-KR">
                <a:solidFill>
                  <a:srgbClr val="FF0000"/>
                </a:solidFill>
              </a:rPr>
              <a:t>) – </a:t>
            </a:r>
            <a:r>
              <a:rPr lang="ko-KR" altLang="en-US">
                <a:solidFill>
                  <a:srgbClr val="FF0000"/>
                </a:solidFill>
              </a:rPr>
              <a:t>빌딩</a:t>
            </a:r>
            <a:r>
              <a:rPr lang="en-US" altLang="ko-KR">
                <a:solidFill>
                  <a:srgbClr val="FF0000"/>
                </a:solidFill>
              </a:rPr>
              <a:t> Sector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세터상의 다수의 빌딩과 각기 다른 빌딩 층수 및 빈갯수 정보의 헤더부분을 먼저 생성하고 빌딩순서와 각빌딩 층별로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Bin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파일 생성한다 </a:t>
            </a:r>
            <a:endParaRPr lang="ko-KR" altLang="en-US" sz="120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2006BD7-8742-4C8E-B11F-E2D61D57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87737"/>
              </p:ext>
            </p:extLst>
          </p:nvPr>
        </p:nvGraphicFramePr>
        <p:xfrm>
          <a:off x="272480" y="1268760"/>
          <a:ext cx="9217024" cy="504056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</a:tblGrid>
              <a:tr h="228588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4811972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MakeBf</a:t>
                      </a:r>
                    </a:p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BinFile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makeSector</a:t>
                      </a: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Result</a:t>
                      </a: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섹터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583635E-4EA8-4CE1-BAD4-DFFC7A34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79336"/>
              </p:ext>
            </p:extLst>
          </p:nvPr>
        </p:nvGraphicFramePr>
        <p:xfrm>
          <a:off x="1975272" y="1791011"/>
          <a:ext cx="2088230" cy="951206"/>
        </p:xfrm>
        <a:graphic>
          <a:graphicData uri="http://schemas.openxmlformats.org/drawingml/2006/table">
            <a:tbl>
              <a:tblPr firstRow="1" bandRow="1"/>
              <a:tblGrid>
                <a:gridCol w="372898">
                  <a:extLst>
                    <a:ext uri="{9D8B030D-6E8A-4147-A177-3AD203B41FA5}">
                      <a16:colId xmlns:a16="http://schemas.microsoft.com/office/drawing/2014/main" val="1493158674"/>
                    </a:ext>
                  </a:extLst>
                </a:gridCol>
                <a:gridCol w="223739">
                  <a:extLst>
                    <a:ext uri="{9D8B030D-6E8A-4147-A177-3AD203B41FA5}">
                      <a16:colId xmlns:a16="http://schemas.microsoft.com/office/drawing/2014/main" val="1296359346"/>
                    </a:ext>
                  </a:extLst>
                </a:gridCol>
                <a:gridCol w="372898">
                  <a:extLst>
                    <a:ext uri="{9D8B030D-6E8A-4147-A177-3AD203B41FA5}">
                      <a16:colId xmlns:a16="http://schemas.microsoft.com/office/drawing/2014/main" val="2970463992"/>
                    </a:ext>
                  </a:extLst>
                </a:gridCol>
                <a:gridCol w="326609">
                  <a:extLst>
                    <a:ext uri="{9D8B030D-6E8A-4147-A177-3AD203B41FA5}">
                      <a16:colId xmlns:a16="http://schemas.microsoft.com/office/drawing/2014/main" val="13840289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29763575"/>
                    </a:ext>
                  </a:extLst>
                </a:gridCol>
                <a:gridCol w="432046">
                  <a:extLst>
                    <a:ext uri="{9D8B030D-6E8A-4147-A177-3AD203B41FA5}">
                      <a16:colId xmlns:a16="http://schemas.microsoft.com/office/drawing/2014/main" val="332668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KEY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94007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5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2040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A605AB-9FEB-492B-8AAD-AE7541F28DA3}"/>
              </a:ext>
            </a:extLst>
          </p:cNvPr>
          <p:cNvSpPr/>
          <p:nvPr/>
        </p:nvSpPr>
        <p:spPr>
          <a:xfrm>
            <a:off x="1975272" y="1543238"/>
            <a:ext cx="2088229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SECTOR HEADER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정보 조회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66B659-16A7-4FD4-9662-17CCB7458436}"/>
              </a:ext>
            </a:extLst>
          </p:cNvPr>
          <p:cNvSpPr/>
          <p:nvPr/>
        </p:nvSpPr>
        <p:spPr>
          <a:xfrm>
            <a:off x="4351536" y="1537050"/>
            <a:ext cx="4993953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생성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AF0FB4-896C-4816-99FD-B01A1517F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27579"/>
              </p:ext>
            </p:extLst>
          </p:nvPr>
        </p:nvGraphicFramePr>
        <p:xfrm>
          <a:off x="4343028" y="1795365"/>
          <a:ext cx="1583559" cy="3475640"/>
        </p:xfrm>
        <a:graphic>
          <a:graphicData uri="http://schemas.openxmlformats.org/drawingml/2006/table">
            <a:tbl>
              <a:tblPr firstRow="1" bandRow="1"/>
              <a:tblGrid>
                <a:gridCol w="1151511">
                  <a:extLst>
                    <a:ext uri="{9D8B030D-6E8A-4147-A177-3AD203B41FA5}">
                      <a16:colId xmlns:a16="http://schemas.microsoft.com/office/drawing/2014/main" val="211367299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72156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빌딩수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35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RESOLUTION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44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6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946515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3635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645"/>
                  </a:ext>
                </a:extLst>
              </a:tr>
              <a:tr h="147715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47456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90221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62287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7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94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4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35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93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5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8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71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6792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D5CD201-65A2-44B1-A940-DCAE484C0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40766"/>
              </p:ext>
            </p:extLst>
          </p:nvPr>
        </p:nvGraphicFramePr>
        <p:xfrm>
          <a:off x="5984478" y="2140547"/>
          <a:ext cx="1656185" cy="3128076"/>
        </p:xfrm>
        <a:graphic>
          <a:graphicData uri="http://schemas.openxmlformats.org/drawingml/2006/table">
            <a:tbl>
              <a:tblPr firstRow="1" bandRow="1"/>
              <a:tblGrid>
                <a:gridCol w="1152129">
                  <a:extLst>
                    <a:ext uri="{9D8B030D-6E8A-4147-A177-3AD203B41FA5}">
                      <a16:colId xmlns:a16="http://schemas.microsoft.com/office/drawing/2014/main" val="211367299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772156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6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946515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3635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645"/>
                  </a:ext>
                </a:extLst>
              </a:tr>
              <a:tr h="147715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47456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90221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62287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7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94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4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35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93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5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8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71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6792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6ABBF3-9407-4088-9F1E-D4AA8C0B3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75741"/>
              </p:ext>
            </p:extLst>
          </p:nvPr>
        </p:nvGraphicFramePr>
        <p:xfrm>
          <a:off x="7689304" y="1792289"/>
          <a:ext cx="1656185" cy="173782"/>
        </p:xfrm>
        <a:graphic>
          <a:graphicData uri="http://schemas.openxmlformats.org/drawingml/2006/table">
            <a:tbl>
              <a:tblPr firstRow="1" bandRow="1"/>
              <a:tblGrid>
                <a:gridCol w="576064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SUM(BIN_CNT)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58E593A-20DA-461F-B823-177599E5A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858321"/>
              </p:ext>
            </p:extLst>
          </p:nvPr>
        </p:nvGraphicFramePr>
        <p:xfrm>
          <a:off x="7689304" y="1970907"/>
          <a:ext cx="1656185" cy="1757958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1757958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Bin Data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*xCnt*yCnt)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99B2D3A-09C0-4130-B414-CFF0F2EB3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89061"/>
              </p:ext>
            </p:extLst>
          </p:nvPr>
        </p:nvGraphicFramePr>
        <p:xfrm>
          <a:off x="7689304" y="3728865"/>
          <a:ext cx="1656185" cy="1541934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1541934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Bin Data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*xCnt*yCnt)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D975A3-21F8-48D3-876A-EAEFF8729A74}"/>
              </a:ext>
            </a:extLst>
          </p:cNvPr>
          <p:cNvCxnSpPr/>
          <p:nvPr/>
        </p:nvCxnSpPr>
        <p:spPr>
          <a:xfrm>
            <a:off x="4107954" y="2284769"/>
            <a:ext cx="1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24B2531-5E53-4E58-B609-EC9C41297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96280"/>
              </p:ext>
            </p:extLst>
          </p:nvPr>
        </p:nvGraphicFramePr>
        <p:xfrm>
          <a:off x="2072680" y="3234019"/>
          <a:ext cx="1853349" cy="3036590"/>
        </p:xfrm>
        <a:graphic>
          <a:graphicData uri="http://schemas.openxmlformats.org/drawingml/2006/table">
            <a:tbl>
              <a:tblPr firstRow="1" bandRow="1"/>
              <a:tblGrid>
                <a:gridCol w="306890">
                  <a:extLst>
                    <a:ext uri="{9D8B030D-6E8A-4147-A177-3AD203B41FA5}">
                      <a16:colId xmlns:a16="http://schemas.microsoft.com/office/drawing/2014/main" val="1493158674"/>
                    </a:ext>
                  </a:extLst>
                </a:gridCol>
                <a:gridCol w="306890">
                  <a:extLst>
                    <a:ext uri="{9D8B030D-6E8A-4147-A177-3AD203B41FA5}">
                      <a16:colId xmlns:a16="http://schemas.microsoft.com/office/drawing/2014/main" val="2970463992"/>
                    </a:ext>
                  </a:extLst>
                </a:gridCol>
                <a:gridCol w="231458">
                  <a:extLst>
                    <a:ext uri="{9D8B030D-6E8A-4147-A177-3AD203B41FA5}">
                      <a16:colId xmlns:a16="http://schemas.microsoft.com/office/drawing/2014/main" val="13840289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2976357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46745366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332668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94007"/>
                  </a:ext>
                </a:extLst>
              </a:tr>
              <a:tr h="15930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04599"/>
                  </a:ext>
                </a:extLst>
              </a:tr>
              <a:tr h="14481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6947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8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6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89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50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38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55367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71425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2296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546E55-A8CF-49F8-A3C8-1C22A21246C4}"/>
              </a:ext>
            </a:extLst>
          </p:cNvPr>
          <p:cNvSpPr/>
          <p:nvPr/>
        </p:nvSpPr>
        <p:spPr>
          <a:xfrm>
            <a:off x="2091538" y="2958242"/>
            <a:ext cx="1834491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SECTOR Value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정보 조회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88BC06-1B8E-4999-BA6E-FD8AF83FC7A5}"/>
              </a:ext>
            </a:extLst>
          </p:cNvPr>
          <p:cNvCxnSpPr/>
          <p:nvPr/>
        </p:nvCxnSpPr>
        <p:spPr>
          <a:xfrm flipH="1">
            <a:off x="4063501" y="3606313"/>
            <a:ext cx="226569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0A1297-F0CE-4C15-88A0-730F5542F06C}"/>
              </a:ext>
            </a:extLst>
          </p:cNvPr>
          <p:cNvSpPr/>
          <p:nvPr/>
        </p:nvSpPr>
        <p:spPr>
          <a:xfrm>
            <a:off x="4349377" y="5589596"/>
            <a:ext cx="499395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수정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VALUE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값 위치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(POS) : </a:t>
            </a:r>
            <a:r>
              <a:rPr lang="en-US" altLang="ko-KR" sz="900">
                <a:solidFill>
                  <a:schemeClr val="tx1"/>
                </a:solidFill>
              </a:rPr>
              <a:t> startBinPosition + (xCnt * yCnt * </a:t>
            </a:r>
            <a:r>
              <a:rPr lang="ko-KR" altLang="en-US" sz="900">
                <a:solidFill>
                  <a:schemeClr val="tx1"/>
                </a:solidFill>
              </a:rPr>
              <a:t>층</a:t>
            </a:r>
            <a:r>
              <a:rPr lang="en-US" altLang="ko-KR" sz="900">
                <a:solidFill>
                  <a:schemeClr val="tx1"/>
                </a:solidFill>
              </a:rPr>
              <a:t>) +( xCnt*Y) + X</a:t>
            </a:r>
            <a:endParaRPr lang="en-US" altLang="ko-KR" sz="9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5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6. BIN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 생성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scala.serialize</a:t>
            </a:r>
            <a:r>
              <a:rPr lang="en-US" altLang="ko-KR">
                <a:solidFill>
                  <a:srgbClr val="FF0000"/>
                </a:solidFill>
              </a:rPr>
              <a:t>) – </a:t>
            </a:r>
            <a:r>
              <a:rPr lang="ko-KR" altLang="en-US">
                <a:solidFill>
                  <a:srgbClr val="FF0000"/>
                </a:solidFill>
              </a:rPr>
              <a:t>빌딩</a:t>
            </a:r>
            <a:r>
              <a:rPr lang="en-US" altLang="ko-KR">
                <a:solidFill>
                  <a:srgbClr val="FF0000"/>
                </a:solidFill>
              </a:rPr>
              <a:t> Sector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섹터상의 다수의 빌딩과 각기 다른 빌딩 층수 및 빈갯수 정보의 헤더부분을 먼저 생성하고 빌딩순서와 각빌딩 층별로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Bin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파일 생성한다 </a:t>
            </a:r>
            <a:endParaRPr lang="ko-KR" altLang="en-US" sz="120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2006BD7-8742-4C8E-B11F-E2D61D5734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480" y="1268760"/>
          <a:ext cx="9217024" cy="504056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</a:tblGrid>
              <a:tr h="228588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4811972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MakeBf</a:t>
                      </a:r>
                    </a:p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BinFile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makeSector</a:t>
                      </a: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Result</a:t>
                      </a: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섹터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583635E-4EA8-4CE1-BAD4-DFFC7A3449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5272" y="1791011"/>
          <a:ext cx="2088230" cy="951206"/>
        </p:xfrm>
        <a:graphic>
          <a:graphicData uri="http://schemas.openxmlformats.org/drawingml/2006/table">
            <a:tbl>
              <a:tblPr firstRow="1" bandRow="1"/>
              <a:tblGrid>
                <a:gridCol w="372898">
                  <a:extLst>
                    <a:ext uri="{9D8B030D-6E8A-4147-A177-3AD203B41FA5}">
                      <a16:colId xmlns:a16="http://schemas.microsoft.com/office/drawing/2014/main" val="1493158674"/>
                    </a:ext>
                  </a:extLst>
                </a:gridCol>
                <a:gridCol w="223739">
                  <a:extLst>
                    <a:ext uri="{9D8B030D-6E8A-4147-A177-3AD203B41FA5}">
                      <a16:colId xmlns:a16="http://schemas.microsoft.com/office/drawing/2014/main" val="1296359346"/>
                    </a:ext>
                  </a:extLst>
                </a:gridCol>
                <a:gridCol w="372898">
                  <a:extLst>
                    <a:ext uri="{9D8B030D-6E8A-4147-A177-3AD203B41FA5}">
                      <a16:colId xmlns:a16="http://schemas.microsoft.com/office/drawing/2014/main" val="2970463992"/>
                    </a:ext>
                  </a:extLst>
                </a:gridCol>
                <a:gridCol w="326609">
                  <a:extLst>
                    <a:ext uri="{9D8B030D-6E8A-4147-A177-3AD203B41FA5}">
                      <a16:colId xmlns:a16="http://schemas.microsoft.com/office/drawing/2014/main" val="13840289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29763575"/>
                    </a:ext>
                  </a:extLst>
                </a:gridCol>
                <a:gridCol w="432046">
                  <a:extLst>
                    <a:ext uri="{9D8B030D-6E8A-4147-A177-3AD203B41FA5}">
                      <a16:colId xmlns:a16="http://schemas.microsoft.com/office/drawing/2014/main" val="332668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KEY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94007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5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2040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A605AB-9FEB-492B-8AAD-AE7541F28DA3}"/>
              </a:ext>
            </a:extLst>
          </p:cNvPr>
          <p:cNvSpPr/>
          <p:nvPr/>
        </p:nvSpPr>
        <p:spPr>
          <a:xfrm>
            <a:off x="1975272" y="1543238"/>
            <a:ext cx="2088229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SECTOR HEADER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정보 조회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66B659-16A7-4FD4-9662-17CCB7458436}"/>
              </a:ext>
            </a:extLst>
          </p:cNvPr>
          <p:cNvSpPr/>
          <p:nvPr/>
        </p:nvSpPr>
        <p:spPr>
          <a:xfrm>
            <a:off x="4351536" y="1537050"/>
            <a:ext cx="4993953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생성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AF0FB4-896C-4816-99FD-B01A1517FB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3028" y="1795365"/>
          <a:ext cx="1583559" cy="3475640"/>
        </p:xfrm>
        <a:graphic>
          <a:graphicData uri="http://schemas.openxmlformats.org/drawingml/2006/table">
            <a:tbl>
              <a:tblPr firstRow="1" bandRow="1"/>
              <a:tblGrid>
                <a:gridCol w="1151511">
                  <a:extLst>
                    <a:ext uri="{9D8B030D-6E8A-4147-A177-3AD203B41FA5}">
                      <a16:colId xmlns:a16="http://schemas.microsoft.com/office/drawing/2014/main" val="211367299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72156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빌딩수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35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RESOLUTION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44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6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946515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3635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645"/>
                  </a:ext>
                </a:extLst>
              </a:tr>
              <a:tr h="147715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47456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90221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62287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7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94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4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35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93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5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8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71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6792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D5CD201-65A2-44B1-A940-DCAE484C09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84478" y="2140547"/>
          <a:ext cx="1656185" cy="3128076"/>
        </p:xfrm>
        <a:graphic>
          <a:graphicData uri="http://schemas.openxmlformats.org/drawingml/2006/table">
            <a:tbl>
              <a:tblPr firstRow="1" bandRow="1"/>
              <a:tblGrid>
                <a:gridCol w="1152129">
                  <a:extLst>
                    <a:ext uri="{9D8B030D-6E8A-4147-A177-3AD203B41FA5}">
                      <a16:colId xmlns:a16="http://schemas.microsoft.com/office/drawing/2014/main" val="211367299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772156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6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946515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3635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645"/>
                  </a:ext>
                </a:extLst>
              </a:tr>
              <a:tr h="147715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47456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90221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62287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7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94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4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35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93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5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8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71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6792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6ABBF3-9407-4088-9F1E-D4AA8C0B31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89304" y="1792289"/>
          <a:ext cx="1656185" cy="173782"/>
        </p:xfrm>
        <a:graphic>
          <a:graphicData uri="http://schemas.openxmlformats.org/drawingml/2006/table">
            <a:tbl>
              <a:tblPr firstRow="1" bandRow="1"/>
              <a:tblGrid>
                <a:gridCol w="576064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SUM(BIN_CNT)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58E593A-20DA-461F-B823-177599E5A8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89304" y="1970907"/>
          <a:ext cx="1656185" cy="1757958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1757958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Bin Data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*xCnt*yCnt)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99B2D3A-09C0-4130-B414-CFF0F2EB3D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89304" y="3728865"/>
          <a:ext cx="1656185" cy="1541934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1541934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Bin Data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*xCnt*yCnt)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D975A3-21F8-48D3-876A-EAEFF8729A74}"/>
              </a:ext>
            </a:extLst>
          </p:cNvPr>
          <p:cNvCxnSpPr/>
          <p:nvPr/>
        </p:nvCxnSpPr>
        <p:spPr>
          <a:xfrm>
            <a:off x="4107954" y="2284769"/>
            <a:ext cx="1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24B2531-5E53-4E58-B609-EC9C41297D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2680" y="3234019"/>
          <a:ext cx="1853349" cy="3036590"/>
        </p:xfrm>
        <a:graphic>
          <a:graphicData uri="http://schemas.openxmlformats.org/drawingml/2006/table">
            <a:tbl>
              <a:tblPr firstRow="1" bandRow="1"/>
              <a:tblGrid>
                <a:gridCol w="306890">
                  <a:extLst>
                    <a:ext uri="{9D8B030D-6E8A-4147-A177-3AD203B41FA5}">
                      <a16:colId xmlns:a16="http://schemas.microsoft.com/office/drawing/2014/main" val="1493158674"/>
                    </a:ext>
                  </a:extLst>
                </a:gridCol>
                <a:gridCol w="306890">
                  <a:extLst>
                    <a:ext uri="{9D8B030D-6E8A-4147-A177-3AD203B41FA5}">
                      <a16:colId xmlns:a16="http://schemas.microsoft.com/office/drawing/2014/main" val="2970463992"/>
                    </a:ext>
                  </a:extLst>
                </a:gridCol>
                <a:gridCol w="231458">
                  <a:extLst>
                    <a:ext uri="{9D8B030D-6E8A-4147-A177-3AD203B41FA5}">
                      <a16:colId xmlns:a16="http://schemas.microsoft.com/office/drawing/2014/main" val="13840289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2976357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46745366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332668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94007"/>
                  </a:ext>
                </a:extLst>
              </a:tr>
              <a:tr h="15930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04599"/>
                  </a:ext>
                </a:extLst>
              </a:tr>
              <a:tr h="14481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6947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8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6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89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50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38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55367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71425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2296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546E55-A8CF-49F8-A3C8-1C22A21246C4}"/>
              </a:ext>
            </a:extLst>
          </p:cNvPr>
          <p:cNvSpPr/>
          <p:nvPr/>
        </p:nvSpPr>
        <p:spPr>
          <a:xfrm>
            <a:off x="2091538" y="2958242"/>
            <a:ext cx="1834491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SECTOR Value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정보 조회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88BC06-1B8E-4999-BA6E-FD8AF83FC7A5}"/>
              </a:ext>
            </a:extLst>
          </p:cNvPr>
          <p:cNvCxnSpPr/>
          <p:nvPr/>
        </p:nvCxnSpPr>
        <p:spPr>
          <a:xfrm flipH="1">
            <a:off x="4063501" y="3606313"/>
            <a:ext cx="226569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0A1297-F0CE-4C15-88A0-730F5542F06C}"/>
              </a:ext>
            </a:extLst>
          </p:cNvPr>
          <p:cNvSpPr/>
          <p:nvPr/>
        </p:nvSpPr>
        <p:spPr>
          <a:xfrm>
            <a:off x="4349377" y="5589596"/>
            <a:ext cx="499395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수정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VALUE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값 위치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(POS) : </a:t>
            </a:r>
            <a:r>
              <a:rPr lang="en-US" altLang="ko-KR" sz="900">
                <a:solidFill>
                  <a:schemeClr val="tx1"/>
                </a:solidFill>
              </a:rPr>
              <a:t> startBinPosition + (xCnt * yCnt * </a:t>
            </a:r>
            <a:r>
              <a:rPr lang="ko-KR" altLang="en-US" sz="900">
                <a:solidFill>
                  <a:schemeClr val="tx1"/>
                </a:solidFill>
              </a:rPr>
              <a:t>층</a:t>
            </a:r>
            <a:r>
              <a:rPr lang="en-US" altLang="ko-KR" sz="900">
                <a:solidFill>
                  <a:schemeClr val="tx1"/>
                </a:solidFill>
              </a:rPr>
              <a:t>) +( xCnt*Y) + X</a:t>
            </a:r>
            <a:endParaRPr lang="en-US" altLang="ko-KR" sz="9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6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7.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프로그램 수행 방법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- 01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5B85A80-5DB9-475A-8129-6122370506A7}"/>
              </a:ext>
            </a:extLst>
          </p:cNvPr>
          <p:cNvGraphicFramePr>
            <a:graphicFrameLocks noGrp="1"/>
          </p:cNvGraphicFramePr>
          <p:nvPr/>
        </p:nvGraphicFramePr>
        <p:xfrm>
          <a:off x="681038" y="1646869"/>
          <a:ext cx="8232402" cy="1459131"/>
        </p:xfrm>
        <a:graphic>
          <a:graphicData uri="http://schemas.openxmlformats.org/drawingml/2006/table">
            <a:tbl>
              <a:tblPr/>
              <a:tblGrid>
                <a:gridCol w="1223735">
                  <a:extLst>
                    <a:ext uri="{9D8B030D-6E8A-4147-A177-3AD203B41FA5}">
                      <a16:colId xmlns:a16="http://schemas.microsoft.com/office/drawing/2014/main" val="3510536826"/>
                    </a:ext>
                  </a:extLst>
                </a:gridCol>
                <a:gridCol w="1173764">
                  <a:extLst>
                    <a:ext uri="{9D8B030D-6E8A-4147-A177-3AD203B41FA5}">
                      <a16:colId xmlns:a16="http://schemas.microsoft.com/office/drawing/2014/main" val="2137031499"/>
                    </a:ext>
                  </a:extLst>
                </a:gridCol>
                <a:gridCol w="5834903">
                  <a:extLst>
                    <a:ext uri="{9D8B030D-6E8A-4147-A177-3AD203B41FA5}">
                      <a16:colId xmlns:a16="http://schemas.microsoft.com/office/drawing/2014/main" val="4124308867"/>
                    </a:ext>
                  </a:extLst>
                </a:gridCol>
              </a:tblGrid>
              <a:tr h="376269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경로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프로그램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설명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7766"/>
                  </a:ext>
                </a:extLst>
              </a:tr>
              <a:tr h="606604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/home/icpap/bin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tos.jar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소스를 수정하면 로컬 이클립스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export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기능을 이용하여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tos.jar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묶어서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ftp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해당 경로로 복사한다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43905"/>
                  </a:ext>
                </a:extLst>
              </a:tr>
              <a:tr h="476258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/home/icpap/lib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odbc7.jar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postgresql4.jar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hiveJdbc11.jar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tos.jar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안에 클래스에서 사용하는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lib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오라클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Postgre, Hive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접속시 사용된다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1683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0FC0BE-13A9-483C-A24C-A02484EFDE50}"/>
              </a:ext>
            </a:extLst>
          </p:cNvPr>
          <p:cNvSpPr/>
          <p:nvPr/>
        </p:nvSpPr>
        <p:spPr bwMode="auto">
          <a:xfrm>
            <a:off x="488504" y="970757"/>
            <a:ext cx="3567940" cy="2259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Wingdings" panose="05000000000000000000" pitchFamily="2" charset="2"/>
              <a:buChar char="Ø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에지 서버에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icpap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접속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76ADC6-FB9E-4786-9862-D5BC812A4349}"/>
              </a:ext>
            </a:extLst>
          </p:cNvPr>
          <p:cNvSpPr/>
          <p:nvPr/>
        </p:nvSpPr>
        <p:spPr bwMode="auto">
          <a:xfrm>
            <a:off x="488504" y="1340768"/>
            <a:ext cx="3567940" cy="2259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Wingdings" panose="05000000000000000000" pitchFamily="2" charset="2"/>
              <a:buChar char="Ø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프로그램 경로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1018B2-6FE4-4598-9D84-1E7C35BE5CE9}"/>
              </a:ext>
            </a:extLst>
          </p:cNvPr>
          <p:cNvSpPr/>
          <p:nvPr/>
        </p:nvSpPr>
        <p:spPr bwMode="auto">
          <a:xfrm>
            <a:off x="488504" y="3347019"/>
            <a:ext cx="6264696" cy="2090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Wingdings" panose="05000000000000000000" pitchFamily="2" charset="2"/>
              <a:buChar char="Ø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프로그램 수행 방법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(spark2-submit)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– teos/sh/submit.sh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기술되어 있으며 내용을 요약하면 아래와 같다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043C839-034B-4E41-9875-3307A3A79F75}"/>
              </a:ext>
            </a:extLst>
          </p:cNvPr>
          <p:cNvGraphicFramePr>
            <a:graphicFrameLocks noGrp="1"/>
          </p:cNvGraphicFramePr>
          <p:nvPr/>
        </p:nvGraphicFramePr>
        <p:xfrm>
          <a:off x="704528" y="3698061"/>
          <a:ext cx="8232402" cy="2097453"/>
        </p:xfrm>
        <a:graphic>
          <a:graphicData uri="http://schemas.openxmlformats.org/drawingml/2006/table">
            <a:tbl>
              <a:tblPr/>
              <a:tblGrid>
                <a:gridCol w="1223735">
                  <a:extLst>
                    <a:ext uri="{9D8B030D-6E8A-4147-A177-3AD203B41FA5}">
                      <a16:colId xmlns:a16="http://schemas.microsoft.com/office/drawing/2014/main" val="3510536826"/>
                    </a:ext>
                  </a:extLst>
                </a:gridCol>
                <a:gridCol w="2088633">
                  <a:extLst>
                    <a:ext uri="{9D8B030D-6E8A-4147-A177-3AD203B41FA5}">
                      <a16:colId xmlns:a16="http://schemas.microsoft.com/office/drawing/2014/main" val="2137031499"/>
                    </a:ext>
                  </a:extLst>
                </a:gridCol>
                <a:gridCol w="4920034">
                  <a:extLst>
                    <a:ext uri="{9D8B030D-6E8A-4147-A177-3AD203B41FA5}">
                      <a16:colId xmlns:a16="http://schemas.microsoft.com/office/drawing/2014/main" val="4124308867"/>
                    </a:ext>
                  </a:extLst>
                </a:gridCol>
              </a:tblGrid>
              <a:tr h="376269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프로그램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7766"/>
                  </a:ext>
                </a:extLst>
              </a:tr>
              <a:tr h="606604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ScheduleDaemon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스케줄러가 기동된다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신규 스케쥴이 화면에서 생성되면 모니터링 모듈이 체크후 수행한다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현재는 지정된 스케줄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실행되겠금 되어 있으며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오픈 시점에 신규 스케줄 체크 로직의 주석을 풀고 실행요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4138" lvl="1" indent="7938" algn="l" fontAlgn="ctr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spark2-submit --master local[*] --driver-memory 8g --jars /home/icpap/bin/teos1.jar,/home/icpap/lib/ojdbc7.jar,/home/icpap/lib/postgresql4.jar,/home/icpap/lib/hiveJdbc11.jar --class com.sccomz.scala.schedule.real.ScheduleDaemon /home/icpap/bin/teos.jar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43905"/>
                  </a:ext>
                </a:extLst>
              </a:tr>
              <a:tr h="476258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ExecuteJob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를 넣으면 개별잡이 수행된다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스케줄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별로 잡이 실행된다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ETL, POSTGRE 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ENG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BIN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생성이 차례로 실행된다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spark2-submit --master local[*] --driver-memory 8g --jars /home/icpap/bin/teos1.jar,/home/icpap/lib/ojdbc7.jar,/home/icpap/lib/postgresql4.jar,/home/icpap/lib/hiveJdbc11.jar --class com.sccomz.scala.schedule.real.ExecuteJob /home/icpap/bin/teos.jar 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스케줄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1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8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7.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프로그램 수행 방법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- 02</a:t>
            </a:r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043C839-034B-4E41-9875-3307A3A79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68630"/>
              </p:ext>
            </p:extLst>
          </p:nvPr>
        </p:nvGraphicFramePr>
        <p:xfrm>
          <a:off x="704528" y="1331770"/>
          <a:ext cx="8232402" cy="1233135"/>
        </p:xfrm>
        <a:graphic>
          <a:graphicData uri="http://schemas.openxmlformats.org/drawingml/2006/table">
            <a:tbl>
              <a:tblPr/>
              <a:tblGrid>
                <a:gridCol w="1223735">
                  <a:extLst>
                    <a:ext uri="{9D8B030D-6E8A-4147-A177-3AD203B41FA5}">
                      <a16:colId xmlns:a16="http://schemas.microsoft.com/office/drawing/2014/main" val="3510536826"/>
                    </a:ext>
                  </a:extLst>
                </a:gridCol>
                <a:gridCol w="2088633">
                  <a:extLst>
                    <a:ext uri="{9D8B030D-6E8A-4147-A177-3AD203B41FA5}">
                      <a16:colId xmlns:a16="http://schemas.microsoft.com/office/drawing/2014/main" val="2137031499"/>
                    </a:ext>
                  </a:extLst>
                </a:gridCol>
                <a:gridCol w="4920034">
                  <a:extLst>
                    <a:ext uri="{9D8B030D-6E8A-4147-A177-3AD203B41FA5}">
                      <a16:colId xmlns:a16="http://schemas.microsoft.com/office/drawing/2014/main" val="4124308867"/>
                    </a:ext>
                  </a:extLst>
                </a:gridCol>
              </a:tblGrid>
              <a:tr h="317991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프로그램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7766"/>
                  </a:ext>
                </a:extLst>
              </a:tr>
              <a:tr h="512651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모듈을 단독으로 수행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spark2-submit --master yarn --class com.sccomz.scala.job.spark.eng.Los2 /home/icpap/bin/teos1.jar 8463233 5113566</a:t>
                      </a:r>
                      <a:endParaRPr lang="en-US" altLang="ko-KR" sz="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43905"/>
                  </a:ext>
                </a:extLst>
              </a:tr>
              <a:tr h="402493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MakeBin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2D bin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 생성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spark2-submit --master yarn --jars /home/icpap/lib/ojdbc7.jar,/home/icpap/lib/hiveJdbc11.jar --class com.sccomz.scala.serialize.MakeBinFile /home/icpap/bin/teos1.jar 8463233</a:t>
                      </a:r>
                      <a:endParaRPr lang="en-US" altLang="ko-KR" sz="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16839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06F1C-206D-41D6-81F0-B92A09DAD3EF}"/>
              </a:ext>
            </a:extLst>
          </p:cNvPr>
          <p:cNvSpPr/>
          <p:nvPr/>
        </p:nvSpPr>
        <p:spPr bwMode="auto">
          <a:xfrm>
            <a:off x="488504" y="1052735"/>
            <a:ext cx="6264696" cy="2090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Wingdings" panose="05000000000000000000" pitchFamily="2" charset="2"/>
              <a:buChar char="Ø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프로그램 수행 방법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(spark2-submit)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– teos/sh/submit.sh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기술되어 있으며 내용을 요약하면 아래와 같다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F673BA-2492-438D-A7C4-444D3DEB2FEB}"/>
              </a:ext>
            </a:extLst>
          </p:cNvPr>
          <p:cNvSpPr/>
          <p:nvPr/>
        </p:nvSpPr>
        <p:spPr bwMode="auto">
          <a:xfrm>
            <a:off x="488504" y="2852935"/>
            <a:ext cx="6264696" cy="2090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Wingdings" panose="05000000000000000000" pitchFamily="2" charset="2"/>
              <a:buChar char="Ø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프로그램 수행 방법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(spark2-shell)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01AC77-D414-4E73-8A5F-C0E4A2FA41FF}"/>
              </a:ext>
            </a:extLst>
          </p:cNvPr>
          <p:cNvSpPr/>
          <p:nvPr/>
        </p:nvSpPr>
        <p:spPr>
          <a:xfrm>
            <a:off x="648072" y="3134040"/>
            <a:ext cx="8409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highlight>
                  <a:srgbClr val="E8F2FE"/>
                </a:highlight>
                <a:latin typeface="Consolas" panose="020B0609020204030204" pitchFamily="49" charset="0"/>
              </a:rPr>
              <a:t>spark2-shell --master local[*] --driver-memory 8g --executor-memory 48g --jars /home/icpap/bin/teos1.jar,/home/icpap/lib/ojdbc7.jar,/home/icpap/lib/postgresql4.jar,/home/icpap/lib/hiveJdbc11.jar</a:t>
            </a:r>
          </a:p>
          <a:p>
            <a:endParaRPr lang="en-US" altLang="ko-KR" sz="80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altLang="ko-KR" sz="1050">
                <a:highlight>
                  <a:srgbClr val="E8F2FE"/>
                </a:highlight>
              </a:rPr>
              <a:t>Scala&gt;import com.sccomz.scala.schedule.real.ExecuteJob </a:t>
            </a:r>
            <a:endParaRPr lang="ko-KR" altLang="en-US" sz="30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DB879E0-63EE-4C87-BBBD-3EB0DF523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33728"/>
              </p:ext>
            </p:extLst>
          </p:nvPr>
        </p:nvGraphicFramePr>
        <p:xfrm>
          <a:off x="700378" y="3903344"/>
          <a:ext cx="8236552" cy="1037824"/>
        </p:xfrm>
        <a:graphic>
          <a:graphicData uri="http://schemas.openxmlformats.org/drawingml/2006/table">
            <a:tbl>
              <a:tblPr/>
              <a:tblGrid>
                <a:gridCol w="3388526">
                  <a:extLst>
                    <a:ext uri="{9D8B030D-6E8A-4147-A177-3AD203B41FA5}">
                      <a16:colId xmlns:a16="http://schemas.microsoft.com/office/drawing/2014/main" val="3510536826"/>
                    </a:ext>
                  </a:extLst>
                </a:gridCol>
                <a:gridCol w="4848026">
                  <a:extLst>
                    <a:ext uri="{9D8B030D-6E8A-4147-A177-3AD203B41FA5}">
                      <a16:colId xmlns:a16="http://schemas.microsoft.com/office/drawing/2014/main" val="4124308867"/>
                    </a:ext>
                  </a:extLst>
                </a:gridCol>
              </a:tblGrid>
              <a:tr h="31301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프로그램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7766"/>
                  </a:ext>
                </a:extLst>
              </a:tr>
              <a:tr h="250826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Scala&gt;executeEtlOracleToHdfs(scheduleId);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실행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오라클에서 하둡으로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43905"/>
                  </a:ext>
                </a:extLst>
              </a:tr>
              <a:tr h="236992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Scala&gt;executeEtlOracleToPostgre(scheduleId);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스케줄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의 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ETL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실행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오라클에서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POSTGRE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16839"/>
                  </a:ext>
                </a:extLst>
              </a:tr>
              <a:tr h="236992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Scala&gt;executeEtlPostgreToHdfs (scheduleId,scnairoId);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스케줄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의 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ETL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실행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: POSTGRE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에서 하둡으로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LOS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결과 실시간 이관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71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41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8.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프로그램 개발 현황</a:t>
            </a:r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043C839-034B-4E41-9875-3307A3A79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4799"/>
              </p:ext>
            </p:extLst>
          </p:nvPr>
        </p:nvGraphicFramePr>
        <p:xfrm>
          <a:off x="704528" y="961874"/>
          <a:ext cx="8568952" cy="5101933"/>
        </p:xfrm>
        <a:graphic>
          <a:graphicData uri="http://schemas.openxmlformats.org/drawingml/2006/table">
            <a:tbl>
              <a:tblPr/>
              <a:tblGrid>
                <a:gridCol w="968479">
                  <a:extLst>
                    <a:ext uri="{9D8B030D-6E8A-4147-A177-3AD203B41FA5}">
                      <a16:colId xmlns:a16="http://schemas.microsoft.com/office/drawing/2014/main" val="3510536826"/>
                    </a:ext>
                  </a:extLst>
                </a:gridCol>
                <a:gridCol w="2503424">
                  <a:extLst>
                    <a:ext uri="{9D8B030D-6E8A-4147-A177-3AD203B41FA5}">
                      <a16:colId xmlns:a16="http://schemas.microsoft.com/office/drawing/2014/main" val="2137031499"/>
                    </a:ext>
                  </a:extLst>
                </a:gridCol>
                <a:gridCol w="5097049">
                  <a:extLst>
                    <a:ext uri="{9D8B030D-6E8A-4147-A177-3AD203B41FA5}">
                      <a16:colId xmlns:a16="http://schemas.microsoft.com/office/drawing/2014/main" val="655129495"/>
                    </a:ext>
                  </a:extLst>
                </a:gridCol>
              </a:tblGrid>
              <a:tr h="511951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분류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항목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7766"/>
                  </a:ext>
                </a:extLst>
              </a:tr>
              <a:tr h="543236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스케줄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잡가중치별로 실시간 잡수행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차 개발완료 단계이며 지속적인 테스트 수행과 보완요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43905"/>
                  </a:ext>
                </a:extLst>
              </a:tr>
              <a:tr h="256873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오라클에서 하둡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개발완료 됐으며 정상적으로 수행되고 있음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16839"/>
                  </a:ext>
                </a:extLst>
              </a:tr>
              <a:tr h="256873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오라클에서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Postgre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개발완료 됐으며 정상적으로 수행되고 있음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785760"/>
                  </a:ext>
                </a:extLst>
              </a:tr>
              <a:tr h="1647630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Postgre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에서 하둡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(LOS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3525" marR="0" lvl="1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LOS_ENG_RESULT, LOS_BLD_RESULT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 이관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,110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63525" marR="0" lvl="1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이슈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20675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잡들은 스케줄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수행되기로 약속되었으나 시나리오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처리되고 있으며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빌딩정보 생성시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2D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정보를 동시에 생성하여 스케줄러 로직 구성이 어렵습니다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20675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빌딩관련한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ETT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목록이 늦게 전달되어 현재 미개발된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ETL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테이블이 있습니다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.(Tree,Header..)</a:t>
                      </a:r>
                    </a:p>
                    <a:p>
                      <a:pPr marL="320675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대량 데이터의 실시간 전송이므로 충분한 테스트가 필요합니다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15129"/>
                  </a:ext>
                </a:extLst>
              </a:tr>
              <a:tr h="302044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Cache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 프로토타입 수준의 로직만 구성되어 있으며 미개발 상태입니다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6832"/>
                  </a:ext>
                </a:extLst>
              </a:tr>
              <a:tr h="270581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분석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잡가중치별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queue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수행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Queue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별로 수행할수 있도록 구성하였습니다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58907"/>
                  </a:ext>
                </a:extLst>
              </a:tr>
              <a:tr h="818563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Bin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섹터별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Bin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 생성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4138" lvl="1" indent="7938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2738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섹터별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Bin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 생성 완료되었습니다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312738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4138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미진업무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312738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파일을 생성하였으나 나머지 파일 생성 테스트가 수행되어야 합니다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312738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 노드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1,2,3,4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적게 사용된 곳으로 파일 적재 개발중입니다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045002"/>
                  </a:ext>
                </a:extLst>
              </a:tr>
              <a:tr h="494182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 빌딩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4138" lvl="1" indent="7938" algn="l" fontAlgn="ctr"/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섹터별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RU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별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 생성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4138" lvl="1" indent="7938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2738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섹터별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Bin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파일을 생성 완료되었으며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별은 개발중입니다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47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89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8504" y="1556792"/>
            <a:ext cx="892899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ko" sz="3500" b="1">
                <a:latin typeface="+mj-lt"/>
                <a:cs typeface="Arial" panose="020B0604020202020204" pitchFamily="34" charset="0"/>
              </a:rPr>
              <a:t>사 용 권 한</a:t>
            </a:r>
          </a:p>
          <a:p>
            <a:pPr rtl="0"/>
            <a:endParaRPr lang="en-US" altLang="ko-KR" sz="1200" b="1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>
                <a:latin typeface="+mj-lt"/>
                <a:cs typeface="Arial" panose="020B0604020202020204" pitchFamily="34" charset="0"/>
              </a:rPr>
              <a:t>본 문서에 대한 서명은 </a:t>
            </a:r>
            <a:r>
              <a:rPr lang="ko-KR" altLang="en-US" sz="120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>
                <a:latin typeface="+mj-lt"/>
                <a:cs typeface="Arial" panose="020B0604020202020204" pitchFamily="34" charset="0"/>
              </a:rPr>
              <a:t>㈜ </a:t>
            </a:r>
            <a:r>
              <a:rPr lang="ko" sz="1200">
                <a:latin typeface="+mj-lt"/>
                <a:cs typeface="Arial" panose="020B0604020202020204" pitchFamily="34" charset="0"/>
              </a:rPr>
              <a:t>내부에서 본 문서에 대하여 수행 및 유지관리의 책임이 있음을 인정하는 것임.</a:t>
            </a:r>
            <a:endParaRPr lang="ko-KR" altLang="ko-KR" sz="120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>
                <a:latin typeface="+mj-lt"/>
                <a:cs typeface="Arial" panose="020B0604020202020204" pitchFamily="34" charset="0"/>
              </a:rPr>
              <a:t>	</a:t>
            </a:r>
            <a:endParaRPr lang="ko-KR" altLang="ko-KR" sz="120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i="1">
                <a:latin typeface="+mj-lt"/>
                <a:cs typeface="Arial" panose="020B0604020202020204" pitchFamily="34" charset="0"/>
              </a:rPr>
              <a:t>본 문서는 작성, 검토, 승인하여 승인된 원본을 보관한다...</a:t>
            </a:r>
          </a:p>
          <a:p>
            <a:pPr algn="ctr" rtl="0"/>
            <a:endParaRPr lang="en-US" altLang="ko-KR" sz="1200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>
                <a:latin typeface="+mj-lt"/>
                <a:cs typeface="Arial" panose="020B0604020202020204" pitchFamily="34" charset="0"/>
              </a:rPr>
              <a:t>작성자: 	</a:t>
            </a:r>
            <a:r>
              <a:rPr lang="ko-KR" altLang="en-US" sz="1200" b="1" i="1">
                <a:latin typeface="+mj-lt"/>
                <a:cs typeface="Arial" panose="020B0604020202020204" pitchFamily="34" charset="0"/>
              </a:rPr>
              <a:t>피 승 현</a:t>
            </a:r>
            <a:r>
              <a:rPr lang="ko" sz="1200" b="1" i="1">
                <a:latin typeface="+mj-lt"/>
                <a:cs typeface="Arial" panose="020B0604020202020204" pitchFamily="34" charset="0"/>
              </a:rPr>
              <a:t>				일자:	</a:t>
            </a:r>
            <a:r>
              <a:rPr lang="en-US" altLang="ko" sz="1200" b="1" i="1">
                <a:latin typeface="+mj-lt"/>
                <a:cs typeface="Arial" panose="020B0604020202020204" pitchFamily="34" charset="0"/>
              </a:rPr>
              <a:t>2019. 10. 10</a:t>
            </a:r>
            <a:r>
              <a:rPr lang="ko" sz="1200" b="1" i="1">
                <a:latin typeface="+mj-lt"/>
                <a:cs typeface="Arial" panose="020B0604020202020204" pitchFamily="34" charset="0"/>
              </a:rPr>
              <a:t>		</a:t>
            </a: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>
                <a:latin typeface="+mj-lt"/>
                <a:cs typeface="Arial" panose="020B0604020202020204" pitchFamily="34" charset="0"/>
              </a:rPr>
              <a:t>검토자: 					일자:			</a:t>
            </a:r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>
                <a:latin typeface="+mj-lt"/>
                <a:cs typeface="Arial" panose="020B0604020202020204" pitchFamily="34" charset="0"/>
              </a:rPr>
              <a:t>본인은 서명으로써 본 문서가 </a:t>
            </a:r>
            <a:r>
              <a:rPr lang="ko-KR" altLang="en-US" sz="120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>
                <a:latin typeface="+mj-lt"/>
                <a:cs typeface="Arial" panose="020B0604020202020204" pitchFamily="34" charset="0"/>
              </a:rPr>
              <a:t>㈜</a:t>
            </a:r>
            <a:r>
              <a:rPr lang="ko" sz="1200">
                <a:latin typeface="+mj-lt"/>
                <a:cs typeface="Arial" panose="020B0604020202020204" pitchFamily="34" charset="0"/>
              </a:rPr>
              <a:t>의 업무활동 범위 내에서 사용될 것을 인가함.</a:t>
            </a:r>
            <a:endParaRPr lang="ko-KR" altLang="ko-KR" sz="120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1200" i="1">
                <a:latin typeface="+mj-lt"/>
                <a:cs typeface="Arial" panose="020B0604020202020204" pitchFamily="34" charset="0"/>
              </a:rPr>
              <a:t>	</a:t>
            </a:r>
            <a:endParaRPr lang="en-US" altLang="ko-KR" sz="1200">
              <a:latin typeface="+mj-lt"/>
            </a:endParaRPr>
          </a:p>
          <a:p>
            <a:pPr algn="ctr"/>
            <a:r>
              <a:rPr lang="ko-KR" altLang="en-US" sz="1200" b="1" i="1">
                <a:cs typeface="Arial" panose="020B0604020202020204" pitchFamily="34" charset="0"/>
              </a:rPr>
              <a:t>승인</a:t>
            </a:r>
            <a:r>
              <a:rPr lang="ko" altLang="ko-KR" sz="1200" b="1" i="1">
                <a:cs typeface="Arial" panose="020B0604020202020204" pitchFamily="34" charset="0"/>
              </a:rPr>
              <a:t>자: 					일자:			</a:t>
            </a:r>
            <a:endParaRPr lang="en-US" altLang="ko-KR" sz="1200" b="1" i="1">
              <a:cs typeface="Arial" panose="020B0604020202020204" pitchFamily="34" charset="0"/>
            </a:endParaRPr>
          </a:p>
          <a:p>
            <a:pPr algn="ctr"/>
            <a:endParaRPr lang="en-US" altLang="ko-KR" sz="1200" b="1" i="1">
              <a:cs typeface="Arial" panose="020B0604020202020204" pitchFamily="34" charset="0"/>
            </a:endParaRPr>
          </a:p>
          <a:p>
            <a:pPr rtl="0"/>
            <a:endParaRPr lang="ko-KR" altLang="ko-KR" sz="1200" i="1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2520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2520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8524" y="53732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피 승 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78213" y="700997"/>
            <a:ext cx="1908000" cy="180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04" y="1340768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" sz="2400" b="1">
                <a:latin typeface="+mj-lt"/>
                <a:cs typeface="Arial" panose="020B0604020202020204" pitchFamily="34" charset="0"/>
              </a:rPr>
              <a:t>제.개정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87662"/>
              </p:ext>
            </p:extLst>
          </p:nvPr>
        </p:nvGraphicFramePr>
        <p:xfrm>
          <a:off x="457672" y="2060848"/>
          <a:ext cx="8887816" cy="40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버전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변경일자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제.개정 내용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작성자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1.0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11-14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최초작성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ko-KR" altLang="en-US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피 승 현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ctr" rtl="0" hangingPunct="0">
                        <a:lnSpc>
                          <a:spcPts val="1400"/>
                        </a:lnSpc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000">
                        <a:effectLst/>
                        <a:latin typeface="+mj-lt"/>
                        <a:ea typeface="바탕체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879850" y="908050"/>
            <a:ext cx="1908000" cy="158400"/>
          </a:xfrm>
        </p:spPr>
        <p:txBody>
          <a:bodyPr/>
          <a:lstStyle/>
          <a:p>
            <a:r>
              <a:rPr lang="ko-KR" altLang="en-US"/>
              <a:t>피 승 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DAA5FC4-0CDB-42A4-B8F4-3B58C45A1EDB}"/>
              </a:ext>
            </a:extLst>
          </p:cNvPr>
          <p:cNvSpPr txBox="1">
            <a:spLocks noChangeArrowheads="1"/>
          </p:cNvSpPr>
          <p:nvPr/>
        </p:nvSpPr>
        <p:spPr>
          <a:xfrm>
            <a:off x="581458" y="764704"/>
            <a:ext cx="4788491" cy="8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rtlCol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 rtl="0">
              <a:tabLst>
                <a:tab pos="2666831" algn="l"/>
              </a:tabLst>
              <a:defRPr/>
            </a:pPr>
            <a:r>
              <a:rPr lang="ko-KR" altLang="en-US" sz="2900" b="1" spc="-28">
                <a:solidFill>
                  <a:srgbClr val="F68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endParaRPr lang="en-US" altLang="ko-KR" sz="3700" b="1" spc="-28">
              <a:solidFill>
                <a:srgbClr val="E318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101">
            <a:extLst>
              <a:ext uri="{FF2B5EF4-FFF2-40B4-BE49-F238E27FC236}">
                <a16:creationId xmlns:a16="http://schemas.microsoft.com/office/drawing/2014/main" id="{9AFA9A7B-6858-4996-A72B-96FEBE8CC3B3}"/>
              </a:ext>
            </a:extLst>
          </p:cNvPr>
          <p:cNvGrpSpPr/>
          <p:nvPr/>
        </p:nvGrpSpPr>
        <p:grpSpPr>
          <a:xfrm>
            <a:off x="344488" y="1409579"/>
            <a:ext cx="9001000" cy="45719"/>
            <a:chOff x="5166680" y="1836415"/>
            <a:chExt cx="9716465" cy="854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C2FB8A-C02F-44FC-BAE0-279D7D069ADA}"/>
                </a:ext>
              </a:extLst>
            </p:cNvPr>
            <p:cNvSpPr/>
            <p:nvPr/>
          </p:nvSpPr>
          <p:spPr>
            <a:xfrm>
              <a:off x="5166680" y="1871432"/>
              <a:ext cx="9716465" cy="50407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24E0E-8EC5-4814-9C46-DE27770C1FED}"/>
                </a:ext>
              </a:extLst>
            </p:cNvPr>
            <p:cNvSpPr/>
            <p:nvPr/>
          </p:nvSpPr>
          <p:spPr>
            <a:xfrm>
              <a:off x="5166680" y="1836415"/>
              <a:ext cx="1692000" cy="45818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762951-B7E0-4014-B386-B0679A2DE431}"/>
              </a:ext>
            </a:extLst>
          </p:cNvPr>
          <p:cNvSpPr txBox="1"/>
          <p:nvPr/>
        </p:nvSpPr>
        <p:spPr>
          <a:xfrm>
            <a:off x="1414180" y="1772816"/>
            <a:ext cx="7077639" cy="44361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스케줄러 구성도 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>
                <a:solidFill>
                  <a:schemeClr val="accent6">
                    <a:lumMod val="75000"/>
                  </a:schemeClr>
                </a:solidFill>
              </a:rPr>
              <a:t>Spark TEOS </a:t>
            </a:r>
            <a:r>
              <a:rPr lang="ko-KR" altLang="en-US" kern="1200">
                <a:solidFill>
                  <a:schemeClr val="accent6">
                    <a:lumMod val="75000"/>
                  </a:schemeClr>
                </a:solidFill>
              </a:rPr>
              <a:t>패키지 구성도</a:t>
            </a:r>
            <a:r>
              <a:rPr lang="en-US" altLang="ko-KR" kern="120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스케줄러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scala.schedule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ETL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scala.etl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ENG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scala.job.spark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BIN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 생성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scala.serialize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프로그램 수행 방법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프로그램 개발 현황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4262-B916-44B5-847B-4C246BCF4CE4}"/>
              </a:ext>
            </a:extLst>
          </p:cNvPr>
          <p:cNvSpPr/>
          <p:nvPr/>
        </p:nvSpPr>
        <p:spPr>
          <a:xfrm>
            <a:off x="5756619" y="1341054"/>
            <a:ext cx="3807691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D9E3EB-A24B-49B0-8655-5F220BE9B48A}"/>
              </a:ext>
            </a:extLst>
          </p:cNvPr>
          <p:cNvSpPr/>
          <p:nvPr/>
        </p:nvSpPr>
        <p:spPr>
          <a:xfrm>
            <a:off x="257676" y="1341054"/>
            <a:ext cx="5328592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잡스케줄러 구성도</a:t>
            </a:r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614E8F-1B54-4B24-B370-CE3DB1ACF8C4}"/>
              </a:ext>
            </a:extLst>
          </p:cNvPr>
          <p:cNvSpPr/>
          <p:nvPr/>
        </p:nvSpPr>
        <p:spPr>
          <a:xfrm>
            <a:off x="2128881" y="1831976"/>
            <a:ext cx="3351471" cy="2650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endParaRPr lang="en-US" altLang="ko-KR" sz="1200" b="1" u="sng">
              <a:solidFill>
                <a:prstClr val="black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0D8BEB-1E68-4B20-A26A-5518345E0BE5}"/>
              </a:ext>
            </a:extLst>
          </p:cNvPr>
          <p:cNvSpPr/>
          <p:nvPr/>
        </p:nvSpPr>
        <p:spPr>
          <a:xfrm>
            <a:off x="2147267" y="1835556"/>
            <a:ext cx="108012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0296415D-2AC7-4358-8B4B-01CD77BDDFFD}"/>
              </a:ext>
            </a:extLst>
          </p:cNvPr>
          <p:cNvSpPr/>
          <p:nvPr/>
        </p:nvSpPr>
        <p:spPr>
          <a:xfrm>
            <a:off x="394096" y="1834596"/>
            <a:ext cx="1512000" cy="265062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B2B5706-F9EE-4EDF-BC2A-33A882C5641B}"/>
              </a:ext>
            </a:extLst>
          </p:cNvPr>
          <p:cNvSpPr/>
          <p:nvPr/>
        </p:nvSpPr>
        <p:spPr>
          <a:xfrm>
            <a:off x="394095" y="1834598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2" name="모서리가 둥근 직사각형 27">
            <a:extLst>
              <a:ext uri="{FF2B5EF4-FFF2-40B4-BE49-F238E27FC236}">
                <a16:creationId xmlns:a16="http://schemas.microsoft.com/office/drawing/2014/main" id="{32CCF0AC-EE9D-4044-B2F6-8225F6C30EFB}"/>
              </a:ext>
            </a:extLst>
          </p:cNvPr>
          <p:cNvSpPr/>
          <p:nvPr/>
        </p:nvSpPr>
        <p:spPr>
          <a:xfrm>
            <a:off x="526110" y="2119896"/>
            <a:ext cx="1260000" cy="161812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633159-EC07-427E-BA0D-5BC62B57445E}"/>
              </a:ext>
            </a:extLst>
          </p:cNvPr>
          <p:cNvSpPr/>
          <p:nvPr/>
        </p:nvSpPr>
        <p:spPr>
          <a:xfrm>
            <a:off x="587322" y="238238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Ora To Post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26F55E0-98F5-4418-AC4A-F862DAF224CF}"/>
              </a:ext>
            </a:extLst>
          </p:cNvPr>
          <p:cNvSpPr/>
          <p:nvPr/>
        </p:nvSpPr>
        <p:spPr>
          <a:xfrm>
            <a:off x="587322" y="2601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Post To </a:t>
            </a:r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9E23CFA-D0AB-4C6C-8FB8-99D83296C35F}"/>
              </a:ext>
            </a:extLst>
          </p:cNvPr>
          <p:cNvSpPr/>
          <p:nvPr/>
        </p:nvSpPr>
        <p:spPr>
          <a:xfrm>
            <a:off x="587322" y="281465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Ora To </a:t>
            </a:r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59E5BB-FD60-4C9F-9363-404EF07D3B36}"/>
              </a:ext>
            </a:extLst>
          </p:cNvPr>
          <p:cNvSpPr/>
          <p:nvPr/>
        </p:nvSpPr>
        <p:spPr>
          <a:xfrm>
            <a:off x="587322" y="303372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 To Ora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87313D-2A5D-4F8E-B5D1-7C70E8377619}"/>
              </a:ext>
            </a:extLst>
          </p:cNvPr>
          <p:cNvSpPr/>
          <p:nvPr/>
        </p:nvSpPr>
        <p:spPr>
          <a:xfrm>
            <a:off x="587322" y="3252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Hdfs To Local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AFB8779-4AFA-4955-B48A-A57873D1B526}"/>
              </a:ext>
            </a:extLst>
          </p:cNvPr>
          <p:cNvSpPr/>
          <p:nvPr/>
        </p:nvSpPr>
        <p:spPr>
          <a:xfrm>
            <a:off x="587322" y="3471526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File To File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2" name="모서리가 둥근 직사각형 24">
            <a:extLst>
              <a:ext uri="{FF2B5EF4-FFF2-40B4-BE49-F238E27FC236}">
                <a16:creationId xmlns:a16="http://schemas.microsoft.com/office/drawing/2014/main" id="{28A3E8E3-C542-4226-9E82-88CE2E9FCFD4}"/>
              </a:ext>
            </a:extLst>
          </p:cNvPr>
          <p:cNvSpPr/>
          <p:nvPr/>
        </p:nvSpPr>
        <p:spPr>
          <a:xfrm>
            <a:off x="2129885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42541D0-552B-43AE-9F31-EF6758C5948D}"/>
              </a:ext>
            </a:extLst>
          </p:cNvPr>
          <p:cNvSpPr/>
          <p:nvPr/>
        </p:nvSpPr>
        <p:spPr>
          <a:xfrm>
            <a:off x="2129884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34" name="모서리가 둥근 직사각형 27">
            <a:extLst>
              <a:ext uri="{FF2B5EF4-FFF2-40B4-BE49-F238E27FC236}">
                <a16:creationId xmlns:a16="http://schemas.microsoft.com/office/drawing/2014/main" id="{6622EC09-A7C9-4892-AD4D-D1F78548DD90}"/>
              </a:ext>
            </a:extLst>
          </p:cNvPr>
          <p:cNvSpPr/>
          <p:nvPr/>
        </p:nvSpPr>
        <p:spPr>
          <a:xfrm>
            <a:off x="2261899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LogWriter</a:t>
            </a:r>
            <a:endParaRPr lang="ko-KR" altLang="en-US" sz="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7CDDE07-AC08-4AEE-BF02-A1269BD9C54A}"/>
              </a:ext>
            </a:extLst>
          </p:cNvPr>
          <p:cNvSpPr/>
          <p:nvPr/>
        </p:nvSpPr>
        <p:spPr>
          <a:xfrm>
            <a:off x="2323111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Job Logger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D45B226-6D5D-4863-A13F-950F8EFAC75C}"/>
              </a:ext>
            </a:extLst>
          </p:cNvPr>
          <p:cNvSpPr/>
          <p:nvPr/>
        </p:nvSpPr>
        <p:spPr>
          <a:xfrm>
            <a:off x="2323111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Module Logger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순서도: 자기 디스크 140">
            <a:extLst>
              <a:ext uri="{FF2B5EF4-FFF2-40B4-BE49-F238E27FC236}">
                <a16:creationId xmlns:a16="http://schemas.microsoft.com/office/drawing/2014/main" id="{7712E40F-37F6-439B-A69F-D20D64387F41}"/>
              </a:ext>
            </a:extLst>
          </p:cNvPr>
          <p:cNvSpPr/>
          <p:nvPr/>
        </p:nvSpPr>
        <p:spPr>
          <a:xfrm>
            <a:off x="2602641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02933D8-5CAD-4E6C-BEA8-198D9CC5DF40}"/>
              </a:ext>
            </a:extLst>
          </p:cNvPr>
          <p:cNvSpPr/>
          <p:nvPr/>
        </p:nvSpPr>
        <p:spPr>
          <a:xfrm>
            <a:off x="2487365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</a:p>
        </p:txBody>
      </p:sp>
      <p:sp>
        <p:nvSpPr>
          <p:cNvPr id="143" name="순서도: 자기 디스크 142">
            <a:extLst>
              <a:ext uri="{FF2B5EF4-FFF2-40B4-BE49-F238E27FC236}">
                <a16:creationId xmlns:a16="http://schemas.microsoft.com/office/drawing/2014/main" id="{2810B446-C390-40D2-B8F9-1875222C89E6}"/>
              </a:ext>
            </a:extLst>
          </p:cNvPr>
          <p:cNvSpPr/>
          <p:nvPr/>
        </p:nvSpPr>
        <p:spPr>
          <a:xfrm>
            <a:off x="508851" y="3833223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144" name="순서도: 자기 디스크 143">
            <a:extLst>
              <a:ext uri="{FF2B5EF4-FFF2-40B4-BE49-F238E27FC236}">
                <a16:creationId xmlns:a16="http://schemas.microsoft.com/office/drawing/2014/main" id="{37D776C2-C670-41AB-991F-0A9570140389}"/>
              </a:ext>
            </a:extLst>
          </p:cNvPr>
          <p:cNvSpPr/>
          <p:nvPr/>
        </p:nvSpPr>
        <p:spPr>
          <a:xfrm>
            <a:off x="1213751" y="382887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</a:p>
        </p:txBody>
      </p:sp>
      <p:sp>
        <p:nvSpPr>
          <p:cNvPr id="145" name="순서도: 자기 디스크 144">
            <a:extLst>
              <a:ext uri="{FF2B5EF4-FFF2-40B4-BE49-F238E27FC236}">
                <a16:creationId xmlns:a16="http://schemas.microsoft.com/office/drawing/2014/main" id="{A53CEEBC-C717-43AF-B820-0A17461376F6}"/>
              </a:ext>
            </a:extLst>
          </p:cNvPr>
          <p:cNvSpPr/>
          <p:nvPr/>
        </p:nvSpPr>
        <p:spPr>
          <a:xfrm>
            <a:off x="509993" y="412857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</a:p>
        </p:txBody>
      </p:sp>
      <p:sp>
        <p:nvSpPr>
          <p:cNvPr id="146" name="순서도: 자기 디스크 145">
            <a:extLst>
              <a:ext uri="{FF2B5EF4-FFF2-40B4-BE49-F238E27FC236}">
                <a16:creationId xmlns:a16="http://schemas.microsoft.com/office/drawing/2014/main" id="{8A8F64DE-AA23-400E-888D-C23C384B33C3}"/>
              </a:ext>
            </a:extLst>
          </p:cNvPr>
          <p:cNvSpPr/>
          <p:nvPr/>
        </p:nvSpPr>
        <p:spPr>
          <a:xfrm>
            <a:off x="1214893" y="4138852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</a:p>
        </p:txBody>
      </p:sp>
      <p:sp>
        <p:nvSpPr>
          <p:cNvPr id="106" name="모서리가 둥근 직사각형 24">
            <a:extLst>
              <a:ext uri="{FF2B5EF4-FFF2-40B4-BE49-F238E27FC236}">
                <a16:creationId xmlns:a16="http://schemas.microsoft.com/office/drawing/2014/main" id="{C8459C9E-2DEA-4B0D-8ACD-DCFB0E675C51}"/>
              </a:ext>
            </a:extLst>
          </p:cNvPr>
          <p:cNvSpPr/>
          <p:nvPr/>
        </p:nvSpPr>
        <p:spPr>
          <a:xfrm>
            <a:off x="3786069" y="4562537"/>
            <a:ext cx="1687692" cy="156949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0C4313-E36D-4556-B8AB-1FDAFC317344}"/>
              </a:ext>
            </a:extLst>
          </p:cNvPr>
          <p:cNvSpPr/>
          <p:nvPr/>
        </p:nvSpPr>
        <p:spPr>
          <a:xfrm>
            <a:off x="3786068" y="4562538"/>
            <a:ext cx="549251" cy="215553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37D78BD-F54E-4BE2-A48F-372092C48CAF}"/>
              </a:ext>
            </a:extLst>
          </p:cNvPr>
          <p:cNvSpPr/>
          <p:nvPr/>
        </p:nvSpPr>
        <p:spPr>
          <a:xfrm>
            <a:off x="4002092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26CDA8E-BC36-4C02-852F-274B60FFD900}"/>
              </a:ext>
            </a:extLst>
          </p:cNvPr>
          <p:cNvSpPr/>
          <p:nvPr/>
        </p:nvSpPr>
        <p:spPr bwMode="auto">
          <a:xfrm>
            <a:off x="6882412" y="1437909"/>
            <a:ext cx="2520000" cy="7451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 시나리오 정보 이관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공간분석정보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사이트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분석 결과 로컬저장소로 이관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3C597C-5B73-4105-A270-261B2CB8ADFA}"/>
              </a:ext>
            </a:extLst>
          </p:cNvPr>
          <p:cNvCxnSpPr>
            <a:cxnSpLocks/>
          </p:cNvCxnSpPr>
          <p:nvPr/>
        </p:nvCxnSpPr>
        <p:spPr bwMode="auto">
          <a:xfrm>
            <a:off x="5884584" y="2376875"/>
            <a:ext cx="337409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E981F-943E-41D8-A00D-0C063C45E418}"/>
              </a:ext>
            </a:extLst>
          </p:cNvPr>
          <p:cNvSpPr/>
          <p:nvPr/>
        </p:nvSpPr>
        <p:spPr bwMode="auto">
          <a:xfrm>
            <a:off x="6882412" y="2482134"/>
            <a:ext cx="2520000" cy="14778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생성 상시 모니터링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spc="100">
                <a:latin typeface="Noto Sans CJK JP Regular"/>
                <a:cs typeface="Noto Sans CJK JP Regular"/>
              </a:rPr>
              <a:t>Heavy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과 </a:t>
            </a:r>
            <a:r>
              <a:rPr lang="en-US" altLang="ko-KR" sz="1000" spc="100">
                <a:latin typeface="Noto Sans CJK JP Regular"/>
                <a:cs typeface="Noto Sans CJK JP Regular"/>
              </a:rPr>
              <a:t>Light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이 동시에 실행될수 있도록 구성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유형별 수행 우선순위 부여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설정별로 수행경로 설정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단계별 처리현황 로그 기록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solidFill>
                  <a:prstClr val="black"/>
                </a:solidFill>
                <a:latin typeface="Noto Sans CJK JP Regular"/>
                <a:sym typeface="Wingdings" panose="05000000000000000000" pitchFamily="2" charset="2"/>
              </a:rPr>
              <a:t>재수행시 기존 수행잡 스킵처리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F798DE-BA8E-463F-87B0-741DF6ED5ABC}"/>
              </a:ext>
            </a:extLst>
          </p:cNvPr>
          <p:cNvSpPr/>
          <p:nvPr/>
        </p:nvSpPr>
        <p:spPr bwMode="auto">
          <a:xfrm>
            <a:off x="5874300" y="1432013"/>
            <a:ext cx="936000" cy="8678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DB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간 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HDFS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로컬 적재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CE78C-DE7F-4D94-BDF6-A1953EA2EED9}"/>
              </a:ext>
            </a:extLst>
          </p:cNvPr>
          <p:cNvSpPr/>
          <p:nvPr/>
        </p:nvSpPr>
        <p:spPr bwMode="auto">
          <a:xfrm>
            <a:off x="5874300" y="397598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단계별 로그기록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B8CB86-A753-471F-A27F-55C278561682}"/>
              </a:ext>
            </a:extLst>
          </p:cNvPr>
          <p:cNvSpPr/>
          <p:nvPr/>
        </p:nvSpPr>
        <p:spPr bwMode="auto">
          <a:xfrm>
            <a:off x="6892456" y="398845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작업수행시작과 종료시 로그 기록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잡수행시 특정단계 사용자정의 로그 기록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A04EA6A-055E-4167-8049-4BB15AA1CC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4627930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FCA187F-E8F2-4287-92D2-E23CB8EE4A9C}"/>
              </a:ext>
            </a:extLst>
          </p:cNvPr>
          <p:cNvSpPr/>
          <p:nvPr/>
        </p:nvSpPr>
        <p:spPr>
          <a:xfrm>
            <a:off x="5883862" y="1432015"/>
            <a:ext cx="9264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B568422-4790-4D34-BE98-6DF68AEFE9E9}"/>
              </a:ext>
            </a:extLst>
          </p:cNvPr>
          <p:cNvSpPr/>
          <p:nvPr/>
        </p:nvSpPr>
        <p:spPr>
          <a:xfrm>
            <a:off x="5882321" y="397598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88C11D-5A63-4D23-95DE-BDA96F3D529C}"/>
              </a:ext>
            </a:extLst>
          </p:cNvPr>
          <p:cNvCxnSpPr>
            <a:cxnSpLocks/>
          </p:cNvCxnSpPr>
          <p:nvPr/>
        </p:nvCxnSpPr>
        <p:spPr bwMode="auto">
          <a:xfrm>
            <a:off x="5874300" y="3888738"/>
            <a:ext cx="3528112" cy="209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C8822EA-97AE-474E-A85A-258797703A08}"/>
              </a:ext>
            </a:extLst>
          </p:cNvPr>
          <p:cNvSpPr/>
          <p:nvPr/>
        </p:nvSpPr>
        <p:spPr bwMode="auto">
          <a:xfrm>
            <a:off x="5874300" y="2463819"/>
            <a:ext cx="936000" cy="1327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지능형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로드밸런싱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잡수행관리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806FF65-FE62-4FC6-A7D8-05D56E85678E}"/>
              </a:ext>
            </a:extLst>
          </p:cNvPr>
          <p:cNvSpPr/>
          <p:nvPr/>
        </p:nvSpPr>
        <p:spPr>
          <a:xfrm>
            <a:off x="5887571" y="2463818"/>
            <a:ext cx="907980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1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3ABF85B-DD35-431D-8C31-A9B2020542C4}"/>
              </a:ext>
            </a:extLst>
          </p:cNvPr>
          <p:cNvSpPr/>
          <p:nvPr/>
        </p:nvSpPr>
        <p:spPr>
          <a:xfrm>
            <a:off x="4434140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642E362-CF4E-475F-98C2-B9AA04A8B3F6}"/>
              </a:ext>
            </a:extLst>
          </p:cNvPr>
          <p:cNvSpPr/>
          <p:nvPr/>
        </p:nvSpPr>
        <p:spPr>
          <a:xfrm>
            <a:off x="4890135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오른쪽 화살표 47">
            <a:extLst>
              <a:ext uri="{FF2B5EF4-FFF2-40B4-BE49-F238E27FC236}">
                <a16:creationId xmlns:a16="http://schemas.microsoft.com/office/drawing/2014/main" id="{34EDF1E4-4405-4A10-9A3F-58A8663CFEAC}"/>
              </a:ext>
            </a:extLst>
          </p:cNvPr>
          <p:cNvSpPr/>
          <p:nvPr/>
        </p:nvSpPr>
        <p:spPr>
          <a:xfrm>
            <a:off x="1913860" y="2849026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ko-KR" altLang="en-US" sz="1200"/>
              <a:t>시나리오 수행로그를 상시 모니터링하며 로드밸러싱을 고려하여 요청 시나리오를 순차적으로 실행시키며 단계별로 작업로그를 생성하여 실시간 작업진행상태를 확인할수 있습니다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71" name="모서리가 둥근 직사각형 24">
            <a:extLst>
              <a:ext uri="{FF2B5EF4-FFF2-40B4-BE49-F238E27FC236}">
                <a16:creationId xmlns:a16="http://schemas.microsoft.com/office/drawing/2014/main" id="{6559363B-6D93-4108-9F97-316C74188208}"/>
              </a:ext>
            </a:extLst>
          </p:cNvPr>
          <p:cNvSpPr/>
          <p:nvPr/>
        </p:nvSpPr>
        <p:spPr>
          <a:xfrm>
            <a:off x="401693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53D64D3-F77D-42F4-A97C-EB6944351D70}"/>
              </a:ext>
            </a:extLst>
          </p:cNvPr>
          <p:cNvSpPr/>
          <p:nvPr/>
        </p:nvSpPr>
        <p:spPr>
          <a:xfrm>
            <a:off x="401692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73" name="모서리가 둥근 직사각형 27">
            <a:extLst>
              <a:ext uri="{FF2B5EF4-FFF2-40B4-BE49-F238E27FC236}">
                <a16:creationId xmlns:a16="http://schemas.microsoft.com/office/drawing/2014/main" id="{467AAE87-4E46-4EB6-8AEF-17000F54A83D}"/>
              </a:ext>
            </a:extLst>
          </p:cNvPr>
          <p:cNvSpPr/>
          <p:nvPr/>
        </p:nvSpPr>
        <p:spPr>
          <a:xfrm>
            <a:off x="533707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TEOS</a:t>
            </a:r>
            <a:endParaRPr lang="ko-KR" altLang="en-US" sz="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89C2BD2-D174-4316-AB1F-E01115D3FED5}"/>
              </a:ext>
            </a:extLst>
          </p:cNvPr>
          <p:cNvSpPr/>
          <p:nvPr/>
        </p:nvSpPr>
        <p:spPr>
          <a:xfrm>
            <a:off x="594919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시나리오별 수행현황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F0138B-1747-4232-A468-666562E2FE9B}"/>
              </a:ext>
            </a:extLst>
          </p:cNvPr>
          <p:cNvSpPr/>
          <p:nvPr/>
        </p:nvSpPr>
        <p:spPr>
          <a:xfrm>
            <a:off x="594919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수행현황 상세</a:t>
            </a:r>
          </a:p>
        </p:txBody>
      </p:sp>
      <p:sp>
        <p:nvSpPr>
          <p:cNvPr id="176" name="순서도: 자기 디스크 175">
            <a:extLst>
              <a:ext uri="{FF2B5EF4-FFF2-40B4-BE49-F238E27FC236}">
                <a16:creationId xmlns:a16="http://schemas.microsoft.com/office/drawing/2014/main" id="{A6916A82-EA6B-49F3-8A85-E10998FE4573}"/>
              </a:ext>
            </a:extLst>
          </p:cNvPr>
          <p:cNvSpPr/>
          <p:nvPr/>
        </p:nvSpPr>
        <p:spPr>
          <a:xfrm>
            <a:off x="874449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E0C579F-032A-448D-AA58-AAA35D92B9E7}"/>
              </a:ext>
            </a:extLst>
          </p:cNvPr>
          <p:cNvSpPr/>
          <p:nvPr/>
        </p:nvSpPr>
        <p:spPr>
          <a:xfrm>
            <a:off x="759173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</a:p>
        </p:txBody>
      </p:sp>
      <p:sp>
        <p:nvSpPr>
          <p:cNvPr id="178" name="오른쪽 화살표 47">
            <a:extLst>
              <a:ext uri="{FF2B5EF4-FFF2-40B4-BE49-F238E27FC236}">
                <a16:creationId xmlns:a16="http://schemas.microsoft.com/office/drawing/2014/main" id="{07DF160C-F07F-411C-B246-BAC70ABA8B5C}"/>
              </a:ext>
            </a:extLst>
          </p:cNvPr>
          <p:cNvSpPr/>
          <p:nvPr/>
        </p:nvSpPr>
        <p:spPr>
          <a:xfrm rot="9155911">
            <a:off x="1809281" y="4310706"/>
            <a:ext cx="329454" cy="340416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9" name="모서리가 둥근 직사각형 27">
            <a:extLst>
              <a:ext uri="{FF2B5EF4-FFF2-40B4-BE49-F238E27FC236}">
                <a16:creationId xmlns:a16="http://schemas.microsoft.com/office/drawing/2014/main" id="{F4B56EB7-0BAB-468C-86CD-357940162DEE}"/>
              </a:ext>
            </a:extLst>
          </p:cNvPr>
          <p:cNvSpPr/>
          <p:nvPr/>
        </p:nvSpPr>
        <p:spPr>
          <a:xfrm>
            <a:off x="3988354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BD639A-4A9A-4CDE-BECD-4332823610A2}"/>
              </a:ext>
            </a:extLst>
          </p:cNvPr>
          <p:cNvSpPr/>
          <p:nvPr/>
        </p:nvSpPr>
        <p:spPr>
          <a:xfrm>
            <a:off x="4049566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Connect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D85DE-BAE7-4897-80E3-8C22CADB9E6A}"/>
              </a:ext>
            </a:extLst>
          </p:cNvPr>
          <p:cNvSpPr/>
          <p:nvPr/>
        </p:nvSpPr>
        <p:spPr>
          <a:xfrm>
            <a:off x="4049566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String,Date,File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2" name="오른쪽 화살표 47">
            <a:extLst>
              <a:ext uri="{FF2B5EF4-FFF2-40B4-BE49-F238E27FC236}">
                <a16:creationId xmlns:a16="http://schemas.microsoft.com/office/drawing/2014/main" id="{3EDCAB1B-8644-4E7F-BC2B-64FDC4DF7202}"/>
              </a:ext>
            </a:extLst>
          </p:cNvPr>
          <p:cNvSpPr/>
          <p:nvPr/>
        </p:nvSpPr>
        <p:spPr>
          <a:xfrm rot="16200000">
            <a:off x="2982956" y="4274554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3" name="오른쪽 화살표 47">
            <a:extLst>
              <a:ext uri="{FF2B5EF4-FFF2-40B4-BE49-F238E27FC236}">
                <a16:creationId xmlns:a16="http://schemas.microsoft.com/office/drawing/2014/main" id="{E3955F1E-D31F-42BB-BF0C-26BF95FAE7E4}"/>
              </a:ext>
            </a:extLst>
          </p:cNvPr>
          <p:cNvSpPr/>
          <p:nvPr/>
        </p:nvSpPr>
        <p:spPr>
          <a:xfrm rot="16200000">
            <a:off x="4657820" y="4282162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9" name="모서리가 둥근 직사각형 19">
            <a:extLst>
              <a:ext uri="{FF2B5EF4-FFF2-40B4-BE49-F238E27FC236}">
                <a16:creationId xmlns:a16="http://schemas.microsoft.com/office/drawing/2014/main" id="{47BF4796-D6D6-413A-B2B3-05510EABAE53}"/>
              </a:ext>
            </a:extLst>
          </p:cNvPr>
          <p:cNvSpPr/>
          <p:nvPr/>
        </p:nvSpPr>
        <p:spPr>
          <a:xfrm>
            <a:off x="4433137" y="2076166"/>
            <a:ext cx="979028" cy="166185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5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47690F-0E99-4618-8F4B-C2DBB3044458}"/>
              </a:ext>
            </a:extLst>
          </p:cNvPr>
          <p:cNvSpPr/>
          <p:nvPr/>
        </p:nvSpPr>
        <p:spPr>
          <a:xfrm>
            <a:off x="4527530" y="2438940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      ETL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오른쪽 화살표 48">
            <a:extLst>
              <a:ext uri="{FF2B5EF4-FFF2-40B4-BE49-F238E27FC236}">
                <a16:creationId xmlns:a16="http://schemas.microsoft.com/office/drawing/2014/main" id="{0FFB44A5-2A48-424E-ACBD-2E0951F5DBF4}"/>
              </a:ext>
            </a:extLst>
          </p:cNvPr>
          <p:cNvSpPr/>
          <p:nvPr/>
        </p:nvSpPr>
        <p:spPr>
          <a:xfrm rot="16200000">
            <a:off x="4705509" y="3243481"/>
            <a:ext cx="180000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2AC428D-D98C-425E-92B8-7A2C0CC908A8}"/>
              </a:ext>
            </a:extLst>
          </p:cNvPr>
          <p:cNvSpPr/>
          <p:nvPr/>
        </p:nvSpPr>
        <p:spPr>
          <a:xfrm>
            <a:off x="4561735" y="2162700"/>
            <a:ext cx="729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>
                <a:solidFill>
                  <a:prstClr val="black"/>
                </a:solidFill>
                <a:cs typeface="Times New Roman" panose="02020603050405020304" pitchFamily="18" charset="0"/>
              </a:rPr>
              <a:t>Job</a:t>
            </a:r>
            <a:endParaRPr lang="ko-KR" altLang="en-US" sz="11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55CFA93-F921-4806-BFA1-147FED7C0AFD}"/>
              </a:ext>
            </a:extLst>
          </p:cNvPr>
          <p:cNvSpPr/>
          <p:nvPr/>
        </p:nvSpPr>
        <p:spPr>
          <a:xfrm>
            <a:off x="4527530" y="2741059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공간분석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4FC78BD-6F6C-4A7B-A6F5-E75C5A22C567}"/>
              </a:ext>
            </a:extLst>
          </p:cNvPr>
          <p:cNvSpPr/>
          <p:nvPr/>
        </p:nvSpPr>
        <p:spPr>
          <a:xfrm>
            <a:off x="4534845" y="3043721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사이트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A76598-60DA-4497-936D-C6229DEE3C02}"/>
              </a:ext>
            </a:extLst>
          </p:cNvPr>
          <p:cNvSpPr/>
          <p:nvPr/>
        </p:nvSpPr>
        <p:spPr>
          <a:xfrm>
            <a:off x="4541098" y="3339068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시나리오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3DA693-F441-43AE-9965-A9C0C60918C7}"/>
              </a:ext>
            </a:extLst>
          </p:cNvPr>
          <p:cNvGrpSpPr/>
          <p:nvPr/>
        </p:nvGrpSpPr>
        <p:grpSpPr>
          <a:xfrm>
            <a:off x="2270940" y="2201424"/>
            <a:ext cx="854000" cy="1474158"/>
            <a:chOff x="2222359" y="2242874"/>
            <a:chExt cx="854000" cy="147415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A5D6B28-610B-4D57-A29C-5E17C5397714}"/>
                </a:ext>
              </a:extLst>
            </p:cNvPr>
            <p:cNvSpPr/>
            <p:nvPr/>
          </p:nvSpPr>
          <p:spPr>
            <a:xfrm>
              <a:off x="2222359" y="2242874"/>
              <a:ext cx="850757" cy="14741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순서도: 자기 디스크 82">
              <a:extLst>
                <a:ext uri="{FF2B5EF4-FFF2-40B4-BE49-F238E27FC236}">
                  <a16:creationId xmlns:a16="http://schemas.microsoft.com/office/drawing/2014/main" id="{FE552483-26CD-4034-AF09-64E50831E163}"/>
                </a:ext>
              </a:extLst>
            </p:cNvPr>
            <p:cNvSpPr/>
            <p:nvPr/>
          </p:nvSpPr>
          <p:spPr>
            <a:xfrm>
              <a:off x="2364164" y="3012333"/>
              <a:ext cx="591244" cy="28368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lang="en-US" altLang="ko-KR" sz="1050" b="1">
                  <a:solidFill>
                    <a:prstClr val="black">
                      <a:lumMod val="75000"/>
                      <a:lumOff val="25000"/>
                    </a:prstClr>
                  </a:solidFill>
                  <a:cs typeface="Times New Roman" panose="02020603050405020304" pitchFamily="18" charset="0"/>
                </a:rPr>
                <a:t>Oracle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3122-6941-42F9-8487-8FC95BE82267}"/>
                </a:ext>
              </a:extLst>
            </p:cNvPr>
            <p:cNvSpPr/>
            <p:nvPr/>
          </p:nvSpPr>
          <p:spPr>
            <a:xfrm>
              <a:off x="2248888" y="3329925"/>
              <a:ext cx="8274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시나리오 수행로그</a:t>
              </a:r>
              <a:endParaRPr lang="en-US" altLang="ko-KR" sz="600">
                <a:solidFill>
                  <a:prstClr val="black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및 정책</a:t>
              </a:r>
            </a:p>
          </p:txBody>
        </p:sp>
        <p:pic>
          <p:nvPicPr>
            <p:cNvPr id="89" name="Picture 22" descr="REPEAT iconì ëí ì´ë¯¸ì§ ê²ìê²°ê³¼">
              <a:extLst>
                <a:ext uri="{FF2B5EF4-FFF2-40B4-BE49-F238E27FC236}">
                  <a16:creationId xmlns:a16="http://schemas.microsoft.com/office/drawing/2014/main" id="{C20BDA26-F488-43D2-9847-20572D503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535208" y="2686060"/>
              <a:ext cx="237419" cy="20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E2DC9BF-303B-4C24-A581-18E01DF88923}"/>
                </a:ext>
              </a:extLst>
            </p:cNvPr>
            <p:cNvSpPr/>
            <p:nvPr/>
          </p:nvSpPr>
          <p:spPr>
            <a:xfrm>
              <a:off x="2314992" y="2252042"/>
              <a:ext cx="6815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Job</a:t>
              </a:r>
            </a:p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Monitor</a:t>
              </a:r>
              <a:endParaRPr lang="ko-KR" altLang="en-US" sz="1000"/>
            </a:p>
          </p:txBody>
        </p:sp>
      </p:grpSp>
      <p:sp>
        <p:nvSpPr>
          <p:cNvPr id="91" name="모서리가 둥근 직사각형 61">
            <a:extLst>
              <a:ext uri="{FF2B5EF4-FFF2-40B4-BE49-F238E27FC236}">
                <a16:creationId xmlns:a16="http://schemas.microsoft.com/office/drawing/2014/main" id="{DE5FED21-567A-4387-AFB0-80DC26B74CCF}"/>
              </a:ext>
            </a:extLst>
          </p:cNvPr>
          <p:cNvSpPr/>
          <p:nvPr/>
        </p:nvSpPr>
        <p:spPr>
          <a:xfrm>
            <a:off x="3362542" y="2220182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2" name="모서리가 둥근 직사각형 61">
            <a:extLst>
              <a:ext uri="{FF2B5EF4-FFF2-40B4-BE49-F238E27FC236}">
                <a16:creationId xmlns:a16="http://schemas.microsoft.com/office/drawing/2014/main" id="{171AE652-93E0-4F0D-AF82-4D3C8372F312}"/>
              </a:ext>
            </a:extLst>
          </p:cNvPr>
          <p:cNvSpPr/>
          <p:nvPr/>
        </p:nvSpPr>
        <p:spPr>
          <a:xfrm>
            <a:off x="3353017" y="2522914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3" name="모서리가 둥근 직사각형 61">
            <a:extLst>
              <a:ext uri="{FF2B5EF4-FFF2-40B4-BE49-F238E27FC236}">
                <a16:creationId xmlns:a16="http://schemas.microsoft.com/office/drawing/2014/main" id="{25D3603E-EB14-42A7-B33C-78DF7CF03220}"/>
              </a:ext>
            </a:extLst>
          </p:cNvPr>
          <p:cNvSpPr/>
          <p:nvPr/>
        </p:nvSpPr>
        <p:spPr>
          <a:xfrm>
            <a:off x="3353017" y="2810946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5" name="모서리가 둥근 직사각형 61">
            <a:extLst>
              <a:ext uri="{FF2B5EF4-FFF2-40B4-BE49-F238E27FC236}">
                <a16:creationId xmlns:a16="http://schemas.microsoft.com/office/drawing/2014/main" id="{E6D485A3-8662-47C5-849F-FC4CC33E37F6}"/>
              </a:ext>
            </a:extLst>
          </p:cNvPr>
          <p:cNvSpPr/>
          <p:nvPr/>
        </p:nvSpPr>
        <p:spPr>
          <a:xfrm>
            <a:off x="3353017" y="3098978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6" name="모서리가 둥근 직사각형 61">
            <a:extLst>
              <a:ext uri="{FF2B5EF4-FFF2-40B4-BE49-F238E27FC236}">
                <a16:creationId xmlns:a16="http://schemas.microsoft.com/office/drawing/2014/main" id="{CE0F0C7A-B568-4D3E-AE0A-91AEF63F5B21}"/>
              </a:ext>
            </a:extLst>
          </p:cNvPr>
          <p:cNvSpPr/>
          <p:nvPr/>
        </p:nvSpPr>
        <p:spPr>
          <a:xfrm>
            <a:off x="3353017" y="3387010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7" name="사다리꼴 96">
            <a:extLst>
              <a:ext uri="{FF2B5EF4-FFF2-40B4-BE49-F238E27FC236}">
                <a16:creationId xmlns:a16="http://schemas.microsoft.com/office/drawing/2014/main" id="{0AF0AF5E-D638-4D21-A433-A41E0764EE07}"/>
              </a:ext>
            </a:extLst>
          </p:cNvPr>
          <p:cNvSpPr/>
          <p:nvPr/>
        </p:nvSpPr>
        <p:spPr>
          <a:xfrm rot="16200000">
            <a:off x="3444789" y="2776483"/>
            <a:ext cx="1661852" cy="261219"/>
          </a:xfrm>
          <a:prstGeom prst="trapezoid">
            <a:avLst>
              <a:gd name="adj" fmla="val 295065"/>
            </a:avLst>
          </a:prstGeom>
          <a:gradFill flip="none" rotWithShape="1">
            <a:gsLst>
              <a:gs pos="0">
                <a:schemeClr val="bg1">
                  <a:lumMod val="50000"/>
                  <a:alpha val="20000"/>
                </a:schemeClr>
              </a:gs>
              <a:gs pos="46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66C87A9-0A57-45A2-AE80-570123EDC0B9}"/>
              </a:ext>
            </a:extLst>
          </p:cNvPr>
          <p:cNvCxnSpPr>
            <a:stCxn id="80" idx="3"/>
            <a:endCxn id="91" idx="1"/>
          </p:cNvCxnSpPr>
          <p:nvPr/>
        </p:nvCxnSpPr>
        <p:spPr>
          <a:xfrm flipV="1">
            <a:off x="3121697" y="2320844"/>
            <a:ext cx="240845" cy="617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9661B5F-744E-4EF7-95E4-DFB3BCB33013}"/>
              </a:ext>
            </a:extLst>
          </p:cNvPr>
          <p:cNvCxnSpPr>
            <a:stCxn id="80" idx="3"/>
            <a:endCxn id="92" idx="1"/>
          </p:cNvCxnSpPr>
          <p:nvPr/>
        </p:nvCxnSpPr>
        <p:spPr>
          <a:xfrm flipV="1">
            <a:off x="3121697" y="2623576"/>
            <a:ext cx="231320" cy="314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5AF3E77-886F-41DD-8890-FD81ADFF05DB}"/>
              </a:ext>
            </a:extLst>
          </p:cNvPr>
          <p:cNvCxnSpPr>
            <a:stCxn id="80" idx="3"/>
            <a:endCxn id="93" idx="1"/>
          </p:cNvCxnSpPr>
          <p:nvPr/>
        </p:nvCxnSpPr>
        <p:spPr>
          <a:xfrm flipV="1">
            <a:off x="3121697" y="2911608"/>
            <a:ext cx="231320" cy="26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A7F69A7-2923-4D99-8841-9AA5C652F405}"/>
              </a:ext>
            </a:extLst>
          </p:cNvPr>
          <p:cNvCxnSpPr>
            <a:stCxn id="80" idx="3"/>
            <a:endCxn id="95" idx="1"/>
          </p:cNvCxnSpPr>
          <p:nvPr/>
        </p:nvCxnSpPr>
        <p:spPr>
          <a:xfrm>
            <a:off x="3121697" y="2938503"/>
            <a:ext cx="231320" cy="261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D57FAD4-D808-4BBC-A8D1-4E66036271C5}"/>
              </a:ext>
            </a:extLst>
          </p:cNvPr>
          <p:cNvCxnSpPr>
            <a:stCxn id="80" idx="3"/>
            <a:endCxn id="96" idx="1"/>
          </p:cNvCxnSpPr>
          <p:nvPr/>
        </p:nvCxnSpPr>
        <p:spPr>
          <a:xfrm>
            <a:off x="3121697" y="2938503"/>
            <a:ext cx="231320" cy="549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자기 디스크 117">
            <a:extLst>
              <a:ext uri="{FF2B5EF4-FFF2-40B4-BE49-F238E27FC236}">
                <a16:creationId xmlns:a16="http://schemas.microsoft.com/office/drawing/2014/main" id="{8BA76B66-8002-4A84-9CAE-8AAFC27D952A}"/>
              </a:ext>
            </a:extLst>
          </p:cNvPr>
          <p:cNvSpPr/>
          <p:nvPr/>
        </p:nvSpPr>
        <p:spPr>
          <a:xfrm>
            <a:off x="2286995" y="3759558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119" name="순서도: 자기 디스크 118">
            <a:extLst>
              <a:ext uri="{FF2B5EF4-FFF2-40B4-BE49-F238E27FC236}">
                <a16:creationId xmlns:a16="http://schemas.microsoft.com/office/drawing/2014/main" id="{82F730E1-7D7D-481B-B891-371AA396C45F}"/>
              </a:ext>
            </a:extLst>
          </p:cNvPr>
          <p:cNvSpPr/>
          <p:nvPr/>
        </p:nvSpPr>
        <p:spPr>
          <a:xfrm>
            <a:off x="2991895" y="375521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</a:p>
        </p:txBody>
      </p:sp>
      <p:sp>
        <p:nvSpPr>
          <p:cNvPr id="137" name="순서도: 자기 디스크 136">
            <a:extLst>
              <a:ext uri="{FF2B5EF4-FFF2-40B4-BE49-F238E27FC236}">
                <a16:creationId xmlns:a16="http://schemas.microsoft.com/office/drawing/2014/main" id="{9422FB56-6565-4DDC-B992-987E47CC79D6}"/>
              </a:ext>
            </a:extLst>
          </p:cNvPr>
          <p:cNvSpPr/>
          <p:nvPr/>
        </p:nvSpPr>
        <p:spPr>
          <a:xfrm>
            <a:off x="2288137" y="405490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</a:p>
        </p:txBody>
      </p:sp>
      <p:sp>
        <p:nvSpPr>
          <p:cNvPr id="138" name="순서도: 자기 디스크 137">
            <a:extLst>
              <a:ext uri="{FF2B5EF4-FFF2-40B4-BE49-F238E27FC236}">
                <a16:creationId xmlns:a16="http://schemas.microsoft.com/office/drawing/2014/main" id="{68AA3E47-61F4-4045-8747-C3E926BF10CF}"/>
              </a:ext>
            </a:extLst>
          </p:cNvPr>
          <p:cNvSpPr/>
          <p:nvPr/>
        </p:nvSpPr>
        <p:spPr>
          <a:xfrm>
            <a:off x="2993037" y="4065187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91E1581-C049-4CDF-B762-962196078BB7}"/>
              </a:ext>
            </a:extLst>
          </p:cNvPr>
          <p:cNvSpPr/>
          <p:nvPr/>
        </p:nvSpPr>
        <p:spPr>
          <a:xfrm>
            <a:off x="3929081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CA4170B-E12C-4D10-88BC-6A3CB13851B6}"/>
              </a:ext>
            </a:extLst>
          </p:cNvPr>
          <p:cNvSpPr/>
          <p:nvPr/>
        </p:nvSpPr>
        <p:spPr>
          <a:xfrm>
            <a:off x="4361129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506D938-0E40-4C55-A0E6-1416444B54BF}"/>
              </a:ext>
            </a:extLst>
          </p:cNvPr>
          <p:cNvSpPr/>
          <p:nvPr/>
        </p:nvSpPr>
        <p:spPr>
          <a:xfrm>
            <a:off x="4817124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8930B-25F4-4531-813C-A9C6E4C18862}"/>
              </a:ext>
            </a:extLst>
          </p:cNvPr>
          <p:cNvSpPr/>
          <p:nvPr/>
        </p:nvSpPr>
        <p:spPr>
          <a:xfrm>
            <a:off x="1857092" y="1387126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&amp; Shchedule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E455EA7-A0B6-4EB9-BF11-CEA552579A85}"/>
              </a:ext>
            </a:extLst>
          </p:cNvPr>
          <p:cNvSpPr/>
          <p:nvPr/>
        </p:nvSpPr>
        <p:spPr bwMode="auto">
          <a:xfrm>
            <a:off x="5874300" y="4714630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JDBC,FTP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D41430B-8BE9-450F-9D97-F0F1A2B36E3B}"/>
              </a:ext>
            </a:extLst>
          </p:cNvPr>
          <p:cNvSpPr/>
          <p:nvPr/>
        </p:nvSpPr>
        <p:spPr bwMode="auto">
          <a:xfrm>
            <a:off x="6892456" y="4727098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DB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연결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문자열 및 날짜형 데이터 가공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FTP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기능 구현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81A0BB8-CEF0-4337-A6C6-A914B4BB75B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5358954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495D0FF-9E1A-4023-A6FB-578CF168FA27}"/>
              </a:ext>
            </a:extLst>
          </p:cNvPr>
          <p:cNvSpPr/>
          <p:nvPr/>
        </p:nvSpPr>
        <p:spPr>
          <a:xfrm>
            <a:off x="5882321" y="4714630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A5945784-E3F0-4B1B-B71F-D9F9EFAD397E}"/>
              </a:ext>
            </a:extLst>
          </p:cNvPr>
          <p:cNvSpPr/>
          <p:nvPr/>
        </p:nvSpPr>
        <p:spPr bwMode="auto">
          <a:xfrm>
            <a:off x="5874300" y="545714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수행현황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650FFAF-62F8-4FB7-A638-B238DF11566B}"/>
              </a:ext>
            </a:extLst>
          </p:cNvPr>
          <p:cNvSpPr/>
          <p:nvPr/>
        </p:nvSpPr>
        <p:spPr bwMode="auto">
          <a:xfrm>
            <a:off x="6892456" y="546961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시나리오별 검색기능 제공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작업들의 실시간 현황 확인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수행 이력 조회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5328015-A6B4-486D-85A1-ABF2241A3931}"/>
              </a:ext>
            </a:extLst>
          </p:cNvPr>
          <p:cNvSpPr/>
          <p:nvPr/>
        </p:nvSpPr>
        <p:spPr>
          <a:xfrm>
            <a:off x="5882321" y="545714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D3235402-9A6B-4B4A-BA1A-4B12E660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516394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4395B2E8-8AC8-45E1-9282-2440AF4A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811685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ess iconì ëí ì´ë¯¸ì§ ê²ìê²°ê³¼">
            <a:extLst>
              <a:ext uri="{FF2B5EF4-FFF2-40B4-BE49-F238E27FC236}">
                <a16:creationId xmlns:a16="http://schemas.microsoft.com/office/drawing/2014/main" id="{EFC36DD7-153A-4E1F-B356-89F3596E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48" y="3074606"/>
            <a:ext cx="184523" cy="1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0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2. Spark TEOS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패키지 구성도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/>
              <a:t>스케줄러</a:t>
            </a:r>
            <a:r>
              <a:rPr lang="en-US" altLang="ko-KR" sz="1200"/>
              <a:t>, </a:t>
            </a:r>
            <a:r>
              <a:rPr lang="ko-KR" altLang="en-US" sz="1200"/>
              <a:t>인터페이스</a:t>
            </a:r>
            <a:r>
              <a:rPr lang="en-US" altLang="ko-KR" sz="1200"/>
              <a:t>, ENG</a:t>
            </a:r>
            <a:r>
              <a:rPr lang="ko-KR" altLang="en-US" sz="1200"/>
              <a:t>분석 모듈은 </a:t>
            </a:r>
            <a:r>
              <a:rPr lang="en-US" altLang="ko-KR" sz="1200"/>
              <a:t>Spark </a:t>
            </a:r>
            <a:r>
              <a:rPr lang="ko-KR" altLang="en-US" sz="1200"/>
              <a:t>어플리케이션으로 개발되어 있으며</a:t>
            </a:r>
            <a:r>
              <a:rPr lang="en-US" altLang="ko-KR" sz="1200"/>
              <a:t>, Scala</a:t>
            </a:r>
            <a:r>
              <a:rPr lang="ko-KR" altLang="en-US" sz="1200"/>
              <a:t>를 기반으로 </a:t>
            </a:r>
            <a:r>
              <a:rPr lang="en-US" altLang="ko-KR" sz="1200"/>
              <a:t>Java </a:t>
            </a:r>
            <a:r>
              <a:rPr lang="ko-KR" altLang="en-US" sz="1200"/>
              <a:t>모듈을 호출할수 있도록 구성되어 있습니다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E20CC5-826D-4F57-98A2-08DDA85F7BB8}"/>
              </a:ext>
            </a:extLst>
          </p:cNvPr>
          <p:cNvSpPr/>
          <p:nvPr/>
        </p:nvSpPr>
        <p:spPr>
          <a:xfrm>
            <a:off x="306672" y="1340768"/>
            <a:ext cx="4355066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954E5426-178B-405C-AF9D-0BEFE3391E50}"/>
              </a:ext>
            </a:extLst>
          </p:cNvPr>
          <p:cNvSpPr/>
          <p:nvPr/>
        </p:nvSpPr>
        <p:spPr>
          <a:xfrm>
            <a:off x="488504" y="1852145"/>
            <a:ext cx="2915772" cy="41872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21CC15A-FEC2-4830-BFF3-E3AD1EF10A97}"/>
              </a:ext>
            </a:extLst>
          </p:cNvPr>
          <p:cNvSpPr/>
          <p:nvPr/>
        </p:nvSpPr>
        <p:spPr>
          <a:xfrm>
            <a:off x="308705" y="1436155"/>
            <a:ext cx="435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1">
                <a:solidFill>
                  <a:schemeClr val="bg1"/>
                </a:solidFill>
              </a:rPr>
              <a:t>Spark Application(2.4)</a:t>
            </a:r>
            <a:endParaRPr kumimoji="1" lang="en-US" altLang="ko-KR" sz="1600" b="1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1312153-5DCE-4C16-8F98-16B20DCD23AD}"/>
              </a:ext>
            </a:extLst>
          </p:cNvPr>
          <p:cNvSpPr/>
          <p:nvPr/>
        </p:nvSpPr>
        <p:spPr>
          <a:xfrm>
            <a:off x="488504" y="1843085"/>
            <a:ext cx="2915772" cy="2585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</a:rPr>
              <a:t>Scala(2.11)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27" name="모서리가 둥근 직사각형 24">
            <a:extLst>
              <a:ext uri="{FF2B5EF4-FFF2-40B4-BE49-F238E27FC236}">
                <a16:creationId xmlns:a16="http://schemas.microsoft.com/office/drawing/2014/main" id="{A1619C88-8446-496A-8689-A29EC23D9E6F}"/>
              </a:ext>
            </a:extLst>
          </p:cNvPr>
          <p:cNvSpPr/>
          <p:nvPr/>
        </p:nvSpPr>
        <p:spPr>
          <a:xfrm>
            <a:off x="516709" y="2134559"/>
            <a:ext cx="1423162" cy="23734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9A3C2C8-8A9C-4569-9BA2-D32450470934}"/>
              </a:ext>
            </a:extLst>
          </p:cNvPr>
          <p:cNvSpPr/>
          <p:nvPr/>
        </p:nvSpPr>
        <p:spPr>
          <a:xfrm>
            <a:off x="677921" y="301927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ETL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E6EFAF0-E492-41B5-8315-4E4DE9FEEC60}"/>
              </a:ext>
            </a:extLst>
          </p:cNvPr>
          <p:cNvSpPr/>
          <p:nvPr/>
        </p:nvSpPr>
        <p:spPr>
          <a:xfrm>
            <a:off x="1129745" y="3251291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Extract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7045204-15B2-4041-A5F1-37EFB26C414A}"/>
              </a:ext>
            </a:extLst>
          </p:cNvPr>
          <p:cNvSpPr/>
          <p:nvPr/>
        </p:nvSpPr>
        <p:spPr>
          <a:xfrm>
            <a:off x="1129745" y="348924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Load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C6CE4DF8-7EAB-4565-A94F-F46876A1F0C6}"/>
              </a:ext>
            </a:extLst>
          </p:cNvPr>
          <p:cNvCxnSpPr>
            <a:stCxn id="97" idx="2"/>
            <a:endCxn id="98" idx="1"/>
          </p:cNvCxnSpPr>
          <p:nvPr/>
        </p:nvCxnSpPr>
        <p:spPr>
          <a:xfrm rot="16200000" flipH="1">
            <a:off x="1003811" y="3215356"/>
            <a:ext cx="142021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8958588B-DEBF-4DB2-922E-AEB2DDC77556}"/>
              </a:ext>
            </a:extLst>
          </p:cNvPr>
          <p:cNvCxnSpPr>
            <a:stCxn id="97" idx="2"/>
            <a:endCxn id="99" idx="1"/>
          </p:cNvCxnSpPr>
          <p:nvPr/>
        </p:nvCxnSpPr>
        <p:spPr>
          <a:xfrm rot="16200000" flipH="1">
            <a:off x="884836" y="3334331"/>
            <a:ext cx="379970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C4A7A7E-579C-41AF-BD42-C6189F6993FA}"/>
              </a:ext>
            </a:extLst>
          </p:cNvPr>
          <p:cNvSpPr/>
          <p:nvPr/>
        </p:nvSpPr>
        <p:spPr>
          <a:xfrm>
            <a:off x="677921" y="222718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DCFAA7-C757-4567-A9FB-523358FC6685}"/>
              </a:ext>
            </a:extLst>
          </p:cNvPr>
          <p:cNvSpPr/>
          <p:nvPr/>
        </p:nvSpPr>
        <p:spPr>
          <a:xfrm>
            <a:off x="1129745" y="2459203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Real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69F0E18-3B7B-4490-AB74-5B8E91277605}"/>
              </a:ext>
            </a:extLst>
          </p:cNvPr>
          <p:cNvSpPr/>
          <p:nvPr/>
        </p:nvSpPr>
        <p:spPr>
          <a:xfrm>
            <a:off x="1129745" y="269715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Batch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05F179F1-833A-4C6B-B9B2-CD04160049FB}"/>
              </a:ext>
            </a:extLst>
          </p:cNvPr>
          <p:cNvCxnSpPr>
            <a:stCxn id="103" idx="2"/>
            <a:endCxn id="104" idx="1"/>
          </p:cNvCxnSpPr>
          <p:nvPr/>
        </p:nvCxnSpPr>
        <p:spPr>
          <a:xfrm rot="16200000" flipH="1">
            <a:off x="1003811" y="2423268"/>
            <a:ext cx="142021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B9ACAD3-FDA1-4EAC-A236-CC304E2BEE8A}"/>
              </a:ext>
            </a:extLst>
          </p:cNvPr>
          <p:cNvCxnSpPr>
            <a:stCxn id="103" idx="2"/>
            <a:endCxn id="105" idx="1"/>
          </p:cNvCxnSpPr>
          <p:nvPr/>
        </p:nvCxnSpPr>
        <p:spPr>
          <a:xfrm rot="16200000" flipH="1">
            <a:off x="884836" y="2542243"/>
            <a:ext cx="379970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35FF5E8-623A-458C-A262-EAD378F32619}"/>
              </a:ext>
            </a:extLst>
          </p:cNvPr>
          <p:cNvSpPr/>
          <p:nvPr/>
        </p:nvSpPr>
        <p:spPr>
          <a:xfrm>
            <a:off x="677921" y="384928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Schema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067DE64-9525-46CE-B34C-531FE34F5958}"/>
              </a:ext>
            </a:extLst>
          </p:cNvPr>
          <p:cNvSpPr/>
          <p:nvPr/>
        </p:nvSpPr>
        <p:spPr>
          <a:xfrm>
            <a:off x="677921" y="420932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Shell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모서리가 둥근 직사각형 24">
            <a:extLst>
              <a:ext uri="{FF2B5EF4-FFF2-40B4-BE49-F238E27FC236}">
                <a16:creationId xmlns:a16="http://schemas.microsoft.com/office/drawing/2014/main" id="{E8C1C2A2-3620-46D5-97A1-7313E82C5DAA}"/>
              </a:ext>
            </a:extLst>
          </p:cNvPr>
          <p:cNvSpPr/>
          <p:nvPr/>
        </p:nvSpPr>
        <p:spPr>
          <a:xfrm>
            <a:off x="1973799" y="2132034"/>
            <a:ext cx="1423162" cy="23734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5B1CFC-945A-4922-BFB6-200AE2C82550}"/>
              </a:ext>
            </a:extLst>
          </p:cNvPr>
          <p:cNvSpPr/>
          <p:nvPr/>
        </p:nvSpPr>
        <p:spPr>
          <a:xfrm>
            <a:off x="2017689" y="2225994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Eng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CD7D765-5995-467B-AB08-91B0A834DDDC}"/>
              </a:ext>
            </a:extLst>
          </p:cNvPr>
          <p:cNvSpPr/>
          <p:nvPr/>
        </p:nvSpPr>
        <p:spPr>
          <a:xfrm>
            <a:off x="2469513" y="2458015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Los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3B04024-3D26-440E-A5AF-2CCDC8361B5E}"/>
              </a:ext>
            </a:extLst>
          </p:cNvPr>
          <p:cNvSpPr/>
          <p:nvPr/>
        </p:nvSpPr>
        <p:spPr>
          <a:xfrm>
            <a:off x="2469513" y="2717909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PathLoss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A21E87A-79B6-4B25-BFBB-434EDE15200B}"/>
              </a:ext>
            </a:extLst>
          </p:cNvPr>
          <p:cNvCxnSpPr>
            <a:stCxn id="111" idx="2"/>
            <a:endCxn id="112" idx="1"/>
          </p:cNvCxnSpPr>
          <p:nvPr/>
        </p:nvCxnSpPr>
        <p:spPr>
          <a:xfrm rot="16200000" flipH="1">
            <a:off x="2343579" y="2422080"/>
            <a:ext cx="142021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65F26C0-83CA-4EF5-8AE7-D932C18244DA}"/>
              </a:ext>
            </a:extLst>
          </p:cNvPr>
          <p:cNvCxnSpPr>
            <a:stCxn id="111" idx="2"/>
            <a:endCxn id="113" idx="1"/>
          </p:cNvCxnSpPr>
          <p:nvPr/>
        </p:nvCxnSpPr>
        <p:spPr>
          <a:xfrm rot="16200000" flipH="1">
            <a:off x="2213632" y="2552027"/>
            <a:ext cx="401915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E12E8F2-41BC-45FD-86CA-30218293E55D}"/>
              </a:ext>
            </a:extLst>
          </p:cNvPr>
          <p:cNvSpPr/>
          <p:nvPr/>
        </p:nvSpPr>
        <p:spPr>
          <a:xfrm>
            <a:off x="2462645" y="296493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BestServer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CAB6EA3-13D4-434E-9C75-55B4BF88C0E9}"/>
              </a:ext>
            </a:extLst>
          </p:cNvPr>
          <p:cNvSpPr/>
          <p:nvPr/>
        </p:nvSpPr>
        <p:spPr>
          <a:xfrm>
            <a:off x="2455777" y="320464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RSRP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751239B-3CB9-45B0-B796-7D6B2E8302E6}"/>
              </a:ext>
            </a:extLst>
          </p:cNvPr>
          <p:cNvSpPr/>
          <p:nvPr/>
        </p:nvSpPr>
        <p:spPr>
          <a:xfrm>
            <a:off x="2448909" y="3442808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RSSI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36FC906-0C7F-4792-8F05-F5B786D58375}"/>
              </a:ext>
            </a:extLst>
          </p:cNvPr>
          <p:cNvSpPr/>
          <p:nvPr/>
        </p:nvSpPr>
        <p:spPr>
          <a:xfrm>
            <a:off x="2442041" y="368809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SINR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5584CF5-7D45-4C89-9BF1-D00189EFABF9}"/>
              </a:ext>
            </a:extLst>
          </p:cNvPr>
          <p:cNvSpPr/>
          <p:nvPr/>
        </p:nvSpPr>
        <p:spPr>
          <a:xfrm>
            <a:off x="2435173" y="3938394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Throughput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2297D4E4-2A56-4058-84A4-52B139D95151}"/>
              </a:ext>
            </a:extLst>
          </p:cNvPr>
          <p:cNvCxnSpPr>
            <a:stCxn id="111" idx="2"/>
            <a:endCxn id="116" idx="1"/>
          </p:cNvCxnSpPr>
          <p:nvPr/>
        </p:nvCxnSpPr>
        <p:spPr>
          <a:xfrm rot="16200000" flipH="1">
            <a:off x="2086686" y="2678973"/>
            <a:ext cx="648938" cy="102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B4FF931-07FE-40EB-A9CC-ACB8C6A4652F}"/>
              </a:ext>
            </a:extLst>
          </p:cNvPr>
          <p:cNvCxnSpPr>
            <a:stCxn id="111" idx="2"/>
            <a:endCxn id="117" idx="1"/>
          </p:cNvCxnSpPr>
          <p:nvPr/>
        </p:nvCxnSpPr>
        <p:spPr>
          <a:xfrm rot="16200000" flipH="1">
            <a:off x="1963398" y="2802261"/>
            <a:ext cx="888646" cy="96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DC21866D-A9DB-4084-8875-98F340CFE095}"/>
              </a:ext>
            </a:extLst>
          </p:cNvPr>
          <p:cNvCxnSpPr>
            <a:stCxn id="111" idx="2"/>
            <a:endCxn id="118" idx="1"/>
          </p:cNvCxnSpPr>
          <p:nvPr/>
        </p:nvCxnSpPr>
        <p:spPr>
          <a:xfrm rot="16200000" flipH="1">
            <a:off x="1840880" y="2924779"/>
            <a:ext cx="1126814" cy="892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4DFEDEE-A1C4-44D7-AB2B-A56C4002B4A6}"/>
              </a:ext>
            </a:extLst>
          </p:cNvPr>
          <p:cNvCxnSpPr>
            <a:stCxn id="111" idx="2"/>
            <a:endCxn id="119" idx="1"/>
          </p:cNvCxnSpPr>
          <p:nvPr/>
        </p:nvCxnSpPr>
        <p:spPr>
          <a:xfrm rot="16200000" flipH="1">
            <a:off x="1714804" y="3050855"/>
            <a:ext cx="1372098" cy="823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7B965F0-D0FE-43BB-A8C9-CE3F5D7327CA}"/>
              </a:ext>
            </a:extLst>
          </p:cNvPr>
          <p:cNvCxnSpPr>
            <a:stCxn id="111" idx="2"/>
            <a:endCxn id="120" idx="1"/>
          </p:cNvCxnSpPr>
          <p:nvPr/>
        </p:nvCxnSpPr>
        <p:spPr>
          <a:xfrm rot="16200000" flipH="1">
            <a:off x="1586219" y="3179440"/>
            <a:ext cx="1622400" cy="755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4FEFC85-FEB2-4E25-BFB2-9D15CCBEC54C}"/>
              </a:ext>
            </a:extLst>
          </p:cNvPr>
          <p:cNvSpPr/>
          <p:nvPr/>
        </p:nvSpPr>
        <p:spPr>
          <a:xfrm>
            <a:off x="2033377" y="4253399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BinaryFile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9" name="모서리가 둥근 직사각형 24">
            <a:extLst>
              <a:ext uri="{FF2B5EF4-FFF2-40B4-BE49-F238E27FC236}">
                <a16:creationId xmlns:a16="http://schemas.microsoft.com/office/drawing/2014/main" id="{B6D42DBF-88CD-46F5-8CBA-BEC5D2257638}"/>
              </a:ext>
            </a:extLst>
          </p:cNvPr>
          <p:cNvSpPr/>
          <p:nvPr/>
        </p:nvSpPr>
        <p:spPr>
          <a:xfrm>
            <a:off x="573836" y="4610388"/>
            <a:ext cx="2723067" cy="130122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EDAB16B-6A94-4A7F-8DE7-793A4C05BCDD}"/>
              </a:ext>
            </a:extLst>
          </p:cNvPr>
          <p:cNvSpPr/>
          <p:nvPr/>
        </p:nvSpPr>
        <p:spPr>
          <a:xfrm>
            <a:off x="573836" y="4618322"/>
            <a:ext cx="2723067" cy="2585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</a:rPr>
              <a:t>Java(1.8)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CFCF148-F4A5-43DE-9DB6-8C7BB0B65180}"/>
              </a:ext>
            </a:extLst>
          </p:cNvPr>
          <p:cNvSpPr/>
          <p:nvPr/>
        </p:nvSpPr>
        <p:spPr>
          <a:xfrm>
            <a:off x="807262" y="503550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공통유틸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7F1DE2-45C8-4AEE-9CD6-18BE464B902D}"/>
              </a:ext>
            </a:extLst>
          </p:cNvPr>
          <p:cNvSpPr/>
          <p:nvPr/>
        </p:nvSpPr>
        <p:spPr>
          <a:xfrm>
            <a:off x="2086950" y="503550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바이너리 생성 모듈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758ECA7-5C88-4D98-A522-D339CAE26DC9}"/>
              </a:ext>
            </a:extLst>
          </p:cNvPr>
          <p:cNvSpPr/>
          <p:nvPr/>
        </p:nvSpPr>
        <p:spPr>
          <a:xfrm>
            <a:off x="2086950" y="5646297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사용자 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OOP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FE1725D-965A-40FB-B96A-D0E47A8F9B19}"/>
              </a:ext>
            </a:extLst>
          </p:cNvPr>
          <p:cNvSpPr/>
          <p:nvPr/>
        </p:nvSpPr>
        <p:spPr>
          <a:xfrm>
            <a:off x="2073011" y="5360289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공간분석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602A33A-7F9D-4C7E-8BCD-41AE4D09F8E7}"/>
              </a:ext>
            </a:extLst>
          </p:cNvPr>
          <p:cNvSpPr/>
          <p:nvPr/>
        </p:nvSpPr>
        <p:spPr>
          <a:xfrm>
            <a:off x="805712" y="5360289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3DS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분석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86F17F1-5F6B-4EB5-A2FB-BBB5376E1EC3}"/>
              </a:ext>
            </a:extLst>
          </p:cNvPr>
          <p:cNvSpPr/>
          <p:nvPr/>
        </p:nvSpPr>
        <p:spPr>
          <a:xfrm>
            <a:off x="805712" y="5646297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JNI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(C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 호출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)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모서리가 둥근 직사각형 27">
            <a:extLst>
              <a:ext uri="{FF2B5EF4-FFF2-40B4-BE49-F238E27FC236}">
                <a16:creationId xmlns:a16="http://schemas.microsoft.com/office/drawing/2014/main" id="{63FE8BC8-C10A-419A-AEFE-EE89F5B78AA3}"/>
              </a:ext>
            </a:extLst>
          </p:cNvPr>
          <p:cNvSpPr/>
          <p:nvPr/>
        </p:nvSpPr>
        <p:spPr>
          <a:xfrm>
            <a:off x="6307125" y="2165318"/>
            <a:ext cx="853380" cy="1263682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endParaRPr lang="ko-KR" altLang="en-US" sz="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5" name="모서리가 둥근 직사각형 24">
            <a:extLst>
              <a:ext uri="{FF2B5EF4-FFF2-40B4-BE49-F238E27FC236}">
                <a16:creationId xmlns:a16="http://schemas.microsoft.com/office/drawing/2014/main" id="{8CB9081C-510B-4A6A-82A0-CB455B03251D}"/>
              </a:ext>
            </a:extLst>
          </p:cNvPr>
          <p:cNvSpPr/>
          <p:nvPr/>
        </p:nvSpPr>
        <p:spPr>
          <a:xfrm>
            <a:off x="3521790" y="1844824"/>
            <a:ext cx="927540" cy="105685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281AAB1-5117-4A58-BE8C-AD14A083D592}"/>
              </a:ext>
            </a:extLst>
          </p:cNvPr>
          <p:cNvSpPr/>
          <p:nvPr/>
        </p:nvSpPr>
        <p:spPr>
          <a:xfrm>
            <a:off x="3520242" y="1844824"/>
            <a:ext cx="927539" cy="2446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맑은 고딕" pitchFamily="50" charset="-127"/>
              </a:rPr>
              <a:t>JDBC</a:t>
            </a:r>
            <a:endParaRPr lang="ko-KR" altLang="en-US" sz="1050" b="1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52" name="순서도: 자기 디스크 151">
            <a:extLst>
              <a:ext uri="{FF2B5EF4-FFF2-40B4-BE49-F238E27FC236}">
                <a16:creationId xmlns:a16="http://schemas.microsoft.com/office/drawing/2014/main" id="{A87CCC0E-1621-4136-A288-87058489806F}"/>
              </a:ext>
            </a:extLst>
          </p:cNvPr>
          <p:cNvSpPr/>
          <p:nvPr/>
        </p:nvSpPr>
        <p:spPr>
          <a:xfrm>
            <a:off x="3664258" y="2147238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154" name="순서도: 자기 디스크 153">
            <a:extLst>
              <a:ext uri="{FF2B5EF4-FFF2-40B4-BE49-F238E27FC236}">
                <a16:creationId xmlns:a16="http://schemas.microsoft.com/office/drawing/2014/main" id="{B5F9FA2C-9943-492A-96F9-062DACA7D691}"/>
              </a:ext>
            </a:extLst>
          </p:cNvPr>
          <p:cNvSpPr/>
          <p:nvPr/>
        </p:nvSpPr>
        <p:spPr>
          <a:xfrm>
            <a:off x="3679438" y="2542539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</a:p>
        </p:txBody>
      </p:sp>
      <p:sp>
        <p:nvSpPr>
          <p:cNvPr id="156" name="모서리가 둥근 직사각형 24">
            <a:extLst>
              <a:ext uri="{FF2B5EF4-FFF2-40B4-BE49-F238E27FC236}">
                <a16:creationId xmlns:a16="http://schemas.microsoft.com/office/drawing/2014/main" id="{10C3EC08-78FB-4709-BA25-0812DDB78718}"/>
              </a:ext>
            </a:extLst>
          </p:cNvPr>
          <p:cNvSpPr/>
          <p:nvPr/>
        </p:nvSpPr>
        <p:spPr>
          <a:xfrm>
            <a:off x="3521790" y="2996952"/>
            <a:ext cx="927540" cy="304248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7D73D25-8FCA-4077-96CA-E5E73170B4EA}"/>
              </a:ext>
            </a:extLst>
          </p:cNvPr>
          <p:cNvSpPr/>
          <p:nvPr/>
        </p:nvSpPr>
        <p:spPr>
          <a:xfrm>
            <a:off x="3520242" y="2996952"/>
            <a:ext cx="927539" cy="2377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맑은 고딕" pitchFamily="50" charset="-127"/>
              </a:rPr>
              <a:t>Spark-sql</a:t>
            </a:r>
            <a:endParaRPr lang="ko-KR" altLang="en-US" sz="1050" b="1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58" name="순서도: 자기 디스크 157">
            <a:extLst>
              <a:ext uri="{FF2B5EF4-FFF2-40B4-BE49-F238E27FC236}">
                <a16:creationId xmlns:a16="http://schemas.microsoft.com/office/drawing/2014/main" id="{F9E761FE-144E-4087-B9E2-514811D24357}"/>
              </a:ext>
            </a:extLst>
          </p:cNvPr>
          <p:cNvSpPr/>
          <p:nvPr/>
        </p:nvSpPr>
        <p:spPr>
          <a:xfrm>
            <a:off x="3690456" y="3356991"/>
            <a:ext cx="591244" cy="38250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 1</a:t>
            </a:r>
          </a:p>
        </p:txBody>
      </p:sp>
      <p:sp>
        <p:nvSpPr>
          <p:cNvPr id="159" name="순서도: 자기 디스크 158">
            <a:extLst>
              <a:ext uri="{FF2B5EF4-FFF2-40B4-BE49-F238E27FC236}">
                <a16:creationId xmlns:a16="http://schemas.microsoft.com/office/drawing/2014/main" id="{AD48C36D-D812-41AF-A2F4-3FAD747E1941}"/>
              </a:ext>
            </a:extLst>
          </p:cNvPr>
          <p:cNvSpPr/>
          <p:nvPr/>
        </p:nvSpPr>
        <p:spPr>
          <a:xfrm>
            <a:off x="3705636" y="5494769"/>
            <a:ext cx="591244" cy="38250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 N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38263E5-DAFD-4AEE-B4F3-65C317C94525}"/>
              </a:ext>
            </a:extLst>
          </p:cNvPr>
          <p:cNvSpPr/>
          <p:nvPr/>
        </p:nvSpPr>
        <p:spPr>
          <a:xfrm>
            <a:off x="4723764" y="1341054"/>
            <a:ext cx="4765740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F16C18B-CF5E-49C6-80C8-61E5F273EA4F}"/>
              </a:ext>
            </a:extLst>
          </p:cNvPr>
          <p:cNvSpPr/>
          <p:nvPr/>
        </p:nvSpPr>
        <p:spPr bwMode="auto">
          <a:xfrm>
            <a:off x="5777548" y="1437908"/>
            <a:ext cx="3567940" cy="1200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신규 스케줄 정보 모니터링후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Bin X,Y,</a:t>
            </a:r>
            <a:r>
              <a:rPr lang="ko-KR" altLang="en-US" sz="1000" err="1">
                <a:solidFill>
                  <a:prstClr val="black"/>
                </a:solidFill>
                <a:sym typeface="Wingdings" panose="05000000000000000000" pitchFamily="2" charset="2"/>
              </a:rPr>
              <a:t>잡가중치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산출하고 </a:t>
            </a:r>
            <a:r>
              <a:rPr lang="ko-KR" altLang="en-US" sz="1000" err="1">
                <a:solidFill>
                  <a:prstClr val="black"/>
                </a:solidFill>
                <a:sym typeface="Wingdings" panose="05000000000000000000" pitchFamily="2" charset="2"/>
              </a:rPr>
              <a:t>잡임계치를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확인하여 수행여부 결정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및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HDFS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시나리오 및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정보 이관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분석 </a:t>
            </a:r>
            <a:r>
              <a:rPr lang="ko-KR" altLang="en-US" sz="1000" err="1">
                <a:solidFill>
                  <a:prstClr val="black"/>
                </a:solidFill>
                <a:sym typeface="Wingdings" panose="05000000000000000000" pitchFamily="2" charset="2"/>
              </a:rPr>
              <a:t>기동후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결과파일을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이관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Spark-</a:t>
            </a: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Sql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</a:t>
            </a: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Eng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분석 수행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Eng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분석결과를 </a:t>
            </a: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BinFile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9F8A2CC-41A3-4459-B27B-A616B7FAF240}"/>
              </a:ext>
            </a:extLst>
          </p:cNvPr>
          <p:cNvSpPr/>
          <p:nvPr/>
        </p:nvSpPr>
        <p:spPr bwMode="auto">
          <a:xfrm>
            <a:off x="4769437" y="2784922"/>
            <a:ext cx="936000" cy="12311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추출 및 로딩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F83022F-0819-45E1-8DBF-884374D08829}"/>
              </a:ext>
            </a:extLst>
          </p:cNvPr>
          <p:cNvSpPr/>
          <p:nvPr/>
        </p:nvSpPr>
        <p:spPr bwMode="auto">
          <a:xfrm>
            <a:off x="4769437" y="1432013"/>
            <a:ext cx="936000" cy="11542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실시간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(Real)</a:t>
            </a:r>
            <a:endParaRPr lang="ko-KR" altLang="en-US" sz="1050" b="1">
              <a:solidFill>
                <a:prstClr val="black"/>
              </a:solidFill>
              <a:cs typeface="Arials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6DE82DE-4C36-4C5C-A230-767E3552C1AB}"/>
              </a:ext>
            </a:extLst>
          </p:cNvPr>
          <p:cNvSpPr/>
          <p:nvPr/>
        </p:nvSpPr>
        <p:spPr>
          <a:xfrm>
            <a:off x="4778999" y="1432016"/>
            <a:ext cx="926438" cy="26284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1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5CC579B-27EC-43B0-BBFA-3491C367A197}"/>
              </a:ext>
            </a:extLst>
          </p:cNvPr>
          <p:cNvSpPr/>
          <p:nvPr/>
        </p:nvSpPr>
        <p:spPr>
          <a:xfrm>
            <a:off x="4777458" y="2784923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5D7213D-2BA8-4E07-829A-E1E464614C7D}"/>
              </a:ext>
            </a:extLst>
          </p:cNvPr>
          <p:cNvSpPr/>
          <p:nvPr/>
        </p:nvSpPr>
        <p:spPr>
          <a:xfrm>
            <a:off x="3876985" y="3818300"/>
            <a:ext cx="2400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B52FA489-F42C-4A9A-B367-C2B1DF5A8CC2}"/>
              </a:ext>
            </a:extLst>
          </p:cNvPr>
          <p:cNvSpPr/>
          <p:nvPr/>
        </p:nvSpPr>
        <p:spPr bwMode="auto">
          <a:xfrm>
            <a:off x="5777548" y="2784923"/>
            <a:ext cx="3567940" cy="12311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오라클에서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이관용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CSV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오라클에서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Postgre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이관용 데이터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저장시 스케줄별 파티션 처리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LOS_RESULT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는 스케줄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, 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별 파티션 처리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 parquet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기능으로 열단위로 저장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Hive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메타스토어 파티션정보 추가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2205934C-6A00-4E88-BB22-A9F6E46FCA6E}"/>
              </a:ext>
            </a:extLst>
          </p:cNvPr>
          <p:cNvCxnSpPr>
            <a:cxnSpLocks/>
          </p:cNvCxnSpPr>
          <p:nvPr/>
        </p:nvCxnSpPr>
        <p:spPr bwMode="auto">
          <a:xfrm flipV="1">
            <a:off x="4793870" y="2678692"/>
            <a:ext cx="4648059" cy="1493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BC72E947-ADB3-477C-A1D7-B5625C61E5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769437" y="4103738"/>
            <a:ext cx="4648059" cy="1493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0E42DCA-68AB-4432-B905-D2D76734F307}"/>
              </a:ext>
            </a:extLst>
          </p:cNvPr>
          <p:cNvSpPr/>
          <p:nvPr/>
        </p:nvSpPr>
        <p:spPr bwMode="auto">
          <a:xfrm>
            <a:off x="4769437" y="4206407"/>
            <a:ext cx="936000" cy="19439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분석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4FA0716E-B51F-4E6C-9022-50993CC64895}"/>
              </a:ext>
            </a:extLst>
          </p:cNvPr>
          <p:cNvSpPr/>
          <p:nvPr/>
        </p:nvSpPr>
        <p:spPr>
          <a:xfrm>
            <a:off x="4777458" y="4206408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ENG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4A4B7FF-7644-4221-871A-4847BDA636B8}"/>
              </a:ext>
            </a:extLst>
          </p:cNvPr>
          <p:cNvSpPr/>
          <p:nvPr/>
        </p:nvSpPr>
        <p:spPr bwMode="auto">
          <a:xfrm>
            <a:off x="5777548" y="4206407"/>
            <a:ext cx="3567940" cy="19588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Los, PathLoss, BestServr, RSRP, RSSI, SINR, Troughput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섹터별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별 결과 정보 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82444" lvl="1" defTabSz="845393" latinLnBrk="0">
              <a:lnSpc>
                <a:spcPct val="90000"/>
              </a:lnSpc>
              <a:spcBef>
                <a:spcPts val="567"/>
              </a:spcBef>
              <a:buSzPct val="120000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모듈 확대 방안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판단 모듈 추가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메모리 상주 테이블 도출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작업의 크기에 따른 메모리 상주 테이블 규모 결정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섹터별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별 결과 정보 생성시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BinFile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작업의 규모에 따라 수행 큐를 전략 수립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663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58DD59-65DA-4545-9514-6A9B2110239B}"/>
              </a:ext>
            </a:extLst>
          </p:cNvPr>
          <p:cNvSpPr/>
          <p:nvPr/>
        </p:nvSpPr>
        <p:spPr>
          <a:xfrm>
            <a:off x="272480" y="1544937"/>
            <a:ext cx="9289032" cy="1832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0" rIns="54000" bIns="0" rtlCol="0" anchor="ctr"/>
          <a:lstStyle/>
          <a:p>
            <a:pPr algn="r"/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스케줄러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scala.schedule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신규 스케줄 정보 모니터링후 </a:t>
            </a:r>
            <a:r>
              <a:rPr lang="ko-KR" altLang="en-US" sz="1200" err="1">
                <a:solidFill>
                  <a:prstClr val="black"/>
                </a:solidFill>
                <a:sym typeface="Wingdings" panose="05000000000000000000" pitchFamily="2" charset="2"/>
              </a:rPr>
              <a:t>잡가중치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err="1">
                <a:solidFill>
                  <a:prstClr val="black"/>
                </a:solidFill>
                <a:sym typeface="Wingdings" panose="05000000000000000000" pitchFamily="2" charset="2"/>
              </a:rPr>
              <a:t>산출후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err="1">
                <a:solidFill>
                  <a:prstClr val="black"/>
                </a:solidFill>
                <a:sym typeface="Wingdings" panose="05000000000000000000" pitchFamily="2" charset="2"/>
              </a:rPr>
              <a:t>잡임계치를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확인하여 스케줄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ID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별로 작업수행</a:t>
            </a:r>
            <a:endParaRPr lang="ko-KR" altLang="en-US" sz="120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54521"/>
              </p:ext>
            </p:extLst>
          </p:nvPr>
        </p:nvGraphicFramePr>
        <p:xfrm>
          <a:off x="272480" y="3645024"/>
          <a:ext cx="9289032" cy="1926479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4500500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</a:tblGrid>
              <a:tr h="376269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사용테이블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606604">
                <a:tc rowSpan="2"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ScheduleDaemon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updateBinRuInfo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신규 스케줄 정보 모니터링후 잡가중치 산출하고 잡임계치 정보를 세팅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SCHEDULE_TYPE_CD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SCHEDULE_WEIGHT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BD_LOSS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SCHEDULE_EXT(INS)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SCHEDULE(UPD)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47625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excuteJob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신규 스케줄 정보 모니터링후 잡임계치 정보를 확인 수행 가능한 잡을 수행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SCHEDULE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SCHEDULE_EXT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7300937-293D-4559-B218-5BCDDDA4F416}"/>
              </a:ext>
            </a:extLst>
          </p:cNvPr>
          <p:cNvSpPr/>
          <p:nvPr/>
        </p:nvSpPr>
        <p:spPr>
          <a:xfrm>
            <a:off x="560512" y="210527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SheduleDaemon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D687A-3516-470B-91F7-F39CED5279AE}"/>
              </a:ext>
            </a:extLst>
          </p:cNvPr>
          <p:cNvSpPr/>
          <p:nvPr/>
        </p:nvSpPr>
        <p:spPr>
          <a:xfrm>
            <a:off x="2828888" y="210527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ExcuteJob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1F4B8A-A4D3-4C33-9841-89CC835D3D17}"/>
              </a:ext>
            </a:extLst>
          </p:cNvPr>
          <p:cNvSpPr/>
          <p:nvPr/>
        </p:nvSpPr>
        <p:spPr>
          <a:xfrm>
            <a:off x="2828888" y="2396585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ExcuteJob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847681-A1D1-4D26-852E-771B883EDD0C}"/>
              </a:ext>
            </a:extLst>
          </p:cNvPr>
          <p:cNvSpPr/>
          <p:nvPr/>
        </p:nvSpPr>
        <p:spPr>
          <a:xfrm>
            <a:off x="2828888" y="269448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ExcuteJob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D926153-D870-4559-BC08-435565FA5CB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676512" y="2195270"/>
            <a:ext cx="115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CB52AE8-F380-4084-B73A-611B15A7B85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676512" y="2195270"/>
            <a:ext cx="1152376" cy="2913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577F88C-6F18-4AC4-8911-F3673B17D09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676512" y="2195270"/>
            <a:ext cx="1152376" cy="589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E49728-8DCC-4F07-B9BA-B11350DBB873}"/>
              </a:ext>
            </a:extLst>
          </p:cNvPr>
          <p:cNvSpPr/>
          <p:nvPr/>
        </p:nvSpPr>
        <p:spPr>
          <a:xfrm>
            <a:off x="1869214" y="2003749"/>
            <a:ext cx="7240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/>
              <a:t>schedule</a:t>
            </a:r>
            <a:r>
              <a:rPr lang="en-US" altLang="ko-KR" sz="600" err="1"/>
              <a:t>_id</a:t>
            </a:r>
            <a:endParaRPr lang="ko-KR" altLang="en-US" sz="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CF212E-E719-429B-8DE4-56CECE533E43}"/>
              </a:ext>
            </a:extLst>
          </p:cNvPr>
          <p:cNvSpPr/>
          <p:nvPr/>
        </p:nvSpPr>
        <p:spPr>
          <a:xfrm>
            <a:off x="5169024" y="1650352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executeEtlOracleToHdfs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D8826A-59FD-4C3B-8AC7-B414AD03E57C}"/>
              </a:ext>
            </a:extLst>
          </p:cNvPr>
          <p:cNvSpPr/>
          <p:nvPr/>
        </p:nvSpPr>
        <p:spPr>
          <a:xfrm>
            <a:off x="5169024" y="1945027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executeEtlOracleToPostgre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D4060C-DAFF-410A-845F-FBAE4C1545F4}"/>
              </a:ext>
            </a:extLst>
          </p:cNvPr>
          <p:cNvSpPr/>
          <p:nvPr/>
        </p:nvSpPr>
        <p:spPr>
          <a:xfrm>
            <a:off x="5169024" y="2233059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executePostgreShell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7168A5-2195-4322-AA4A-8D21BAFC45B2}"/>
              </a:ext>
            </a:extLst>
          </p:cNvPr>
          <p:cNvSpPr/>
          <p:nvPr/>
        </p:nvSpPr>
        <p:spPr>
          <a:xfrm>
            <a:off x="5169024" y="2521091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executeEtlPostgreToHdfs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7DF3EF-E97C-436B-9D4C-576642009D86}"/>
              </a:ext>
            </a:extLst>
          </p:cNvPr>
          <p:cNvSpPr/>
          <p:nvPr/>
        </p:nvSpPr>
        <p:spPr>
          <a:xfrm>
            <a:off x="5169024" y="2805120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executeSparkEngJob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249317-B44E-4B50-B4D9-338B5FB3DB68}"/>
              </a:ext>
            </a:extLst>
          </p:cNvPr>
          <p:cNvSpPr/>
          <p:nvPr/>
        </p:nvSpPr>
        <p:spPr>
          <a:xfrm>
            <a:off x="5169024" y="3093129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executeSparkMakeBinFile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497135E-E76C-4243-AB65-16E806CC074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3944888" y="1740352"/>
            <a:ext cx="1224136" cy="7462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46C481D-D992-448E-B62E-3C93700C7429}"/>
              </a:ext>
            </a:extLst>
          </p:cNvPr>
          <p:cNvCxnSpPr>
            <a:stCxn id="7" idx="3"/>
            <a:endCxn id="17" idx="1"/>
          </p:cNvCxnSpPr>
          <p:nvPr/>
        </p:nvCxnSpPr>
        <p:spPr>
          <a:xfrm flipV="1">
            <a:off x="3944888" y="2035027"/>
            <a:ext cx="1224136" cy="4515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5684611-D3E6-41C2-8126-A48908F0D049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3944888" y="2323059"/>
            <a:ext cx="1224136" cy="1635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2B66011-DF0B-4714-85CB-1AA4BC05CC85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3944888" y="2486585"/>
            <a:ext cx="1224136" cy="1245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E4958C3-CA25-4C71-9466-B69A8F22E735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3944888" y="2486585"/>
            <a:ext cx="1224136" cy="4085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9A7AF95-AFF3-4E2C-8E05-E93EB5BA0346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3944888" y="2486585"/>
            <a:ext cx="1224136" cy="6965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2D2A8F-8EBD-494C-AE9A-D42597148CA0}"/>
              </a:ext>
            </a:extLst>
          </p:cNvPr>
          <p:cNvSpPr/>
          <p:nvPr/>
        </p:nvSpPr>
        <p:spPr>
          <a:xfrm>
            <a:off x="3884710" y="2268631"/>
            <a:ext cx="7240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/>
              <a:t>schedule</a:t>
            </a:r>
            <a:r>
              <a:rPr lang="en-US" altLang="ko-KR" sz="600" err="1"/>
              <a:t>_id</a:t>
            </a:r>
            <a:endParaRPr lang="ko-KR" altLang="en-US" sz="6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0E2AC5-11B4-42D5-956A-AC0A7F674B02}"/>
              </a:ext>
            </a:extLst>
          </p:cNvPr>
          <p:cNvSpPr/>
          <p:nvPr/>
        </p:nvSpPr>
        <p:spPr>
          <a:xfrm>
            <a:off x="272480" y="1544937"/>
            <a:ext cx="1296144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b="1">
                <a:solidFill>
                  <a:prstClr val="white"/>
                </a:solidFill>
                <a:cs typeface="Times New Roman" panose="02020603050405020304" pitchFamily="18" charset="0"/>
              </a:rPr>
              <a:t>프로세스 다이어그램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ADE90D-C793-475B-83B3-2A6FE7321620}"/>
              </a:ext>
            </a:extLst>
          </p:cNvPr>
          <p:cNvSpPr/>
          <p:nvPr/>
        </p:nvSpPr>
        <p:spPr>
          <a:xfrm>
            <a:off x="3042286" y="1904977"/>
            <a:ext cx="7240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/>
              <a:t>multi</a:t>
            </a:r>
            <a:endParaRPr lang="ko-KR" altLang="en-US" sz="600"/>
          </a:p>
        </p:txBody>
      </p:sp>
      <p:sp>
        <p:nvSpPr>
          <p:cNvPr id="39" name="순서도: 자기 디스크 38">
            <a:extLst>
              <a:ext uri="{FF2B5EF4-FFF2-40B4-BE49-F238E27FC236}">
                <a16:creationId xmlns:a16="http://schemas.microsoft.com/office/drawing/2014/main" id="{65C03310-BCEF-4E55-AD46-D3F1E6C0C4F3}"/>
              </a:ext>
            </a:extLst>
          </p:cNvPr>
          <p:cNvSpPr/>
          <p:nvPr/>
        </p:nvSpPr>
        <p:spPr>
          <a:xfrm>
            <a:off x="8034164" y="1859864"/>
            <a:ext cx="591244" cy="38250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39081B-0AE8-4C6E-9D15-A2DDFC489702}"/>
              </a:ext>
            </a:extLst>
          </p:cNvPr>
          <p:cNvSpPr/>
          <p:nvPr/>
        </p:nvSpPr>
        <p:spPr>
          <a:xfrm>
            <a:off x="7771786" y="237220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437CE7-0BC1-4091-B782-E5B3C7F46110}"/>
              </a:ext>
            </a:extLst>
          </p:cNvPr>
          <p:cNvSpPr/>
          <p:nvPr/>
        </p:nvSpPr>
        <p:spPr>
          <a:xfrm>
            <a:off x="7761312" y="2589073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SCHEDULE_EXT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CC61B1-690D-405C-AB2A-0290F5DFF991}"/>
              </a:ext>
            </a:extLst>
          </p:cNvPr>
          <p:cNvSpPr/>
          <p:nvPr/>
        </p:nvSpPr>
        <p:spPr>
          <a:xfrm>
            <a:off x="7761312" y="2814062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SCHEDULE_TYPE_CD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F966E4-9930-4D90-9880-A25095EEE643}"/>
              </a:ext>
            </a:extLst>
          </p:cNvPr>
          <p:cNvSpPr/>
          <p:nvPr/>
        </p:nvSpPr>
        <p:spPr>
          <a:xfrm>
            <a:off x="7964657" y="1616945"/>
            <a:ext cx="7240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/>
              <a:t>스케줄러 관련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A0FF1A0-1696-4C65-8D36-A8A1EE30D073}"/>
              </a:ext>
            </a:extLst>
          </p:cNvPr>
          <p:cNvSpPr/>
          <p:nvPr/>
        </p:nvSpPr>
        <p:spPr>
          <a:xfrm>
            <a:off x="7761312" y="3030374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SCHEDULE_STEP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9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4. ETL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scala.etl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– 01 (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오라클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Extract)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스케줄아이디별로 오라클에서 하둡과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로 스케줄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시나리오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, RU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등의 정보를 전달하고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하둡으로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LOS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결과 정보를 전달한다</a:t>
            </a:r>
            <a:endParaRPr lang="ko-KR" altLang="en-US" sz="120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13740"/>
              </p:ext>
            </p:extLst>
          </p:nvPr>
        </p:nvGraphicFramePr>
        <p:xfrm>
          <a:off x="272480" y="1484783"/>
          <a:ext cx="9289032" cy="4554655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</a:tblGrid>
              <a:tr h="640288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추출 테이블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1049511">
                <a:tc rowSpan="2"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ExtractOraManager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extractOracleToPostgreIns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MOBILE_PARAMETER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SCENARIO_NR_RU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2864856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extractOracleToHadoopCsv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DU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SITE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SCENARIO_NR_RU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SCENARIO_NR_ANTENNA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MOBILE_PARAMETER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NRUETRAFFIC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NRSECTORPARAMETER 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NRSYSTEM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461367-4C64-4505-B6CE-2FEC9F6379F4}"/>
              </a:ext>
            </a:extLst>
          </p:cNvPr>
          <p:cNvSpPr/>
          <p:nvPr/>
        </p:nvSpPr>
        <p:spPr>
          <a:xfrm>
            <a:off x="5817096" y="2240888"/>
            <a:ext cx="13681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1000">
                <a:solidFill>
                  <a:srgbClr val="000000"/>
                </a:solidFill>
                <a:latin typeface="+mj-ea"/>
              </a:rPr>
              <a:t>ExtractOraManager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828634-851A-485C-895B-A64B5FC1DE9E}"/>
              </a:ext>
            </a:extLst>
          </p:cNvPr>
          <p:cNvSpPr/>
          <p:nvPr/>
        </p:nvSpPr>
        <p:spPr>
          <a:xfrm>
            <a:off x="5961112" y="2528920"/>
            <a:ext cx="13681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800">
                <a:solidFill>
                  <a:srgbClr val="000000"/>
                </a:solidFill>
                <a:latin typeface="+mj-ea"/>
              </a:rPr>
              <a:t>extractOracleToPostgreIns</a:t>
            </a:r>
            <a:endParaRPr lang="en-US" altLang="ko-KR" sz="100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1BDD93-586A-412A-A45B-8FB076FF295B}"/>
              </a:ext>
            </a:extLst>
          </p:cNvPr>
          <p:cNvSpPr/>
          <p:nvPr/>
        </p:nvSpPr>
        <p:spPr>
          <a:xfrm>
            <a:off x="5961112" y="2781027"/>
            <a:ext cx="13681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800">
                <a:solidFill>
                  <a:srgbClr val="000000"/>
                </a:solidFill>
                <a:latin typeface="+mj-ea"/>
              </a:rPr>
              <a:t>extractOracleToHadoopCsv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4D66693-C1B9-4AA8-B5BE-7D41B6F352D3}"/>
              </a:ext>
            </a:extLst>
          </p:cNvPr>
          <p:cNvCxnSpPr>
            <a:stCxn id="37" idx="1"/>
            <a:endCxn id="47" idx="1"/>
          </p:cNvCxnSpPr>
          <p:nvPr/>
        </p:nvCxnSpPr>
        <p:spPr>
          <a:xfrm rot="10800000" flipH="1" flipV="1">
            <a:off x="5817096" y="2330887"/>
            <a:ext cx="144016" cy="540139"/>
          </a:xfrm>
          <a:prstGeom prst="bentConnector3">
            <a:avLst>
              <a:gd name="adj1" fmla="val -28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0BCC8FF-EF58-4BA7-8781-925FCFD59B28}"/>
              </a:ext>
            </a:extLst>
          </p:cNvPr>
          <p:cNvCxnSpPr>
            <a:stCxn id="37" idx="1"/>
            <a:endCxn id="46" idx="1"/>
          </p:cNvCxnSpPr>
          <p:nvPr/>
        </p:nvCxnSpPr>
        <p:spPr>
          <a:xfrm rot="10800000" flipH="1" flipV="1">
            <a:off x="5817096" y="2330888"/>
            <a:ext cx="144016" cy="288032"/>
          </a:xfrm>
          <a:prstGeom prst="bentConnector3">
            <a:avLst>
              <a:gd name="adj1" fmla="val -28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FD74DF5-D3F3-460E-A081-3058A61543CE}"/>
              </a:ext>
            </a:extLst>
          </p:cNvPr>
          <p:cNvCxnSpPr>
            <a:stCxn id="46" idx="3"/>
            <a:endCxn id="47" idx="3"/>
          </p:cNvCxnSpPr>
          <p:nvPr/>
        </p:nvCxnSpPr>
        <p:spPr>
          <a:xfrm>
            <a:off x="7329264" y="2618920"/>
            <a:ext cx="12700" cy="252107"/>
          </a:xfrm>
          <a:prstGeom prst="bentConnector3">
            <a:avLst>
              <a:gd name="adj1" fmla="val 6705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0F73F2-030D-4A9F-96B2-D1A82112489D}"/>
              </a:ext>
            </a:extLst>
          </p:cNvPr>
          <p:cNvSpPr/>
          <p:nvPr/>
        </p:nvSpPr>
        <p:spPr>
          <a:xfrm>
            <a:off x="5889104" y="3140968"/>
            <a:ext cx="3443684" cy="15121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CD9C26-826F-4A8D-85F0-FF64E733E15D}"/>
              </a:ext>
            </a:extLst>
          </p:cNvPr>
          <p:cNvSpPr/>
          <p:nvPr/>
        </p:nvSpPr>
        <p:spPr>
          <a:xfrm>
            <a:off x="6042085" y="3284984"/>
            <a:ext cx="151216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900">
                <a:solidFill>
                  <a:schemeClr val="tx1"/>
                </a:solidFill>
              </a:rPr>
              <a:t>ExtractOraScheduleSql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A35CEF6-BF9D-447C-889A-9831EF16F860}"/>
              </a:ext>
            </a:extLst>
          </p:cNvPr>
          <p:cNvSpPr/>
          <p:nvPr/>
        </p:nvSpPr>
        <p:spPr>
          <a:xfrm>
            <a:off x="7698269" y="3284984"/>
            <a:ext cx="153711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900">
                <a:solidFill>
                  <a:schemeClr val="tx1"/>
                </a:solidFill>
              </a:rPr>
              <a:t>ExtractOraScenarioSql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5C2F1C8-F9B1-4543-B3B1-A37DBABE4C64}"/>
              </a:ext>
            </a:extLst>
          </p:cNvPr>
          <p:cNvCxnSpPr>
            <a:cxnSpLocks/>
            <a:stCxn id="37" idx="3"/>
            <a:endCxn id="57" idx="0"/>
          </p:cNvCxnSpPr>
          <p:nvPr/>
        </p:nvCxnSpPr>
        <p:spPr>
          <a:xfrm>
            <a:off x="7185248" y="2330888"/>
            <a:ext cx="425698" cy="8100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72368D2-EFBF-48D8-B9B4-0681F7472D72}"/>
              </a:ext>
            </a:extLst>
          </p:cNvPr>
          <p:cNvSpPr/>
          <p:nvPr/>
        </p:nvSpPr>
        <p:spPr>
          <a:xfrm>
            <a:off x="6042085" y="3910789"/>
            <a:ext cx="1287179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900">
                <a:solidFill>
                  <a:schemeClr val="tx1"/>
                </a:solidFill>
              </a:rPr>
              <a:t>ExtractSiteSql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E4D61E4-FA26-4268-8324-95B049891148}"/>
              </a:ext>
            </a:extLst>
          </p:cNvPr>
          <p:cNvSpPr/>
          <p:nvPr/>
        </p:nvSpPr>
        <p:spPr>
          <a:xfrm>
            <a:off x="7482246" y="3910789"/>
            <a:ext cx="175313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900">
                <a:solidFill>
                  <a:schemeClr val="tx1"/>
                </a:solidFill>
              </a:rPr>
              <a:t>ExtractOraMobileParameterSql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B9AE1F-BEB3-4562-AD20-6C1ADF20DBFF}"/>
              </a:ext>
            </a:extLst>
          </p:cNvPr>
          <p:cNvSpPr/>
          <p:nvPr/>
        </p:nvSpPr>
        <p:spPr>
          <a:xfrm>
            <a:off x="6684074" y="3429000"/>
            <a:ext cx="240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1E837D-73B0-4C5C-A4EB-8AAC95021FAB}"/>
              </a:ext>
            </a:extLst>
          </p:cNvPr>
          <p:cNvSpPr/>
          <p:nvPr/>
        </p:nvSpPr>
        <p:spPr>
          <a:xfrm>
            <a:off x="8313363" y="3429000"/>
            <a:ext cx="240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B599B89-605F-47DA-8350-A8F4F2CDE60B}"/>
              </a:ext>
            </a:extLst>
          </p:cNvPr>
          <p:cNvSpPr/>
          <p:nvPr/>
        </p:nvSpPr>
        <p:spPr>
          <a:xfrm>
            <a:off x="5889104" y="4797150"/>
            <a:ext cx="3443684" cy="10081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신규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ETL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를 추가시 기존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Sql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파일을 참조하여 생성하고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srgbClr val="000000"/>
                </a:solidFill>
                <a:latin typeface="+mj-ea"/>
              </a:rPr>
              <a:t>ExtractOraManager</a:t>
            </a:r>
            <a:r>
              <a:rPr lang="ko-KR" altLang="en-US" sz="900">
                <a:solidFill>
                  <a:srgbClr val="000000"/>
                </a:solidFill>
                <a:latin typeface="+mj-ea"/>
              </a:rPr>
              <a:t>에 해당 테이블 정보를 추가하시면 됩니다</a:t>
            </a:r>
            <a:r>
              <a:rPr lang="en-US" altLang="ko-KR" sz="900">
                <a:solidFill>
                  <a:srgbClr val="000000"/>
                </a:solidFill>
                <a:latin typeface="+mj-ea"/>
              </a:rPr>
              <a:t>.</a:t>
            </a:r>
          </a:p>
          <a:p>
            <a:pPr algn="ctr"/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6A4BFB-E1CB-4B99-A81F-BF4F8C51288B}"/>
              </a:ext>
            </a:extLst>
          </p:cNvPr>
          <p:cNvSpPr/>
          <p:nvPr/>
        </p:nvSpPr>
        <p:spPr>
          <a:xfrm>
            <a:off x="6034445" y="4270827"/>
            <a:ext cx="128717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ko-KR" altLang="en-US" sz="900">
                <a:solidFill>
                  <a:schemeClr val="tx1"/>
                </a:solidFill>
              </a:rPr>
              <a:t>신규</a:t>
            </a:r>
            <a:r>
              <a:rPr lang="en-US" altLang="ko-KR" sz="900">
                <a:solidFill>
                  <a:schemeClr val="tx1"/>
                </a:solidFill>
              </a:rPr>
              <a:t>ETL</a:t>
            </a:r>
            <a:r>
              <a:rPr lang="ko-KR" altLang="en-US" sz="900">
                <a:solidFill>
                  <a:schemeClr val="tx1"/>
                </a:solidFill>
              </a:rPr>
              <a:t>테이블</a:t>
            </a:r>
            <a:r>
              <a:rPr lang="en-US" altLang="ko-KR" sz="900">
                <a:solidFill>
                  <a:schemeClr val="tx1"/>
                </a:solidFill>
              </a:rPr>
              <a:t>Sql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569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4. ETL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scala.etl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– 02 (Load to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하둡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오라클과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 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추출된 데이터를 하둡으로 로딩한다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ko-KR" altLang="en-US" sz="120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452516"/>
              </p:ext>
            </p:extLst>
          </p:nvPr>
        </p:nvGraphicFramePr>
        <p:xfrm>
          <a:off x="272480" y="1484783"/>
          <a:ext cx="9289032" cy="4554656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</a:tblGrid>
              <a:tr h="559932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Load</a:t>
                      </a: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테이블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1489407">
                <a:tc rowSpan="2"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LoadHdfsManager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oracleToHdfs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SCENARIO_NR_RU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SCENARIO_NR_ANTENNA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MOBILE_PARAMETER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NRUETRAFFIC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NRSECTORPARAMETER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NRSYSTEM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2505317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postAvgToHdfs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SCENARIO_NR_RU_AVG_HEIGHT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C2FC76-0361-4FC8-841C-C3F43AC34540}"/>
              </a:ext>
            </a:extLst>
          </p:cNvPr>
          <p:cNvSpPr/>
          <p:nvPr/>
        </p:nvSpPr>
        <p:spPr>
          <a:xfrm>
            <a:off x="6753200" y="2780928"/>
            <a:ext cx="151216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algn="ctr" fontAlgn="ctr"/>
            <a:r>
              <a:rPr lang="ko-KR" altLang="en-US" sz="900">
                <a:solidFill>
                  <a:schemeClr val="tx1"/>
                </a:solidFill>
              </a:rPr>
              <a:t>오라클추출</a:t>
            </a:r>
            <a:r>
              <a:rPr lang="en-US" altLang="ko-KR" sz="900">
                <a:solidFill>
                  <a:schemeClr val="tx1"/>
                </a:solidFill>
              </a:rPr>
              <a:t>.csv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89A7AF-C925-464A-ADB9-8B94FA44D632}"/>
              </a:ext>
            </a:extLst>
          </p:cNvPr>
          <p:cNvSpPr/>
          <p:nvPr/>
        </p:nvSpPr>
        <p:spPr>
          <a:xfrm>
            <a:off x="6753200" y="3356992"/>
            <a:ext cx="151216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algn="ctr" fontAlgn="ctr"/>
            <a:r>
              <a:rPr lang="ko-KR" altLang="en-US" sz="900">
                <a:solidFill>
                  <a:schemeClr val="tx1"/>
                </a:solidFill>
              </a:rPr>
              <a:t>스케줄</a:t>
            </a:r>
            <a:r>
              <a:rPr lang="en-US" altLang="ko-KR" sz="900">
                <a:solidFill>
                  <a:schemeClr val="tx1"/>
                </a:solidFill>
              </a:rPr>
              <a:t>ID </a:t>
            </a:r>
            <a:r>
              <a:rPr lang="ko-KR" altLang="en-US" sz="900">
                <a:solidFill>
                  <a:schemeClr val="tx1"/>
                </a:solidFill>
              </a:rPr>
              <a:t>파티션</a:t>
            </a:r>
            <a:r>
              <a:rPr lang="en-US" altLang="ko-KR" sz="900">
                <a:solidFill>
                  <a:schemeClr val="tx1"/>
                </a:solidFill>
              </a:rPr>
              <a:t>+</a:t>
            </a:r>
            <a:r>
              <a:rPr lang="ko-KR" altLang="en-US" sz="900">
                <a:solidFill>
                  <a:schemeClr val="tx1"/>
                </a:solidFill>
              </a:rPr>
              <a:t>파케이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B14B2F-D91A-4084-9CA6-71A90E7117E8}"/>
              </a:ext>
            </a:extLst>
          </p:cNvPr>
          <p:cNvSpPr/>
          <p:nvPr/>
        </p:nvSpPr>
        <p:spPr>
          <a:xfrm>
            <a:off x="6753200" y="3933056"/>
            <a:ext cx="151216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HDFS </a:t>
            </a:r>
            <a:r>
              <a:rPr lang="ko-KR" altLang="en-US" sz="800">
                <a:solidFill>
                  <a:schemeClr val="tx1"/>
                </a:solidFill>
                <a:latin typeface="+mj-ea"/>
              </a:rPr>
              <a:t>저장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FAB0A1-9610-44A3-A70F-C4617F959B8F}"/>
              </a:ext>
            </a:extLst>
          </p:cNvPr>
          <p:cNvSpPr/>
          <p:nvPr/>
        </p:nvSpPr>
        <p:spPr>
          <a:xfrm>
            <a:off x="6753200" y="4509120"/>
            <a:ext cx="151216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Hive</a:t>
            </a:r>
            <a:r>
              <a:rPr lang="ko-KR" altLang="en-US" sz="800">
                <a:solidFill>
                  <a:schemeClr val="tx1"/>
                </a:solidFill>
                <a:latin typeface="+mj-ea"/>
              </a:rPr>
              <a:t> 테이블 파티션정보 생성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714E5A3-D964-45F0-B749-08F0D1F87D92}"/>
              </a:ext>
            </a:extLst>
          </p:cNvPr>
          <p:cNvCxnSpPr>
            <a:endCxn id="22" idx="0"/>
          </p:cNvCxnSpPr>
          <p:nvPr/>
        </p:nvCxnSpPr>
        <p:spPr>
          <a:xfrm>
            <a:off x="7509284" y="299695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808682-BD3A-425F-9274-528A97CB477F}"/>
              </a:ext>
            </a:extLst>
          </p:cNvPr>
          <p:cNvCxnSpPr>
            <a:endCxn id="23" idx="0"/>
          </p:cNvCxnSpPr>
          <p:nvPr/>
        </p:nvCxnSpPr>
        <p:spPr>
          <a:xfrm>
            <a:off x="7509284" y="357301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222E4C-9BC2-4AAC-8AC3-43ACBDDD168B}"/>
              </a:ext>
            </a:extLst>
          </p:cNvPr>
          <p:cNvCxnSpPr>
            <a:stCxn id="23" idx="2"/>
          </p:cNvCxnSpPr>
          <p:nvPr/>
        </p:nvCxnSpPr>
        <p:spPr>
          <a:xfrm>
            <a:off x="7509284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9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65000"/>
            </a:schemeClr>
          </a:solidFill>
        </a:ln>
      </a:spPr>
      <a:bodyPr lIns="54000" tIns="0" rIns="54000" bIns="0" rtlCol="0" anchor="ctr"/>
      <a:lstStyle>
        <a:defPPr algn="r">
          <a:defRPr sz="900" smtClean="0">
            <a:solidFill>
              <a:prstClr val="black"/>
            </a:solidFill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39337</TotalTime>
  <Words>3618</Words>
  <Application>Microsoft Office PowerPoint</Application>
  <PresentationFormat>A4 용지(210x297mm)</PresentationFormat>
  <Paragraphs>1325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Noto Sans CJK JP Regular</vt:lpstr>
      <vt:lpstr>맑은 고딕</vt:lpstr>
      <vt:lpstr>Arial</vt:lpstr>
      <vt:lpstr>Consolas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livekey2142</cp:lastModifiedBy>
  <cp:revision>1857</cp:revision>
  <cp:lastPrinted>2017-12-15T06:29:14Z</cp:lastPrinted>
  <dcterms:created xsi:type="dcterms:W3CDTF">2015-08-25T01:09:51Z</dcterms:created>
  <dcterms:modified xsi:type="dcterms:W3CDTF">2019-12-01T18:40:28Z</dcterms:modified>
</cp:coreProperties>
</file>