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92" r:id="rId2"/>
    <p:sldId id="1194" r:id="rId3"/>
    <p:sldId id="1195" r:id="rId4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112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294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C9EFC76B-0CE5-4637-B5F3-3671D3F05A55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7" name="그림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A5C3FB-465B-4720-84C0-455F280BDE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2. Big data architecture – Data Warehouse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2070" y="692697"/>
            <a:ext cx="2258150" cy="55873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4369" y="692696"/>
            <a:ext cx="4068000" cy="40777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2052" y="3939692"/>
            <a:ext cx="3055257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YARN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ResourceManager</a:t>
            </a:r>
            <a:r>
              <a:rPr lang="en-US" altLang="ko-KR" sz="1100" dirty="0">
                <a:solidFill>
                  <a:prstClr val="black"/>
                </a:solidFill>
              </a:rPr>
              <a:t> &amp; </a:t>
            </a:r>
            <a:r>
              <a:rPr lang="en-US" altLang="ko-KR" sz="1100" dirty="0" err="1">
                <a:solidFill>
                  <a:prstClr val="black"/>
                </a:solidFill>
              </a:rPr>
              <a:t>NodeManager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12051" y="4356657"/>
            <a:ext cx="33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HDFS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 Repository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43210" y="2991326"/>
            <a:ext cx="2326412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Spark 2.3.0 </a:t>
            </a:r>
            <a:r>
              <a:rPr lang="en-US" altLang="ko-KR" sz="900" dirty="0">
                <a:solidFill>
                  <a:prstClr val="black"/>
                </a:solidFill>
              </a:rPr>
              <a:t>(Expected soon)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2052" y="2991326"/>
            <a:ext cx="664689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on </a:t>
            </a:r>
            <a:r>
              <a:rPr lang="en-US" altLang="ko-KR" sz="1100" b="1" dirty="0" err="1">
                <a:solidFill>
                  <a:prstClr val="black"/>
                </a:solidFill>
              </a:rPr>
              <a:t>Tez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9679" y="3584654"/>
            <a:ext cx="2193474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 Core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09679" y="3285878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Spark-SQL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9651" y="3286939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Thrift Server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0800000">
            <a:off x="6105129" y="3002949"/>
            <a:ext cx="277461" cy="12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vert="eaVert"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Sqoop</a:t>
            </a:r>
            <a:r>
              <a:rPr lang="en-US" altLang="ko-KR" sz="1100" b="1" dirty="0">
                <a:solidFill>
                  <a:prstClr val="black"/>
                </a:solidFill>
              </a:rPr>
              <a:t> 1.4.6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12052" y="1691884"/>
            <a:ext cx="3389915" cy="1224136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1.2.1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Hadoop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/>
              <a:t>data warehouse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33520" y="2708920"/>
            <a:ext cx="270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49951" y="4049129"/>
            <a:ext cx="2484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Deep Storage(HDFS)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49952" y="3708952"/>
            <a:ext cx="1152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Historical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29334" y="3708952"/>
            <a:ext cx="1188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Real-Time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49952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Broker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94159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Zookeeper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744877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Coordinator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33520" y="4716518"/>
            <a:ext cx="2700000" cy="1584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3520" y="692696"/>
            <a:ext cx="2700000" cy="19352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2549" y="928283"/>
            <a:ext cx="18421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Metatron</a:t>
            </a:r>
            <a:r>
              <a:rPr lang="en-US" altLang="ko-KR" sz="1000" b="1" i="1" dirty="0">
                <a:solidFill>
                  <a:srgbClr val="0000FF"/>
                </a:solidFill>
              </a:rPr>
              <a:t> 1.0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Jupyter</a:t>
            </a:r>
            <a:r>
              <a:rPr lang="en-US" altLang="ko-KR" sz="1000" b="1" i="1" dirty="0">
                <a:solidFill>
                  <a:srgbClr val="0000FF"/>
                </a:solidFill>
              </a:rPr>
              <a:t> 5.0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70116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Cleansing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Profiling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44115" y="1334327"/>
            <a:ext cx="1066449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Aggregation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Filter, Join, Sort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9558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Converting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8858" y="920334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Hadoop</a:t>
            </a:r>
            <a:r>
              <a:rPr lang="en-US" altLang="ko-KR" sz="1000" b="1" i="1" dirty="0">
                <a:solidFill>
                  <a:srgbClr val="0000FF"/>
                </a:solidFill>
              </a:rPr>
              <a:t> 2.8.2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982" y="2399372"/>
            <a:ext cx="1998978" cy="277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</a:t>
            </a:r>
            <a:r>
              <a:rPr lang="en-US" altLang="ko-KR" sz="1100" b="1" dirty="0" err="1">
                <a:solidFill>
                  <a:prstClr val="black"/>
                </a:solidFill>
              </a:rPr>
              <a:t>NiFi</a:t>
            </a:r>
            <a:r>
              <a:rPr lang="en-US" altLang="ko-KR" sz="1100" b="1" dirty="0">
                <a:solidFill>
                  <a:prstClr val="black"/>
                </a:solidFill>
              </a:rPr>
              <a:t> 1.4.0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Dataflow engine )</a:t>
            </a:r>
          </a:p>
          <a:p>
            <a:pPr algn="ctr"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Zero-Master Clustering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982" y="1823308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Kafka 1.0.0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Receive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collection notice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735" y="3202820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0759" y="3451118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Cluster Coordinator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1969" y="3962634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Primary Node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9982" y="5229200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Zookeeper 3.4.9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Distributed coordination )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36" name="TextBox 51"/>
          <p:cNvSpPr txBox="1">
            <a:spLocks noChangeArrowheads="1"/>
          </p:cNvSpPr>
          <p:nvPr/>
        </p:nvSpPr>
        <p:spPr bwMode="auto">
          <a:xfrm>
            <a:off x="3814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 err="1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Flowfile</a:t>
            </a:r>
            <a:endParaRPr lang="en-US" altLang="ko-KR" sz="900" b="0" kern="0" dirty="0">
              <a:solidFill>
                <a:prstClr val="black"/>
              </a:solidFill>
              <a:latin typeface="맑은 고딕" pitchFamily="50" charset="-127"/>
              <a:cs typeface="Times New Roman" panose="02020603050405020304" pitchFamily="18" charset="0"/>
            </a:endParaRP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104030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Contents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16916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Provenance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84369" y="4814404"/>
            <a:ext cx="4068000" cy="14828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8038" y="5355964"/>
            <a:ext cx="1440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Oozie</a:t>
            </a:r>
            <a:r>
              <a:rPr lang="en-US" altLang="ko-KR" sz="1100" b="1" dirty="0">
                <a:solidFill>
                  <a:prstClr val="black"/>
                </a:solidFill>
              </a:rPr>
              <a:t> 4.3.0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Workflow scheduler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28926" y="5355964"/>
            <a:ext cx="2232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Telegraf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InfluxDB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Grafana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Data visualization &amp; Monitoring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73294" y="1119118"/>
            <a:ext cx="1063385" cy="247483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Extraction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13414" y="1119118"/>
            <a:ext cx="1207401" cy="216024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8807" y="1119118"/>
            <a:ext cx="1063385" cy="249298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Load</a:t>
            </a:r>
          </a:p>
        </p:txBody>
      </p:sp>
      <p:sp>
        <p:nvSpPr>
          <p:cNvPr id="45" name="TextBox 51"/>
          <p:cNvSpPr txBox="1">
            <a:spLocks noChangeArrowheads="1"/>
          </p:cNvSpPr>
          <p:nvPr/>
        </p:nvSpPr>
        <p:spPr bwMode="auto">
          <a:xfrm>
            <a:off x="3260575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ODS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(Base data)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4358913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DW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(Aggregate)</a:t>
            </a:r>
          </a:p>
        </p:txBody>
      </p:sp>
      <p:sp>
        <p:nvSpPr>
          <p:cNvPr id="47" name="TextBox 51"/>
          <p:cNvSpPr txBox="1">
            <a:spLocks noChangeArrowheads="1"/>
          </p:cNvSpPr>
          <p:nvPr/>
        </p:nvSpPr>
        <p:spPr bwMode="auto">
          <a:xfrm>
            <a:off x="5511041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Mart</a:t>
            </a:r>
          </a:p>
        </p:txBody>
      </p:sp>
      <p:cxnSp>
        <p:nvCxnSpPr>
          <p:cNvPr id="48" name="직선 화살표 연결선 47"/>
          <p:cNvCxnSpPr>
            <a:stCxn id="45" idx="4"/>
            <a:endCxn id="46" idx="2"/>
          </p:cNvCxnSpPr>
          <p:nvPr/>
        </p:nvCxnSpPr>
        <p:spPr>
          <a:xfrm>
            <a:off x="3980575" y="2411940"/>
            <a:ext cx="378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6" idx="4"/>
            <a:endCxn id="47" idx="2"/>
          </p:cNvCxnSpPr>
          <p:nvPr/>
        </p:nvCxnSpPr>
        <p:spPr>
          <a:xfrm>
            <a:off x="5078913" y="2411940"/>
            <a:ext cx="432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449080" y="2700020"/>
            <a:ext cx="1512032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:Parquet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60198" y="1310571"/>
            <a:ext cx="12987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NiFi</a:t>
            </a:r>
            <a:r>
              <a:rPr lang="en-US" altLang="ko-KR" sz="1000" b="1" i="1" dirty="0">
                <a:solidFill>
                  <a:srgbClr val="0000FF"/>
                </a:solidFill>
              </a:rPr>
              <a:t>  1.4.0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66793" y="2988326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Druid 0.9.1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02506" y="5836270"/>
            <a:ext cx="3744000" cy="3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MariaDB</a:t>
            </a:r>
            <a:r>
              <a:rPr lang="en-US" altLang="ko-KR" sz="1100" b="1" dirty="0">
                <a:solidFill>
                  <a:prstClr val="black"/>
                </a:solidFill>
              </a:rPr>
              <a:t> 10.0.20 + </a:t>
            </a:r>
            <a:r>
              <a:rPr lang="en-US" altLang="ko-KR" sz="1100" b="1" dirty="0" err="1">
                <a:solidFill>
                  <a:prstClr val="black"/>
                </a:solidFill>
              </a:rPr>
              <a:t>HaProxy</a:t>
            </a:r>
            <a:r>
              <a:rPr lang="en-US" altLang="ko-KR" sz="1100" b="1" dirty="0">
                <a:solidFill>
                  <a:prstClr val="black"/>
                </a:solidFill>
              </a:rPr>
              <a:t> 1.5.4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DB for </a:t>
            </a:r>
            <a:r>
              <a:rPr lang="en-US" altLang="ko-KR" sz="1100" dirty="0" err="1">
                <a:solidFill>
                  <a:prstClr val="black"/>
                </a:solidFill>
              </a:rPr>
              <a:t>Metatore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Metatron</a:t>
            </a:r>
            <a:r>
              <a:rPr lang="en-US" altLang="ko-KR" sz="1100" dirty="0">
                <a:solidFill>
                  <a:prstClr val="black"/>
                </a:solidFill>
              </a:rPr>
              <a:t> and </a:t>
            </a:r>
            <a:r>
              <a:rPr lang="en-US" altLang="ko-KR" sz="1100" dirty="0" err="1">
                <a:solidFill>
                  <a:prstClr val="black"/>
                </a:solidFill>
              </a:rPr>
              <a:t>Oozie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95714" y="5142533"/>
            <a:ext cx="27574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Oozie</a:t>
            </a:r>
            <a:r>
              <a:rPr lang="en-US" altLang="ko-KR" sz="1000" b="1" i="1" dirty="0">
                <a:solidFill>
                  <a:srgbClr val="0000FF"/>
                </a:solidFill>
              </a:rPr>
              <a:t> 4.3.0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Grafana</a:t>
            </a:r>
            <a:r>
              <a:rPr lang="en-US" altLang="ko-KR" sz="1000" b="1" i="1" dirty="0">
                <a:solidFill>
                  <a:srgbClr val="0000FF"/>
                </a:solidFill>
              </a:rPr>
              <a:t>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MariaDB</a:t>
            </a:r>
            <a:r>
              <a:rPr lang="en-US" altLang="ko-KR" sz="1000" b="1" i="1" dirty="0">
                <a:solidFill>
                  <a:srgbClr val="0000FF"/>
                </a:solidFill>
              </a:rPr>
              <a:t> 10.0.20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gray">
          <a:xfrm>
            <a:off x="259846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Collection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gray">
          <a:xfrm>
            <a:off x="259846" y="591600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Provisioning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gray">
          <a:xfrm>
            <a:off x="3549088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Warehouse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gray">
          <a:xfrm>
            <a:off x="7207482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Business Intelligence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7207482" y="2744712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Druid Cluster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gray">
          <a:xfrm>
            <a:off x="3549088" y="486824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DW Management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7207482" y="475331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Hive Metadata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93233" y="5067277"/>
            <a:ext cx="1345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ElasticSearch</a:t>
            </a:r>
            <a:r>
              <a:rPr lang="en-US" altLang="ko-KR" sz="1000" b="1" i="1" dirty="0">
                <a:solidFill>
                  <a:srgbClr val="0000FF"/>
                </a:solidFill>
              </a:rPr>
              <a:t> 5.1.1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4307" y="5928477"/>
            <a:ext cx="2484000" cy="32396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ElasticSearch</a:t>
            </a:r>
            <a:r>
              <a:rPr lang="en-US" altLang="ko-KR" sz="1100" b="1" dirty="0">
                <a:solidFill>
                  <a:prstClr val="black"/>
                </a:solidFill>
              </a:rPr>
              <a:t> 5.1.1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Search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044307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Metastore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The metadata for Hive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92193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 Query </a:t>
            </a:r>
          </a:p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Engine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Query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32432" y="1196792"/>
            <a:ext cx="2484000" cy="111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Metatron 1.0</a:t>
            </a:r>
          </a:p>
          <a:p>
            <a:pPr algn="ctr" latinLnBrk="0"/>
            <a:r>
              <a:rPr lang="en-US" altLang="ko-KR" sz="900" dirty="0">
                <a:solidFill>
                  <a:prstClr val="black"/>
                </a:solidFill>
              </a:rPr>
              <a:t>( Fixed Report, Dynamic Analysis, Ad-Hoc 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32432" y="2204146"/>
            <a:ext cx="24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Jupyter</a:t>
            </a:r>
            <a:r>
              <a:rPr lang="en-US" altLang="ko-KR" sz="1100" b="1" dirty="0">
                <a:solidFill>
                  <a:prstClr val="black"/>
                </a:solidFill>
              </a:rPr>
              <a:t> 5.0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Model design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073702" y="1628800"/>
            <a:ext cx="1584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Workspace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(Fixed report,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Dynamic Analysis)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721127" y="1628800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Workbench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(Ad-Hoc)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70034" y="2700020"/>
            <a:ext cx="1224000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:Text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16065" y="4378286"/>
            <a:ext cx="2592288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:Segment format</a:t>
            </a:r>
            <a:r>
              <a:rPr lang="en-US" altLang="ko-KR" sz="800" dirty="0">
                <a:solidFill>
                  <a:prstClr val="black"/>
                </a:solidFill>
              </a:rPr>
              <a:t>(Columnar)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B1AAB-6A2F-4D8F-8D2A-730EF98EF3D5}"/>
              </a:ext>
            </a:extLst>
          </p:cNvPr>
          <p:cNvSpPr/>
          <p:nvPr/>
        </p:nvSpPr>
        <p:spPr>
          <a:xfrm>
            <a:off x="2684369" y="534988"/>
            <a:ext cx="4199053" cy="427565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30334" y="3166058"/>
            <a:ext cx="0" cy="2358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8771831" y="3113895"/>
            <a:ext cx="0" cy="29319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2205002" y="3074009"/>
            <a:ext cx="0" cy="3359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8051751" y="1414424"/>
            <a:ext cx="1297230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Server/ 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Kafka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88032" y="3401927"/>
            <a:ext cx="9094704" cy="10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288032" y="1220201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1585402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Hadoop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Data Node</a:t>
            </a:r>
          </a:p>
        </p:txBody>
      </p:sp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7334693"/>
              </p:ext>
            </p:extLst>
          </p:nvPr>
        </p:nvGraphicFramePr>
        <p:xfrm>
          <a:off x="6201191" y="5713226"/>
          <a:ext cx="2153436" cy="7056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4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Apache Hadoop Project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800" b="0" u="none" strike="noStrike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25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Apache Hadoop</a:t>
                      </a:r>
                      <a:endParaRPr lang="en-US" altLang="en-US" sz="80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ahoma" pitchFamily="34" charset="0"/>
                        </a:rPr>
                        <a:t>Apache Yarn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latin typeface="+mn-ea"/>
                          <a:ea typeface="+mn-ea"/>
                          <a:cs typeface="Tahoma" pitchFamily="34" charset="0"/>
                        </a:rPr>
                        <a:t>Apache Zookeeper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cs typeface="Tahoma" pitchFamily="34" charset="0"/>
                        </a:rPr>
                        <a:t>3.4.9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342664" y="5517232"/>
            <a:ext cx="19399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800" kern="0" dirty="0">
                <a:latin typeface="+mn-ea"/>
                <a:ea typeface="+mn-ea"/>
              </a:rPr>
              <a:t>※ Apache Hadoop 2.8.2 Package Info</a:t>
            </a:r>
            <a:endParaRPr kumimoji="1" lang="ko-KR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6359" y="953655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9" idx="0"/>
          </p:cNvCxnSpPr>
          <p:nvPr/>
        </p:nvCxnSpPr>
        <p:spPr bwMode="auto">
          <a:xfrm flipV="1">
            <a:off x="8700366" y="1220202"/>
            <a:ext cx="0" cy="1942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7717494" y="3398389"/>
            <a:ext cx="0" cy="26804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142"/>
              </p:ext>
            </p:extLst>
          </p:nvPr>
        </p:nvGraphicFramePr>
        <p:xfrm>
          <a:off x="1695479" y="174574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288032" y="5496446"/>
            <a:ext cx="9000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7717494" y="5269989"/>
            <a:ext cx="0" cy="226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344488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Hadoop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Name Node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6437"/>
              </p:ext>
            </p:extLst>
          </p:nvPr>
        </p:nvGraphicFramePr>
        <p:xfrm>
          <a:off x="454565" y="1745743"/>
          <a:ext cx="951982" cy="105771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9163"/>
              </p:ext>
            </p:extLst>
          </p:nvPr>
        </p:nvGraphicFramePr>
        <p:xfrm>
          <a:off x="8123759" y="1724669"/>
          <a:ext cx="1145207" cy="1143575"/>
        </p:xfrm>
        <a:graphic>
          <a:graphicData uri="http://schemas.openxmlformats.org/drawingml/2006/table">
            <a:tbl>
              <a:tblPr firstRow="1" bandRow="1"/>
              <a:tblGrid>
                <a:gridCol w="11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NiFi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Kafka 1.0.0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Zookeeper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 bwMode="auto">
          <a:xfrm flipV="1">
            <a:off x="8769424" y="3418545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8814053" y="5263704"/>
            <a:ext cx="0" cy="2344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4219635" y="1414423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WAS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07010"/>
              </p:ext>
            </p:extLst>
          </p:nvPr>
        </p:nvGraphicFramePr>
        <p:xfrm>
          <a:off x="4329711" y="1732920"/>
          <a:ext cx="951982" cy="91486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Spring Boot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>
            <a:stCxn id="47" idx="2"/>
          </p:cNvCxnSpPr>
          <p:nvPr/>
        </p:nvCxnSpPr>
        <p:spPr bwMode="auto">
          <a:xfrm>
            <a:off x="6057506" y="3214424"/>
            <a:ext cx="0" cy="18750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915525" y="3205798"/>
            <a:ext cx="0" cy="192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V="1">
            <a:off x="2013324" y="3413554"/>
            <a:ext cx="0" cy="2528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4253287" y="3415587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057456" y="3429580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29464" y="5281002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3101159" y="3410579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2834705" y="1414424"/>
            <a:ext cx="129614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Druid Cluster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8155"/>
              </p:ext>
            </p:extLst>
          </p:nvPr>
        </p:nvGraphicFramePr>
        <p:xfrm>
          <a:off x="2906713" y="1745743"/>
          <a:ext cx="1152128" cy="1298744"/>
        </p:xfrm>
        <a:graphic>
          <a:graphicData uri="http://schemas.openxmlformats.org/drawingml/2006/table">
            <a:tbl>
              <a:tblPr firstRow="1" bandRow="1"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Druid 0.9.1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6" name="직선 연결선 45"/>
          <p:cNvCxnSpPr>
            <a:endCxn id="44" idx="2"/>
          </p:cNvCxnSpPr>
          <p:nvPr/>
        </p:nvCxnSpPr>
        <p:spPr bwMode="auto">
          <a:xfrm flipV="1">
            <a:off x="3482777" y="3214424"/>
            <a:ext cx="0" cy="1875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5461074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MetaStore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Meta Query Engine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46116"/>
              </p:ext>
            </p:extLst>
          </p:nvPr>
        </p:nvGraphicFramePr>
        <p:xfrm>
          <a:off x="5562950" y="1745277"/>
          <a:ext cx="994317" cy="1249170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Meta Query Engine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HaProxy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 bwMode="auto">
          <a:xfrm flipV="1">
            <a:off x="6548702" y="3396301"/>
            <a:ext cx="0" cy="252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6548702" y="5268250"/>
            <a:ext cx="0" cy="2281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5401712" y="3409227"/>
            <a:ext cx="0" cy="2744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7" idx="2"/>
          </p:cNvCxnSpPr>
          <p:nvPr/>
        </p:nvCxnSpPr>
        <p:spPr bwMode="auto">
          <a:xfrm>
            <a:off x="7358461" y="3214424"/>
            <a:ext cx="0" cy="18625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6762029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75"/>
              </p:ext>
            </p:extLst>
          </p:nvPr>
        </p:nvGraphicFramePr>
        <p:xfrm>
          <a:off x="6884792" y="1745743"/>
          <a:ext cx="947336" cy="792202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ElasticSearch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5.1.1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 bwMode="auto">
          <a:xfrm>
            <a:off x="5457056" y="5280621"/>
            <a:ext cx="0" cy="2171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V="1">
            <a:off x="882478" y="3412153"/>
            <a:ext cx="0" cy="2542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7185248" y="3640553"/>
            <a:ext cx="1064492" cy="166065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Meta Mgmt.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6469"/>
              </p:ext>
            </p:extLst>
          </p:nvPr>
        </p:nvGraphicFramePr>
        <p:xfrm>
          <a:off x="7246024" y="3871398"/>
          <a:ext cx="947336" cy="900227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282618" y="3640553"/>
            <a:ext cx="1062869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WEB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32493"/>
              </p:ext>
            </p:extLst>
          </p:nvPr>
        </p:nvGraphicFramePr>
        <p:xfrm>
          <a:off x="8341512" y="3871398"/>
          <a:ext cx="947336" cy="640218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NginX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1.10.1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475334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2871"/>
              </p:ext>
            </p:extLst>
          </p:nvPr>
        </p:nvGraphicFramePr>
        <p:xfrm>
          <a:off x="1542369" y="3871398"/>
          <a:ext cx="951982" cy="105483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Oozie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742124" y="3640553"/>
            <a:ext cx="1107595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Thrift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66592"/>
              </p:ext>
            </p:extLst>
          </p:nvPr>
        </p:nvGraphicFramePr>
        <p:xfrm>
          <a:off x="3799299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597203" y="3640553"/>
            <a:ext cx="1100388" cy="16440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ETL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22513"/>
              </p:ext>
            </p:extLst>
          </p:nvPr>
        </p:nvGraphicFramePr>
        <p:xfrm>
          <a:off x="2648744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961112" y="3640553"/>
            <a:ext cx="1175180" cy="16589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16452"/>
              </p:ext>
            </p:extLst>
          </p:nvPr>
        </p:nvGraphicFramePr>
        <p:xfrm>
          <a:off x="6025436" y="3871398"/>
          <a:ext cx="1055458" cy="1142420"/>
        </p:xfrm>
        <a:graphic>
          <a:graphicData uri="http://schemas.openxmlformats.org/drawingml/2006/table">
            <a:tbl>
              <a:tblPr firstRow="1" bandRow="1"/>
              <a:tblGrid>
                <a:gridCol w="105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Jupyter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Python 2/Python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 3.3.1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880992" y="3640553"/>
            <a:ext cx="1041440" cy="16606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Monitoring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40830"/>
              </p:ext>
            </p:extLst>
          </p:nvPr>
        </p:nvGraphicFramePr>
        <p:xfrm>
          <a:off x="4926400" y="3871398"/>
          <a:ext cx="947336" cy="1142420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Grafana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3.0.1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InfluxDB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Telegraf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44488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KDCs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91820"/>
              </p:ext>
            </p:extLst>
          </p:nvPr>
        </p:nvGraphicFramePr>
        <p:xfrm>
          <a:off x="411523" y="3871398"/>
          <a:ext cx="951982" cy="62802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Kerberos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5 1.15.2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2.4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하드</a:t>
            </a:r>
            <a:r>
              <a:rPr lang="ko-KR" altLang="ko-KR" sz="1400" b="1" dirty="0">
                <a:latin typeface="+mn-ea"/>
              </a:rPr>
              <a:t>웨어 구성도</a:t>
            </a:r>
          </a:p>
          <a:p>
            <a:pPr marL="896938" indent="-534988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구성을 위한 기본방향을 검토한다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업무나 기능별로 서버를 여러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 설정하는 경우에는 각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서버별로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기본요건이나 고려사항들을 구분하여 정리하는 것이 바람직하다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구성도는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Client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구성요소 및 주변기기에 대한 구성요소도 표현되도록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2277993" y="3327879"/>
            <a:ext cx="0" cy="600060"/>
          </a:xfrm>
          <a:prstGeom prst="line">
            <a:avLst/>
          </a:prstGeom>
          <a:noFill/>
          <a:ln w="12700" algn="ctr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63"/>
          <p:cNvSpPr/>
          <p:nvPr/>
        </p:nvSpPr>
        <p:spPr>
          <a:xfrm>
            <a:off x="386246" y="2081574"/>
            <a:ext cx="8687251" cy="3939714"/>
          </a:xfrm>
          <a:prstGeom prst="rect">
            <a:avLst/>
          </a:prstGeom>
          <a:solidFill>
            <a:srgbClr val="FFFFB3"/>
          </a:solidFill>
          <a:ln w="12700"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OSS DW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416496" y="2276872"/>
            <a:ext cx="3240360" cy="1572883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6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762" y="3815212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직선 연결선 66"/>
          <p:cNvCxnSpPr>
            <a:endCxn id="66" idx="1"/>
          </p:cNvCxnSpPr>
          <p:nvPr/>
        </p:nvCxnSpPr>
        <p:spPr bwMode="auto">
          <a:xfrm>
            <a:off x="284161" y="3915637"/>
            <a:ext cx="8963601" cy="7587"/>
          </a:xfrm>
          <a:prstGeom prst="line">
            <a:avLst/>
          </a:prstGeom>
          <a:noFill/>
          <a:ln w="25400" cmpd="dbl" algn="ctr">
            <a:solidFill>
              <a:schemeClr val="accent6">
                <a:lumMod val="60000"/>
                <a:lumOff val="4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>
            <a:off x="5350418" y="6152045"/>
            <a:ext cx="3851054" cy="0"/>
          </a:xfrm>
          <a:prstGeom prst="line">
            <a:avLst/>
          </a:prstGeom>
          <a:noFill/>
          <a:ln w="28575" cmpd="dbl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2" y="6044033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5786078" y="6309320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TANGO-A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71296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T-EOS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 flipV="1">
            <a:off x="7647546" y="4973713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/>
          <p:cNvCxnSpPr>
            <a:stCxn id="71" idx="0"/>
          </p:cNvCxnSpPr>
          <p:nvPr/>
        </p:nvCxnSpPr>
        <p:spPr bwMode="auto">
          <a:xfrm flipV="1">
            <a:off x="706533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6897216" y="1924848"/>
            <a:ext cx="0" cy="120072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168200" y="1562327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73497" y="5856129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 flipV="1">
            <a:off x="7250134" y="1689421"/>
            <a:ext cx="1" cy="252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 flipV="1">
            <a:off x="2197024" y="391034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직사각형 78"/>
          <p:cNvSpPr/>
          <p:nvPr/>
        </p:nvSpPr>
        <p:spPr>
          <a:xfrm>
            <a:off x="763262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MOIRA</a:t>
            </a:r>
          </a:p>
        </p:txBody>
      </p:sp>
      <p:cxnSp>
        <p:nvCxnSpPr>
          <p:cNvPr id="80" name="직선 연결선 79"/>
          <p:cNvCxnSpPr>
            <a:stCxn id="79" idx="0"/>
          </p:cNvCxnSpPr>
          <p:nvPr/>
        </p:nvCxnSpPr>
        <p:spPr bwMode="auto">
          <a:xfrm flipV="1">
            <a:off x="798499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직사각형 80"/>
          <p:cNvSpPr/>
          <p:nvPr/>
        </p:nvSpPr>
        <p:spPr>
          <a:xfrm>
            <a:off x="6910921" y="1484784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82" name="직선 연결선 81"/>
          <p:cNvCxnSpPr>
            <a:endCxn id="129" idx="1"/>
          </p:cNvCxnSpPr>
          <p:nvPr/>
        </p:nvCxnSpPr>
        <p:spPr bwMode="auto">
          <a:xfrm>
            <a:off x="5350418" y="1920257"/>
            <a:ext cx="3923062" cy="0"/>
          </a:xfrm>
          <a:prstGeom prst="line">
            <a:avLst/>
          </a:prstGeom>
          <a:noFill/>
          <a:ln w="25400" cmpd="dbl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/>
          <p:nvPr/>
        </p:nvSpPr>
        <p:spPr bwMode="auto">
          <a:xfrm>
            <a:off x="1353331" y="2287905"/>
            <a:ext cx="1330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Hadoop Cluster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1256" y="297072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Meta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Mgmt.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75054" y="454368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7404605" y="3910349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7137039" y="4604194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092449" y="455710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42756" y="4505713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(5)</a:t>
            </a:r>
          </a:p>
        </p:txBody>
      </p:sp>
      <p:sp>
        <p:nvSpPr>
          <p:cNvPr id="90" name="직사각형 200"/>
          <p:cNvSpPr>
            <a:spLocks/>
          </p:cNvSpPr>
          <p:nvPr/>
        </p:nvSpPr>
        <p:spPr>
          <a:xfrm>
            <a:off x="386419" y="6038540"/>
            <a:ext cx="4459969" cy="2845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lIns="36000" rIns="36000" anchor="ctr"/>
          <a:lstStyle/>
          <a:p>
            <a:pPr latinLnBrk="0"/>
            <a:r>
              <a:rPr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0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ETL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845" y="3284984"/>
            <a:ext cx="17685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4</a:t>
            </a:r>
          </a:p>
          <a:p>
            <a:pPr algn="ctr"/>
            <a:r>
              <a:rPr lang="en-US" altLang="ko-KR" sz="700" dirty="0">
                <a:latin typeface="+mn-ea"/>
              </a:rPr>
              <a:t>(512GB, 300GB*2 + 1.2TB*6, NIC(Q)*2)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47963" y="2637106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 * 3</a:t>
            </a:r>
          </a:p>
          <a:p>
            <a:pPr algn="ctr"/>
            <a:r>
              <a:rPr lang="en-US" altLang="ko-KR" sz="700" dirty="0">
                <a:latin typeface="+mn-ea"/>
              </a:rPr>
              <a:t>(383GB, 1.2TB*12)</a:t>
            </a:r>
            <a:endParaRPr lang="ko-KR" altLang="en-US" sz="7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08548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84648" y="493443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65371" y="42596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5</a:t>
            </a:r>
          </a:p>
          <a:p>
            <a:pPr algn="ctr"/>
            <a:r>
              <a:rPr lang="en-US" altLang="ko-KR" sz="700" dirty="0">
                <a:latin typeface="+mn-ea"/>
              </a:rPr>
              <a:t>(256GB, 6TB*8)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73496" y="3573537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순서도: 자기 디스크 96"/>
          <p:cNvSpPr/>
          <p:nvPr/>
        </p:nvSpPr>
        <p:spPr>
          <a:xfrm>
            <a:off x="3694546" y="2867439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4001955" y="2949897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00478" y="2949897"/>
            <a:ext cx="971867" cy="2934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 err="1">
                <a:latin typeface="+mn-ea"/>
              </a:rPr>
              <a:t>MetaStore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(3)</a:t>
            </a:r>
          </a:p>
        </p:txBody>
      </p:sp>
      <p:cxnSp>
        <p:nvCxnSpPr>
          <p:cNvPr id="100" name="직선 연결선 99"/>
          <p:cNvCxnSpPr/>
          <p:nvPr/>
        </p:nvCxnSpPr>
        <p:spPr bwMode="auto">
          <a:xfrm flipV="1">
            <a:off x="6895023" y="3350920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100"/>
          <p:cNvCxnSpPr/>
          <p:nvPr/>
        </p:nvCxnSpPr>
        <p:spPr bwMode="auto">
          <a:xfrm flipV="1">
            <a:off x="7854190" y="1916832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257256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3" name="직선 연결선 102"/>
          <p:cNvCxnSpPr/>
          <p:nvPr/>
        </p:nvCxnSpPr>
        <p:spPr bwMode="auto">
          <a:xfrm flipV="1">
            <a:off x="5411979" y="3904898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119176" y="499210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5" name="직선 연결선 104"/>
          <p:cNvCxnSpPr>
            <a:stCxn id="108" idx="0"/>
          </p:cNvCxnSpPr>
          <p:nvPr/>
        </p:nvCxnSpPr>
        <p:spPr bwMode="auto">
          <a:xfrm flipV="1">
            <a:off x="3781375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368824" y="4973106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(128GB, 450GB*2)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450675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03375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Thrift Server(3)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205112" y="4577300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53727" y="4526039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WAS(2)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2271194" y="2852936"/>
            <a:ext cx="1038861" cy="468000"/>
            <a:chOff x="2774519" y="2204864"/>
            <a:chExt cx="1038861" cy="468000"/>
          </a:xfrm>
        </p:grpSpPr>
        <p:sp>
          <p:nvSpPr>
            <p:cNvPr id="112" name="직사각형 111"/>
            <p:cNvSpPr/>
            <p:nvPr/>
          </p:nvSpPr>
          <p:spPr>
            <a:xfrm>
              <a:off x="2954415" y="2303345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             …….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212" y="2256251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4519" y="2204864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Data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 xxx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145419" y="3320936"/>
            <a:ext cx="16015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280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+ 6TB*8, NIC(Q)*2)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711827" y="2968860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36340" y="2636912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661101" y="2924944"/>
            <a:ext cx="689317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cxnSp>
        <p:nvCxnSpPr>
          <p:cNvPr id="119" name="직선 연결선 118"/>
          <p:cNvCxnSpPr/>
          <p:nvPr/>
        </p:nvCxnSpPr>
        <p:spPr bwMode="auto">
          <a:xfrm flipV="1">
            <a:off x="912181" y="3933056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342926" y="5013756"/>
            <a:ext cx="135652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10</a:t>
            </a:r>
          </a:p>
          <a:p>
            <a:pPr algn="ctr"/>
            <a:r>
              <a:rPr lang="en-US" altLang="ko-KR" sz="700" dirty="0">
                <a:latin typeface="+mn-ea"/>
              </a:rPr>
              <a:t>(128GB, 300GB*2 + SSD 4TB*8, NIC(Q)*2)</a:t>
            </a:r>
          </a:p>
        </p:txBody>
      </p:sp>
      <p:grpSp>
        <p:nvGrpSpPr>
          <p:cNvPr id="121" name="그룹 289"/>
          <p:cNvGrpSpPr/>
          <p:nvPr/>
        </p:nvGrpSpPr>
        <p:grpSpPr>
          <a:xfrm>
            <a:off x="499805" y="4509120"/>
            <a:ext cx="1116000" cy="468000"/>
            <a:chOff x="2108914" y="4015751"/>
            <a:chExt cx="915644" cy="364796"/>
          </a:xfrm>
        </p:grpSpPr>
        <p:sp>
          <p:nvSpPr>
            <p:cNvPr id="122" name="직사각형 121"/>
            <p:cNvSpPr/>
            <p:nvPr/>
          </p:nvSpPr>
          <p:spPr>
            <a:xfrm>
              <a:off x="2319803" y="4092515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…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Druid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(10+</a:t>
              </a:r>
              <a:r>
                <a:rPr lang="el-GR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α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cxnSp>
        <p:nvCxnSpPr>
          <p:cNvPr id="125" name="직선 연결선 124"/>
          <p:cNvCxnSpPr>
            <a:endCxn id="116" idx="2"/>
          </p:cNvCxnSpPr>
          <p:nvPr/>
        </p:nvCxnSpPr>
        <p:spPr bwMode="auto">
          <a:xfrm flipV="1">
            <a:off x="5049166" y="3339660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endCxn id="164" idx="2"/>
          </p:cNvCxnSpPr>
          <p:nvPr/>
        </p:nvCxnSpPr>
        <p:spPr bwMode="auto">
          <a:xfrm flipV="1">
            <a:off x="7770184" y="3333511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26"/>
          <p:cNvCxnSpPr/>
          <p:nvPr/>
        </p:nvCxnSpPr>
        <p:spPr bwMode="auto">
          <a:xfrm flipV="1">
            <a:off x="6130295" y="6144161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직선 연결선 127"/>
          <p:cNvCxnSpPr/>
          <p:nvPr/>
        </p:nvCxnSpPr>
        <p:spPr bwMode="auto">
          <a:xfrm flipV="1">
            <a:off x="4081512" y="3340758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3480" y="1812245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직선 연결선 129"/>
          <p:cNvCxnSpPr/>
          <p:nvPr/>
        </p:nvCxnSpPr>
        <p:spPr bwMode="auto">
          <a:xfrm flipV="1">
            <a:off x="1425209" y="3266976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254"/>
          <p:cNvGrpSpPr/>
          <p:nvPr/>
        </p:nvGrpSpPr>
        <p:grpSpPr>
          <a:xfrm>
            <a:off x="906736" y="2816984"/>
            <a:ext cx="1022659" cy="468000"/>
            <a:chOff x="2108914" y="4015751"/>
            <a:chExt cx="787329" cy="36479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직사각형 131"/>
            <p:cNvSpPr/>
            <p:nvPr/>
          </p:nvSpPr>
          <p:spPr>
            <a:xfrm>
              <a:off x="2191488" y="4092515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Name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(4 nodes)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35" name="직선 연결선 134"/>
          <p:cNvCxnSpPr/>
          <p:nvPr/>
        </p:nvCxnSpPr>
        <p:spPr bwMode="auto">
          <a:xfrm flipV="1">
            <a:off x="2792760" y="3262188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35"/>
          <p:cNvCxnSpPr/>
          <p:nvPr/>
        </p:nvCxnSpPr>
        <p:spPr bwMode="auto">
          <a:xfrm flipV="1">
            <a:off x="2969211" y="391765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직사각형 136"/>
          <p:cNvSpPr/>
          <p:nvPr/>
        </p:nvSpPr>
        <p:spPr>
          <a:xfrm>
            <a:off x="2647241" y="455099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04728" y="494174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cxnSp>
        <p:nvCxnSpPr>
          <p:cNvPr id="139" name="직선 연결선 138"/>
          <p:cNvCxnSpPr/>
          <p:nvPr/>
        </p:nvCxnSpPr>
        <p:spPr bwMode="auto">
          <a:xfrm flipV="1">
            <a:off x="6639434" y="4973560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6390777" y="3910196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/>
          <p:cNvSpPr/>
          <p:nvPr/>
        </p:nvSpPr>
        <p:spPr>
          <a:xfrm>
            <a:off x="6123211" y="4604041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78621" y="4556947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28928" y="450556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Kafka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351543" y="4259491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607339" y="297093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Jupyter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V="1">
            <a:off x="5950077" y="3359507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5460558" y="2636408"/>
            <a:ext cx="99272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48" name="직선 연결선 147"/>
          <p:cNvCxnSpPr>
            <a:stCxn id="145" idx="0"/>
          </p:cNvCxnSpPr>
          <p:nvPr/>
        </p:nvCxnSpPr>
        <p:spPr bwMode="auto">
          <a:xfrm flipV="1">
            <a:off x="5950077" y="1911332"/>
            <a:ext cx="0" cy="1059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152" idx="0"/>
          </p:cNvCxnSpPr>
          <p:nvPr/>
        </p:nvCxnSpPr>
        <p:spPr bwMode="auto">
          <a:xfrm flipV="1">
            <a:off x="4661101" y="3922540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248550" y="4983610"/>
            <a:ext cx="82798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4330401" y="4580872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283101" y="4528051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Cluster(2)</a:t>
            </a:r>
          </a:p>
        </p:txBody>
      </p:sp>
      <p:cxnSp>
        <p:nvCxnSpPr>
          <p:cNvPr id="153" name="직선 연결선 152"/>
          <p:cNvCxnSpPr/>
          <p:nvPr/>
        </p:nvCxnSpPr>
        <p:spPr bwMode="auto">
          <a:xfrm flipV="1">
            <a:off x="8681269" y="1911790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/>
          <p:cNvSpPr/>
          <p:nvPr/>
        </p:nvSpPr>
        <p:spPr>
          <a:xfrm>
            <a:off x="8259923" y="2957669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Grafana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endCxn id="154" idx="2"/>
          </p:cNvCxnSpPr>
          <p:nvPr/>
        </p:nvCxnSpPr>
        <p:spPr bwMode="auto">
          <a:xfrm flipV="1">
            <a:off x="8597263" y="3328469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/>
          <p:nvPr/>
        </p:nvSpPr>
        <p:spPr>
          <a:xfrm>
            <a:off x="8064732" y="270892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57" name="직선 연결선 156"/>
          <p:cNvCxnSpPr>
            <a:stCxn id="160" idx="0"/>
          </p:cNvCxnSpPr>
          <p:nvPr/>
        </p:nvCxnSpPr>
        <p:spPr bwMode="auto">
          <a:xfrm flipV="1">
            <a:off x="8486083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TextBox 157"/>
          <p:cNvSpPr txBox="1"/>
          <p:nvPr/>
        </p:nvSpPr>
        <p:spPr>
          <a:xfrm>
            <a:off x="7840982" y="4973106"/>
            <a:ext cx="1360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SSD 1TB*4)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55383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108083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InfluxDB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Telegraf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831489" y="449105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03676" y="449836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7473280" y="2996952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7432844" y="2962711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165" name="직선 연결선 164"/>
          <p:cNvCxnSpPr/>
          <p:nvPr/>
        </p:nvCxnSpPr>
        <p:spPr bwMode="auto">
          <a:xfrm flipV="1">
            <a:off x="1745016" y="3933192"/>
            <a:ext cx="1618" cy="158400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직사각형 165"/>
          <p:cNvSpPr/>
          <p:nvPr/>
        </p:nvSpPr>
        <p:spPr>
          <a:xfrm>
            <a:off x="1433556" y="5415087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43150" y="58058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1389991" y="5362456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260801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26597</TotalTime>
  <Words>885</Words>
  <Application>Microsoft Office PowerPoint</Application>
  <PresentationFormat>A4 용지(210x297mm)</PresentationFormat>
  <Paragraphs>306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1532</cp:revision>
  <cp:lastPrinted>2017-12-15T06:29:14Z</cp:lastPrinted>
  <dcterms:created xsi:type="dcterms:W3CDTF">2015-08-25T01:09:51Z</dcterms:created>
  <dcterms:modified xsi:type="dcterms:W3CDTF">2019-08-28T01:35:02Z</dcterms:modified>
</cp:coreProperties>
</file>