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192" r:id="rId2"/>
    <p:sldId id="1194" r:id="rId3"/>
    <p:sldId id="1195" r:id="rId4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F2F2F2"/>
    <a:srgbClr val="DDDDDD"/>
    <a:srgbClr val="E31936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112" autoAdjust="0"/>
    <p:restoredTop sz="96984" autoAdjust="0"/>
  </p:normalViewPr>
  <p:slideViewPr>
    <p:cSldViewPr>
      <p:cViewPr varScale="1">
        <p:scale>
          <a:sx n="113" d="100"/>
          <a:sy n="113" d="100"/>
        </p:scale>
        <p:origin x="-186" y="-114"/>
      </p:cViewPr>
      <p:guideLst>
        <p:guide orient="horz" pos="2160"/>
        <p:guide orient="horz" pos="709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3120"/>
        <p:guide pos="716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C9EFC76B-0CE5-4637-B5F3-3671D3F05A55}" type="slidenum">
              <a:rPr kumimoji="0" lang="en-US" altLang="ko-KR" sz="1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/# </a:t>
            </a: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7" name="그림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9DA5C3FB-465B-4720-84C0-455F280BDE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AC206120-70BF-40EF-89F4-263E9211EEC0}" type="slidenum">
              <a:rPr kumimoji="0" lang="en-US" altLang="ko-KR" sz="1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/# </a:t>
            </a: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AC206120-70BF-40EF-89F4-263E9211EEC0}" type="slidenum">
              <a:rPr kumimoji="0" lang="en-US" altLang="ko-KR" sz="1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/# </a:t>
            </a: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cs typeface="Arial" panose="020B0604020202020204" pitchFamily="34" charset="0"/>
              </a:rPr>
              <a:t>2. Big data architecture – Data Warehouse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6609184" y="188913"/>
            <a:ext cx="311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en-US"/>
            </a:defPPr>
            <a:lvl1pPr marL="179388" indent="-179388" algn="r"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romanUcPeriod"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+mn-ea"/>
              </a:rPr>
              <a:t>I. TANGO-D Overall</a:t>
            </a:r>
            <a:endParaRPr lang="ko-KR" altLang="en-US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4369" y="692696"/>
            <a:ext cx="4068000" cy="40777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en-US" altLang="ko-KR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12052" y="2670118"/>
            <a:ext cx="3055257" cy="36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smtClean="0">
                <a:solidFill>
                  <a:prstClr val="black"/>
                </a:solidFill>
              </a:rPr>
              <a:t>YARN 2.6.0</a:t>
            </a:r>
            <a:endParaRPr lang="en-US" altLang="ko-KR" sz="1100" b="1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</a:t>
            </a:r>
            <a:r>
              <a:rPr lang="en-US" altLang="ko-KR" sz="1100" dirty="0" err="1">
                <a:solidFill>
                  <a:prstClr val="black"/>
                </a:solidFill>
              </a:rPr>
              <a:t>ResourceManager</a:t>
            </a:r>
            <a:r>
              <a:rPr lang="en-US" altLang="ko-KR" sz="1100" dirty="0">
                <a:solidFill>
                  <a:prstClr val="black"/>
                </a:solidFill>
              </a:rPr>
              <a:t> &amp; </a:t>
            </a:r>
            <a:r>
              <a:rPr lang="en-US" altLang="ko-KR" sz="1100" dirty="0" err="1">
                <a:solidFill>
                  <a:prstClr val="black"/>
                </a:solidFill>
              </a:rPr>
              <a:t>NodeManager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12051" y="3087083"/>
            <a:ext cx="3384000" cy="36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HDFS 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2.6.0</a:t>
            </a:r>
            <a:endParaRPr lang="en-US" altLang="ko-KR" sz="1100" b="1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Data Repository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743210" y="1721752"/>
            <a:ext cx="2326412" cy="90466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smtClean="0">
                <a:solidFill>
                  <a:prstClr val="black"/>
                </a:solidFill>
              </a:rPr>
              <a:t>Spark 2.4.0</a:t>
            </a:r>
            <a:endParaRPr lang="en-US" altLang="ko-KR" sz="900" dirty="0">
              <a:solidFill>
                <a:prstClr val="black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12052" y="1721752"/>
            <a:ext cx="664689" cy="90466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smtClean="0">
                <a:solidFill>
                  <a:prstClr val="black"/>
                </a:solidFill>
              </a:rPr>
              <a:t>Hive</a:t>
            </a:r>
          </a:p>
          <a:p>
            <a:pPr algn="ctr">
              <a:defRPr/>
            </a:pPr>
            <a:r>
              <a:rPr lang="en-US" altLang="ko-KR" sz="1100" b="1" dirty="0" smtClean="0">
                <a:solidFill>
                  <a:prstClr val="black"/>
                </a:solidFill>
              </a:rPr>
              <a:t>1.1.0</a:t>
            </a:r>
            <a:endParaRPr lang="en-US" altLang="ko-KR" sz="1100" b="1" dirty="0">
              <a:solidFill>
                <a:prstClr val="black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09679" y="2315080"/>
            <a:ext cx="2193474" cy="252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Spark Core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09679" y="2016304"/>
            <a:ext cx="1063503" cy="252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Spark-SQL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39651" y="2017365"/>
            <a:ext cx="1063503" cy="252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Thrift Server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0800000">
            <a:off x="6105129" y="1733375"/>
            <a:ext cx="277461" cy="1296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vert="eaVert"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err="1">
                <a:solidFill>
                  <a:prstClr val="black"/>
                </a:solidFill>
              </a:rPr>
              <a:t>Sqoop</a:t>
            </a:r>
            <a:r>
              <a:rPr lang="en-US" altLang="ko-KR" sz="1100" b="1" dirty="0">
                <a:solidFill>
                  <a:prstClr val="black"/>
                </a:solidFill>
              </a:rPr>
              <a:t> 1.4.6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856927" y="1040185"/>
            <a:ext cx="8242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 smtClean="0">
                <a:solidFill>
                  <a:srgbClr val="0000FF"/>
                </a:solidFill>
              </a:rPr>
              <a:t>CDH5.13.3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57" name="직사각형 56"/>
          <p:cNvSpPr/>
          <p:nvPr/>
        </p:nvSpPr>
        <p:spPr bwMode="gray">
          <a:xfrm>
            <a:off x="2757000" y="836712"/>
            <a:ext cx="3780176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 err="1">
                <a:solidFill>
                  <a:srgbClr val="FFFFFF"/>
                </a:solidFill>
                <a:cs typeface="Times New Roman" panose="02020603050405020304" pitchFamily="18" charset="0"/>
              </a:rPr>
              <a:t>Cloudera</a:t>
            </a:r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 Distribution for </a:t>
            </a:r>
            <a:r>
              <a:rPr lang="en-US" altLang="ko-KR" sz="1400" b="1" i="1" dirty="0" err="1" smtClean="0">
                <a:solidFill>
                  <a:srgbClr val="FFFFFF"/>
                </a:solidFill>
                <a:cs typeface="Times New Roman" panose="02020603050405020304" pitchFamily="18" charset="0"/>
              </a:rPr>
              <a:t>Hadoop</a:t>
            </a:r>
            <a:r>
              <a:rPr lang="en-US" altLang="ko-KR" sz="1400" b="1" i="1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(CDH) 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7CB1AAB-6A2F-4D8F-8D2A-730EF98EF3D5}"/>
              </a:ext>
            </a:extLst>
          </p:cNvPr>
          <p:cNvSpPr/>
          <p:nvPr/>
        </p:nvSpPr>
        <p:spPr>
          <a:xfrm>
            <a:off x="2684369" y="534988"/>
            <a:ext cx="4199053" cy="427565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아키텍처 정의서  가이드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8586" y="764704"/>
            <a:ext cx="96488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b="1" dirty="0">
                <a:latin typeface="+mn-ea"/>
              </a:rPr>
              <a:t>2.3</a:t>
            </a:r>
            <a:r>
              <a:rPr lang="ko-KR" altLang="ko-KR" sz="1400" b="1" dirty="0">
                <a:latin typeface="+mn-ea"/>
              </a:rPr>
              <a:t> 소프트웨어 구성도</a:t>
            </a: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422414" y="3074009"/>
            <a:ext cx="0" cy="33591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 flipV="1">
            <a:off x="288032" y="3401927"/>
            <a:ext cx="9094704" cy="1033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 flipV="1">
            <a:off x="288032" y="1220201"/>
            <a:ext cx="9072888" cy="46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직사각형 12"/>
          <p:cNvSpPr/>
          <p:nvPr/>
        </p:nvSpPr>
        <p:spPr>
          <a:xfrm>
            <a:off x="2802814" y="1414424"/>
            <a:ext cx="114207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CDH5.13.3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Data Node1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6359" y="953655"/>
            <a:ext cx="704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Private Net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 flipV="1">
            <a:off x="8700366" y="1220202"/>
            <a:ext cx="0" cy="19422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111407"/>
              </p:ext>
            </p:extLst>
          </p:nvPr>
        </p:nvGraphicFramePr>
        <p:xfrm>
          <a:off x="2912891" y="1772816"/>
          <a:ext cx="951982" cy="815524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7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 bwMode="auto">
          <a:xfrm>
            <a:off x="288032" y="5496446"/>
            <a:ext cx="9000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344488" y="1414424"/>
            <a:ext cx="114207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CDH5.13.3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Name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Node1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778338"/>
              </p:ext>
            </p:extLst>
          </p:nvPr>
        </p:nvGraphicFramePr>
        <p:xfrm>
          <a:off x="454565" y="1745741"/>
          <a:ext cx="951982" cy="1372348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3146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</a:t>
                      </a:r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2.4.0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Hive 1.1.0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Sqoop</a:t>
                      </a:r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1.4.6</a:t>
                      </a:r>
                      <a:endParaRPr lang="ko-KR" altLang="en-US" sz="6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Zookeeper 3.4.5</a:t>
                      </a:r>
                      <a:endParaRPr lang="ko-KR" altLang="en-US" sz="6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HDFS</a:t>
                      </a:r>
                      <a:r>
                        <a:rPr lang="en-US" altLang="ko-KR" sz="6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2.6.0</a:t>
                      </a:r>
                      <a:endParaRPr lang="ko-KR" altLang="en-US" sz="6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7.6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34" name="직선 연결선 33"/>
          <p:cNvCxnSpPr/>
          <p:nvPr/>
        </p:nvCxnSpPr>
        <p:spPr bwMode="auto">
          <a:xfrm flipV="1">
            <a:off x="915525" y="3205798"/>
            <a:ext cx="0" cy="19267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9057456" y="3429580"/>
            <a:ext cx="704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Private Net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29464" y="5281002"/>
            <a:ext cx="537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OA Net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560157" y="1414424"/>
            <a:ext cx="114207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CDH5.13.3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Name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Node2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71101"/>
              </p:ext>
            </p:extLst>
          </p:nvPr>
        </p:nvGraphicFramePr>
        <p:xfrm>
          <a:off x="1670234" y="1745741"/>
          <a:ext cx="951982" cy="1179202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3146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HUE</a:t>
                      </a:r>
                      <a:endParaRPr lang="ko-KR" altLang="en-US" sz="6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HDFS</a:t>
                      </a:r>
                      <a:r>
                        <a:rPr lang="en-US" altLang="ko-KR" sz="6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2.6.0</a:t>
                      </a:r>
                      <a:endParaRPr lang="ko-KR" altLang="en-US" sz="6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7.6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65" name="직선 연결선 64"/>
          <p:cNvCxnSpPr/>
          <p:nvPr/>
        </p:nvCxnSpPr>
        <p:spPr bwMode="auto">
          <a:xfrm flipV="1">
            <a:off x="2131194" y="3205798"/>
            <a:ext cx="0" cy="19267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/>
          <p:cNvSpPr/>
          <p:nvPr/>
        </p:nvSpPr>
        <p:spPr>
          <a:xfrm>
            <a:off x="4026950" y="1414424"/>
            <a:ext cx="114207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CDH5.13.3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Data Node2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64218"/>
              </p:ext>
            </p:extLst>
          </p:nvPr>
        </p:nvGraphicFramePr>
        <p:xfrm>
          <a:off x="4137027" y="1772816"/>
          <a:ext cx="951982" cy="815524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7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5251086" y="1414265"/>
            <a:ext cx="114207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CDH5.13.3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Data Node2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1977"/>
              </p:ext>
            </p:extLst>
          </p:nvPr>
        </p:nvGraphicFramePr>
        <p:xfrm>
          <a:off x="5361163" y="1772657"/>
          <a:ext cx="951982" cy="815524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2.4.0</a:t>
                      </a:r>
                      <a:endParaRPr lang="ko-KR" altLang="en-US" sz="7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DataNode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OPENJDK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7.6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순서도: 처리 1"/>
          <p:cNvSpPr/>
          <p:nvPr/>
        </p:nvSpPr>
        <p:spPr>
          <a:xfrm>
            <a:off x="1888426" y="3057209"/>
            <a:ext cx="485535" cy="396334"/>
          </a:xfrm>
          <a:prstGeom prst="flowChartProcess">
            <a:avLst/>
          </a:prstGeom>
          <a:solidFill>
            <a:srgbClr val="FF66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노후서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버</a:t>
            </a:r>
            <a:endParaRPr lang="ko-KR" altLang="en-US" sz="12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848544" y="3103966"/>
            <a:ext cx="485535" cy="396334"/>
          </a:xfrm>
          <a:prstGeom prst="flowChartProcess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신규서버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3495345" y="3112267"/>
            <a:ext cx="485535" cy="396334"/>
          </a:xfrm>
          <a:prstGeom prst="flowChartProcess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신규서버</a:t>
            </a:r>
          </a:p>
        </p:txBody>
      </p:sp>
      <p:sp>
        <p:nvSpPr>
          <p:cNvPr id="27" name="순서도: 처리 26"/>
          <p:cNvSpPr/>
          <p:nvPr/>
        </p:nvSpPr>
        <p:spPr>
          <a:xfrm>
            <a:off x="4648208" y="3140968"/>
            <a:ext cx="485535" cy="396334"/>
          </a:xfrm>
          <a:prstGeom prst="flowChartProcess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신규서버</a:t>
            </a:r>
          </a:p>
        </p:txBody>
      </p:sp>
      <p:sp>
        <p:nvSpPr>
          <p:cNvPr id="28" name="순서도: 처리 27"/>
          <p:cNvSpPr/>
          <p:nvPr/>
        </p:nvSpPr>
        <p:spPr>
          <a:xfrm>
            <a:off x="5856823" y="3120568"/>
            <a:ext cx="485535" cy="396334"/>
          </a:xfrm>
          <a:prstGeom prst="flowChartProcess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신규서버</a:t>
            </a:r>
          </a:p>
        </p:txBody>
      </p:sp>
    </p:spTree>
    <p:extLst>
      <p:ext uri="{BB962C8B-B14F-4D97-AF65-F5344CB8AC3E}">
        <p14:creationId xmlns:p14="http://schemas.microsoft.com/office/powerpoint/2010/main" val="254016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아키텍처 정의서  가이드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8586" y="764704"/>
            <a:ext cx="964882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b="1" dirty="0">
                <a:latin typeface="+mn-ea"/>
              </a:rPr>
              <a:t>2.4</a:t>
            </a:r>
            <a:r>
              <a:rPr lang="ko-KR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하드</a:t>
            </a:r>
            <a:r>
              <a:rPr lang="ko-KR" altLang="ko-KR" sz="1400" b="1" dirty="0">
                <a:latin typeface="+mn-ea"/>
              </a:rPr>
              <a:t>웨어 구성도</a:t>
            </a:r>
          </a:p>
          <a:p>
            <a:pPr marL="896938" indent="-534988"/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Guide :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하드웨어 구성을 위한 기본방향을 검토한다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업무나 기능별로 서버를 여러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개 설정하는 경우에는 각 </a:t>
            </a:r>
            <a:r>
              <a:rPr lang="ko-KR" altLang="ko-KR" sz="1200" dirty="0" err="1">
                <a:solidFill>
                  <a:srgbClr val="0000FF"/>
                </a:solidFill>
                <a:latin typeface="+mn-ea"/>
              </a:rPr>
              <a:t>서버별로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 기본요건이나 고려사항들을 구분하여 정리하는 것이 바람직하다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하드웨어 구성도는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Server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와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Client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구성요소 및 주변기기에 대한 구성요소도 표현되도록 작성한다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 flipV="1">
            <a:off x="2277993" y="3327879"/>
            <a:ext cx="0" cy="600060"/>
          </a:xfrm>
          <a:prstGeom prst="line">
            <a:avLst/>
          </a:prstGeom>
          <a:noFill/>
          <a:ln w="12700" algn="ctr">
            <a:solidFill>
              <a:srgbClr val="00B0F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직사각형 63"/>
          <p:cNvSpPr/>
          <p:nvPr/>
        </p:nvSpPr>
        <p:spPr>
          <a:xfrm>
            <a:off x="386246" y="2081574"/>
            <a:ext cx="8687251" cy="3939714"/>
          </a:xfrm>
          <a:prstGeom prst="rect">
            <a:avLst/>
          </a:prstGeom>
          <a:solidFill>
            <a:srgbClr val="FFFFB3"/>
          </a:solidFill>
          <a:ln w="12700">
            <a:solidFill>
              <a:srgbClr val="99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OSS DW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구름 64"/>
          <p:cNvSpPr/>
          <p:nvPr/>
        </p:nvSpPr>
        <p:spPr>
          <a:xfrm>
            <a:off x="416496" y="2276872"/>
            <a:ext cx="3240360" cy="1572883"/>
          </a:xfrm>
          <a:prstGeom prst="cloud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anchor="t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66" name="Picture 217" descr="multilayer switch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7762" y="3815212"/>
            <a:ext cx="214808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직선 연결선 66"/>
          <p:cNvCxnSpPr>
            <a:endCxn id="66" idx="1"/>
          </p:cNvCxnSpPr>
          <p:nvPr/>
        </p:nvCxnSpPr>
        <p:spPr bwMode="auto">
          <a:xfrm>
            <a:off x="284161" y="3915637"/>
            <a:ext cx="8963601" cy="7587"/>
          </a:xfrm>
          <a:prstGeom prst="line">
            <a:avLst/>
          </a:prstGeom>
          <a:noFill/>
          <a:ln w="25400" cmpd="dbl" algn="ctr">
            <a:solidFill>
              <a:schemeClr val="accent6">
                <a:lumMod val="60000"/>
                <a:lumOff val="4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직선 연결선 67"/>
          <p:cNvCxnSpPr>
            <a:endCxn id="69" idx="1"/>
          </p:cNvCxnSpPr>
          <p:nvPr/>
        </p:nvCxnSpPr>
        <p:spPr bwMode="auto">
          <a:xfrm>
            <a:off x="5350418" y="6152045"/>
            <a:ext cx="3851054" cy="0"/>
          </a:xfrm>
          <a:prstGeom prst="line">
            <a:avLst/>
          </a:prstGeom>
          <a:noFill/>
          <a:ln w="28575" cmpd="dbl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9" name="Picture 217" descr="multilayer switch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1472" y="6044033"/>
            <a:ext cx="214808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직사각형 69"/>
          <p:cNvSpPr/>
          <p:nvPr/>
        </p:nvSpPr>
        <p:spPr>
          <a:xfrm>
            <a:off x="5786078" y="6309320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TANGO-A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712961" y="6301908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T-EOS</a:t>
            </a:r>
          </a:p>
        </p:txBody>
      </p:sp>
      <p:cxnSp>
        <p:nvCxnSpPr>
          <p:cNvPr id="72" name="직선 연결선 71"/>
          <p:cNvCxnSpPr/>
          <p:nvPr/>
        </p:nvCxnSpPr>
        <p:spPr bwMode="auto">
          <a:xfrm flipV="1">
            <a:off x="7647546" y="4973713"/>
            <a:ext cx="0" cy="1152000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직선 연결선 72"/>
          <p:cNvCxnSpPr>
            <a:stCxn id="71" idx="0"/>
          </p:cNvCxnSpPr>
          <p:nvPr/>
        </p:nvCxnSpPr>
        <p:spPr bwMode="auto">
          <a:xfrm flipV="1">
            <a:off x="7065339" y="6144633"/>
            <a:ext cx="0" cy="157275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직선 연결선 73"/>
          <p:cNvCxnSpPr/>
          <p:nvPr/>
        </p:nvCxnSpPr>
        <p:spPr bwMode="auto">
          <a:xfrm flipV="1">
            <a:off x="6897216" y="1924848"/>
            <a:ext cx="0" cy="120072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9168200" y="1562327"/>
            <a:ext cx="537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  <a:ea typeface="+mn-ea"/>
              </a:rPr>
              <a:t>OA Net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073497" y="5856129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Private Net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 flipV="1">
            <a:off x="7250134" y="1689421"/>
            <a:ext cx="1" cy="2520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 flipV="1">
            <a:off x="2197024" y="3910349"/>
            <a:ext cx="1618" cy="74504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직사각형 78"/>
          <p:cNvSpPr/>
          <p:nvPr/>
        </p:nvSpPr>
        <p:spPr>
          <a:xfrm>
            <a:off x="7632621" y="6301908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MOIRA</a:t>
            </a:r>
          </a:p>
        </p:txBody>
      </p:sp>
      <p:cxnSp>
        <p:nvCxnSpPr>
          <p:cNvPr id="80" name="직선 연결선 79"/>
          <p:cNvCxnSpPr>
            <a:stCxn id="79" idx="0"/>
          </p:cNvCxnSpPr>
          <p:nvPr/>
        </p:nvCxnSpPr>
        <p:spPr bwMode="auto">
          <a:xfrm flipV="1">
            <a:off x="7984999" y="6144633"/>
            <a:ext cx="0" cy="157275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직사각형 80"/>
          <p:cNvSpPr/>
          <p:nvPr/>
        </p:nvSpPr>
        <p:spPr>
          <a:xfrm>
            <a:off x="6910921" y="1484784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Web</a:t>
            </a:r>
          </a:p>
        </p:txBody>
      </p:sp>
      <p:cxnSp>
        <p:nvCxnSpPr>
          <p:cNvPr id="82" name="직선 연결선 81"/>
          <p:cNvCxnSpPr>
            <a:endCxn id="129" idx="1"/>
          </p:cNvCxnSpPr>
          <p:nvPr/>
        </p:nvCxnSpPr>
        <p:spPr bwMode="auto">
          <a:xfrm>
            <a:off x="5350418" y="1920257"/>
            <a:ext cx="3923062" cy="0"/>
          </a:xfrm>
          <a:prstGeom prst="line">
            <a:avLst/>
          </a:prstGeom>
          <a:noFill/>
          <a:ln w="25400" cmpd="dbl" algn="ctr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TextBox 82"/>
          <p:cNvSpPr txBox="1"/>
          <p:nvPr/>
        </p:nvSpPr>
        <p:spPr bwMode="auto">
          <a:xfrm>
            <a:off x="1353331" y="2287905"/>
            <a:ext cx="13308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Hadoop Cluster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1256" y="2970727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Hive Meta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Mgmt.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75054" y="4543681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Oozie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 flipV="1">
            <a:off x="7404605" y="3910349"/>
            <a:ext cx="0" cy="756493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직사각형 86"/>
          <p:cNvSpPr/>
          <p:nvPr/>
        </p:nvSpPr>
        <p:spPr>
          <a:xfrm>
            <a:off x="7137039" y="4604194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…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092449" y="4557100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Master Node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#1,2,3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042756" y="4505713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NiFi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 Server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(5)</a:t>
            </a:r>
          </a:p>
        </p:txBody>
      </p:sp>
      <p:sp>
        <p:nvSpPr>
          <p:cNvPr id="90" name="직사각형 200"/>
          <p:cNvSpPr>
            <a:spLocks/>
          </p:cNvSpPr>
          <p:nvPr/>
        </p:nvSpPr>
        <p:spPr>
          <a:xfrm>
            <a:off x="386419" y="6038540"/>
            <a:ext cx="4459969" cy="2845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lIns="36000" rIns="36000" anchor="ctr"/>
          <a:lstStyle/>
          <a:p>
            <a:pPr latinLnBrk="0"/>
            <a:r>
              <a:rPr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000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ETL</a:t>
            </a:r>
            <a:r>
              <a:rPr lang="en-US" altLang="ko-KR" sz="10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(Extract, Transform, Load)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0845" y="3284984"/>
            <a:ext cx="17685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FUJITSU RX2540 M2 * 4</a:t>
            </a:r>
          </a:p>
          <a:p>
            <a:pPr algn="ctr"/>
            <a:r>
              <a:rPr lang="en-US" altLang="ko-KR" sz="700" dirty="0">
                <a:latin typeface="+mn-ea"/>
              </a:rPr>
              <a:t>(512GB, 300GB*2 + 1.2TB*6, NIC(Q)*2)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47963" y="2637106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DL380e G9 * 3</a:t>
            </a:r>
          </a:p>
          <a:p>
            <a:pPr algn="ctr"/>
            <a:r>
              <a:rPr lang="en-US" altLang="ko-KR" sz="700" dirty="0">
                <a:latin typeface="+mn-ea"/>
              </a:rPr>
              <a:t>(383GB, 1.2TB*12)</a:t>
            </a:r>
            <a:endParaRPr lang="ko-KR" altLang="en-US" sz="7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08548" y="2709500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84648" y="4934438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65371" y="4259644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5</a:t>
            </a:r>
          </a:p>
          <a:p>
            <a:pPr algn="ctr"/>
            <a:r>
              <a:rPr lang="en-US" altLang="ko-KR" sz="700" dirty="0">
                <a:latin typeface="+mn-ea"/>
              </a:rPr>
              <a:t>(256GB, 6TB*8)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073496" y="3573537"/>
            <a:ext cx="704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  <a:ea typeface="+mn-ea"/>
              </a:rPr>
              <a:t>Private Net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7" name="순서도: 자기 디스크 96"/>
          <p:cNvSpPr/>
          <p:nvPr/>
        </p:nvSpPr>
        <p:spPr>
          <a:xfrm>
            <a:off x="3694546" y="2867439"/>
            <a:ext cx="472770" cy="407095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순서도: 자기 디스크 97"/>
          <p:cNvSpPr/>
          <p:nvPr/>
        </p:nvSpPr>
        <p:spPr>
          <a:xfrm>
            <a:off x="4001955" y="2949897"/>
            <a:ext cx="472770" cy="407095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00478" y="2949897"/>
            <a:ext cx="971867" cy="2934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000" b="1" dirty="0" err="1">
                <a:latin typeface="+mn-ea"/>
              </a:rPr>
              <a:t>MetaStore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latin typeface="+mn-ea"/>
              </a:rPr>
              <a:t>(3)</a:t>
            </a:r>
          </a:p>
        </p:txBody>
      </p:sp>
      <p:cxnSp>
        <p:nvCxnSpPr>
          <p:cNvPr id="100" name="직선 연결선 99"/>
          <p:cNvCxnSpPr/>
          <p:nvPr/>
        </p:nvCxnSpPr>
        <p:spPr bwMode="auto">
          <a:xfrm flipV="1">
            <a:off x="6895023" y="3350920"/>
            <a:ext cx="0" cy="553978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직선 연결선 100"/>
          <p:cNvCxnSpPr/>
          <p:nvPr/>
        </p:nvCxnSpPr>
        <p:spPr bwMode="auto">
          <a:xfrm flipV="1">
            <a:off x="7854190" y="1916832"/>
            <a:ext cx="2759" cy="118972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257256" y="2709500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cxnSp>
        <p:nvCxnSpPr>
          <p:cNvPr id="103" name="직선 연결선 102"/>
          <p:cNvCxnSpPr/>
          <p:nvPr/>
        </p:nvCxnSpPr>
        <p:spPr bwMode="auto">
          <a:xfrm flipV="1">
            <a:off x="5411979" y="3904898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Box 103"/>
          <p:cNvSpPr txBox="1"/>
          <p:nvPr/>
        </p:nvSpPr>
        <p:spPr>
          <a:xfrm>
            <a:off x="5119176" y="4992108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cxnSp>
        <p:nvCxnSpPr>
          <p:cNvPr id="105" name="직선 연결선 104"/>
          <p:cNvCxnSpPr>
            <a:stCxn id="108" idx="0"/>
          </p:cNvCxnSpPr>
          <p:nvPr/>
        </p:nvCxnSpPr>
        <p:spPr bwMode="auto">
          <a:xfrm flipV="1">
            <a:off x="3781375" y="3912036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TextBox 105"/>
          <p:cNvSpPr txBox="1"/>
          <p:nvPr/>
        </p:nvSpPr>
        <p:spPr>
          <a:xfrm>
            <a:off x="3368824" y="4973106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3</a:t>
            </a:r>
          </a:p>
          <a:p>
            <a:pPr algn="ctr"/>
            <a:r>
              <a:rPr lang="en-US" altLang="ko-KR" sz="700" dirty="0">
                <a:latin typeface="+mn-ea"/>
              </a:rPr>
              <a:t>(128GB, 450GB*2)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450675" y="4570368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403375" y="4517547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Hive Thrift Server(3)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5205112" y="4577300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153727" y="4526039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Metatron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WAS(2)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2271194" y="2852936"/>
            <a:ext cx="1038861" cy="468000"/>
            <a:chOff x="2774519" y="2204864"/>
            <a:chExt cx="1038861" cy="468000"/>
          </a:xfrm>
        </p:grpSpPr>
        <p:sp>
          <p:nvSpPr>
            <p:cNvPr id="112" name="직사각형 111"/>
            <p:cNvSpPr/>
            <p:nvPr/>
          </p:nvSpPr>
          <p:spPr>
            <a:xfrm>
              <a:off x="2954415" y="2303345"/>
              <a:ext cx="858965" cy="3695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             …….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824212" y="2256251"/>
              <a:ext cx="858965" cy="3695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Master Node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#1,2,3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774519" y="2204864"/>
              <a:ext cx="858965" cy="3695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Data Node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( xxx</a:t>
              </a:r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nodes)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2145419" y="3320936"/>
            <a:ext cx="16015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FUJITSU RX2540 M2 * 280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+ 6TB*8, NIC(Q)*2)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4711827" y="2968860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HaProxy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536340" y="2636912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4661101" y="2924944"/>
            <a:ext cx="689317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HaProxy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(2)</a:t>
            </a:r>
          </a:p>
        </p:txBody>
      </p:sp>
      <p:cxnSp>
        <p:nvCxnSpPr>
          <p:cNvPr id="119" name="직선 연결선 118"/>
          <p:cNvCxnSpPr/>
          <p:nvPr/>
        </p:nvCxnSpPr>
        <p:spPr bwMode="auto">
          <a:xfrm flipV="1">
            <a:off x="912181" y="3933056"/>
            <a:ext cx="1618" cy="74504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TextBox 119"/>
          <p:cNvSpPr txBox="1"/>
          <p:nvPr/>
        </p:nvSpPr>
        <p:spPr>
          <a:xfrm>
            <a:off x="342926" y="5013756"/>
            <a:ext cx="135652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FUJITSU RX2540 M2 * 10</a:t>
            </a:r>
          </a:p>
          <a:p>
            <a:pPr algn="ctr"/>
            <a:r>
              <a:rPr lang="en-US" altLang="ko-KR" sz="700" dirty="0">
                <a:latin typeface="+mn-ea"/>
              </a:rPr>
              <a:t>(128GB, 300GB*2 + SSD 4TB*8, NIC(Q)*2)</a:t>
            </a:r>
          </a:p>
        </p:txBody>
      </p:sp>
      <p:grpSp>
        <p:nvGrpSpPr>
          <p:cNvPr id="121" name="그룹 289"/>
          <p:cNvGrpSpPr/>
          <p:nvPr/>
        </p:nvGrpSpPr>
        <p:grpSpPr>
          <a:xfrm>
            <a:off x="499805" y="4509120"/>
            <a:ext cx="1116000" cy="468000"/>
            <a:chOff x="2108914" y="4015751"/>
            <a:chExt cx="915644" cy="364796"/>
          </a:xfrm>
        </p:grpSpPr>
        <p:sp>
          <p:nvSpPr>
            <p:cNvPr id="122" name="직사각형 121"/>
            <p:cNvSpPr/>
            <p:nvPr/>
          </p:nvSpPr>
          <p:spPr>
            <a:xfrm>
              <a:off x="2319803" y="4092515"/>
              <a:ext cx="704755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         …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149686" y="4055806"/>
              <a:ext cx="704755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Master Node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#1,2,3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108914" y="4015751"/>
              <a:ext cx="704755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Druid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(10+</a:t>
              </a:r>
              <a:r>
                <a:rPr lang="el-GR" altLang="ko-KR" sz="1000" b="1" dirty="0">
                  <a:solidFill>
                    <a:schemeClr val="tx1"/>
                  </a:solidFill>
                  <a:latin typeface="+mn-ea"/>
                  <a:ea typeface="맑은 고딕"/>
                </a:rPr>
                <a:t>α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  <a:ea typeface="맑은 고딕"/>
                </a:rPr>
                <a:t>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nodes)</a:t>
              </a:r>
            </a:p>
          </p:txBody>
        </p:sp>
      </p:grpSp>
      <p:cxnSp>
        <p:nvCxnSpPr>
          <p:cNvPr id="125" name="직선 연결선 124"/>
          <p:cNvCxnSpPr>
            <a:endCxn id="116" idx="2"/>
          </p:cNvCxnSpPr>
          <p:nvPr/>
        </p:nvCxnSpPr>
        <p:spPr bwMode="auto">
          <a:xfrm flipV="1">
            <a:off x="5049166" y="3339660"/>
            <a:ext cx="1" cy="58076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직선 연결선 125"/>
          <p:cNvCxnSpPr>
            <a:endCxn id="164" idx="2"/>
          </p:cNvCxnSpPr>
          <p:nvPr/>
        </p:nvCxnSpPr>
        <p:spPr bwMode="auto">
          <a:xfrm flipV="1">
            <a:off x="7770184" y="3333511"/>
            <a:ext cx="0" cy="59954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직선 연결선 126"/>
          <p:cNvCxnSpPr/>
          <p:nvPr/>
        </p:nvCxnSpPr>
        <p:spPr bwMode="auto">
          <a:xfrm flipV="1">
            <a:off x="6130295" y="6144161"/>
            <a:ext cx="0" cy="157275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직선 연결선 127"/>
          <p:cNvCxnSpPr/>
          <p:nvPr/>
        </p:nvCxnSpPr>
        <p:spPr bwMode="auto">
          <a:xfrm flipV="1">
            <a:off x="4081512" y="3340758"/>
            <a:ext cx="1" cy="58076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9" name="Picture 217" descr="multilayer switch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3480" y="1812245"/>
            <a:ext cx="214808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0" name="직선 연결선 129"/>
          <p:cNvCxnSpPr/>
          <p:nvPr/>
        </p:nvCxnSpPr>
        <p:spPr bwMode="auto">
          <a:xfrm flipV="1">
            <a:off x="1425209" y="3266976"/>
            <a:ext cx="0" cy="653449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1" name="그룹 254"/>
          <p:cNvGrpSpPr/>
          <p:nvPr/>
        </p:nvGrpSpPr>
        <p:grpSpPr>
          <a:xfrm>
            <a:off x="906737" y="2816988"/>
            <a:ext cx="968363" cy="420906"/>
            <a:chOff x="2108914" y="4015751"/>
            <a:chExt cx="745527" cy="32808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2149686" y="4055806"/>
              <a:ext cx="704755" cy="288032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Master Node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#1,2,3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108914" y="4015751"/>
              <a:ext cx="704755" cy="288032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Name Node</a:t>
              </a:r>
            </a:p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  <a:latin typeface="+mn-ea"/>
                </a:rPr>
                <a:t>(2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nodes)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135" name="직선 연결선 134"/>
          <p:cNvCxnSpPr/>
          <p:nvPr/>
        </p:nvCxnSpPr>
        <p:spPr bwMode="auto">
          <a:xfrm flipV="1">
            <a:off x="2792760" y="3262188"/>
            <a:ext cx="0" cy="653449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직선 연결선 135"/>
          <p:cNvCxnSpPr/>
          <p:nvPr/>
        </p:nvCxnSpPr>
        <p:spPr bwMode="auto">
          <a:xfrm flipV="1">
            <a:off x="2969211" y="3917659"/>
            <a:ext cx="1618" cy="74504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직사각형 136"/>
          <p:cNvSpPr/>
          <p:nvPr/>
        </p:nvSpPr>
        <p:spPr>
          <a:xfrm>
            <a:off x="2647241" y="4550991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ETL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04728" y="4941748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(256GB, 450GB*2)</a:t>
            </a:r>
          </a:p>
        </p:txBody>
      </p:sp>
      <p:cxnSp>
        <p:nvCxnSpPr>
          <p:cNvPr id="139" name="직선 연결선 138"/>
          <p:cNvCxnSpPr/>
          <p:nvPr/>
        </p:nvCxnSpPr>
        <p:spPr bwMode="auto">
          <a:xfrm flipV="1">
            <a:off x="6639434" y="4973560"/>
            <a:ext cx="0" cy="1152000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직선 연결선 139"/>
          <p:cNvCxnSpPr/>
          <p:nvPr/>
        </p:nvCxnSpPr>
        <p:spPr bwMode="auto">
          <a:xfrm flipV="1">
            <a:off x="6390777" y="3910196"/>
            <a:ext cx="0" cy="756493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직사각형 140"/>
          <p:cNvSpPr/>
          <p:nvPr/>
        </p:nvSpPr>
        <p:spPr>
          <a:xfrm>
            <a:off x="6123211" y="4604041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…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078621" y="4556947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Master Node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#1,2,3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028928" y="4505560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Kafka Server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(3)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351543" y="4259491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3</a:t>
            </a:r>
          </a:p>
          <a:p>
            <a:pPr algn="ctr"/>
            <a:r>
              <a:rPr lang="en-US" altLang="ko-KR" sz="700" dirty="0">
                <a:latin typeface="+mn-ea"/>
              </a:rPr>
              <a:t>(256GB, 450GB*2)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5607339" y="2970930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Jupyter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6" name="직선 연결선 145"/>
          <p:cNvCxnSpPr/>
          <p:nvPr/>
        </p:nvCxnSpPr>
        <p:spPr bwMode="auto">
          <a:xfrm flipV="1">
            <a:off x="5950077" y="3359507"/>
            <a:ext cx="0" cy="553978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7" name="TextBox 146"/>
          <p:cNvSpPr txBox="1"/>
          <p:nvPr/>
        </p:nvSpPr>
        <p:spPr>
          <a:xfrm>
            <a:off x="5460558" y="2636408"/>
            <a:ext cx="99272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DL380e G9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+ 6TB*8)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148" name="직선 연결선 147"/>
          <p:cNvCxnSpPr>
            <a:stCxn id="145" idx="0"/>
          </p:cNvCxnSpPr>
          <p:nvPr/>
        </p:nvCxnSpPr>
        <p:spPr bwMode="auto">
          <a:xfrm flipV="1">
            <a:off x="5950077" y="1911332"/>
            <a:ext cx="0" cy="105959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>
            <a:stCxn id="152" idx="0"/>
          </p:cNvCxnSpPr>
          <p:nvPr/>
        </p:nvCxnSpPr>
        <p:spPr bwMode="auto">
          <a:xfrm flipV="1">
            <a:off x="4661101" y="3922540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4248550" y="4983610"/>
            <a:ext cx="82798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+ 6TB*8)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4330401" y="4580872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283101" y="4528051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+mn-ea"/>
              </a:rPr>
              <a:t>ElasticSearch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Cluster(2)</a:t>
            </a:r>
          </a:p>
        </p:txBody>
      </p:sp>
      <p:cxnSp>
        <p:nvCxnSpPr>
          <p:cNvPr id="153" name="직선 연결선 152"/>
          <p:cNvCxnSpPr/>
          <p:nvPr/>
        </p:nvCxnSpPr>
        <p:spPr bwMode="auto">
          <a:xfrm flipV="1">
            <a:off x="8681269" y="1911790"/>
            <a:ext cx="2759" cy="118972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직사각형 153"/>
          <p:cNvSpPr/>
          <p:nvPr/>
        </p:nvSpPr>
        <p:spPr>
          <a:xfrm>
            <a:off x="8259923" y="2957669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Grafana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endCxn id="154" idx="2"/>
          </p:cNvCxnSpPr>
          <p:nvPr/>
        </p:nvCxnSpPr>
        <p:spPr bwMode="auto">
          <a:xfrm flipV="1">
            <a:off x="8597263" y="3328469"/>
            <a:ext cx="0" cy="59954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Box 155"/>
          <p:cNvSpPr txBox="1"/>
          <p:nvPr/>
        </p:nvSpPr>
        <p:spPr>
          <a:xfrm>
            <a:off x="8064732" y="2708920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cxnSp>
        <p:nvCxnSpPr>
          <p:cNvPr id="157" name="직선 연결선 156"/>
          <p:cNvCxnSpPr>
            <a:stCxn id="160" idx="0"/>
          </p:cNvCxnSpPr>
          <p:nvPr/>
        </p:nvCxnSpPr>
        <p:spPr bwMode="auto">
          <a:xfrm flipV="1">
            <a:off x="8486083" y="3912036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8" name="TextBox 157"/>
          <p:cNvSpPr txBox="1"/>
          <p:nvPr/>
        </p:nvSpPr>
        <p:spPr>
          <a:xfrm>
            <a:off x="7840982" y="4973106"/>
            <a:ext cx="1360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SSD 1TB*4)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8155383" y="4570368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8108083" y="4517547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+mn-ea"/>
              </a:rPr>
              <a:t>InfluxDB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/</a:t>
            </a:r>
          </a:p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+mn-ea"/>
              </a:rPr>
              <a:t>Telegraf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(2)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1831489" y="4491050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Oozie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603676" y="4498360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ETL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7473280" y="2996952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Metatron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Web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7432844" y="2962711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Metatron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WEB</a:t>
            </a:r>
          </a:p>
        </p:txBody>
      </p:sp>
      <p:cxnSp>
        <p:nvCxnSpPr>
          <p:cNvPr id="165" name="직선 연결선 164"/>
          <p:cNvCxnSpPr/>
          <p:nvPr/>
        </p:nvCxnSpPr>
        <p:spPr bwMode="auto">
          <a:xfrm flipV="1">
            <a:off x="1745016" y="3933192"/>
            <a:ext cx="1618" cy="158400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직사각형 165"/>
          <p:cNvSpPr/>
          <p:nvPr/>
        </p:nvSpPr>
        <p:spPr>
          <a:xfrm>
            <a:off x="1433556" y="5415087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Oozie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343150" y="5805844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1389991" y="5362456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KDC</a:t>
            </a:r>
          </a:p>
        </p:txBody>
      </p:sp>
    </p:spTree>
    <p:extLst>
      <p:ext uri="{BB962C8B-B14F-4D97-AF65-F5344CB8AC3E}">
        <p14:creationId xmlns:p14="http://schemas.microsoft.com/office/powerpoint/2010/main" val="260801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noFill/>
        </a:ln>
      </a:spPr>
      <a:bodyPr lIns="36000" tIns="0" rIns="36000" bIns="0" rtlCol="0" anchor="ctr"/>
      <a:lstStyle>
        <a:defPPr algn="ctr" latinLnBrk="0">
          <a:defRPr sz="1200" dirty="0" smtClean="0">
            <a:solidFill>
              <a:schemeClr val="tx1"/>
            </a:solidFill>
            <a:latin typeface="+mn-e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26715</TotalTime>
  <Words>467</Words>
  <Application>Microsoft Office PowerPoint</Application>
  <PresentationFormat>A4 용지(210x297mm)</PresentationFormat>
  <Paragraphs>169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nuri_N0012</cp:lastModifiedBy>
  <cp:revision>1540</cp:revision>
  <cp:lastPrinted>2017-12-15T06:29:14Z</cp:lastPrinted>
  <dcterms:created xsi:type="dcterms:W3CDTF">2015-08-25T01:09:51Z</dcterms:created>
  <dcterms:modified xsi:type="dcterms:W3CDTF">2019-08-28T04:43:24Z</dcterms:modified>
</cp:coreProperties>
</file>