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bookmarkIdSeed="7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1183" r:id="rId2"/>
    <p:sldId id="1184" r:id="rId3"/>
    <p:sldId id="1185" r:id="rId4"/>
    <p:sldId id="1198" r:id="rId5"/>
    <p:sldId id="1199" r:id="rId6"/>
    <p:sldId id="1201" r:id="rId7"/>
    <p:sldId id="1203" r:id="rId8"/>
    <p:sldId id="1205" r:id="rId9"/>
    <p:sldId id="1206" r:id="rId10"/>
    <p:sldId id="1207" r:id="rId11"/>
  </p:sldIdLst>
  <p:sldSz cx="9906000" cy="6858000" type="A4"/>
  <p:notesSz cx="6735763" cy="9866313"/>
  <p:defaultTextStyle>
    <a:defPPr rtl="0"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709">
          <p15:clr>
            <a:srgbClr val="A4A3A4"/>
          </p15:clr>
        </p15:guide>
        <p15:guide id="3" pos="3120">
          <p15:clr>
            <a:srgbClr val="A4A3A4"/>
          </p15:clr>
        </p15:guide>
        <p15:guide id="4" pos="716">
          <p15:clr>
            <a:srgbClr val="A4A3A4"/>
          </p15:clr>
        </p15:guide>
        <p15:guide id="5" orient="horz" pos="3974">
          <p15:clr>
            <a:srgbClr val="A4A3A4"/>
          </p15:clr>
        </p15:guide>
        <p15:guide id="6" orient="horz" pos="890">
          <p15:clr>
            <a:srgbClr val="A4A3A4"/>
          </p15:clr>
        </p15:guide>
        <p15:guide id="7" orient="horz" pos="1389">
          <p15:clr>
            <a:srgbClr val="A4A3A4"/>
          </p15:clr>
        </p15:guide>
        <p15:guide id="8" orient="horz" pos="73">
          <p15:clr>
            <a:srgbClr val="A4A3A4"/>
          </p15:clr>
        </p15:guide>
        <p15:guide id="9" orient="horz" pos="346">
          <p15:clr>
            <a:srgbClr val="A4A3A4"/>
          </p15:clr>
        </p15:guide>
        <p15:guide id="10" orient="horz" pos="845">
          <p15:clr>
            <a:srgbClr val="A4A3A4"/>
          </p15:clr>
        </p15:guide>
        <p15:guide id="11" pos="6068">
          <p15:clr>
            <a:srgbClr val="A4A3A4"/>
          </p15:clr>
        </p15:guide>
        <p15:guide id="12" pos="81">
          <p15:clr>
            <a:srgbClr val="A4A3A4"/>
          </p15:clr>
        </p15:guide>
        <p15:guide id="13" pos="61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6600"/>
    <a:srgbClr val="F2F2F2"/>
    <a:srgbClr val="DDDDDD"/>
    <a:srgbClr val="E31936"/>
    <a:srgbClr val="E0E0E0"/>
    <a:srgbClr val="D9D9D9"/>
    <a:srgbClr val="FFFFCC"/>
    <a:srgbClr val="F580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66" autoAdjust="0"/>
    <p:restoredTop sz="96984" autoAdjust="0"/>
  </p:normalViewPr>
  <p:slideViewPr>
    <p:cSldViewPr>
      <p:cViewPr varScale="1">
        <p:scale>
          <a:sx n="131" d="100"/>
          <a:sy n="131" d="100"/>
        </p:scale>
        <p:origin x="726" y="120"/>
      </p:cViewPr>
      <p:guideLst>
        <p:guide orient="horz" pos="2160"/>
        <p:guide orient="horz" pos="709"/>
        <p:guide pos="3120"/>
        <p:guide pos="716"/>
        <p:guide orient="horz" pos="3974"/>
        <p:guide orient="horz" pos="890"/>
        <p:guide orient="horz" pos="1389"/>
        <p:guide orient="horz" pos="73"/>
        <p:guide orient="horz" pos="346"/>
        <p:guide orient="horz" pos="845"/>
        <p:guide pos="6068"/>
        <p:guide pos="81"/>
        <p:guide pos="61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992" y="-120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8621" cy="493237"/>
          </a:xfrm>
          <a:prstGeom prst="rect">
            <a:avLst/>
          </a:prstGeom>
        </p:spPr>
        <p:txBody>
          <a:bodyPr vert="horz" lIns="90644" tIns="45322" rIns="90644" bIns="45322" rtlCol="0"/>
          <a:lstStyle>
            <a:lvl1pPr algn="l">
              <a:defRPr sz="1200"/>
            </a:lvl1pPr>
          </a:lstStyle>
          <a:p>
            <a:pPr rt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572" y="0"/>
            <a:ext cx="2918621" cy="493237"/>
          </a:xfrm>
          <a:prstGeom prst="rect">
            <a:avLst/>
          </a:prstGeom>
        </p:spPr>
        <p:txBody>
          <a:bodyPr vert="horz" lIns="90644" tIns="45322" rIns="90644" bIns="45322" rtlCol="0"/>
          <a:lstStyle>
            <a:lvl1pPr algn="r">
              <a:defRPr sz="1200"/>
            </a:lvl1pPr>
          </a:lstStyle>
          <a:p>
            <a:pPr rtl="0"/>
            <a:r>
              <a:rPr lang="ko"/>
              <a:t>2018-01-03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1501"/>
            <a:ext cx="2918621" cy="493236"/>
          </a:xfrm>
          <a:prstGeom prst="rect">
            <a:avLst/>
          </a:prstGeom>
        </p:spPr>
        <p:txBody>
          <a:bodyPr vert="horz" lIns="90644" tIns="45322" rIns="90644" bIns="45322" rtlCol="0" anchor="b"/>
          <a:lstStyle>
            <a:lvl1pPr algn="l">
              <a:defRPr sz="1200"/>
            </a:lvl1pPr>
          </a:lstStyle>
          <a:p>
            <a:pPr rtl="0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572" y="9371501"/>
            <a:ext cx="2918621" cy="493236"/>
          </a:xfrm>
          <a:prstGeom prst="rect">
            <a:avLst/>
          </a:prstGeom>
        </p:spPr>
        <p:txBody>
          <a:bodyPr vert="horz" lIns="90644" tIns="45322" rIns="90644" bIns="45322" rtlCol="0" anchor="b"/>
          <a:lstStyle>
            <a:lvl1pPr algn="r">
              <a:defRPr sz="1200"/>
            </a:lvl1pPr>
          </a:lstStyle>
          <a:p>
            <a:pPr rtl="0"/>
            <a:fld id="{BAB4D369-A63D-4B3D-B20F-DC0DC7888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5067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0644" tIns="45322" rIns="90644" bIns="45322" rtlCol="0"/>
          <a:lstStyle>
            <a:lvl1pPr algn="l">
              <a:defRPr sz="1200"/>
            </a:lvl1pPr>
          </a:lstStyle>
          <a:p>
            <a:pPr rt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4" y="0"/>
            <a:ext cx="2918831" cy="493316"/>
          </a:xfrm>
          <a:prstGeom prst="rect">
            <a:avLst/>
          </a:prstGeom>
        </p:spPr>
        <p:txBody>
          <a:bodyPr vert="horz" lIns="90644" tIns="45322" rIns="90644" bIns="45322" rtlCol="0"/>
          <a:lstStyle>
            <a:lvl1pPr algn="r">
              <a:defRPr sz="1200"/>
            </a:lvl1pPr>
          </a:lstStyle>
          <a:p>
            <a:pPr rtl="0"/>
            <a:r>
              <a:rPr lang="ko"/>
              <a:t>2018-01-03</a:t>
            </a:r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98500" y="741363"/>
            <a:ext cx="5338763" cy="36972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44" tIns="45322" rIns="90644" bIns="45322" rtlCol="0" anchor="ctr"/>
          <a:lstStyle/>
          <a:p>
            <a:pPr rt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0644" tIns="45322" rIns="90644" bIns="45322" rtlCol="0"/>
          <a:lstStyle/>
          <a:p>
            <a:pPr lvl="0" rtl="0"/>
            <a:r>
              <a:rPr lang="ko"/>
              <a:t>마스터 텍스트 스타일을 편집합니다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0644" tIns="45322" rIns="90644" bIns="45322" rtlCol="0" anchor="b"/>
          <a:lstStyle>
            <a:lvl1pPr algn="l">
              <a:defRPr sz="1200"/>
            </a:lvl1pPr>
          </a:lstStyle>
          <a:p>
            <a:pPr rtl="0"/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4" y="9371285"/>
            <a:ext cx="2918831" cy="493316"/>
          </a:xfrm>
          <a:prstGeom prst="rect">
            <a:avLst/>
          </a:prstGeom>
        </p:spPr>
        <p:txBody>
          <a:bodyPr vert="horz" lIns="90644" tIns="45322" rIns="90644" bIns="45322" rtlCol="0" anchor="b"/>
          <a:lstStyle>
            <a:lvl1pPr algn="r">
              <a:defRPr sz="1200"/>
            </a:lvl1pPr>
          </a:lstStyle>
          <a:p>
            <a:pPr rtl="0"/>
            <a:fld id="{59BD0198-E5AE-4FB8-96A7-22126B1083D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58" y="9500045"/>
            <a:ext cx="843280" cy="273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1652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9BD0198-E5AE-4FB8-96A7-22126B1083D4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008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9BD0198-E5AE-4FB8-96A7-22126B1083D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523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9BD0198-E5AE-4FB8-96A7-22126B1083D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949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9BD0198-E5AE-4FB8-96A7-22126B1083D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275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9BD0198-E5AE-4FB8-96A7-22126B1083D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165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9124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30405991"/>
              </p:ext>
            </p:extLst>
          </p:nvPr>
        </p:nvGraphicFramePr>
        <p:xfrm>
          <a:off x="440246" y="176765"/>
          <a:ext cx="8915400" cy="9151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2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3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63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56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770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9501">
                <a:tc rowSpan="4">
                  <a:txBody>
                    <a:bodyPr/>
                    <a:lstStyle/>
                    <a:p>
                      <a:pPr algn="l" rtl="0" fontAlgn="b"/>
                      <a:r>
                        <a:rPr lang="ko" sz="11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453">
                <a:tc vMerge="1">
                  <a:txBody>
                    <a:bodyPr/>
                    <a:lstStyle/>
                    <a:p>
                      <a:pPr rtl="0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프로젝트</a:t>
                      </a:r>
                      <a:endParaRPr 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T-EOS 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성능개선</a:t>
                      </a:r>
                      <a:r>
                        <a:rPr lang="ko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　</a:t>
                      </a:r>
                      <a:endParaRPr lang="ko-KR" alt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단계</a:t>
                      </a:r>
                      <a:endParaRPr 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453">
                <a:tc vMerge="1">
                  <a:txBody>
                    <a:bodyPr/>
                    <a:lstStyle/>
                    <a:p>
                      <a:pPr rtl="0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시스템</a:t>
                      </a:r>
                      <a:endParaRPr 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문서 번호</a:t>
                      </a:r>
                      <a:endParaRPr 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791">
                <a:tc vMerge="1">
                  <a:txBody>
                    <a:bodyPr/>
                    <a:lstStyle/>
                    <a:p>
                      <a:pPr rtl="0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작성자</a:t>
                      </a:r>
                      <a:endParaRPr 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　</a:t>
                      </a:r>
                      <a:endParaRPr lang="ko-KR" alt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작성일자</a:t>
                      </a:r>
                      <a:endParaRPr 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7304086" y="493606"/>
            <a:ext cx="2000686" cy="15832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ko-KR" altLang="en-US" dirty="0"/>
              <a:t>설계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1" hasCustomPrompt="1"/>
          </p:nvPr>
        </p:nvSpPr>
        <p:spPr>
          <a:xfrm>
            <a:off x="3879850" y="908050"/>
            <a:ext cx="1908000" cy="158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ko-KR" altLang="en-US" dirty="0"/>
              <a:t>강 재 효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3878213" y="700997"/>
            <a:ext cx="1908000" cy="18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altLang="ko-KR" dirty="0"/>
              <a:t>T-EOS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5" hasCustomPrompt="1"/>
          </p:nvPr>
        </p:nvSpPr>
        <p:spPr>
          <a:xfrm>
            <a:off x="1909763" y="207964"/>
            <a:ext cx="7429500" cy="2382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ko-KR" altLang="en-US" b="1" dirty="0"/>
              <a:t>아키텍처 정의서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6" hasCustomPrompt="1"/>
          </p:nvPr>
        </p:nvSpPr>
        <p:spPr>
          <a:xfrm>
            <a:off x="7304086" y="692149"/>
            <a:ext cx="2001600" cy="17835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altLang="ko-KR" dirty="0"/>
              <a:t>QFPK1510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7" hasCustomPrompt="1"/>
          </p:nvPr>
        </p:nvSpPr>
        <p:spPr>
          <a:xfrm>
            <a:off x="7304086" y="908050"/>
            <a:ext cx="2000686" cy="1746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altLang="ko-KR" sz="800" dirty="0"/>
              <a:t>2019-07-15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585C776-7FF1-476F-9FCB-1ADF21278B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26" y="402531"/>
            <a:ext cx="1408815" cy="47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38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00" y="6492763"/>
            <a:ext cx="843280" cy="27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01" y="6352738"/>
            <a:ext cx="899568" cy="38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108E6FE-9F3C-4029-83BD-D4E3FE519C4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408" y="6398705"/>
            <a:ext cx="1141179" cy="38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350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141288" y="701674"/>
            <a:ext cx="9615487" cy="62679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lang="ko-KR" altLang="en-US" b="0" dirty="0" err="1">
                <a:latin typeface="+mn-ea"/>
              </a:rPr>
              <a:t>거버닝은</a:t>
            </a:r>
            <a:r>
              <a:rPr lang="ko-KR" altLang="en-US" b="0" dirty="0">
                <a:latin typeface="+mn-ea"/>
              </a:rPr>
              <a:t> 두 줄까지 입력 가능합니다</a:t>
            </a:r>
            <a:r>
              <a:rPr lang="en-US" altLang="ko-KR" b="0" dirty="0">
                <a:latin typeface="+mn-ea"/>
              </a:rPr>
              <a:t>.  </a:t>
            </a:r>
          </a:p>
          <a:p>
            <a:r>
              <a:rPr lang="ko-KR" altLang="en-US" b="0" dirty="0" err="1">
                <a:latin typeface="+mn-ea"/>
              </a:rPr>
              <a:t>거버닝은</a:t>
            </a:r>
            <a:r>
              <a:rPr lang="ko-KR" altLang="en-US" b="0" dirty="0">
                <a:latin typeface="+mn-ea"/>
              </a:rPr>
              <a:t> 두 줄까지 입력 가능합니다</a:t>
            </a:r>
            <a:r>
              <a:rPr lang="en-US" altLang="ko-KR" b="0" dirty="0">
                <a:latin typeface="+mn-ea"/>
              </a:rPr>
              <a:t>.  </a:t>
            </a:r>
            <a:endParaRPr lang="en" altLang="ko-KR" b="0" dirty="0">
              <a:latin typeface="+mn-ea"/>
            </a:endParaRPr>
          </a:p>
          <a:p>
            <a:endParaRPr lang="en" altLang="ko-KR" b="0" dirty="0">
              <a:latin typeface="+mn-ea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28588" y="115888"/>
            <a:ext cx="9628187" cy="4191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" altLang="ko-KR" dirty="0">
                <a:cs typeface="Arial" panose="020B0604020202020204" pitchFamily="34" charset="0"/>
              </a:rPr>
              <a:t>제목을 입력해 주세요</a:t>
            </a:r>
            <a:endParaRPr lang="ko-KR" altLang="en-US" dirty="0">
              <a:cs typeface="Arial" panose="020B0604020202020204" pitchFamily="34" charset="0"/>
            </a:endParaRPr>
          </a:p>
        </p:txBody>
      </p:sp>
      <p:sp>
        <p:nvSpPr>
          <p:cNvPr id="7" name="Rectangle 41"/>
          <p:cNvSpPr>
            <a:spLocks noChangeArrowheads="1"/>
          </p:cNvSpPr>
          <p:nvPr userDrawn="1"/>
        </p:nvSpPr>
        <p:spPr bwMode="auto">
          <a:xfrm>
            <a:off x="4665000" y="6552962"/>
            <a:ext cx="576000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rtl="0" fontAlgn="auto" latinLnBrk="0">
              <a:spcBef>
                <a:spcPts val="0"/>
              </a:spcBef>
              <a:spcAft>
                <a:spcPts val="0"/>
              </a:spcAft>
              <a:defRPr/>
            </a:pPr>
            <a:fld id="{AC206120-70BF-40EF-89F4-263E9211EEC0}" type="slidenum">
              <a:rPr kumimoji="0" lang="en-US" altLang="ko-KR" sz="900" kern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rPr>
              <a:t>‹#›</a:t>
            </a:fld>
            <a:endParaRPr kumimoji="0" lang="ko-KR" altLang="en-US" sz="900" kern="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Arial" pitchFamily="34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90" y="6451973"/>
            <a:ext cx="720079" cy="311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사각형 13"/>
          <p:cNvSpPr/>
          <p:nvPr userDrawn="1"/>
        </p:nvSpPr>
        <p:spPr>
          <a:xfrm>
            <a:off x="165000" y="630066"/>
            <a:ext cx="9576000" cy="72000"/>
          </a:xfrm>
          <a:prstGeom prst="rect">
            <a:avLst/>
          </a:prstGeom>
          <a:gradFill>
            <a:gsLst>
              <a:gs pos="0">
                <a:srgbClr val="E31936"/>
              </a:gs>
              <a:gs pos="100000">
                <a:srgbClr val="F5802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4BB52FE-A4A9-459E-8E44-455ED4BA83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773" y="6453336"/>
            <a:ext cx="898747" cy="305235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FFC7CBA-2B38-4572-A55F-61DA4DE6C437}"/>
              </a:ext>
            </a:extLst>
          </p:cNvPr>
          <p:cNvCxnSpPr>
            <a:cxnSpLocks/>
          </p:cNvCxnSpPr>
          <p:nvPr userDrawn="1"/>
        </p:nvCxnSpPr>
        <p:spPr>
          <a:xfrm>
            <a:off x="182756" y="6362588"/>
            <a:ext cx="9468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3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467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56" r:id="rId3"/>
    <p:sldLayoutId id="2147483660" r:id="rId4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pixabay.com/ko/%EC%BB%B4%ED%93%A8%ED%84%B0-%EC%BB%A8%ED%8A%B8%EB%A1%A4%EB%9F%AC-%EB%84%A4%ED%8A%B8%EC%9B%8C%ED%81%AC-%EC%84%9C%EB%B2%84-%EB%8D%B0%EC%9D%B4%ED%84%B0-%EC%A0%80%EC%9E%A5-155912/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0025" y="332608"/>
            <a:ext cx="9649521" cy="6453336"/>
            <a:chOff x="184037" y="980728"/>
            <a:chExt cx="9700410" cy="5587307"/>
          </a:xfrm>
        </p:grpSpPr>
        <p:grpSp>
          <p:nvGrpSpPr>
            <p:cNvPr id="25" name="그룹 24"/>
            <p:cNvGrpSpPr/>
            <p:nvPr/>
          </p:nvGrpSpPr>
          <p:grpSpPr>
            <a:xfrm>
              <a:off x="184037" y="980728"/>
              <a:ext cx="9700410" cy="5587307"/>
              <a:chOff x="184037" y="980728"/>
              <a:chExt cx="9700410" cy="5587307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680370" y="5733256"/>
                <a:ext cx="3505768" cy="371192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rtl="0">
                  <a:lnSpc>
                    <a:spcPct val="110000"/>
                  </a:lnSpc>
                  <a:spcBef>
                    <a:spcPts val="600"/>
                  </a:spcBef>
                  <a:buSzPct val="100000"/>
                  <a:defRPr/>
                </a:pPr>
                <a:r>
                  <a:rPr lang="ko" b="1">
                    <a:solidFill>
                      <a:schemeClr val="bg1">
                        <a:lumMod val="65000"/>
                      </a:schemeClr>
                    </a:solidFill>
                    <a:latin typeface="+mn-ea"/>
                  </a:rPr>
                  <a:t>차세대 OSS Tech. Lab장 김영궁</a:t>
                </a:r>
                <a:endParaRPr lang="en-US" altLang="ko-KR" b="1" dirty="0">
                  <a:solidFill>
                    <a:schemeClr val="bg1">
                      <a:lumMod val="65000"/>
                    </a:schemeClr>
                  </a:solidFill>
                  <a:latin typeface="+mn-ea"/>
                </a:endParaRPr>
              </a:p>
            </p:txBody>
          </p:sp>
          <p:pic>
            <p:nvPicPr>
              <p:cNvPr id="27" name="Picture 2"/>
              <p:cNvPicPr preferRelativeResize="0"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037" y="980728"/>
                <a:ext cx="9700410" cy="5587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" name="직사각형 27"/>
              <p:cNvSpPr/>
              <p:nvPr/>
            </p:nvSpPr>
            <p:spPr>
              <a:xfrm>
                <a:off x="200472" y="2060575"/>
                <a:ext cx="3672408" cy="3528665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 rtl="0" latinLnBrk="0"/>
                <a:endParaRPr lang="ko-KR" altLang="en-US" sz="1200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1136576" y="2029933"/>
                <a:ext cx="6192688" cy="1039027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 rtl="0" latinLnBrk="0"/>
                <a:endParaRPr lang="ko-KR" altLang="en-US" sz="1200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835976" y="1506901"/>
                <a:ext cx="6493288" cy="1039027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 rtl="0" latinLnBrk="0"/>
                <a:endParaRPr lang="ko-KR" altLang="en-US" sz="1200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992560" y="2636912"/>
                <a:ext cx="57606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rtl="0" latinLnBrk="0"/>
                <a:endParaRPr lang="ko-KR" altLang="en-US" sz="1200" dirty="0"/>
              </a:p>
            </p:txBody>
          </p:sp>
        </p:grpSp>
        <p:pic>
          <p:nvPicPr>
            <p:cNvPr id="14" name="Picture 2"/>
            <p:cNvPicPr preferRelativeResize="0">
              <a:picLocks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76" t="18571" r="74679" b="74633"/>
            <a:stretch/>
          </p:blipFill>
          <p:spPr bwMode="auto">
            <a:xfrm>
              <a:off x="261813" y="6030642"/>
              <a:ext cx="1080879" cy="348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직사각형 2"/>
          <p:cNvSpPr/>
          <p:nvPr/>
        </p:nvSpPr>
        <p:spPr>
          <a:xfrm>
            <a:off x="296468" y="419955"/>
            <a:ext cx="624070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b="1" dirty="0">
                <a:latin typeface="+mj-lt"/>
                <a:ea typeface="+mj-ea"/>
                <a:cs typeface="Arial" panose="020B0604020202020204" pitchFamily="34" charset="0"/>
              </a:rPr>
              <a:t>아키텍처 정의서</a:t>
            </a:r>
          </a:p>
          <a:p>
            <a:pPr rtl="0"/>
            <a:endParaRPr lang="ko-KR" altLang="ko-KR" dirty="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ko" dirty="0">
                <a:latin typeface="+mj-lt"/>
                <a:cs typeface="Arial" panose="020B0604020202020204" pitchFamily="34" charset="0"/>
              </a:rPr>
              <a:t> </a:t>
            </a:r>
            <a:endParaRPr lang="ko-KR" altLang="ko-KR" dirty="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en-US" altLang="ko" sz="2700" b="1" i="1" dirty="0">
                <a:latin typeface="+mj-lt"/>
                <a:cs typeface="Arial" panose="020B0604020202020204" pitchFamily="34" charset="0"/>
              </a:rPr>
              <a:t>T-</a:t>
            </a:r>
            <a:r>
              <a:rPr lang="en-US" altLang="ko" sz="2700" b="1" i="1" dirty="0" err="1">
                <a:latin typeface="+mj-lt"/>
                <a:cs typeface="Arial" panose="020B0604020202020204" pitchFamily="34" charset="0"/>
              </a:rPr>
              <a:t>EoS</a:t>
            </a:r>
            <a:r>
              <a:rPr lang="en-US" altLang="ko" sz="2700" b="1" i="1" dirty="0">
                <a:latin typeface="+mj-lt"/>
                <a:cs typeface="Arial" panose="020B0604020202020204" pitchFamily="34" charset="0"/>
              </a:rPr>
              <a:t> </a:t>
            </a:r>
            <a:r>
              <a:rPr lang="ko-KR" altLang="en-US" sz="2700" b="1" i="1" dirty="0">
                <a:latin typeface="+mj-lt"/>
                <a:cs typeface="Arial" panose="020B0604020202020204" pitchFamily="34" charset="0"/>
              </a:rPr>
              <a:t>성능개선</a:t>
            </a:r>
            <a:r>
              <a:rPr lang="ko" sz="2700" b="1" i="1" dirty="0">
                <a:latin typeface="+mj-lt"/>
                <a:cs typeface="Arial" panose="020B0604020202020204" pitchFamily="34" charset="0"/>
              </a:rPr>
              <a:t> Project</a:t>
            </a:r>
          </a:p>
          <a:p>
            <a:pPr rtl="0"/>
            <a:r>
              <a:rPr lang="ko" b="1" dirty="0">
                <a:latin typeface="+mj-lt"/>
                <a:cs typeface="Arial" panose="020B0604020202020204" pitchFamily="34" charset="0"/>
              </a:rPr>
              <a:t> </a:t>
            </a:r>
            <a:endParaRPr lang="ko-KR" altLang="ko-KR" dirty="0">
              <a:latin typeface="+mj-lt"/>
              <a:cs typeface="Arial" panose="020B0604020202020204" pitchFamily="34" charset="0"/>
            </a:endParaRPr>
          </a:p>
          <a:p>
            <a:pPr rtl="0"/>
            <a:endParaRPr lang="en-US" altLang="ko-KR" sz="2000" dirty="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ko" sz="2000" dirty="0">
                <a:latin typeface="+mj-lt"/>
                <a:cs typeface="Arial" panose="020B0604020202020204" pitchFamily="34" charset="0"/>
              </a:rPr>
              <a:t>문서 번호: </a:t>
            </a:r>
            <a:r>
              <a:rPr lang="en-US" altLang="ko" sz="2000" dirty="0">
                <a:latin typeface="+mj-lt"/>
                <a:cs typeface="Arial" panose="020B0604020202020204" pitchFamily="34" charset="0"/>
              </a:rPr>
              <a:t>QFPK1510</a:t>
            </a:r>
            <a:endParaRPr lang="ko-KR" altLang="ko-KR" sz="2000" dirty="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ko" dirty="0">
                <a:latin typeface="+mj-lt"/>
                <a:cs typeface="Arial" panose="020B0604020202020204" pitchFamily="34" charset="0"/>
              </a:rPr>
              <a:t> </a:t>
            </a:r>
            <a:endParaRPr lang="ko-KR" altLang="ko-KR" dirty="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ko" dirty="0">
                <a:latin typeface="+mj-lt"/>
                <a:cs typeface="Arial" panose="020B0604020202020204" pitchFamily="34" charset="0"/>
              </a:rPr>
              <a:t> </a:t>
            </a:r>
            <a:endParaRPr lang="ko-KR" altLang="ko-KR" dirty="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ko" sz="2600" b="1" dirty="0">
                <a:latin typeface="+mj-lt"/>
                <a:cs typeface="Arial" panose="020B0604020202020204" pitchFamily="34" charset="0"/>
              </a:rPr>
              <a:t>Version </a:t>
            </a:r>
            <a:r>
              <a:rPr lang="en-US" altLang="ko" sz="2600" b="1" i="1" dirty="0">
                <a:latin typeface="+mj-lt"/>
                <a:cs typeface="Arial" panose="020B0604020202020204" pitchFamily="34" charset="0"/>
              </a:rPr>
              <a:t>0</a:t>
            </a:r>
            <a:r>
              <a:rPr lang="ko" sz="2600" b="1" i="1" dirty="0">
                <a:latin typeface="+mj-lt"/>
                <a:cs typeface="Arial" panose="020B0604020202020204" pitchFamily="34" charset="0"/>
              </a:rPr>
              <a:t>.</a:t>
            </a:r>
            <a:r>
              <a:rPr lang="en-US" altLang="ko" sz="2600" b="1" i="1" dirty="0">
                <a:latin typeface="+mj-lt"/>
                <a:cs typeface="Arial" panose="020B0604020202020204" pitchFamily="34" charset="0"/>
              </a:rPr>
              <a:t>1</a:t>
            </a:r>
            <a:endParaRPr lang="ko-KR" altLang="ko-KR" sz="2600" dirty="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ko" dirty="0">
                <a:latin typeface="+mj-lt"/>
                <a:cs typeface="Arial" panose="020B0604020202020204" pitchFamily="34" charset="0"/>
              </a:rPr>
              <a:t> </a:t>
            </a:r>
            <a:endParaRPr lang="ko-KR" altLang="ko-KR" dirty="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ko" sz="2000" b="1" dirty="0">
                <a:latin typeface="+mj-lt"/>
                <a:cs typeface="Arial" panose="020B0604020202020204" pitchFamily="34" charset="0"/>
              </a:rPr>
              <a:t>201</a:t>
            </a:r>
            <a:r>
              <a:rPr lang="en-US" altLang="ko" sz="2000" b="1" dirty="0">
                <a:latin typeface="+mj-lt"/>
                <a:cs typeface="Arial" panose="020B0604020202020204" pitchFamily="34" charset="0"/>
              </a:rPr>
              <a:t>9</a:t>
            </a:r>
            <a:r>
              <a:rPr lang="ko" sz="2000" b="1" dirty="0">
                <a:latin typeface="+mj-lt"/>
                <a:cs typeface="Arial" panose="020B0604020202020204" pitchFamily="34" charset="0"/>
              </a:rPr>
              <a:t>-0</a:t>
            </a:r>
            <a:r>
              <a:rPr lang="en-US" altLang="ko" sz="2000" b="1" dirty="0">
                <a:latin typeface="+mj-lt"/>
                <a:cs typeface="Arial" panose="020B0604020202020204" pitchFamily="34" charset="0"/>
              </a:rPr>
              <a:t>7</a:t>
            </a:r>
            <a:r>
              <a:rPr lang="ko" sz="2000" b="1" dirty="0">
                <a:latin typeface="+mj-lt"/>
                <a:cs typeface="Arial" panose="020B0604020202020204" pitchFamily="34" charset="0"/>
              </a:rPr>
              <a:t>-1</a:t>
            </a:r>
            <a:r>
              <a:rPr lang="en-US" altLang="ko" sz="2000" b="1" dirty="0">
                <a:latin typeface="+mj-lt"/>
                <a:cs typeface="Arial" panose="020B0604020202020204" pitchFamily="34" charset="0"/>
              </a:rPr>
              <a:t>2</a:t>
            </a:r>
            <a:endParaRPr lang="ko-KR" altLang="ko-KR" sz="2000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7" name="그림 16" descr="텔레콤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616" y="6165255"/>
            <a:ext cx="765175" cy="297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91" y="6165255"/>
            <a:ext cx="932787" cy="402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602" y="6152618"/>
            <a:ext cx="909189" cy="49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3370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128588" y="115888"/>
            <a:ext cx="9628187" cy="419100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부록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2. 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</a:rPr>
              <a:t>PostGIS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 Cluster Failover &amp; Scale out</a:t>
            </a:r>
            <a:endParaRPr lang="ko-KR" altLang="en-US" dirty="0"/>
          </a:p>
        </p:txBody>
      </p:sp>
      <p:sp>
        <p:nvSpPr>
          <p:cNvPr id="170" name="텍스트 개체 틀 1">
            <a:extLst>
              <a:ext uri="{FF2B5EF4-FFF2-40B4-BE49-F238E27FC236}">
                <a16:creationId xmlns:a16="http://schemas.microsoft.com/office/drawing/2014/main" id="{F75FF0AB-FDB5-4976-A6B3-B68401119D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288" y="818561"/>
            <a:ext cx="9615487" cy="522207"/>
          </a:xfrm>
        </p:spPr>
        <p:txBody>
          <a:bodyPr/>
          <a:lstStyle/>
          <a:p>
            <a:r>
              <a:rPr lang="en-US" altLang="ko-KR" sz="1200" dirty="0" err="1"/>
              <a:t>PostGIS</a:t>
            </a:r>
            <a:r>
              <a:rPr lang="ko-KR" altLang="en-US" sz="1200" dirty="0"/>
              <a:t> </a:t>
            </a:r>
            <a:r>
              <a:rPr lang="en-US" altLang="ko-KR" sz="1200" dirty="0"/>
              <a:t>Cluster </a:t>
            </a:r>
            <a:r>
              <a:rPr lang="ko-KR" altLang="en-US" sz="1200" dirty="0"/>
              <a:t>환경에서 특정 </a:t>
            </a:r>
            <a:r>
              <a:rPr lang="en-US" altLang="ko-KR" sz="1200" dirty="0"/>
              <a:t>Worker</a:t>
            </a:r>
            <a:r>
              <a:rPr lang="ko-KR" altLang="en-US" sz="1200" dirty="0"/>
              <a:t>노드의 장애 시 </a:t>
            </a:r>
            <a:r>
              <a:rPr lang="en-US" altLang="ko-KR" sz="1200" dirty="0"/>
              <a:t>Failover </a:t>
            </a:r>
            <a:r>
              <a:rPr lang="ko-KR" altLang="en-US" sz="1200" dirty="0"/>
              <a:t>기능과 </a:t>
            </a:r>
            <a:r>
              <a:rPr lang="en-US" altLang="ko-KR" sz="1200" dirty="0"/>
              <a:t>Cluster</a:t>
            </a:r>
            <a:r>
              <a:rPr lang="ko-KR" altLang="en-US" sz="1200" dirty="0"/>
              <a:t>확장을 위한 노드 추가시의 처리 프로세스도 </a:t>
            </a:r>
            <a:r>
              <a:rPr lang="en-US" altLang="ko-KR" sz="1200" dirty="0"/>
              <a:t>Freeware</a:t>
            </a:r>
            <a:r>
              <a:rPr lang="ko-KR" altLang="en-US" sz="1200" dirty="0"/>
              <a:t>인 </a:t>
            </a:r>
            <a:r>
              <a:rPr lang="en-US" altLang="ko-KR" sz="1200" dirty="0" err="1"/>
              <a:t>Citus</a:t>
            </a:r>
            <a:r>
              <a:rPr lang="en-US" altLang="ko-KR" sz="1200" dirty="0"/>
              <a:t> Communicator</a:t>
            </a:r>
            <a:r>
              <a:rPr lang="ko-KR" altLang="en-US" sz="1200" dirty="0"/>
              <a:t>에서는 수작업으로 진행되어야 한다</a:t>
            </a:r>
            <a:r>
              <a:rPr lang="en-US" altLang="ko-KR" sz="1200" dirty="0"/>
              <a:t>. </a:t>
            </a:r>
            <a:r>
              <a:rPr lang="ko-KR" altLang="en-US" sz="1200" dirty="0"/>
              <a:t>여기에 간단한 절차를 정의한다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94" name="텍스트 개체 틀 1">
            <a:extLst>
              <a:ext uri="{FF2B5EF4-FFF2-40B4-BE49-F238E27FC236}">
                <a16:creationId xmlns:a16="http://schemas.microsoft.com/office/drawing/2014/main" id="{460A5FC8-CC9E-49A1-95B0-E2C9AC68BE1A}"/>
              </a:ext>
            </a:extLst>
          </p:cNvPr>
          <p:cNvSpPr txBox="1">
            <a:spLocks/>
          </p:cNvSpPr>
          <p:nvPr/>
        </p:nvSpPr>
        <p:spPr>
          <a:xfrm>
            <a:off x="272480" y="5323435"/>
            <a:ext cx="4680520" cy="80413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latinLnBrk="0">
              <a:buAutoNum type="arabicParenR"/>
            </a:pPr>
            <a:r>
              <a:rPr lang="en-US" altLang="ko-KR" sz="1200" dirty="0">
                <a:latin typeface="+mn-ea"/>
                <a:cs typeface="Times New Roman" panose="02020603050405020304" pitchFamily="18" charset="0"/>
              </a:rPr>
              <a:t>Worker Node </a:t>
            </a:r>
            <a:r>
              <a:rPr lang="ko-KR" altLang="en-US" sz="1200" dirty="0">
                <a:latin typeface="+mn-ea"/>
                <a:cs typeface="Times New Roman" panose="02020603050405020304" pitchFamily="18" charset="0"/>
              </a:rPr>
              <a:t>복구 불능</a:t>
            </a:r>
            <a:endParaRPr lang="en-US" altLang="ko-KR" sz="1200" dirty="0">
              <a:latin typeface="+mn-ea"/>
              <a:cs typeface="Times New Roman" panose="02020603050405020304" pitchFamily="18" charset="0"/>
            </a:endParaRPr>
          </a:p>
          <a:p>
            <a:pPr marL="228600" indent="-228600" latinLnBrk="0">
              <a:buAutoNum type="arabicParenR"/>
            </a:pPr>
            <a:r>
              <a:rPr lang="ko-KR" altLang="en-US" sz="1200" dirty="0">
                <a:latin typeface="+mn-ea"/>
                <a:cs typeface="Times New Roman" panose="02020603050405020304" pitchFamily="18" charset="0"/>
              </a:rPr>
              <a:t>분산 테이블 </a:t>
            </a:r>
            <a:r>
              <a:rPr lang="en-US" altLang="ko-KR" sz="1200" dirty="0">
                <a:latin typeface="+mn-ea"/>
                <a:cs typeface="Times New Roman" panose="02020603050405020304" pitchFamily="18" charset="0"/>
              </a:rPr>
              <a:t>DROP</a:t>
            </a:r>
          </a:p>
          <a:p>
            <a:pPr marL="228600" indent="-228600" latinLnBrk="0">
              <a:buAutoNum type="arabicParenR"/>
            </a:pPr>
            <a:r>
              <a:rPr lang="en-US" altLang="ko-KR" sz="1200" dirty="0">
                <a:latin typeface="+mn-ea"/>
                <a:cs typeface="Times New Roman" panose="02020603050405020304" pitchFamily="18" charset="0"/>
              </a:rPr>
              <a:t>Org DB</a:t>
            </a:r>
            <a:r>
              <a:rPr lang="ko-KR" altLang="en-US" sz="1200" dirty="0">
                <a:latin typeface="+mn-ea"/>
                <a:cs typeface="Times New Roman" panose="02020603050405020304" pitchFamily="18" charset="0"/>
              </a:rPr>
              <a:t>에서 분산 테이블 </a:t>
            </a:r>
            <a:r>
              <a:rPr lang="en-US" altLang="ko-KR" sz="1200" dirty="0">
                <a:latin typeface="+mn-ea"/>
                <a:cs typeface="Times New Roman" panose="02020603050405020304" pitchFamily="18" charset="0"/>
              </a:rPr>
              <a:t>CREATE</a:t>
            </a:r>
            <a:endParaRPr lang="ko-KR" altLang="en-US" sz="12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42CDA651-E924-4892-8D84-2571A47F51D0}"/>
              </a:ext>
            </a:extLst>
          </p:cNvPr>
          <p:cNvSpPr/>
          <p:nvPr/>
        </p:nvSpPr>
        <p:spPr>
          <a:xfrm>
            <a:off x="257676" y="1341054"/>
            <a:ext cx="4695324" cy="38161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kumimoji="1" lang="en-US" altLang="ko-KR" sz="16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77D2874E-66B8-4499-907F-D0143B85A87E}"/>
              </a:ext>
            </a:extLst>
          </p:cNvPr>
          <p:cNvSpPr/>
          <p:nvPr/>
        </p:nvSpPr>
        <p:spPr>
          <a:xfrm>
            <a:off x="5019533" y="1339586"/>
            <a:ext cx="4695324" cy="38161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kumimoji="1" lang="en-US" altLang="ko-KR" sz="16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원통형 116">
            <a:extLst>
              <a:ext uri="{FF2B5EF4-FFF2-40B4-BE49-F238E27FC236}">
                <a16:creationId xmlns:a16="http://schemas.microsoft.com/office/drawing/2014/main" id="{EDBA8CC7-FA70-4E53-9191-E3E89F961A80}"/>
              </a:ext>
            </a:extLst>
          </p:cNvPr>
          <p:cNvSpPr/>
          <p:nvPr/>
        </p:nvSpPr>
        <p:spPr>
          <a:xfrm>
            <a:off x="668505" y="2713658"/>
            <a:ext cx="1112851" cy="786919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MASTER</a:t>
            </a:r>
          </a:p>
        </p:txBody>
      </p:sp>
      <p:sp>
        <p:nvSpPr>
          <p:cNvPr id="118" name="원통형 117">
            <a:extLst>
              <a:ext uri="{FF2B5EF4-FFF2-40B4-BE49-F238E27FC236}">
                <a16:creationId xmlns:a16="http://schemas.microsoft.com/office/drawing/2014/main" id="{E3FBDD24-E60E-41E6-88F2-3430A956EB19}"/>
              </a:ext>
            </a:extLst>
          </p:cNvPr>
          <p:cNvSpPr/>
          <p:nvPr/>
        </p:nvSpPr>
        <p:spPr>
          <a:xfrm>
            <a:off x="3334863" y="1550117"/>
            <a:ext cx="1112851" cy="737736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Worker #1</a:t>
            </a:r>
          </a:p>
        </p:txBody>
      </p:sp>
      <p:sp>
        <p:nvSpPr>
          <p:cNvPr id="119" name="원통형 118">
            <a:extLst>
              <a:ext uri="{FF2B5EF4-FFF2-40B4-BE49-F238E27FC236}">
                <a16:creationId xmlns:a16="http://schemas.microsoft.com/office/drawing/2014/main" id="{E55EF470-29C1-4F5F-B4AC-73963C8F20EB}"/>
              </a:ext>
            </a:extLst>
          </p:cNvPr>
          <p:cNvSpPr/>
          <p:nvPr/>
        </p:nvSpPr>
        <p:spPr>
          <a:xfrm>
            <a:off x="3334863" y="2530293"/>
            <a:ext cx="1112851" cy="737736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Worker #2</a:t>
            </a:r>
          </a:p>
        </p:txBody>
      </p:sp>
      <p:sp>
        <p:nvSpPr>
          <p:cNvPr id="126" name="원통형 125">
            <a:extLst>
              <a:ext uri="{FF2B5EF4-FFF2-40B4-BE49-F238E27FC236}">
                <a16:creationId xmlns:a16="http://schemas.microsoft.com/office/drawing/2014/main" id="{1625FA42-C74C-4F35-BBA2-C10548CDFF7D}"/>
              </a:ext>
            </a:extLst>
          </p:cNvPr>
          <p:cNvSpPr/>
          <p:nvPr/>
        </p:nvSpPr>
        <p:spPr>
          <a:xfrm>
            <a:off x="3344031" y="3933056"/>
            <a:ext cx="1112851" cy="737736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Worker #N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44C8226-303F-4C8C-8695-10F704A73B6C}"/>
              </a:ext>
            </a:extLst>
          </p:cNvPr>
          <p:cNvSpPr txBox="1"/>
          <p:nvPr/>
        </p:nvSpPr>
        <p:spPr>
          <a:xfrm>
            <a:off x="3758516" y="3429000"/>
            <a:ext cx="503635" cy="391526"/>
          </a:xfrm>
          <a:prstGeom prst="rect">
            <a:avLst/>
          </a:prstGeom>
          <a:noFill/>
        </p:spPr>
        <p:txBody>
          <a:bodyPr vert="eaVert" wrap="none" rtlCol="0" anchor="ctr">
            <a:spAutoFit/>
          </a:bodyPr>
          <a:lstStyle/>
          <a:p>
            <a:pPr algn="ctr"/>
            <a:r>
              <a:rPr lang="en-US" altLang="ko-KR" sz="2400" b="1" dirty="0"/>
              <a:t>......</a:t>
            </a:r>
            <a:endParaRPr lang="ko-KR" altLang="en-US" sz="2400" b="1" dirty="0"/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3320699E-5118-4151-BBF8-4DFD4D7A9206}"/>
              </a:ext>
            </a:extLst>
          </p:cNvPr>
          <p:cNvCxnSpPr>
            <a:cxnSpLocks/>
            <a:stCxn id="117" idx="4"/>
            <a:endCxn id="118" idx="2"/>
          </p:cNvCxnSpPr>
          <p:nvPr/>
        </p:nvCxnSpPr>
        <p:spPr>
          <a:xfrm flipV="1">
            <a:off x="1781356" y="1918985"/>
            <a:ext cx="1553507" cy="11881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DA57CCE0-0D7A-4696-AE7D-462CBA77F1A7}"/>
              </a:ext>
            </a:extLst>
          </p:cNvPr>
          <p:cNvCxnSpPr>
            <a:cxnSpLocks/>
            <a:stCxn id="117" idx="4"/>
            <a:endCxn id="119" idx="2"/>
          </p:cNvCxnSpPr>
          <p:nvPr/>
        </p:nvCxnSpPr>
        <p:spPr>
          <a:xfrm flipV="1">
            <a:off x="1781356" y="2899161"/>
            <a:ext cx="1553507" cy="2079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04BF0A61-1292-4C96-8499-11EA17B793C8}"/>
              </a:ext>
            </a:extLst>
          </p:cNvPr>
          <p:cNvCxnSpPr>
            <a:cxnSpLocks/>
            <a:stCxn id="117" idx="4"/>
            <a:endCxn id="126" idx="2"/>
          </p:cNvCxnSpPr>
          <p:nvPr/>
        </p:nvCxnSpPr>
        <p:spPr>
          <a:xfrm>
            <a:off x="1781356" y="3107118"/>
            <a:ext cx="1562675" cy="11948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곱하기 기호 132">
            <a:extLst>
              <a:ext uri="{FF2B5EF4-FFF2-40B4-BE49-F238E27FC236}">
                <a16:creationId xmlns:a16="http://schemas.microsoft.com/office/drawing/2014/main" id="{AA93AA66-BE50-48C4-BBC8-4FA4AB2A7F4D}"/>
              </a:ext>
            </a:extLst>
          </p:cNvPr>
          <p:cNvSpPr/>
          <p:nvPr/>
        </p:nvSpPr>
        <p:spPr>
          <a:xfrm>
            <a:off x="4049194" y="2276872"/>
            <a:ext cx="777207" cy="651198"/>
          </a:xfrm>
          <a:prstGeom prst="mathMultiply">
            <a:avLst/>
          </a:prstGeom>
          <a:solidFill>
            <a:srgbClr val="FF33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dirty="0">
              <a:highlight>
                <a:srgbClr val="FF0000"/>
              </a:highlight>
            </a:endParaRPr>
          </a:p>
        </p:txBody>
      </p:sp>
      <p:sp>
        <p:nvSpPr>
          <p:cNvPr id="134" name="순서도: 연결자 133">
            <a:extLst>
              <a:ext uri="{FF2B5EF4-FFF2-40B4-BE49-F238E27FC236}">
                <a16:creationId xmlns:a16="http://schemas.microsoft.com/office/drawing/2014/main" id="{A51896C2-1386-4DF3-A126-18585155E790}"/>
              </a:ext>
            </a:extLst>
          </p:cNvPr>
          <p:cNvSpPr/>
          <p:nvPr/>
        </p:nvSpPr>
        <p:spPr>
          <a:xfrm>
            <a:off x="3124734" y="2406664"/>
            <a:ext cx="327309" cy="245913"/>
          </a:xfrm>
          <a:prstGeom prst="flowChartConnector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1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0BBE3D8E-1C4A-4CD4-82EB-3810FFD209D6}"/>
              </a:ext>
            </a:extLst>
          </p:cNvPr>
          <p:cNvSpPr/>
          <p:nvPr/>
        </p:nvSpPr>
        <p:spPr>
          <a:xfrm>
            <a:off x="3408544" y="2905517"/>
            <a:ext cx="983823" cy="11270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Dist.TableA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D329925A-C5BA-4CB5-9927-4A1F4078D8E3}"/>
              </a:ext>
            </a:extLst>
          </p:cNvPr>
          <p:cNvSpPr/>
          <p:nvPr/>
        </p:nvSpPr>
        <p:spPr>
          <a:xfrm>
            <a:off x="3401246" y="3079593"/>
            <a:ext cx="983823" cy="11270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Dist.TableB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321C00A8-9988-4923-8A2A-BA4D73C160DF}"/>
              </a:ext>
            </a:extLst>
          </p:cNvPr>
          <p:cNvSpPr/>
          <p:nvPr/>
        </p:nvSpPr>
        <p:spPr>
          <a:xfrm>
            <a:off x="3408544" y="1921505"/>
            <a:ext cx="983823" cy="12397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Dist.TableA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CDB9DCA8-9306-40D8-A00F-680145A8F104}"/>
              </a:ext>
            </a:extLst>
          </p:cNvPr>
          <p:cNvSpPr/>
          <p:nvPr/>
        </p:nvSpPr>
        <p:spPr>
          <a:xfrm>
            <a:off x="3401246" y="2105630"/>
            <a:ext cx="983823" cy="12397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Dist.TableB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5B226E72-3E2C-461D-8CFA-6822715AF234}"/>
              </a:ext>
            </a:extLst>
          </p:cNvPr>
          <p:cNvSpPr/>
          <p:nvPr/>
        </p:nvSpPr>
        <p:spPr>
          <a:xfrm>
            <a:off x="3415842" y="4304128"/>
            <a:ext cx="983823" cy="12397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Dist.TableA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D7E3A8AB-4FAE-47C0-9BD1-4107EE05EC81}"/>
              </a:ext>
            </a:extLst>
          </p:cNvPr>
          <p:cNvSpPr/>
          <p:nvPr/>
        </p:nvSpPr>
        <p:spPr>
          <a:xfrm>
            <a:off x="3408544" y="4498886"/>
            <a:ext cx="983823" cy="12397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Dist.TableB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8703E1C1-CB8A-447B-8F3E-863314FC6C5B}"/>
              </a:ext>
            </a:extLst>
          </p:cNvPr>
          <p:cNvSpPr/>
          <p:nvPr/>
        </p:nvSpPr>
        <p:spPr>
          <a:xfrm>
            <a:off x="764852" y="3107396"/>
            <a:ext cx="983823" cy="12397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Org.TableA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C340C741-2B2E-4ECD-A0BF-CD6B38BDA481}"/>
              </a:ext>
            </a:extLst>
          </p:cNvPr>
          <p:cNvSpPr/>
          <p:nvPr/>
        </p:nvSpPr>
        <p:spPr>
          <a:xfrm>
            <a:off x="757554" y="3323420"/>
            <a:ext cx="983823" cy="12397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Dist.TableA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43" name="순서도: 연결자 142">
            <a:extLst>
              <a:ext uri="{FF2B5EF4-FFF2-40B4-BE49-F238E27FC236}">
                <a16:creationId xmlns:a16="http://schemas.microsoft.com/office/drawing/2014/main" id="{B9E4ABF4-5CC1-4098-A8A6-B7C669349009}"/>
              </a:ext>
            </a:extLst>
          </p:cNvPr>
          <p:cNvSpPr/>
          <p:nvPr/>
        </p:nvSpPr>
        <p:spPr>
          <a:xfrm>
            <a:off x="3155633" y="1813798"/>
            <a:ext cx="327309" cy="245913"/>
          </a:xfrm>
          <a:prstGeom prst="flowChartConnector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3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47" name="순서도: 연결자 146">
            <a:extLst>
              <a:ext uri="{FF2B5EF4-FFF2-40B4-BE49-F238E27FC236}">
                <a16:creationId xmlns:a16="http://schemas.microsoft.com/office/drawing/2014/main" id="{7004A7AD-3CC8-4AA3-A4C3-189EAC4401EE}"/>
              </a:ext>
            </a:extLst>
          </p:cNvPr>
          <p:cNvSpPr/>
          <p:nvPr/>
        </p:nvSpPr>
        <p:spPr>
          <a:xfrm>
            <a:off x="1637340" y="3415194"/>
            <a:ext cx="327309" cy="245913"/>
          </a:xfrm>
          <a:prstGeom prst="flowChartConnector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2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54" name="순서도: 연결자 153">
            <a:extLst>
              <a:ext uri="{FF2B5EF4-FFF2-40B4-BE49-F238E27FC236}">
                <a16:creationId xmlns:a16="http://schemas.microsoft.com/office/drawing/2014/main" id="{592D7335-095C-4786-9D77-8BF704B291CA}"/>
              </a:ext>
            </a:extLst>
          </p:cNvPr>
          <p:cNvSpPr/>
          <p:nvPr/>
        </p:nvSpPr>
        <p:spPr>
          <a:xfrm>
            <a:off x="3155633" y="4222425"/>
            <a:ext cx="327309" cy="245913"/>
          </a:xfrm>
          <a:prstGeom prst="flowChartConnector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3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55" name="텍스트 개체 틀 1">
            <a:extLst>
              <a:ext uri="{FF2B5EF4-FFF2-40B4-BE49-F238E27FC236}">
                <a16:creationId xmlns:a16="http://schemas.microsoft.com/office/drawing/2014/main" id="{F59E6252-D804-420C-A28A-09BC77D2FE56}"/>
              </a:ext>
            </a:extLst>
          </p:cNvPr>
          <p:cNvSpPr txBox="1">
            <a:spLocks/>
          </p:cNvSpPr>
          <p:nvPr/>
        </p:nvSpPr>
        <p:spPr>
          <a:xfrm>
            <a:off x="5052064" y="5323435"/>
            <a:ext cx="4680520" cy="80413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latinLnBrk="0">
              <a:buAutoNum type="arabicParenR"/>
            </a:pPr>
            <a:r>
              <a:rPr lang="ko-KR" altLang="en-US" sz="1200" dirty="0">
                <a:latin typeface="+mn-ea"/>
                <a:cs typeface="Times New Roman" panose="02020603050405020304" pitchFamily="18" charset="0"/>
              </a:rPr>
              <a:t>신규 </a:t>
            </a:r>
            <a:r>
              <a:rPr lang="en-US" altLang="ko-KR" sz="1200" dirty="0">
                <a:latin typeface="+mn-ea"/>
                <a:cs typeface="Times New Roman" panose="02020603050405020304" pitchFamily="18" charset="0"/>
              </a:rPr>
              <a:t>Worker Node </a:t>
            </a:r>
            <a:r>
              <a:rPr lang="ko-KR" altLang="en-US" sz="1200" dirty="0">
                <a:latin typeface="+mn-ea"/>
                <a:cs typeface="Times New Roman" panose="02020603050405020304" pitchFamily="18" charset="0"/>
              </a:rPr>
              <a:t>추가</a:t>
            </a:r>
            <a:endParaRPr lang="en-US" altLang="ko-KR" sz="1200" dirty="0">
              <a:latin typeface="+mn-ea"/>
              <a:cs typeface="Times New Roman" panose="02020603050405020304" pitchFamily="18" charset="0"/>
            </a:endParaRPr>
          </a:p>
          <a:p>
            <a:pPr marL="228600" indent="-228600" latinLnBrk="0">
              <a:buAutoNum type="arabicParenR"/>
            </a:pPr>
            <a:r>
              <a:rPr lang="ko-KR" altLang="en-US" sz="1200" dirty="0">
                <a:latin typeface="+mn-ea"/>
                <a:cs typeface="Times New Roman" panose="02020603050405020304" pitchFamily="18" charset="0"/>
              </a:rPr>
              <a:t>분산 테이블 </a:t>
            </a:r>
            <a:r>
              <a:rPr lang="en-US" altLang="ko-KR" sz="1200" dirty="0">
                <a:latin typeface="+mn-ea"/>
                <a:cs typeface="Times New Roman" panose="02020603050405020304" pitchFamily="18" charset="0"/>
              </a:rPr>
              <a:t>DROP</a:t>
            </a:r>
          </a:p>
          <a:p>
            <a:pPr marL="228600" indent="-228600" latinLnBrk="0">
              <a:buAutoNum type="arabicParenR"/>
            </a:pPr>
            <a:r>
              <a:rPr lang="en-US" altLang="ko-KR" sz="1200" dirty="0">
                <a:latin typeface="+mn-ea"/>
                <a:cs typeface="Times New Roman" panose="02020603050405020304" pitchFamily="18" charset="0"/>
              </a:rPr>
              <a:t>Org DB</a:t>
            </a:r>
            <a:r>
              <a:rPr lang="ko-KR" altLang="en-US" sz="1200" dirty="0">
                <a:latin typeface="+mn-ea"/>
                <a:cs typeface="Times New Roman" panose="02020603050405020304" pitchFamily="18" charset="0"/>
              </a:rPr>
              <a:t>에서 분산 테이블 </a:t>
            </a:r>
            <a:r>
              <a:rPr lang="en-US" altLang="ko-KR" sz="1200" dirty="0">
                <a:latin typeface="+mn-ea"/>
                <a:cs typeface="Times New Roman" panose="02020603050405020304" pitchFamily="18" charset="0"/>
              </a:rPr>
              <a:t>CREATE</a:t>
            </a:r>
            <a:endParaRPr lang="ko-KR" altLang="en-US" sz="12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78" name="원통형 177">
            <a:extLst>
              <a:ext uri="{FF2B5EF4-FFF2-40B4-BE49-F238E27FC236}">
                <a16:creationId xmlns:a16="http://schemas.microsoft.com/office/drawing/2014/main" id="{8BF0EA6D-F5B4-4D6A-9816-8E4AC77A5A8B}"/>
              </a:ext>
            </a:extLst>
          </p:cNvPr>
          <p:cNvSpPr/>
          <p:nvPr/>
        </p:nvSpPr>
        <p:spPr>
          <a:xfrm>
            <a:off x="5299316" y="2709734"/>
            <a:ext cx="1112851" cy="786919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MASTER</a:t>
            </a:r>
          </a:p>
        </p:txBody>
      </p:sp>
      <p:sp>
        <p:nvSpPr>
          <p:cNvPr id="188" name="원통형 187">
            <a:extLst>
              <a:ext uri="{FF2B5EF4-FFF2-40B4-BE49-F238E27FC236}">
                <a16:creationId xmlns:a16="http://schemas.microsoft.com/office/drawing/2014/main" id="{BD6BD920-5297-40A7-B2A7-DBC18588DFFE}"/>
              </a:ext>
            </a:extLst>
          </p:cNvPr>
          <p:cNvSpPr/>
          <p:nvPr/>
        </p:nvSpPr>
        <p:spPr>
          <a:xfrm>
            <a:off x="7965674" y="1546193"/>
            <a:ext cx="1112851" cy="737736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Worker #1</a:t>
            </a:r>
          </a:p>
        </p:txBody>
      </p:sp>
      <p:sp>
        <p:nvSpPr>
          <p:cNvPr id="189" name="원통형 188">
            <a:extLst>
              <a:ext uri="{FF2B5EF4-FFF2-40B4-BE49-F238E27FC236}">
                <a16:creationId xmlns:a16="http://schemas.microsoft.com/office/drawing/2014/main" id="{BB7299D1-8430-4D8F-B8F4-0EEE3064CA72}"/>
              </a:ext>
            </a:extLst>
          </p:cNvPr>
          <p:cNvSpPr/>
          <p:nvPr/>
        </p:nvSpPr>
        <p:spPr>
          <a:xfrm>
            <a:off x="7965674" y="2526369"/>
            <a:ext cx="1112851" cy="737736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Worker #2</a:t>
            </a:r>
          </a:p>
        </p:txBody>
      </p:sp>
      <p:sp>
        <p:nvSpPr>
          <p:cNvPr id="190" name="원통형 189">
            <a:extLst>
              <a:ext uri="{FF2B5EF4-FFF2-40B4-BE49-F238E27FC236}">
                <a16:creationId xmlns:a16="http://schemas.microsoft.com/office/drawing/2014/main" id="{328DABEF-EFC9-421D-977B-8F392EFD762E}"/>
              </a:ext>
            </a:extLst>
          </p:cNvPr>
          <p:cNvSpPr/>
          <p:nvPr/>
        </p:nvSpPr>
        <p:spPr>
          <a:xfrm>
            <a:off x="7974842" y="3929132"/>
            <a:ext cx="1112851" cy="737736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Worker #N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4340B441-F1B4-466B-83FA-BE72E28A7493}"/>
              </a:ext>
            </a:extLst>
          </p:cNvPr>
          <p:cNvSpPr txBox="1"/>
          <p:nvPr/>
        </p:nvSpPr>
        <p:spPr>
          <a:xfrm>
            <a:off x="8389327" y="3425076"/>
            <a:ext cx="503635" cy="391526"/>
          </a:xfrm>
          <a:prstGeom prst="rect">
            <a:avLst/>
          </a:prstGeom>
          <a:noFill/>
        </p:spPr>
        <p:txBody>
          <a:bodyPr vert="eaVert" wrap="none" rtlCol="0" anchor="ctr">
            <a:spAutoFit/>
          </a:bodyPr>
          <a:lstStyle/>
          <a:p>
            <a:pPr algn="ctr"/>
            <a:r>
              <a:rPr lang="en-US" altLang="ko-KR" sz="2400" b="1" dirty="0"/>
              <a:t>......</a:t>
            </a:r>
            <a:endParaRPr lang="ko-KR" altLang="en-US" sz="2400" b="1" dirty="0"/>
          </a:p>
        </p:txBody>
      </p: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3D0E3512-7BDA-454A-B08D-46F1EBB96EA0}"/>
              </a:ext>
            </a:extLst>
          </p:cNvPr>
          <p:cNvCxnSpPr>
            <a:cxnSpLocks/>
            <a:stCxn id="178" idx="4"/>
            <a:endCxn id="188" idx="2"/>
          </p:cNvCxnSpPr>
          <p:nvPr/>
        </p:nvCxnSpPr>
        <p:spPr>
          <a:xfrm flipV="1">
            <a:off x="6412167" y="1915061"/>
            <a:ext cx="1553507" cy="11881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화살표 연결선 193">
            <a:extLst>
              <a:ext uri="{FF2B5EF4-FFF2-40B4-BE49-F238E27FC236}">
                <a16:creationId xmlns:a16="http://schemas.microsoft.com/office/drawing/2014/main" id="{FF576A82-1D71-4BBE-9D04-55C09660C001}"/>
              </a:ext>
            </a:extLst>
          </p:cNvPr>
          <p:cNvCxnSpPr>
            <a:cxnSpLocks/>
            <a:stCxn id="178" idx="4"/>
            <a:endCxn id="189" idx="2"/>
          </p:cNvCxnSpPr>
          <p:nvPr/>
        </p:nvCxnSpPr>
        <p:spPr>
          <a:xfrm flipV="1">
            <a:off x="6412167" y="2895237"/>
            <a:ext cx="1553507" cy="2079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6FE884D9-84EB-47DE-8B91-4278D1BE6BD2}"/>
              </a:ext>
            </a:extLst>
          </p:cNvPr>
          <p:cNvCxnSpPr>
            <a:cxnSpLocks/>
            <a:stCxn id="178" idx="4"/>
            <a:endCxn id="190" idx="2"/>
          </p:cNvCxnSpPr>
          <p:nvPr/>
        </p:nvCxnSpPr>
        <p:spPr>
          <a:xfrm>
            <a:off x="6412167" y="3103194"/>
            <a:ext cx="1562675" cy="11948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사각형: 둥근 모서리 197">
            <a:extLst>
              <a:ext uri="{FF2B5EF4-FFF2-40B4-BE49-F238E27FC236}">
                <a16:creationId xmlns:a16="http://schemas.microsoft.com/office/drawing/2014/main" id="{B1AADAC4-FF65-4466-B6A3-6E0C5450DC08}"/>
              </a:ext>
            </a:extLst>
          </p:cNvPr>
          <p:cNvSpPr/>
          <p:nvPr/>
        </p:nvSpPr>
        <p:spPr>
          <a:xfrm>
            <a:off x="8039355" y="2901593"/>
            <a:ext cx="983823" cy="11270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Dist.TableA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99" name="사각형: 둥근 모서리 198">
            <a:extLst>
              <a:ext uri="{FF2B5EF4-FFF2-40B4-BE49-F238E27FC236}">
                <a16:creationId xmlns:a16="http://schemas.microsoft.com/office/drawing/2014/main" id="{10CC2DFD-2AC8-4BF6-BCE8-AFE44D23C5CE}"/>
              </a:ext>
            </a:extLst>
          </p:cNvPr>
          <p:cNvSpPr/>
          <p:nvPr/>
        </p:nvSpPr>
        <p:spPr>
          <a:xfrm>
            <a:off x="8032057" y="3075669"/>
            <a:ext cx="983823" cy="11270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Dist.TableB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0" name="사각형: 둥근 모서리 199">
            <a:extLst>
              <a:ext uri="{FF2B5EF4-FFF2-40B4-BE49-F238E27FC236}">
                <a16:creationId xmlns:a16="http://schemas.microsoft.com/office/drawing/2014/main" id="{E06FE4C2-46AF-464E-8C73-7AE0A86E9196}"/>
              </a:ext>
            </a:extLst>
          </p:cNvPr>
          <p:cNvSpPr/>
          <p:nvPr/>
        </p:nvSpPr>
        <p:spPr>
          <a:xfrm>
            <a:off x="8039355" y="1917581"/>
            <a:ext cx="983823" cy="12397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Dist.TableA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1" name="사각형: 둥근 모서리 200">
            <a:extLst>
              <a:ext uri="{FF2B5EF4-FFF2-40B4-BE49-F238E27FC236}">
                <a16:creationId xmlns:a16="http://schemas.microsoft.com/office/drawing/2014/main" id="{12CD690B-5BB2-4FBF-967D-5F4B837D1634}"/>
              </a:ext>
            </a:extLst>
          </p:cNvPr>
          <p:cNvSpPr/>
          <p:nvPr/>
        </p:nvSpPr>
        <p:spPr>
          <a:xfrm>
            <a:off x="8032057" y="2101706"/>
            <a:ext cx="983823" cy="12397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Dist.TableB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2" name="사각형: 둥근 모서리 201">
            <a:extLst>
              <a:ext uri="{FF2B5EF4-FFF2-40B4-BE49-F238E27FC236}">
                <a16:creationId xmlns:a16="http://schemas.microsoft.com/office/drawing/2014/main" id="{D508A56C-9EE2-4AE0-8958-554E7ED99D94}"/>
              </a:ext>
            </a:extLst>
          </p:cNvPr>
          <p:cNvSpPr/>
          <p:nvPr/>
        </p:nvSpPr>
        <p:spPr>
          <a:xfrm>
            <a:off x="8046653" y="4300204"/>
            <a:ext cx="983823" cy="12397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Dist.TableA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3" name="사각형: 둥근 모서리 202">
            <a:extLst>
              <a:ext uri="{FF2B5EF4-FFF2-40B4-BE49-F238E27FC236}">
                <a16:creationId xmlns:a16="http://schemas.microsoft.com/office/drawing/2014/main" id="{8E802713-F524-4C06-8A14-106AD7FA5BFE}"/>
              </a:ext>
            </a:extLst>
          </p:cNvPr>
          <p:cNvSpPr/>
          <p:nvPr/>
        </p:nvSpPr>
        <p:spPr>
          <a:xfrm>
            <a:off x="8039355" y="4494962"/>
            <a:ext cx="983823" cy="12397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Dist.TableB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4" name="사각형: 둥근 모서리 203">
            <a:extLst>
              <a:ext uri="{FF2B5EF4-FFF2-40B4-BE49-F238E27FC236}">
                <a16:creationId xmlns:a16="http://schemas.microsoft.com/office/drawing/2014/main" id="{5C0BB318-A89D-4D32-8D95-52B2F5DB73A4}"/>
              </a:ext>
            </a:extLst>
          </p:cNvPr>
          <p:cNvSpPr/>
          <p:nvPr/>
        </p:nvSpPr>
        <p:spPr>
          <a:xfrm>
            <a:off x="5395663" y="3103472"/>
            <a:ext cx="983823" cy="12397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Org.TableA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51C7ECD0-0D0D-4DF2-8DB2-86357991FE58}"/>
              </a:ext>
            </a:extLst>
          </p:cNvPr>
          <p:cNvSpPr/>
          <p:nvPr/>
        </p:nvSpPr>
        <p:spPr>
          <a:xfrm>
            <a:off x="5388365" y="3319496"/>
            <a:ext cx="983823" cy="12397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Dist.TableA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6" name="순서도: 연결자 205">
            <a:extLst>
              <a:ext uri="{FF2B5EF4-FFF2-40B4-BE49-F238E27FC236}">
                <a16:creationId xmlns:a16="http://schemas.microsoft.com/office/drawing/2014/main" id="{E5504B29-AA31-4F6C-BA92-DFD21C21F29C}"/>
              </a:ext>
            </a:extLst>
          </p:cNvPr>
          <p:cNvSpPr/>
          <p:nvPr/>
        </p:nvSpPr>
        <p:spPr>
          <a:xfrm>
            <a:off x="7786444" y="1809874"/>
            <a:ext cx="327309" cy="245913"/>
          </a:xfrm>
          <a:prstGeom prst="flowChartConnector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3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7" name="순서도: 연결자 206">
            <a:extLst>
              <a:ext uri="{FF2B5EF4-FFF2-40B4-BE49-F238E27FC236}">
                <a16:creationId xmlns:a16="http://schemas.microsoft.com/office/drawing/2014/main" id="{015DBE9E-3D61-46B8-849A-39F8785FC7EC}"/>
              </a:ext>
            </a:extLst>
          </p:cNvPr>
          <p:cNvSpPr/>
          <p:nvPr/>
        </p:nvSpPr>
        <p:spPr>
          <a:xfrm>
            <a:off x="6268151" y="3411270"/>
            <a:ext cx="327309" cy="245913"/>
          </a:xfrm>
          <a:prstGeom prst="flowChartConnector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2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8" name="순서도: 연결자 207">
            <a:extLst>
              <a:ext uri="{FF2B5EF4-FFF2-40B4-BE49-F238E27FC236}">
                <a16:creationId xmlns:a16="http://schemas.microsoft.com/office/drawing/2014/main" id="{ED71AEA1-3F55-4CC9-8F95-BD43BB3505DA}"/>
              </a:ext>
            </a:extLst>
          </p:cNvPr>
          <p:cNvSpPr/>
          <p:nvPr/>
        </p:nvSpPr>
        <p:spPr>
          <a:xfrm>
            <a:off x="7786444" y="4218501"/>
            <a:ext cx="327309" cy="245913"/>
          </a:xfrm>
          <a:prstGeom prst="flowChartConnector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3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1B1EBDE0-11BD-4EFC-99CF-1DB5C0C7B54D}"/>
              </a:ext>
            </a:extLst>
          </p:cNvPr>
          <p:cNvGrpSpPr/>
          <p:nvPr/>
        </p:nvGrpSpPr>
        <p:grpSpPr>
          <a:xfrm rot="10800000">
            <a:off x="8769424" y="3714689"/>
            <a:ext cx="774641" cy="312379"/>
            <a:chOff x="8004465" y="3643609"/>
            <a:chExt cx="1299925" cy="484632"/>
          </a:xfrm>
          <a:solidFill>
            <a:srgbClr val="00B050">
              <a:alpha val="87000"/>
            </a:srgb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66" name="화살표: 갈매기형 수장 165">
              <a:extLst>
                <a:ext uri="{FF2B5EF4-FFF2-40B4-BE49-F238E27FC236}">
                  <a16:creationId xmlns:a16="http://schemas.microsoft.com/office/drawing/2014/main" id="{F0E5EB8B-F7EB-4577-8222-975DE2A0BFA1}"/>
                </a:ext>
              </a:extLst>
            </p:cNvPr>
            <p:cNvSpPr/>
            <p:nvPr/>
          </p:nvSpPr>
          <p:spPr>
            <a:xfrm>
              <a:off x="8819758" y="3643609"/>
              <a:ext cx="484632" cy="484632"/>
            </a:xfrm>
            <a:prstGeom prst="chevron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 latinLnBrk="0"/>
              <a:endParaRPr lang="ko-KR" altLang="en-US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9" name="화살표: 오각형 168">
              <a:extLst>
                <a:ext uri="{FF2B5EF4-FFF2-40B4-BE49-F238E27FC236}">
                  <a16:creationId xmlns:a16="http://schemas.microsoft.com/office/drawing/2014/main" id="{2E3C0817-0723-425F-8E00-B287EC6C492E}"/>
                </a:ext>
              </a:extLst>
            </p:cNvPr>
            <p:cNvSpPr/>
            <p:nvPr/>
          </p:nvSpPr>
          <p:spPr>
            <a:xfrm>
              <a:off x="8004465" y="3643609"/>
              <a:ext cx="978408" cy="484632"/>
            </a:xfrm>
            <a:prstGeom prst="homePlate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 latinLnBrk="0"/>
              <a:endParaRPr lang="ko-KR" altLang="en-US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176" name="TextBox 175">
            <a:extLst>
              <a:ext uri="{FF2B5EF4-FFF2-40B4-BE49-F238E27FC236}">
                <a16:creationId xmlns:a16="http://schemas.microsoft.com/office/drawing/2014/main" id="{040540D6-F665-49B8-BCE3-1E0D47FAB2B8}"/>
              </a:ext>
            </a:extLst>
          </p:cNvPr>
          <p:cNvSpPr txBox="1"/>
          <p:nvPr/>
        </p:nvSpPr>
        <p:spPr>
          <a:xfrm>
            <a:off x="9137475" y="3760221"/>
            <a:ext cx="336345" cy="2081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추가</a:t>
            </a:r>
          </a:p>
        </p:txBody>
      </p:sp>
      <p:sp>
        <p:nvSpPr>
          <p:cNvPr id="197" name="순서도: 연결자 196">
            <a:extLst>
              <a:ext uri="{FF2B5EF4-FFF2-40B4-BE49-F238E27FC236}">
                <a16:creationId xmlns:a16="http://schemas.microsoft.com/office/drawing/2014/main" id="{FFA361AF-0674-42F7-8D5F-73E479A81188}"/>
              </a:ext>
            </a:extLst>
          </p:cNvPr>
          <p:cNvSpPr/>
          <p:nvPr/>
        </p:nvSpPr>
        <p:spPr>
          <a:xfrm>
            <a:off x="9380410" y="3507877"/>
            <a:ext cx="327309" cy="245913"/>
          </a:xfrm>
          <a:prstGeom prst="flowChartConnector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1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9" name="순서도: 연결자 208">
            <a:extLst>
              <a:ext uri="{FF2B5EF4-FFF2-40B4-BE49-F238E27FC236}">
                <a16:creationId xmlns:a16="http://schemas.microsoft.com/office/drawing/2014/main" id="{F2C46E85-5D0F-4A82-ACB4-2479634E30AC}"/>
              </a:ext>
            </a:extLst>
          </p:cNvPr>
          <p:cNvSpPr/>
          <p:nvPr/>
        </p:nvSpPr>
        <p:spPr>
          <a:xfrm>
            <a:off x="7829693" y="2724344"/>
            <a:ext cx="327309" cy="245913"/>
          </a:xfrm>
          <a:prstGeom prst="flowChartConnector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3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5D37457B-A35F-495A-95D3-D29B38234151}"/>
              </a:ext>
            </a:extLst>
          </p:cNvPr>
          <p:cNvSpPr/>
          <p:nvPr/>
        </p:nvSpPr>
        <p:spPr>
          <a:xfrm>
            <a:off x="257676" y="1346212"/>
            <a:ext cx="1523680" cy="354595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  <a:cs typeface="Times New Roman" panose="02020603050405020304" pitchFamily="18" charset="0"/>
              </a:rPr>
              <a:t>Failover</a:t>
            </a:r>
            <a:endParaRPr lang="ko-KR" altLang="en-US" sz="1200" b="1" dirty="0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AFD30AC6-BACA-49AC-93B9-7EB7FB0880E3}"/>
              </a:ext>
            </a:extLst>
          </p:cNvPr>
          <p:cNvSpPr/>
          <p:nvPr/>
        </p:nvSpPr>
        <p:spPr>
          <a:xfrm>
            <a:off x="5015142" y="1337142"/>
            <a:ext cx="1523680" cy="354595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  <a:cs typeface="Times New Roman" panose="02020603050405020304" pitchFamily="18" charset="0"/>
              </a:rPr>
              <a:t>Scale out</a:t>
            </a:r>
            <a:endParaRPr lang="ko-KR" altLang="en-US" sz="1200" b="1" dirty="0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861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88504" y="1556792"/>
            <a:ext cx="8928992" cy="45089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rtl="0"/>
            <a:r>
              <a:rPr lang="ko" sz="3500" b="1" dirty="0">
                <a:latin typeface="+mj-lt"/>
                <a:cs typeface="Arial" panose="020B0604020202020204" pitchFamily="34" charset="0"/>
              </a:rPr>
              <a:t>사 용 권 한</a:t>
            </a:r>
          </a:p>
          <a:p>
            <a:pPr rtl="0"/>
            <a:endParaRPr lang="en-US" altLang="ko-KR" sz="1200" b="1" dirty="0">
              <a:latin typeface="+mj-lt"/>
              <a:cs typeface="Arial" panose="020B0604020202020204" pitchFamily="34" charset="0"/>
            </a:endParaRPr>
          </a:p>
          <a:p>
            <a:pPr algn="ctr" rtl="0"/>
            <a:r>
              <a:rPr lang="ko" sz="1200" dirty="0">
                <a:latin typeface="+mj-lt"/>
                <a:cs typeface="Arial" panose="020B0604020202020204" pitchFamily="34" charset="0"/>
              </a:rPr>
              <a:t>본 문서에 대한 서명은 </a:t>
            </a:r>
            <a:r>
              <a:rPr lang="ko-KR" altLang="en-US" sz="1200" dirty="0" err="1">
                <a:latin typeface="+mj-lt"/>
                <a:cs typeface="Arial" panose="020B0604020202020204" pitchFamily="34" charset="0"/>
              </a:rPr>
              <a:t>에스씨컴즈</a:t>
            </a:r>
            <a:r>
              <a:rPr lang="ko-KR" altLang="en-US" sz="1200" dirty="0">
                <a:latin typeface="+mj-lt"/>
                <a:cs typeface="Arial" panose="020B0604020202020204" pitchFamily="34" charset="0"/>
              </a:rPr>
              <a:t>㈜ </a:t>
            </a:r>
            <a:r>
              <a:rPr lang="ko" sz="1200" dirty="0">
                <a:latin typeface="+mj-lt"/>
                <a:cs typeface="Arial" panose="020B0604020202020204" pitchFamily="34" charset="0"/>
              </a:rPr>
              <a:t>내부에서 본 문서에 대하여 수행 및 유지관리의 책임이 있음을 인정하는 것임.</a:t>
            </a:r>
            <a:endParaRPr lang="ko-KR" altLang="ko-KR" sz="1200" dirty="0">
              <a:latin typeface="+mj-lt"/>
              <a:cs typeface="Arial" panose="020B0604020202020204" pitchFamily="34" charset="0"/>
            </a:endParaRPr>
          </a:p>
          <a:p>
            <a:pPr algn="ctr" rtl="0"/>
            <a:r>
              <a:rPr lang="ko" sz="1200" dirty="0">
                <a:latin typeface="+mj-lt"/>
                <a:cs typeface="Arial" panose="020B0604020202020204" pitchFamily="34" charset="0"/>
              </a:rPr>
              <a:t>	</a:t>
            </a:r>
            <a:endParaRPr lang="ko-KR" altLang="ko-KR" sz="1200" dirty="0">
              <a:latin typeface="+mj-lt"/>
              <a:cs typeface="Arial" panose="020B0604020202020204" pitchFamily="34" charset="0"/>
            </a:endParaRPr>
          </a:p>
          <a:p>
            <a:pPr algn="ctr" rtl="0"/>
            <a:r>
              <a:rPr lang="ko" sz="1200" i="1" dirty="0">
                <a:latin typeface="+mj-lt"/>
                <a:cs typeface="Arial" panose="020B0604020202020204" pitchFamily="34" charset="0"/>
              </a:rPr>
              <a:t>본 문서는 작성, 검토, 승인하여 승인된 원본을 보관한다...</a:t>
            </a:r>
          </a:p>
          <a:p>
            <a:pPr algn="ctr" rtl="0"/>
            <a:endParaRPr lang="en-US" altLang="ko-KR" sz="1200" i="1" dirty="0">
              <a:latin typeface="+mj-lt"/>
              <a:cs typeface="Arial" panose="020B0604020202020204" pitchFamily="34" charset="0"/>
            </a:endParaRPr>
          </a:p>
          <a:p>
            <a:pPr algn="ctr" rtl="0"/>
            <a:endParaRPr lang="en-US" altLang="ko-KR" sz="1200" i="1" dirty="0">
              <a:latin typeface="+mj-lt"/>
              <a:cs typeface="Arial" panose="020B0604020202020204" pitchFamily="34" charset="0"/>
            </a:endParaRPr>
          </a:p>
          <a:p>
            <a:pPr algn="ctr" rtl="0"/>
            <a:r>
              <a:rPr lang="ko" sz="1200" b="1" i="1" dirty="0">
                <a:latin typeface="+mj-lt"/>
                <a:cs typeface="Arial" panose="020B0604020202020204" pitchFamily="34" charset="0"/>
              </a:rPr>
              <a:t>작성자: 	</a:t>
            </a:r>
            <a:r>
              <a:rPr lang="ko-KR" altLang="en-US" sz="1200" b="1" i="1" dirty="0">
                <a:latin typeface="+mj-lt"/>
                <a:cs typeface="Arial" panose="020B0604020202020204" pitchFamily="34" charset="0"/>
              </a:rPr>
              <a:t>강  재  효</a:t>
            </a:r>
            <a:r>
              <a:rPr lang="ko" sz="1200" b="1" i="1" dirty="0">
                <a:latin typeface="+mj-lt"/>
                <a:cs typeface="Arial" panose="020B0604020202020204" pitchFamily="34" charset="0"/>
              </a:rPr>
              <a:t>				일자:	</a:t>
            </a:r>
            <a:r>
              <a:rPr lang="en-US" altLang="ko" sz="1200" b="1" i="1" dirty="0">
                <a:latin typeface="+mj-lt"/>
                <a:cs typeface="Arial" panose="020B0604020202020204" pitchFamily="34" charset="0"/>
              </a:rPr>
              <a:t>2019. 07. 15</a:t>
            </a:r>
            <a:r>
              <a:rPr lang="ko" sz="1200" b="1" i="1" dirty="0">
                <a:latin typeface="+mj-lt"/>
                <a:cs typeface="Arial" panose="020B0604020202020204" pitchFamily="34" charset="0"/>
              </a:rPr>
              <a:t>		</a:t>
            </a:r>
          </a:p>
          <a:p>
            <a:pPr algn="ctr" rtl="0"/>
            <a:endParaRPr lang="en-US" altLang="ko-KR" sz="1200" b="1" i="1" dirty="0">
              <a:latin typeface="+mj-lt"/>
              <a:cs typeface="Arial" panose="020B0604020202020204" pitchFamily="34" charset="0"/>
            </a:endParaRPr>
          </a:p>
          <a:p>
            <a:pPr algn="ctr" rtl="0"/>
            <a:r>
              <a:rPr lang="ko" sz="1200" b="1" i="1" dirty="0">
                <a:latin typeface="+mj-lt"/>
                <a:cs typeface="Arial" panose="020B0604020202020204" pitchFamily="34" charset="0"/>
              </a:rPr>
              <a:t>검토자: 					일자:			</a:t>
            </a:r>
            <a:endParaRPr lang="en-US" altLang="ko-KR" sz="1200" b="1" i="1" dirty="0">
              <a:latin typeface="+mj-lt"/>
              <a:cs typeface="Arial" panose="020B0604020202020204" pitchFamily="34" charset="0"/>
            </a:endParaRPr>
          </a:p>
          <a:p>
            <a:pPr algn="ctr" rtl="0"/>
            <a:endParaRPr lang="en-US" altLang="ko-KR" sz="1200" b="1" i="1" dirty="0">
              <a:latin typeface="+mj-lt"/>
              <a:cs typeface="Arial" panose="020B0604020202020204" pitchFamily="34" charset="0"/>
            </a:endParaRPr>
          </a:p>
          <a:p>
            <a:pPr algn="ctr" rtl="0"/>
            <a:endParaRPr lang="en-US" altLang="ko-KR" sz="1200" b="1" i="1" dirty="0">
              <a:latin typeface="+mj-lt"/>
              <a:cs typeface="Arial" panose="020B0604020202020204" pitchFamily="34" charset="0"/>
            </a:endParaRPr>
          </a:p>
          <a:p>
            <a:pPr algn="ctr" rtl="0"/>
            <a:endParaRPr lang="en-US" altLang="ko-KR" sz="1200" b="1" i="1" dirty="0">
              <a:latin typeface="+mj-lt"/>
              <a:cs typeface="Arial" panose="020B0604020202020204" pitchFamily="34" charset="0"/>
            </a:endParaRPr>
          </a:p>
          <a:p>
            <a:pPr algn="ctr" rtl="0"/>
            <a:endParaRPr lang="en-US" altLang="ko-KR" sz="1200" b="1" i="1" dirty="0">
              <a:latin typeface="+mj-lt"/>
              <a:cs typeface="Arial" panose="020B0604020202020204" pitchFamily="34" charset="0"/>
            </a:endParaRPr>
          </a:p>
          <a:p>
            <a:pPr algn="ctr" rtl="0"/>
            <a:endParaRPr lang="en-US" altLang="ko-KR" sz="1200" b="1" i="1" dirty="0">
              <a:latin typeface="+mj-lt"/>
              <a:cs typeface="Arial" panose="020B0604020202020204" pitchFamily="34" charset="0"/>
            </a:endParaRPr>
          </a:p>
          <a:p>
            <a:pPr algn="ctr" rtl="0"/>
            <a:endParaRPr lang="en-US" altLang="ko-KR" sz="1200" b="1" i="1" dirty="0">
              <a:latin typeface="+mj-lt"/>
              <a:cs typeface="Arial" panose="020B0604020202020204" pitchFamily="34" charset="0"/>
            </a:endParaRPr>
          </a:p>
          <a:p>
            <a:pPr algn="ctr" rtl="0"/>
            <a:endParaRPr lang="en-US" altLang="ko-KR" sz="1200" i="1" dirty="0">
              <a:latin typeface="+mj-lt"/>
              <a:cs typeface="Arial" panose="020B0604020202020204" pitchFamily="34" charset="0"/>
            </a:endParaRPr>
          </a:p>
          <a:p>
            <a:pPr algn="ctr" rtl="0"/>
            <a:r>
              <a:rPr lang="ko" sz="1200" dirty="0">
                <a:latin typeface="+mj-lt"/>
                <a:cs typeface="Arial" panose="020B0604020202020204" pitchFamily="34" charset="0"/>
              </a:rPr>
              <a:t>본인은 서명으로써 본 문서가 </a:t>
            </a:r>
            <a:r>
              <a:rPr lang="ko-KR" altLang="en-US" sz="1200" dirty="0" err="1">
                <a:latin typeface="+mj-lt"/>
                <a:cs typeface="Arial" panose="020B0604020202020204" pitchFamily="34" charset="0"/>
              </a:rPr>
              <a:t>에스씨컴즈</a:t>
            </a:r>
            <a:r>
              <a:rPr lang="ko-KR" altLang="en-US" sz="1200" dirty="0">
                <a:latin typeface="+mj-lt"/>
                <a:cs typeface="Arial" panose="020B0604020202020204" pitchFamily="34" charset="0"/>
              </a:rPr>
              <a:t>㈜</a:t>
            </a:r>
            <a:r>
              <a:rPr lang="ko" sz="1200" dirty="0">
                <a:latin typeface="+mj-lt"/>
                <a:cs typeface="Arial" panose="020B0604020202020204" pitchFamily="34" charset="0"/>
              </a:rPr>
              <a:t>의 업무활동 범위 내에서 사용될 것을 인가함.</a:t>
            </a:r>
            <a:endParaRPr lang="ko-KR" altLang="ko-KR" sz="1200" dirty="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ko" sz="1200" i="1" dirty="0">
                <a:latin typeface="+mj-lt"/>
                <a:cs typeface="Arial" panose="020B0604020202020204" pitchFamily="34" charset="0"/>
              </a:rPr>
              <a:t>	</a:t>
            </a:r>
            <a:endParaRPr lang="en-US" altLang="ko-KR" sz="1200" dirty="0">
              <a:latin typeface="+mj-lt"/>
            </a:endParaRPr>
          </a:p>
          <a:p>
            <a:pPr algn="ctr"/>
            <a:r>
              <a:rPr lang="ko-KR" altLang="en-US" sz="1200" b="1" i="1" dirty="0">
                <a:cs typeface="Arial" panose="020B0604020202020204" pitchFamily="34" charset="0"/>
              </a:rPr>
              <a:t>승인</a:t>
            </a:r>
            <a:r>
              <a:rPr lang="ko" altLang="ko-KR" sz="1200" b="1" i="1" dirty="0">
                <a:cs typeface="Arial" panose="020B0604020202020204" pitchFamily="34" charset="0"/>
              </a:rPr>
              <a:t>자: 					일자:			</a:t>
            </a:r>
            <a:endParaRPr lang="en-US" altLang="ko-KR" sz="1200" b="1" i="1" dirty="0">
              <a:cs typeface="Arial" panose="020B0604020202020204" pitchFamily="34" charset="0"/>
            </a:endParaRPr>
          </a:p>
          <a:p>
            <a:pPr algn="ctr"/>
            <a:endParaRPr lang="en-US" altLang="ko-KR" sz="1200" b="1" i="1" dirty="0">
              <a:cs typeface="Arial" panose="020B0604020202020204" pitchFamily="34" charset="0"/>
            </a:endParaRPr>
          </a:p>
          <a:p>
            <a:pPr rtl="0"/>
            <a:endParaRPr lang="ko-KR" altLang="ko-KR" sz="1200" i="1" dirty="0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632520" y="3212976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632520" y="3573016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668524" y="5373216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878213" y="700997"/>
            <a:ext cx="1908000" cy="1800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1621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504" y="1340768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ko" sz="2400" b="1" dirty="0">
                <a:latin typeface="+mj-lt"/>
                <a:cs typeface="Arial" panose="020B0604020202020204" pitchFamily="34" charset="0"/>
              </a:rPr>
              <a:t>제.개정 이력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748516"/>
              </p:ext>
            </p:extLst>
          </p:nvPr>
        </p:nvGraphicFramePr>
        <p:xfrm>
          <a:off x="457672" y="2060848"/>
          <a:ext cx="8887816" cy="40137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5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4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43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30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100" b="1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버전</a:t>
                      </a:r>
                      <a:endParaRPr lang="ko-KR" sz="1100" b="1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100" b="1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변경일자</a:t>
                      </a:r>
                      <a:endParaRPr lang="ko-KR" sz="1100" b="1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100" b="1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제.개정 내용</a:t>
                      </a:r>
                      <a:endParaRPr lang="ko-KR" sz="1100" b="1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100" b="1">
                          <a:effectLst/>
                          <a:latin typeface="+mj-lt"/>
                          <a:cs typeface="Arial" panose="020B0604020202020204" pitchFamily="34" charset="0"/>
                        </a:rPr>
                        <a:t>작성자</a:t>
                      </a:r>
                      <a:endParaRPr lang="ko-KR" sz="1100" b="1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1.0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201</a:t>
                      </a:r>
                      <a:r>
                        <a:rPr lang="en-US" altLang="ko" sz="1000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9</a:t>
                      </a:r>
                      <a:r>
                        <a:rPr lang="ko" sz="1000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altLang="ko" sz="1000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07</a:t>
                      </a:r>
                      <a:r>
                        <a:rPr lang="ko" sz="1000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altLang="ko" sz="1000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15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최초작성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r>
                        <a:rPr lang="ko-KR" altLang="en-US" sz="1000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강 재 효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9732">
                <a:tc>
                  <a:txBody>
                    <a:bodyPr/>
                    <a:lstStyle/>
                    <a:p>
                      <a:pPr algn="ctr" rtl="0" hangingPunct="0">
                        <a:lnSpc>
                          <a:spcPts val="1400"/>
                        </a:lnSpc>
                        <a:spcBef>
                          <a:spcPts val="27500"/>
                        </a:spcBef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000">
                        <a:effectLst/>
                        <a:latin typeface="+mj-lt"/>
                        <a:ea typeface="바탕체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810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CDAA5FC4-0CDB-42A4-B8F4-3B58C45A1EDB}"/>
              </a:ext>
            </a:extLst>
          </p:cNvPr>
          <p:cNvSpPr txBox="1">
            <a:spLocks noChangeArrowheads="1"/>
          </p:cNvSpPr>
          <p:nvPr/>
        </p:nvSpPr>
        <p:spPr>
          <a:xfrm>
            <a:off x="581458" y="1124744"/>
            <a:ext cx="4788491" cy="857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rtlCol="0" anchor="ctr" anchorCtr="0">
            <a:scene3d>
              <a:camera prst="orthographicFront"/>
              <a:lightRig rig="brightRoom" dir="tl"/>
            </a:scene3d>
            <a:sp3d prstMaterial="flat">
              <a:bevelT w="0" h="0" prst="artDeco"/>
              <a:extrusionClr>
                <a:schemeClr val="bg1"/>
              </a:extrusionClr>
              <a:contourClr>
                <a:schemeClr val="bg1"/>
              </a:contourClr>
            </a:sp3d>
          </a:bodyPr>
          <a:lstStyle/>
          <a:p>
            <a:pPr defTabSz="839573" rtl="0">
              <a:tabLst>
                <a:tab pos="2666831" algn="l"/>
              </a:tabLst>
              <a:defRPr/>
            </a:pPr>
            <a:r>
              <a:rPr lang="ko-KR" altLang="en-US" sz="2900" b="1" spc="-28" dirty="0">
                <a:solidFill>
                  <a:srgbClr val="F689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목 차</a:t>
            </a:r>
            <a:endParaRPr lang="en-US" altLang="ko-KR" sz="3700" b="1" spc="-28" dirty="0">
              <a:solidFill>
                <a:srgbClr val="E3183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그룹 101">
            <a:extLst>
              <a:ext uri="{FF2B5EF4-FFF2-40B4-BE49-F238E27FC236}">
                <a16:creationId xmlns:a16="http://schemas.microsoft.com/office/drawing/2014/main" id="{9AFA9A7B-6858-4996-A72B-96FEBE8CC3B3}"/>
              </a:ext>
            </a:extLst>
          </p:cNvPr>
          <p:cNvGrpSpPr/>
          <p:nvPr/>
        </p:nvGrpSpPr>
        <p:grpSpPr>
          <a:xfrm>
            <a:off x="344488" y="1769619"/>
            <a:ext cx="9001000" cy="45719"/>
            <a:chOff x="5166680" y="1836415"/>
            <a:chExt cx="9716465" cy="8542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2C2FB8A-C02F-44FC-BAE0-279D7D069ADA}"/>
                </a:ext>
              </a:extLst>
            </p:cNvPr>
            <p:cNvSpPr/>
            <p:nvPr/>
          </p:nvSpPr>
          <p:spPr>
            <a:xfrm>
              <a:off x="5166680" y="1871432"/>
              <a:ext cx="9716465" cy="50407"/>
            </a:xfrm>
            <a:prstGeom prst="rect">
              <a:avLst/>
            </a:prstGeom>
            <a:solidFill>
              <a:srgbClr val="F689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39480" rtl="0"/>
              <a:endParaRPr lang="ko-KR" altLang="en-US" sz="1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DE24E0E-8EC5-4814-9C46-DE27770C1FED}"/>
                </a:ext>
              </a:extLst>
            </p:cNvPr>
            <p:cNvSpPr/>
            <p:nvPr/>
          </p:nvSpPr>
          <p:spPr>
            <a:xfrm>
              <a:off x="5166680" y="1836415"/>
              <a:ext cx="1692000" cy="45818"/>
            </a:xfrm>
            <a:prstGeom prst="rect">
              <a:avLst/>
            </a:prstGeom>
            <a:solidFill>
              <a:srgbClr val="D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39480" rtl="0"/>
              <a:endParaRPr lang="ko-KR" altLang="en-US" sz="1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E762951-B7E0-4014-B386-B0679A2DE431}"/>
              </a:ext>
            </a:extLst>
          </p:cNvPr>
          <p:cNvSpPr txBox="1"/>
          <p:nvPr/>
        </p:nvSpPr>
        <p:spPr>
          <a:xfrm>
            <a:off x="1456761" y="2362200"/>
            <a:ext cx="7077639" cy="38821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T-EOS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전체 시스템 구성도 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분석서버 </a:t>
            </a:r>
            <a:r>
              <a:rPr lang="ko-KR" altLang="en-US" kern="1200" dirty="0">
                <a:solidFill>
                  <a:schemeClr val="accent6">
                    <a:lumMod val="75000"/>
                  </a:schemeClr>
                </a:solidFill>
              </a:rPr>
              <a:t>하드웨어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및 소프트웨어</a:t>
            </a:r>
            <a:r>
              <a:rPr lang="ko-KR" altLang="en-US" kern="1200" dirty="0">
                <a:solidFill>
                  <a:schemeClr val="accent6">
                    <a:lumMod val="75000"/>
                  </a:schemeClr>
                </a:solidFill>
              </a:rPr>
              <a:t> 구성도</a:t>
            </a:r>
            <a:endParaRPr lang="en-US" altLang="ko-KR" kern="1200" dirty="0">
              <a:solidFill>
                <a:schemeClr val="accent6">
                  <a:lumMod val="75000"/>
                </a:schemeClr>
              </a:solidFill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kern="1200" dirty="0">
                <a:solidFill>
                  <a:schemeClr val="accent6">
                    <a:lumMod val="75000"/>
                  </a:schemeClr>
                </a:solidFill>
              </a:rPr>
              <a:t>소프트웨어 아키텍처 </a:t>
            </a:r>
            <a:r>
              <a:rPr lang="en-US" altLang="ko-KR" kern="12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인터페이스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및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Job Scheduler)</a:t>
            </a:r>
            <a:endParaRPr lang="en-US" altLang="ko-KR" kern="1200" dirty="0">
              <a:solidFill>
                <a:schemeClr val="accent6">
                  <a:lumMod val="75000"/>
                </a:schemeClr>
              </a:solidFill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소프트웨어 아키텍처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공간분석 및 전파모델 분석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>
              <a:lnSpc>
                <a:spcPct val="200000"/>
              </a:lnSpc>
            </a:pPr>
            <a:endParaRPr lang="en-US" altLang="ko-KR" kern="120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부록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1. 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</a:rPr>
              <a:t>PostGIS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 Cluster HA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구성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부록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2. 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</a:rPr>
              <a:t>PostGIS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 Cluster Failover &amp; Scale out </a:t>
            </a:r>
            <a:endParaRPr lang="ko-KR" altLang="en-US" kern="1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099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DD767DA-2A28-473C-8642-862E28F90821}"/>
              </a:ext>
            </a:extLst>
          </p:cNvPr>
          <p:cNvSpPr/>
          <p:nvPr/>
        </p:nvSpPr>
        <p:spPr>
          <a:xfrm>
            <a:off x="257366" y="1336773"/>
            <a:ext cx="9376153" cy="496099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41288" y="739459"/>
            <a:ext cx="9615487" cy="626793"/>
          </a:xfrm>
        </p:spPr>
        <p:txBody>
          <a:bodyPr/>
          <a:lstStyle/>
          <a:p>
            <a:r>
              <a:rPr lang="en-US" altLang="ko-KR" sz="1400"/>
              <a:t>Postgre </a:t>
            </a:r>
            <a:r>
              <a:rPr lang="ko-KR" altLang="en-US" sz="1400"/>
              <a:t>클러스터 서버에서 공간분석을 전담하고 하둡 </a:t>
            </a:r>
            <a:r>
              <a:rPr lang="en-US" altLang="ko-KR" sz="1400"/>
              <a:t>Spark </a:t>
            </a:r>
            <a:r>
              <a:rPr lang="ko-KR" altLang="en-US" sz="1400"/>
              <a:t>클러스터 서버을 도입하여 시나리오 및 사이트 분석을 처리하며 잡스케줄러에서 수행시 로드밸런싱을 수행합니다</a:t>
            </a:r>
            <a:r>
              <a:rPr lang="en-US" altLang="ko-KR" sz="1400"/>
              <a:t>.</a:t>
            </a:r>
            <a:endParaRPr lang="ko-KR" altLang="en-US" sz="14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1. T-EOS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시스템 구성도</a:t>
            </a:r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CF4A44C-C3B8-48C9-BA9A-BBB34C71EDC5}"/>
              </a:ext>
            </a:extLst>
          </p:cNvPr>
          <p:cNvSpPr/>
          <p:nvPr/>
        </p:nvSpPr>
        <p:spPr>
          <a:xfrm>
            <a:off x="646475" y="4835286"/>
            <a:ext cx="4725810" cy="308323"/>
          </a:xfrm>
          <a:prstGeom prst="rect">
            <a:avLst/>
          </a:prstGeom>
          <a:noFill/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>
              <a:latin typeface="Noto Sans CJK JP Regular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37B0435F-AA8F-486F-8A4B-6AE3095611A7}"/>
              </a:ext>
            </a:extLst>
          </p:cNvPr>
          <p:cNvGrpSpPr/>
          <p:nvPr/>
        </p:nvGrpSpPr>
        <p:grpSpPr>
          <a:xfrm>
            <a:off x="373506" y="1408781"/>
            <a:ext cx="1053146" cy="912644"/>
            <a:chOff x="1600200" y="1854599"/>
            <a:chExt cx="832280" cy="912644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77C2201-5825-4B56-91F2-873E82BDDC63}"/>
                </a:ext>
              </a:extLst>
            </p:cNvPr>
            <p:cNvSpPr txBox="1"/>
            <p:nvPr/>
          </p:nvSpPr>
          <p:spPr>
            <a:xfrm>
              <a:off x="1600200" y="1854599"/>
              <a:ext cx="83228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err="1"/>
                <a:t>웹서버</a:t>
              </a:r>
              <a:r>
                <a:rPr lang="en-US" altLang="ko-KR" sz="900"/>
                <a:t>(</a:t>
              </a:r>
              <a:r>
                <a:rPr lang="ko-KR" altLang="en-US" sz="900" err="1"/>
                <a:t>톰켓</a:t>
              </a:r>
              <a:r>
                <a:rPr lang="en-US" altLang="ko-KR" sz="900"/>
                <a:t>)</a:t>
              </a:r>
            </a:p>
          </p:txBody>
        </p:sp>
        <p:pic>
          <p:nvPicPr>
            <p:cNvPr id="63" name="Picture 2" descr="web server iconì ëí ì´ë¯¸ì§ ê²ìê²°ê³¼">
              <a:extLst>
                <a:ext uri="{FF2B5EF4-FFF2-40B4-BE49-F238E27FC236}">
                  <a16:creationId xmlns:a16="http://schemas.microsoft.com/office/drawing/2014/main" id="{E354B013-91EF-4F95-AF94-7365259497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4820" y="2124199"/>
              <a:ext cx="643044" cy="6430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0BD9D132-8AF3-4208-AA2E-324741A4F4B2}"/>
              </a:ext>
            </a:extLst>
          </p:cNvPr>
          <p:cNvSpPr txBox="1"/>
          <p:nvPr/>
        </p:nvSpPr>
        <p:spPr>
          <a:xfrm>
            <a:off x="2751535" y="2543621"/>
            <a:ext cx="12478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오라클서버</a:t>
            </a:r>
            <a:r>
              <a:rPr lang="en-US" altLang="ko-KR" sz="900"/>
              <a:t>(12c)</a:t>
            </a:r>
            <a:endParaRPr lang="ko-KR" altLang="en-US" sz="800"/>
          </a:p>
        </p:txBody>
      </p:sp>
      <p:pic>
        <p:nvPicPr>
          <p:cNvPr id="65" name="Picture 12" descr="DATABASE iconì ëí ì´ë¯¸ì§ ê²ìê²°ê³¼">
            <a:extLst>
              <a:ext uri="{FF2B5EF4-FFF2-40B4-BE49-F238E27FC236}">
                <a16:creationId xmlns:a16="http://schemas.microsoft.com/office/drawing/2014/main" id="{E67979E7-6558-4140-88D4-66F825589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005" y="2646711"/>
            <a:ext cx="633974" cy="501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2" descr="REPEAT iconì ëí ì´ë¯¸ì§ ê²ìê²°ê³¼">
            <a:extLst>
              <a:ext uri="{FF2B5EF4-FFF2-40B4-BE49-F238E27FC236}">
                <a16:creationId xmlns:a16="http://schemas.microsoft.com/office/drawing/2014/main" id="{6B5B7CCF-246A-49AB-936A-B405EAFE9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712570" y="3392527"/>
            <a:ext cx="237419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57AF6562-4582-4B95-9068-13A880926E6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068062" y="4040160"/>
            <a:ext cx="933422" cy="454151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EBD497EB-1E40-41B1-9E79-C459C08CF303}"/>
              </a:ext>
            </a:extLst>
          </p:cNvPr>
          <p:cNvSpPr txBox="1"/>
          <p:nvPr/>
        </p:nvSpPr>
        <p:spPr>
          <a:xfrm>
            <a:off x="1992240" y="3817566"/>
            <a:ext cx="10916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/>
              <a:t>Interface</a:t>
            </a:r>
            <a:r>
              <a:rPr lang="ko-KR" altLang="en-US" sz="900"/>
              <a:t> 서버</a:t>
            </a:r>
            <a:endParaRPr lang="en-US" altLang="ko-KR" sz="9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BAC8813-6E61-4A6E-8BD1-67D0526FE963}"/>
              </a:ext>
            </a:extLst>
          </p:cNvPr>
          <p:cNvSpPr txBox="1"/>
          <p:nvPr/>
        </p:nvSpPr>
        <p:spPr>
          <a:xfrm>
            <a:off x="1994647" y="3972198"/>
            <a:ext cx="10855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/>
              <a:t>(</a:t>
            </a:r>
            <a:r>
              <a:rPr lang="ko-KR" altLang="en-US" sz="900"/>
              <a:t>스케줄 모듈</a:t>
            </a:r>
            <a:r>
              <a:rPr lang="en-US" altLang="ko-KR" sz="900"/>
              <a:t>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323BD79-03D7-4AE2-A126-04A8E4E64D82}"/>
              </a:ext>
            </a:extLst>
          </p:cNvPr>
          <p:cNvSpPr txBox="1"/>
          <p:nvPr/>
        </p:nvSpPr>
        <p:spPr>
          <a:xfrm>
            <a:off x="588994" y="4393102"/>
            <a:ext cx="1174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900"/>
            </a:lvl1pPr>
          </a:lstStyle>
          <a:p>
            <a:r>
              <a:rPr lang="en-US" altLang="ko-KR"/>
              <a:t>Postgre  GIS</a:t>
            </a:r>
          </a:p>
          <a:p>
            <a:r>
              <a:rPr lang="en-US" altLang="ko-KR">
                <a:latin typeface="+mj-lt"/>
              </a:rPr>
              <a:t> </a:t>
            </a:r>
            <a:r>
              <a:rPr lang="ko-KR" altLang="en-US">
                <a:latin typeface="+mj-lt"/>
              </a:rPr>
              <a:t>클러스터 서버</a:t>
            </a:r>
            <a:endParaRPr lang="en-US" altLang="ko-KR">
              <a:latin typeface="+mj-lt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F0C085B-A59A-4DDE-9775-B8E729C989CD}"/>
              </a:ext>
            </a:extLst>
          </p:cNvPr>
          <p:cNvSpPr txBox="1"/>
          <p:nvPr/>
        </p:nvSpPr>
        <p:spPr>
          <a:xfrm>
            <a:off x="433174" y="4014600"/>
            <a:ext cx="11687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/>
              <a:t>③ </a:t>
            </a:r>
            <a:r>
              <a:rPr lang="en-US" altLang="ko-KR" sz="700"/>
              <a:t>POSTGRE </a:t>
            </a:r>
            <a:r>
              <a:rPr lang="ko-KR" altLang="en-US" sz="700"/>
              <a:t>잡수행</a:t>
            </a:r>
            <a:endParaRPr lang="en-US" altLang="ko-KR" sz="7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FEA77C-9D5F-45D7-A52C-8A4F0643AF0C}"/>
              </a:ext>
            </a:extLst>
          </p:cNvPr>
          <p:cNvSpPr txBox="1"/>
          <p:nvPr/>
        </p:nvSpPr>
        <p:spPr>
          <a:xfrm>
            <a:off x="658659" y="5866684"/>
            <a:ext cx="88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Hadoop </a:t>
            </a:r>
          </a:p>
          <a:p>
            <a:r>
              <a:rPr lang="en-US" altLang="ko-KR" sz="900"/>
              <a:t>Spark </a:t>
            </a:r>
            <a:r>
              <a:rPr lang="ko-KR" altLang="en-US" sz="900"/>
              <a:t>서버</a:t>
            </a:r>
            <a:endParaRPr lang="en-US" altLang="ko-KR" sz="900"/>
          </a:p>
        </p:txBody>
      </p:sp>
      <p:cxnSp>
        <p:nvCxnSpPr>
          <p:cNvPr id="73" name="꺾인 연결선 21">
            <a:extLst>
              <a:ext uri="{FF2B5EF4-FFF2-40B4-BE49-F238E27FC236}">
                <a16:creationId xmlns:a16="http://schemas.microsoft.com/office/drawing/2014/main" id="{2D8C4960-8963-4238-B4BA-409B39366083}"/>
              </a:ext>
            </a:extLst>
          </p:cNvPr>
          <p:cNvCxnSpPr>
            <a:stCxn id="67" idx="1"/>
            <a:endCxn id="60" idx="1"/>
          </p:cNvCxnSpPr>
          <p:nvPr/>
        </p:nvCxnSpPr>
        <p:spPr>
          <a:xfrm rot="10800000" flipV="1">
            <a:off x="646476" y="4267236"/>
            <a:ext cx="1421587" cy="722212"/>
          </a:xfrm>
          <a:prstGeom prst="bentConnector3">
            <a:avLst>
              <a:gd name="adj1" fmla="val 1160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32">
            <a:extLst>
              <a:ext uri="{FF2B5EF4-FFF2-40B4-BE49-F238E27FC236}">
                <a16:creationId xmlns:a16="http://schemas.microsoft.com/office/drawing/2014/main" id="{21AC4176-AB61-4774-828A-307C4C419D55}"/>
              </a:ext>
            </a:extLst>
          </p:cNvPr>
          <p:cNvCxnSpPr>
            <a:stCxn id="60" idx="3"/>
            <a:endCxn id="65" idx="3"/>
          </p:cNvCxnSpPr>
          <p:nvPr/>
        </p:nvCxnSpPr>
        <p:spPr>
          <a:xfrm flipH="1" flipV="1">
            <a:off x="2839979" y="2897220"/>
            <a:ext cx="2532306" cy="2092228"/>
          </a:xfrm>
          <a:prstGeom prst="bentConnector3">
            <a:avLst>
              <a:gd name="adj1" fmla="val -9027"/>
            </a:avLst>
          </a:prstGeom>
          <a:ln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34">
            <a:extLst>
              <a:ext uri="{FF2B5EF4-FFF2-40B4-BE49-F238E27FC236}">
                <a16:creationId xmlns:a16="http://schemas.microsoft.com/office/drawing/2014/main" id="{563ECAAB-410E-4DAE-A591-33EBD3ACCB14}"/>
              </a:ext>
            </a:extLst>
          </p:cNvPr>
          <p:cNvCxnSpPr>
            <a:stCxn id="94" idx="3"/>
            <a:endCxn id="65" idx="3"/>
          </p:cNvCxnSpPr>
          <p:nvPr/>
        </p:nvCxnSpPr>
        <p:spPr>
          <a:xfrm flipH="1" flipV="1">
            <a:off x="2839979" y="2897220"/>
            <a:ext cx="2526037" cy="2720727"/>
          </a:xfrm>
          <a:prstGeom prst="bentConnector3">
            <a:avLst>
              <a:gd name="adj1" fmla="val -9050"/>
            </a:avLst>
          </a:prstGeom>
          <a:ln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 43">
            <a:extLst>
              <a:ext uri="{FF2B5EF4-FFF2-40B4-BE49-F238E27FC236}">
                <a16:creationId xmlns:a16="http://schemas.microsoft.com/office/drawing/2014/main" id="{CFC160F4-C5C9-425A-BE06-30A2045508FF}"/>
              </a:ext>
            </a:extLst>
          </p:cNvPr>
          <p:cNvCxnSpPr>
            <a:stCxn id="63" idx="2"/>
            <a:endCxn id="65" idx="1"/>
          </p:cNvCxnSpPr>
          <p:nvPr/>
        </p:nvCxnSpPr>
        <p:spPr>
          <a:xfrm rot="16200000" flipH="1">
            <a:off x="1265146" y="1956360"/>
            <a:ext cx="575795" cy="13059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7760FC16-1A9D-4DAB-B8DE-215F80111915}"/>
              </a:ext>
            </a:extLst>
          </p:cNvPr>
          <p:cNvSpPr txBox="1"/>
          <p:nvPr/>
        </p:nvSpPr>
        <p:spPr>
          <a:xfrm>
            <a:off x="1633477" y="5197010"/>
            <a:ext cx="10369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/>
              <a:t>④ </a:t>
            </a:r>
            <a:r>
              <a:rPr lang="en-US" altLang="ko-KR" sz="700"/>
              <a:t>SPARK </a:t>
            </a:r>
            <a:r>
              <a:rPr lang="ko-KR" altLang="en-US" sz="700"/>
              <a:t>잡수행</a:t>
            </a:r>
            <a:endParaRPr lang="en-US" altLang="ko-KR" sz="700"/>
          </a:p>
        </p:txBody>
      </p:sp>
      <p:cxnSp>
        <p:nvCxnSpPr>
          <p:cNvPr id="78" name="꺾인 연결선 55">
            <a:extLst>
              <a:ext uri="{FF2B5EF4-FFF2-40B4-BE49-F238E27FC236}">
                <a16:creationId xmlns:a16="http://schemas.microsoft.com/office/drawing/2014/main" id="{E1F0F4D8-5550-4FA2-ADCD-A3B231957378}"/>
              </a:ext>
            </a:extLst>
          </p:cNvPr>
          <p:cNvCxnSpPr>
            <a:stCxn id="65" idx="2"/>
            <a:endCxn id="67" idx="3"/>
          </p:cNvCxnSpPr>
          <p:nvPr/>
        </p:nvCxnSpPr>
        <p:spPr>
          <a:xfrm rot="16200000" flipH="1">
            <a:off x="2202484" y="3468236"/>
            <a:ext cx="1119508" cy="478492"/>
          </a:xfrm>
          <a:prstGeom prst="bentConnector4">
            <a:avLst>
              <a:gd name="adj1" fmla="val 39858"/>
              <a:gd name="adj2" fmla="val 14777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072C56B3-FF48-4867-AF39-DB9DF3BEF085}"/>
              </a:ext>
            </a:extLst>
          </p:cNvPr>
          <p:cNvSpPr txBox="1"/>
          <p:nvPr/>
        </p:nvSpPr>
        <p:spPr>
          <a:xfrm>
            <a:off x="4720604" y="5167914"/>
            <a:ext cx="9415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/>
              <a:t>⑤ 잡수행정보</a:t>
            </a:r>
            <a:endParaRPr lang="en-US" altLang="ko-KR" sz="700"/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9B6D99D5-EECC-4D84-B5CC-382FA4CBFB1F}"/>
              </a:ext>
            </a:extLst>
          </p:cNvPr>
          <p:cNvGrpSpPr/>
          <p:nvPr/>
        </p:nvGrpSpPr>
        <p:grpSpPr>
          <a:xfrm>
            <a:off x="947703" y="2472752"/>
            <a:ext cx="1137260" cy="341625"/>
            <a:chOff x="2475498" y="2645441"/>
            <a:chExt cx="898753" cy="341625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DFAA97E-02FC-4606-894D-271212DDB945}"/>
                </a:ext>
              </a:extLst>
            </p:cNvPr>
            <p:cNvSpPr txBox="1"/>
            <p:nvPr/>
          </p:nvSpPr>
          <p:spPr>
            <a:xfrm>
              <a:off x="2650976" y="2645441"/>
              <a:ext cx="72327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/>
                <a:t>시나리오정보</a:t>
              </a:r>
              <a:endParaRPr lang="en-US" altLang="ko-KR" sz="70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3A86D21-15ED-4578-B2D3-A5F6AABC9C87}"/>
                </a:ext>
              </a:extLst>
            </p:cNvPr>
            <p:cNvSpPr txBox="1"/>
            <p:nvPr/>
          </p:nvSpPr>
          <p:spPr>
            <a:xfrm>
              <a:off x="2650976" y="2787011"/>
              <a:ext cx="63350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/>
                <a:t>스케줄정보</a:t>
              </a:r>
              <a:endParaRPr lang="en-US" altLang="ko-KR" sz="700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B809969C-C822-467D-81B6-9D6FA7F8D43D}"/>
                </a:ext>
              </a:extLst>
            </p:cNvPr>
            <p:cNvSpPr/>
            <p:nvPr/>
          </p:nvSpPr>
          <p:spPr>
            <a:xfrm>
              <a:off x="2475498" y="2694000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/>
                <a:t>①</a:t>
              </a:r>
              <a:endParaRPr lang="ko-KR" altLang="en-US"/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DE279848-368E-4088-BC2E-8A72F3883D1E}"/>
              </a:ext>
            </a:extLst>
          </p:cNvPr>
          <p:cNvGrpSpPr/>
          <p:nvPr/>
        </p:nvGrpSpPr>
        <p:grpSpPr>
          <a:xfrm>
            <a:off x="1448879" y="3343930"/>
            <a:ext cx="1029267" cy="341625"/>
            <a:chOff x="2475498" y="2645441"/>
            <a:chExt cx="813409" cy="341625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35FACAC-8AB8-485A-82C3-1560D200DD9A}"/>
                </a:ext>
              </a:extLst>
            </p:cNvPr>
            <p:cNvSpPr txBox="1"/>
            <p:nvPr/>
          </p:nvSpPr>
          <p:spPr>
            <a:xfrm>
              <a:off x="2655400" y="2645441"/>
              <a:ext cx="63350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/>
                <a:t>스케줄정보</a:t>
              </a:r>
              <a:endParaRPr lang="en-US" altLang="ko-KR" sz="70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0AA5999-B91F-4955-BE9C-BD536EB92EDF}"/>
                </a:ext>
              </a:extLst>
            </p:cNvPr>
            <p:cNvSpPr txBox="1"/>
            <p:nvPr/>
          </p:nvSpPr>
          <p:spPr>
            <a:xfrm>
              <a:off x="2650976" y="2787011"/>
              <a:ext cx="63350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/>
                <a:t>잡수행정보</a:t>
              </a:r>
              <a:endParaRPr lang="en-US" altLang="ko-KR" sz="700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CD20479A-F292-4BF3-8561-937F2ED1E46F}"/>
                </a:ext>
              </a:extLst>
            </p:cNvPr>
            <p:cNvSpPr/>
            <p:nvPr/>
          </p:nvSpPr>
          <p:spPr>
            <a:xfrm>
              <a:off x="2475498" y="2694000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/>
                <a:t>②</a:t>
              </a:r>
              <a:endParaRPr lang="ko-KR" altLang="en-US"/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E2A84CCB-4129-40F8-A7F8-92F12F9845F9}"/>
              </a:ext>
            </a:extLst>
          </p:cNvPr>
          <p:cNvSpPr txBox="1"/>
          <p:nvPr/>
        </p:nvSpPr>
        <p:spPr>
          <a:xfrm>
            <a:off x="6606404" y="5734392"/>
            <a:ext cx="12559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/>
              <a:t>⑥ 최종 분석 정보 </a:t>
            </a:r>
            <a:endParaRPr lang="en-US" altLang="ko-KR" sz="800" b="1"/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5B9B0F49-E105-4550-B716-7CF57C076069}"/>
              </a:ext>
            </a:extLst>
          </p:cNvPr>
          <p:cNvGrpSpPr/>
          <p:nvPr/>
        </p:nvGrpSpPr>
        <p:grpSpPr>
          <a:xfrm>
            <a:off x="794360" y="4918485"/>
            <a:ext cx="3671886" cy="163284"/>
            <a:chOff x="6324601" y="5461706"/>
            <a:chExt cx="3671886" cy="163284"/>
          </a:xfrm>
        </p:grpSpPr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id="{E6EDCE5A-46CC-4905-82AD-546399C1C8E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V="1">
              <a:off x="6324601" y="5461706"/>
              <a:ext cx="914400" cy="163284"/>
            </a:xfrm>
            <a:prstGeom prst="rect">
              <a:avLst/>
            </a:prstGeom>
          </p:spPr>
        </p:pic>
        <p:pic>
          <p:nvPicPr>
            <p:cNvPr id="91" name="그림 90">
              <a:extLst>
                <a:ext uri="{FF2B5EF4-FFF2-40B4-BE49-F238E27FC236}">
                  <a16:creationId xmlns:a16="http://schemas.microsoft.com/office/drawing/2014/main" id="{3273CFE9-DAFA-4AC9-8FCB-367BC129C28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V="1">
              <a:off x="7243763" y="5461706"/>
              <a:ext cx="914400" cy="163284"/>
            </a:xfrm>
            <a:prstGeom prst="rect">
              <a:avLst/>
            </a:prstGeom>
          </p:spPr>
        </p:pic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id="{FB843B29-2932-4A6C-9B4F-9B8E1B9B0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V="1">
              <a:off x="8162925" y="5461706"/>
              <a:ext cx="914400" cy="163284"/>
            </a:xfrm>
            <a:prstGeom prst="rect">
              <a:avLst/>
            </a:prstGeom>
          </p:spPr>
        </p:pic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F2077261-C6C3-4E10-9055-943663F28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V="1">
              <a:off x="9082087" y="5461706"/>
              <a:ext cx="914400" cy="163284"/>
            </a:xfrm>
            <a:prstGeom prst="rect">
              <a:avLst/>
            </a:prstGeom>
          </p:spPr>
        </p:pic>
      </p:grp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E9FBB590-658C-4160-AC86-4B8FF5BD2C2D}"/>
              </a:ext>
            </a:extLst>
          </p:cNvPr>
          <p:cNvSpPr/>
          <p:nvPr/>
        </p:nvSpPr>
        <p:spPr>
          <a:xfrm>
            <a:off x="640206" y="5463785"/>
            <a:ext cx="4725810" cy="308323"/>
          </a:xfrm>
          <a:prstGeom prst="rect">
            <a:avLst/>
          </a:prstGeom>
          <a:noFill/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>
              <a:latin typeface="Noto Sans CJK JP Regular"/>
            </a:endParaRPr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1C1FFF7C-FFC6-48C4-B82F-54B42436EDF6}"/>
              </a:ext>
            </a:extLst>
          </p:cNvPr>
          <p:cNvGrpSpPr/>
          <p:nvPr/>
        </p:nvGrpSpPr>
        <p:grpSpPr>
          <a:xfrm>
            <a:off x="788091" y="5546984"/>
            <a:ext cx="3671886" cy="163284"/>
            <a:chOff x="6324601" y="5461706"/>
            <a:chExt cx="3671886" cy="163284"/>
          </a:xfrm>
        </p:grpSpPr>
        <p:pic>
          <p:nvPicPr>
            <p:cNvPr id="96" name="그림 95">
              <a:extLst>
                <a:ext uri="{FF2B5EF4-FFF2-40B4-BE49-F238E27FC236}">
                  <a16:creationId xmlns:a16="http://schemas.microsoft.com/office/drawing/2014/main" id="{EF8355B9-D67B-4C8B-8226-7E7F46D5F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V="1">
              <a:off x="6324601" y="5461706"/>
              <a:ext cx="914400" cy="163284"/>
            </a:xfrm>
            <a:prstGeom prst="rect">
              <a:avLst/>
            </a:prstGeom>
          </p:spPr>
        </p:pic>
        <p:pic>
          <p:nvPicPr>
            <p:cNvPr id="97" name="그림 96">
              <a:extLst>
                <a:ext uri="{FF2B5EF4-FFF2-40B4-BE49-F238E27FC236}">
                  <a16:creationId xmlns:a16="http://schemas.microsoft.com/office/drawing/2014/main" id="{9B25AA7E-36E9-4281-BA18-50255417EFF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V="1">
              <a:off x="7243763" y="5461706"/>
              <a:ext cx="914400" cy="163284"/>
            </a:xfrm>
            <a:prstGeom prst="rect">
              <a:avLst/>
            </a:prstGeom>
          </p:spPr>
        </p:pic>
        <p:pic>
          <p:nvPicPr>
            <p:cNvPr id="98" name="그림 97">
              <a:extLst>
                <a:ext uri="{FF2B5EF4-FFF2-40B4-BE49-F238E27FC236}">
                  <a16:creationId xmlns:a16="http://schemas.microsoft.com/office/drawing/2014/main" id="{68CD88E8-2E58-4143-B364-C5192A75689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V="1">
              <a:off x="8162925" y="5461706"/>
              <a:ext cx="914400" cy="163284"/>
            </a:xfrm>
            <a:prstGeom prst="rect">
              <a:avLst/>
            </a:prstGeom>
          </p:spPr>
        </p:pic>
        <p:pic>
          <p:nvPicPr>
            <p:cNvPr id="99" name="그림 98">
              <a:extLst>
                <a:ext uri="{FF2B5EF4-FFF2-40B4-BE49-F238E27FC236}">
                  <a16:creationId xmlns:a16="http://schemas.microsoft.com/office/drawing/2014/main" id="{30E6C148-AF28-490D-9442-3C1DAD3A6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V="1">
              <a:off x="9082087" y="5461706"/>
              <a:ext cx="914400" cy="163284"/>
            </a:xfrm>
            <a:prstGeom prst="rect">
              <a:avLst/>
            </a:prstGeom>
          </p:spPr>
        </p:pic>
      </p:grp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791AF356-A0B8-4F1C-91CE-588E95C89093}"/>
              </a:ext>
            </a:extLst>
          </p:cNvPr>
          <p:cNvCxnSpPr>
            <a:stCxn id="60" idx="2"/>
            <a:endCxn id="94" idx="0"/>
          </p:cNvCxnSpPr>
          <p:nvPr/>
        </p:nvCxnSpPr>
        <p:spPr>
          <a:xfrm flipH="1">
            <a:off x="3003111" y="5143609"/>
            <a:ext cx="6269" cy="320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CEA6F7C8-2A35-43CF-B571-7B9CE5E077FB}"/>
              </a:ext>
            </a:extLst>
          </p:cNvPr>
          <p:cNvSpPr/>
          <p:nvPr/>
        </p:nvSpPr>
        <p:spPr>
          <a:xfrm>
            <a:off x="5745088" y="3622071"/>
            <a:ext cx="3734711" cy="1014408"/>
          </a:xfrm>
          <a:prstGeom prst="rect">
            <a:avLst/>
          </a:prstGeom>
          <a:noFill/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>
              <a:latin typeface="Noto Sans CJK JP Regular"/>
            </a:endParaRPr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31BAC19A-B92C-458A-8C55-10CB8D6B87F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910966" y="3581495"/>
            <a:ext cx="737664" cy="454151"/>
          </a:xfrm>
          <a:prstGeom prst="rect">
            <a:avLst/>
          </a:prstGeom>
        </p:spPr>
      </p:pic>
      <p:pic>
        <p:nvPicPr>
          <p:cNvPr id="103" name="그림 102">
            <a:extLst>
              <a:ext uri="{FF2B5EF4-FFF2-40B4-BE49-F238E27FC236}">
                <a16:creationId xmlns:a16="http://schemas.microsoft.com/office/drawing/2014/main" id="{959EC3FA-EB00-4C3E-A2DA-F216068A41B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811888" y="3581495"/>
            <a:ext cx="737664" cy="454151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013AEDDA-E866-4776-8BCB-B8C0AB01ADB0}"/>
              </a:ext>
            </a:extLst>
          </p:cNvPr>
          <p:cNvSpPr txBox="1"/>
          <p:nvPr/>
        </p:nvSpPr>
        <p:spPr>
          <a:xfrm>
            <a:off x="5897488" y="3350663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/>
              <a:t>분석 서버</a:t>
            </a:r>
            <a:endParaRPr lang="en-US" altLang="ko-KR" sz="900"/>
          </a:p>
        </p:txBody>
      </p:sp>
      <p:pic>
        <p:nvPicPr>
          <p:cNvPr id="105" name="그림 104">
            <a:extLst>
              <a:ext uri="{FF2B5EF4-FFF2-40B4-BE49-F238E27FC236}">
                <a16:creationId xmlns:a16="http://schemas.microsoft.com/office/drawing/2014/main" id="{32C8E4F1-914C-4FF5-BAB6-62CAFEBFB75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712810" y="3581495"/>
            <a:ext cx="737664" cy="454151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:a16="http://schemas.microsoft.com/office/drawing/2014/main" id="{24CB0960-BC30-4DED-9BCF-2C3FED8DD3D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613732" y="3581495"/>
            <a:ext cx="737664" cy="454151"/>
          </a:xfrm>
          <a:prstGeom prst="rect">
            <a:avLst/>
          </a:prstGeom>
        </p:spPr>
      </p:pic>
      <p:pic>
        <p:nvPicPr>
          <p:cNvPr id="107" name="Picture 24" descr="harddrive iconì ëí ì´ë¯¸ì§ ê²ìê²°ê³¼">
            <a:extLst>
              <a:ext uri="{FF2B5EF4-FFF2-40B4-BE49-F238E27FC236}">
                <a16:creationId xmlns:a16="http://schemas.microsoft.com/office/drawing/2014/main" id="{3288A4C7-F026-4B9C-A2FD-6695400A3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448" y="4040002"/>
            <a:ext cx="374440" cy="37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24" descr="harddrive iconì ëí ì´ë¯¸ì§ ê²ìê²°ê³¼">
            <a:extLst>
              <a:ext uri="{FF2B5EF4-FFF2-40B4-BE49-F238E27FC236}">
                <a16:creationId xmlns:a16="http://schemas.microsoft.com/office/drawing/2014/main" id="{E60CDF29-99AE-40AF-8297-FB2A6CE84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002" y="4041753"/>
            <a:ext cx="374440" cy="37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24" descr="harddrive iconì ëí ì´ë¯¸ì§ ê²ìê²°ê³¼">
            <a:extLst>
              <a:ext uri="{FF2B5EF4-FFF2-40B4-BE49-F238E27FC236}">
                <a16:creationId xmlns:a16="http://schemas.microsoft.com/office/drawing/2014/main" id="{03C5C9F0-8FC1-4217-8FAA-87369EE76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842" y="4043504"/>
            <a:ext cx="374440" cy="37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24" descr="harddrive iconì ëí ì´ë¯¸ì§ ê²ìê²°ê³¼">
            <a:extLst>
              <a:ext uri="{FF2B5EF4-FFF2-40B4-BE49-F238E27FC236}">
                <a16:creationId xmlns:a16="http://schemas.microsoft.com/office/drawing/2014/main" id="{85FFEBDD-B51E-437C-A4E8-68E8138DE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6444" y="4045255"/>
            <a:ext cx="374440" cy="37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44A1497C-0E30-4DCB-858C-6ED7D9AD8B50}"/>
              </a:ext>
            </a:extLst>
          </p:cNvPr>
          <p:cNvSpPr/>
          <p:nvPr/>
        </p:nvSpPr>
        <p:spPr>
          <a:xfrm>
            <a:off x="5910966" y="4034250"/>
            <a:ext cx="3440430" cy="37879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>
              <a:latin typeface="Noto Sans CJK JP Regular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7FF3154-65C7-48BF-A441-81D6F1F45B26}"/>
              </a:ext>
            </a:extLst>
          </p:cNvPr>
          <p:cNvSpPr txBox="1"/>
          <p:nvPr/>
        </p:nvSpPr>
        <p:spPr>
          <a:xfrm>
            <a:off x="7761312" y="2557391"/>
            <a:ext cx="9621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/>
              <a:t>Result Files(NFS)</a:t>
            </a:r>
            <a:endParaRPr lang="ko-KR" altLang="en-US" sz="9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B012485-6FB1-41E8-BF3A-BB72A6CD38C2}"/>
              </a:ext>
            </a:extLst>
          </p:cNvPr>
          <p:cNvSpPr txBox="1"/>
          <p:nvPr/>
        </p:nvSpPr>
        <p:spPr>
          <a:xfrm>
            <a:off x="7169984" y="4397079"/>
            <a:ext cx="8082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/>
              <a:t>Local Storage</a:t>
            </a:r>
            <a:endParaRPr lang="ko-KR" altLang="en-US" sz="900"/>
          </a:p>
        </p:txBody>
      </p:sp>
      <p:cxnSp>
        <p:nvCxnSpPr>
          <p:cNvPr id="114" name="꺾인 연결선 20">
            <a:extLst>
              <a:ext uri="{FF2B5EF4-FFF2-40B4-BE49-F238E27FC236}">
                <a16:creationId xmlns:a16="http://schemas.microsoft.com/office/drawing/2014/main" id="{1A1CDA4D-8E01-4EA6-BD04-06AE9720A309}"/>
              </a:ext>
            </a:extLst>
          </p:cNvPr>
          <p:cNvCxnSpPr>
            <a:stCxn id="94" idx="2"/>
            <a:endCxn id="101" idx="2"/>
          </p:cNvCxnSpPr>
          <p:nvPr/>
        </p:nvCxnSpPr>
        <p:spPr>
          <a:xfrm rot="5400000" flipH="1" flipV="1">
            <a:off x="4739962" y="2899627"/>
            <a:ext cx="1135629" cy="4609333"/>
          </a:xfrm>
          <a:prstGeom prst="bentConnector3">
            <a:avLst>
              <a:gd name="adj1" fmla="val -2013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꺾인 연결선 25">
            <a:extLst>
              <a:ext uri="{FF2B5EF4-FFF2-40B4-BE49-F238E27FC236}">
                <a16:creationId xmlns:a16="http://schemas.microsoft.com/office/drawing/2014/main" id="{EB5B84F4-0B2A-4033-97D5-7930B4A52BF9}"/>
              </a:ext>
            </a:extLst>
          </p:cNvPr>
          <p:cNvCxnSpPr>
            <a:stCxn id="101" idx="0"/>
            <a:endCxn id="62" idx="3"/>
          </p:cNvCxnSpPr>
          <p:nvPr/>
        </p:nvCxnSpPr>
        <p:spPr>
          <a:xfrm rot="16200000" flipV="1">
            <a:off x="3470611" y="-519762"/>
            <a:ext cx="2097874" cy="6185792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60">
            <a:extLst>
              <a:ext uri="{FF2B5EF4-FFF2-40B4-BE49-F238E27FC236}">
                <a16:creationId xmlns:a16="http://schemas.microsoft.com/office/drawing/2014/main" id="{E1469C2B-94EF-4446-BD39-943FA76C76FA}"/>
              </a:ext>
            </a:extLst>
          </p:cNvPr>
          <p:cNvCxnSpPr>
            <a:stCxn id="65" idx="0"/>
          </p:cNvCxnSpPr>
          <p:nvPr/>
        </p:nvCxnSpPr>
        <p:spPr>
          <a:xfrm rot="16200000" flipV="1">
            <a:off x="1574609" y="1698328"/>
            <a:ext cx="680703" cy="1216064"/>
          </a:xfrm>
          <a:prstGeom prst="bentConnector2">
            <a:avLst/>
          </a:prstGeom>
          <a:ln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BFF320-1B9D-499C-AAF1-00FA56184A0C}"/>
              </a:ext>
            </a:extLst>
          </p:cNvPr>
          <p:cNvSpPr txBox="1"/>
          <p:nvPr/>
        </p:nvSpPr>
        <p:spPr>
          <a:xfrm>
            <a:off x="1944569" y="1739743"/>
            <a:ext cx="12478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로그정보 </a:t>
            </a:r>
            <a:r>
              <a:rPr lang="en-US" altLang="ko-KR" sz="900"/>
              <a:t>UI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4152918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2.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하드웨어 및 소프트웨어 구성도</a:t>
            </a:r>
            <a:endParaRPr lang="ko-KR" altLang="en-US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E19EEF31-86D6-44E9-87F6-A41AFC1DF519}"/>
              </a:ext>
            </a:extLst>
          </p:cNvPr>
          <p:cNvCxnSpPr/>
          <p:nvPr/>
        </p:nvCxnSpPr>
        <p:spPr bwMode="auto">
          <a:xfrm flipV="1">
            <a:off x="288032" y="3619925"/>
            <a:ext cx="9072888" cy="466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2FC4DEA1-679A-422E-8E38-29FF0CF354B8}"/>
              </a:ext>
            </a:extLst>
          </p:cNvPr>
          <p:cNvSpPr/>
          <p:nvPr/>
        </p:nvSpPr>
        <p:spPr>
          <a:xfrm>
            <a:off x="4158854" y="3856145"/>
            <a:ext cx="1142074" cy="231278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76" name="표 175">
            <a:extLst>
              <a:ext uri="{FF2B5EF4-FFF2-40B4-BE49-F238E27FC236}">
                <a16:creationId xmlns:a16="http://schemas.microsoft.com/office/drawing/2014/main" id="{C98323C9-6F4E-4EA2-9C41-E760CF3E84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141693"/>
              </p:ext>
            </p:extLst>
          </p:nvPr>
        </p:nvGraphicFramePr>
        <p:xfrm>
          <a:off x="4268931" y="4232217"/>
          <a:ext cx="951982" cy="829240"/>
        </p:xfrm>
        <a:graphic>
          <a:graphicData uri="http://schemas.openxmlformats.org/drawingml/2006/table">
            <a:tbl>
              <a:tblPr firstRow="1" bandRow="1"/>
              <a:tblGrid>
                <a:gridCol w="951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9548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Spark 2.4.0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54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DataNode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0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OPENJDK 1.8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0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CentOS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7.6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E567CE04-3C21-4290-B94A-56FE1B442140}"/>
              </a:ext>
            </a:extLst>
          </p:cNvPr>
          <p:cNvSpPr/>
          <p:nvPr/>
        </p:nvSpPr>
        <p:spPr>
          <a:xfrm>
            <a:off x="770619" y="3861880"/>
            <a:ext cx="1142074" cy="229465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78" name="표 177">
            <a:extLst>
              <a:ext uri="{FF2B5EF4-FFF2-40B4-BE49-F238E27FC236}">
                <a16:creationId xmlns:a16="http://schemas.microsoft.com/office/drawing/2014/main" id="{696AC086-341C-4740-9F1D-B7D0E69BC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007621"/>
              </p:ext>
            </p:extLst>
          </p:nvPr>
        </p:nvGraphicFramePr>
        <p:xfrm>
          <a:off x="880696" y="4214461"/>
          <a:ext cx="951982" cy="1432882"/>
        </p:xfrm>
        <a:graphic>
          <a:graphicData uri="http://schemas.openxmlformats.org/drawingml/2006/table">
            <a:tbl>
              <a:tblPr firstRow="1" bandRow="1"/>
              <a:tblGrid>
                <a:gridCol w="951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146">
                <a:tc>
                  <a:txBody>
                    <a:bodyPr/>
                    <a:lstStyle/>
                    <a:p>
                      <a:pPr marL="0" algn="ctr" defTabSz="1388882" rtl="0" eaLnBrk="1" latinLnBrk="1" hangingPunct="1">
                        <a:lnSpc>
                          <a:spcPct val="90000"/>
                        </a:lnSpc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Spark 2.4.0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14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Hive 1.1.0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146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Sqoop</a:t>
                      </a: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1.4.6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146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Zookeeper 3.4.5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314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HDFS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2.6.0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3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OPENJDK 1.8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3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CentOS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7.6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36C659DC-C727-4589-B932-5F08F30CEA5A}"/>
              </a:ext>
            </a:extLst>
          </p:cNvPr>
          <p:cNvSpPr/>
          <p:nvPr/>
        </p:nvSpPr>
        <p:spPr>
          <a:xfrm>
            <a:off x="1986288" y="3856145"/>
            <a:ext cx="1142074" cy="231278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80" name="표 179">
            <a:extLst>
              <a:ext uri="{FF2B5EF4-FFF2-40B4-BE49-F238E27FC236}">
                <a16:creationId xmlns:a16="http://schemas.microsoft.com/office/drawing/2014/main" id="{1A594BE6-E150-4903-A794-75398A4ADC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135895"/>
              </p:ext>
            </p:extLst>
          </p:nvPr>
        </p:nvGraphicFramePr>
        <p:xfrm>
          <a:off x="2096365" y="4232217"/>
          <a:ext cx="951982" cy="829240"/>
        </p:xfrm>
        <a:graphic>
          <a:graphicData uri="http://schemas.openxmlformats.org/drawingml/2006/table">
            <a:tbl>
              <a:tblPr firstRow="1" bandRow="1"/>
              <a:tblGrid>
                <a:gridCol w="951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146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HUE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14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HDFS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2.6.0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14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OPENJDK 1.8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14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CentOS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7.6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78F4AA2A-58C7-4674-BE03-E692F9FCA7ED}"/>
              </a:ext>
            </a:extLst>
          </p:cNvPr>
          <p:cNvSpPr/>
          <p:nvPr/>
        </p:nvSpPr>
        <p:spPr>
          <a:xfrm>
            <a:off x="5382990" y="3856145"/>
            <a:ext cx="1142074" cy="231278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82" name="표 181">
            <a:extLst>
              <a:ext uri="{FF2B5EF4-FFF2-40B4-BE49-F238E27FC236}">
                <a16:creationId xmlns:a16="http://schemas.microsoft.com/office/drawing/2014/main" id="{F4B1EA89-1B5A-4FA3-B6DE-72316C150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451278"/>
              </p:ext>
            </p:extLst>
          </p:nvPr>
        </p:nvGraphicFramePr>
        <p:xfrm>
          <a:off x="5493067" y="4232217"/>
          <a:ext cx="951982" cy="829240"/>
        </p:xfrm>
        <a:graphic>
          <a:graphicData uri="http://schemas.openxmlformats.org/drawingml/2006/table">
            <a:tbl>
              <a:tblPr firstRow="1" bandRow="1"/>
              <a:tblGrid>
                <a:gridCol w="951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9548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Spark 2.4.0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54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DataNode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0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OPENJDK 1.8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0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CentOS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7.6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D25A061C-294D-4580-A0EE-23519B69FA77}"/>
              </a:ext>
            </a:extLst>
          </p:cNvPr>
          <p:cNvSpPr/>
          <p:nvPr/>
        </p:nvSpPr>
        <p:spPr>
          <a:xfrm>
            <a:off x="6607126" y="3856145"/>
            <a:ext cx="1142074" cy="231278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84" name="표 183">
            <a:extLst>
              <a:ext uri="{FF2B5EF4-FFF2-40B4-BE49-F238E27FC236}">
                <a16:creationId xmlns:a16="http://schemas.microsoft.com/office/drawing/2014/main" id="{8BA0DE9E-2E38-45BC-B768-267E841E0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917904"/>
              </p:ext>
            </p:extLst>
          </p:nvPr>
        </p:nvGraphicFramePr>
        <p:xfrm>
          <a:off x="6717203" y="4232217"/>
          <a:ext cx="951982" cy="829240"/>
        </p:xfrm>
        <a:graphic>
          <a:graphicData uri="http://schemas.openxmlformats.org/drawingml/2006/table">
            <a:tbl>
              <a:tblPr firstRow="1" bandRow="1"/>
              <a:tblGrid>
                <a:gridCol w="951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9548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Spark 2.4.0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54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DataNode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0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OPENJDK 1.8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0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CentOS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7.6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46414A1E-6265-4095-A8C1-D0918AA702B4}"/>
              </a:ext>
            </a:extLst>
          </p:cNvPr>
          <p:cNvSpPr/>
          <p:nvPr/>
        </p:nvSpPr>
        <p:spPr>
          <a:xfrm>
            <a:off x="436040" y="3500024"/>
            <a:ext cx="1852664" cy="24327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r>
              <a:rPr lang="en-US" altLang="ko-KR" sz="1050" b="1">
                <a:solidFill>
                  <a:schemeClr val="tx1"/>
                </a:solidFill>
                <a:latin typeface="+mn-ea"/>
              </a:rPr>
              <a:t>Hadoop</a:t>
            </a:r>
            <a:r>
              <a:rPr lang="ko-KR" altLang="en-US" sz="1050" b="1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50" b="1">
                <a:solidFill>
                  <a:schemeClr val="tx1"/>
                </a:solidFill>
                <a:latin typeface="+mn-ea"/>
              </a:rPr>
              <a:t>Cluster Layer</a:t>
            </a:r>
            <a:endParaRPr lang="ko-KR" altLang="en-US" sz="105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97" name="직선 연결선 196">
            <a:extLst>
              <a:ext uri="{FF2B5EF4-FFF2-40B4-BE49-F238E27FC236}">
                <a16:creationId xmlns:a16="http://schemas.microsoft.com/office/drawing/2014/main" id="{D6B61D81-15A4-4FD7-A421-10B363B3C3C0}"/>
              </a:ext>
            </a:extLst>
          </p:cNvPr>
          <p:cNvCxnSpPr/>
          <p:nvPr/>
        </p:nvCxnSpPr>
        <p:spPr bwMode="auto">
          <a:xfrm flipV="1">
            <a:off x="288032" y="956613"/>
            <a:ext cx="9072888" cy="466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7D6FB29A-A440-4D7F-9795-DFD5EAD24BD1}"/>
              </a:ext>
            </a:extLst>
          </p:cNvPr>
          <p:cNvSpPr/>
          <p:nvPr/>
        </p:nvSpPr>
        <p:spPr>
          <a:xfrm>
            <a:off x="768834" y="1201316"/>
            <a:ext cx="1142074" cy="200283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201" name="표 200">
            <a:extLst>
              <a:ext uri="{FF2B5EF4-FFF2-40B4-BE49-F238E27FC236}">
                <a16:creationId xmlns:a16="http://schemas.microsoft.com/office/drawing/2014/main" id="{034C1C32-CC1C-4D11-9157-2955D11387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154760"/>
              </p:ext>
            </p:extLst>
          </p:nvPr>
        </p:nvGraphicFramePr>
        <p:xfrm>
          <a:off x="878911" y="1532634"/>
          <a:ext cx="951982" cy="1030454"/>
        </p:xfrm>
        <a:graphic>
          <a:graphicData uri="http://schemas.openxmlformats.org/drawingml/2006/table">
            <a:tbl>
              <a:tblPr firstRow="1" bandRow="1"/>
              <a:tblGrid>
                <a:gridCol w="951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146">
                <a:tc>
                  <a:txBody>
                    <a:bodyPr/>
                    <a:lstStyle/>
                    <a:p>
                      <a:pPr marL="0" algn="ctr" defTabSz="1388882" rtl="0" eaLnBrk="1" latinLnBrk="1" hangingPunct="1">
                        <a:lnSpc>
                          <a:spcPct val="90000"/>
                        </a:lnSpc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Spark 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2.4.0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14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Postgre JDBC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146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Oracle JDBC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3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OPENJDK 1.8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3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CentOS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7.6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54121404-D427-4537-861E-7FF740FD35D7}"/>
              </a:ext>
            </a:extLst>
          </p:cNvPr>
          <p:cNvSpPr/>
          <p:nvPr/>
        </p:nvSpPr>
        <p:spPr>
          <a:xfrm>
            <a:off x="498558" y="836712"/>
            <a:ext cx="2006170" cy="24327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r>
              <a:rPr lang="en-US" altLang="ko-KR" sz="1050" b="1">
                <a:solidFill>
                  <a:schemeClr val="tx1"/>
                </a:solidFill>
                <a:latin typeface="+mn-ea"/>
              </a:rPr>
              <a:t>Interface &amp; Schedule Layer</a:t>
            </a:r>
            <a:endParaRPr lang="ko-KR" altLang="en-US" sz="105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FC08B1C5-0D75-4534-838B-BA34B0207015}"/>
              </a:ext>
            </a:extLst>
          </p:cNvPr>
          <p:cNvSpPr/>
          <p:nvPr/>
        </p:nvSpPr>
        <p:spPr>
          <a:xfrm>
            <a:off x="2864768" y="841077"/>
            <a:ext cx="1920331" cy="24327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r>
              <a:rPr lang="en-US" altLang="ko-KR" sz="1050" b="1">
                <a:solidFill>
                  <a:schemeClr val="tx1"/>
                </a:solidFill>
                <a:latin typeface="+mn-ea"/>
              </a:rPr>
              <a:t>Postgre Cluster Layer</a:t>
            </a:r>
            <a:endParaRPr lang="ko-KR" altLang="en-US" sz="105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7D5A43F-7CB7-4520-BA08-E6585E2E73D0}"/>
              </a:ext>
            </a:extLst>
          </p:cNvPr>
          <p:cNvSpPr/>
          <p:nvPr/>
        </p:nvSpPr>
        <p:spPr>
          <a:xfrm>
            <a:off x="820926" y="1236629"/>
            <a:ext cx="103573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>
                <a:latin typeface="+mn-ea"/>
              </a:rPr>
              <a:t>Interface Node</a:t>
            </a:r>
            <a:endParaRPr lang="ko-KR" altLang="en-US" sz="800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C3233971-F843-459C-8B5B-55584AD54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787533"/>
              </p:ext>
            </p:extLst>
          </p:nvPr>
        </p:nvGraphicFramePr>
        <p:xfrm>
          <a:off x="845682" y="5699410"/>
          <a:ext cx="1010974" cy="402428"/>
        </p:xfrm>
        <a:graphic>
          <a:graphicData uri="http://schemas.openxmlformats.org/drawingml/2006/table">
            <a:tbl>
              <a:tblPr firstRow="1" bandRow="1"/>
              <a:tblGrid>
                <a:gridCol w="1010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0023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32 CORE + 128G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02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38T Disk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7C7A9328-B59F-4A04-A424-78C41FB061F0}"/>
              </a:ext>
            </a:extLst>
          </p:cNvPr>
          <p:cNvSpPr/>
          <p:nvPr/>
        </p:nvSpPr>
        <p:spPr>
          <a:xfrm>
            <a:off x="947525" y="3869485"/>
            <a:ext cx="8098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>
                <a:latin typeface="+mn-ea"/>
              </a:rPr>
              <a:t>CDH5.13.3</a:t>
            </a:r>
          </a:p>
          <a:p>
            <a:pPr algn="ctr"/>
            <a:r>
              <a:rPr lang="en-US" altLang="ko-KR" sz="800">
                <a:latin typeface="+mn-ea"/>
              </a:rPr>
              <a:t>Name Node1</a:t>
            </a:r>
            <a:endParaRPr lang="ko-KR" altLang="en-US" sz="80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C6B4F9C-5715-447C-BD9F-98BCF4B0D066}"/>
              </a:ext>
            </a:extLst>
          </p:cNvPr>
          <p:cNvSpPr/>
          <p:nvPr/>
        </p:nvSpPr>
        <p:spPr>
          <a:xfrm>
            <a:off x="2162451" y="3883928"/>
            <a:ext cx="8098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>
                <a:latin typeface="+mn-ea"/>
              </a:rPr>
              <a:t>CDH5.13.3</a:t>
            </a:r>
          </a:p>
          <a:p>
            <a:pPr algn="ctr"/>
            <a:r>
              <a:rPr lang="en-US" altLang="ko-KR" sz="800">
                <a:latin typeface="+mn-ea"/>
              </a:rPr>
              <a:t>Name Node2</a:t>
            </a:r>
            <a:endParaRPr lang="ko-KR" altLang="en-US" sz="80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4A758B3-C4C9-4A5E-B6C9-F9BF64C7F5CD}"/>
              </a:ext>
            </a:extLst>
          </p:cNvPr>
          <p:cNvSpPr/>
          <p:nvPr/>
        </p:nvSpPr>
        <p:spPr>
          <a:xfrm>
            <a:off x="4368157" y="3883928"/>
            <a:ext cx="7489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>
                <a:latin typeface="+mn-ea"/>
              </a:rPr>
              <a:t>CDH5.13.3</a:t>
            </a:r>
          </a:p>
          <a:p>
            <a:pPr algn="ctr"/>
            <a:r>
              <a:rPr lang="en-US" altLang="ko-KR" sz="800">
                <a:latin typeface="+mn-ea"/>
              </a:rPr>
              <a:t>Data Node1</a:t>
            </a:r>
            <a:endParaRPr lang="ko-KR" altLang="en-US" sz="80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3CC5368-E914-40B1-AA9E-0C30CAE8C205}"/>
              </a:ext>
            </a:extLst>
          </p:cNvPr>
          <p:cNvSpPr/>
          <p:nvPr/>
        </p:nvSpPr>
        <p:spPr>
          <a:xfrm>
            <a:off x="5600560" y="3883928"/>
            <a:ext cx="7489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>
                <a:latin typeface="+mn-ea"/>
              </a:rPr>
              <a:t>CDH5.13.3</a:t>
            </a:r>
          </a:p>
          <a:p>
            <a:pPr algn="ctr"/>
            <a:r>
              <a:rPr lang="en-US" altLang="ko-KR" sz="800">
                <a:latin typeface="+mn-ea"/>
              </a:rPr>
              <a:t>Data Node2</a:t>
            </a:r>
            <a:endParaRPr lang="ko-KR" altLang="en-US" sz="80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9B840A3-22BE-4E35-8A04-223AFDFA0A0B}"/>
              </a:ext>
            </a:extLst>
          </p:cNvPr>
          <p:cNvSpPr/>
          <p:nvPr/>
        </p:nvSpPr>
        <p:spPr>
          <a:xfrm>
            <a:off x="6825682" y="3883928"/>
            <a:ext cx="7489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>
                <a:latin typeface="+mn-ea"/>
              </a:rPr>
              <a:t>CDH5.13.3</a:t>
            </a:r>
          </a:p>
          <a:p>
            <a:pPr algn="ctr"/>
            <a:r>
              <a:rPr lang="en-US" altLang="ko-KR" sz="800">
                <a:latin typeface="+mn-ea"/>
              </a:rPr>
              <a:t>Data Node3</a:t>
            </a:r>
            <a:endParaRPr lang="ko-KR" altLang="en-US" sz="800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36041E7C-1DEA-4F28-A786-0368027DA2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935251"/>
              </p:ext>
            </p:extLst>
          </p:nvPr>
        </p:nvGraphicFramePr>
        <p:xfrm>
          <a:off x="2006867" y="5699410"/>
          <a:ext cx="1047378" cy="402428"/>
        </p:xfrm>
        <a:graphic>
          <a:graphicData uri="http://schemas.openxmlformats.org/drawingml/2006/table">
            <a:tbl>
              <a:tblPr firstRow="1" bandRow="1"/>
              <a:tblGrid>
                <a:gridCol w="1047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0023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32 CORE + 128G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02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38T Disk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C04D8146-DB2F-4E3C-82FF-284DE8081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603912"/>
              </p:ext>
            </p:extLst>
          </p:nvPr>
        </p:nvGraphicFramePr>
        <p:xfrm>
          <a:off x="4216199" y="5699410"/>
          <a:ext cx="1018638" cy="402428"/>
        </p:xfrm>
        <a:graphic>
          <a:graphicData uri="http://schemas.openxmlformats.org/drawingml/2006/table">
            <a:tbl>
              <a:tblPr firstRow="1" bandRow="1"/>
              <a:tblGrid>
                <a:gridCol w="1018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0023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24 CORE + 128G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02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30T Disk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1BA9EE50-9F98-442D-AF05-796301B7B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723708"/>
              </p:ext>
            </p:extLst>
          </p:nvPr>
        </p:nvGraphicFramePr>
        <p:xfrm>
          <a:off x="5454800" y="5699410"/>
          <a:ext cx="1000882" cy="402428"/>
        </p:xfrm>
        <a:graphic>
          <a:graphicData uri="http://schemas.openxmlformats.org/drawingml/2006/table">
            <a:tbl>
              <a:tblPr firstRow="1" bandRow="1"/>
              <a:tblGrid>
                <a:gridCol w="1000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0023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24 CORE + 128G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02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30T Disk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A1DED790-4500-4BEF-BDBA-4B3FBE9EF6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221498"/>
              </p:ext>
            </p:extLst>
          </p:nvPr>
        </p:nvGraphicFramePr>
        <p:xfrm>
          <a:off x="6668302" y="5699410"/>
          <a:ext cx="1023913" cy="402428"/>
        </p:xfrm>
        <a:graphic>
          <a:graphicData uri="http://schemas.openxmlformats.org/drawingml/2006/table">
            <a:tbl>
              <a:tblPr firstRow="1" bandRow="1"/>
              <a:tblGrid>
                <a:gridCol w="1023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0023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24 CORE + 128G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02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30T Disk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7960D1AE-1E0A-4021-A478-3E5A3BE1A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784125"/>
              </p:ext>
            </p:extLst>
          </p:nvPr>
        </p:nvGraphicFramePr>
        <p:xfrm>
          <a:off x="866300" y="2766553"/>
          <a:ext cx="951982" cy="402428"/>
        </p:xfrm>
        <a:graphic>
          <a:graphicData uri="http://schemas.openxmlformats.org/drawingml/2006/table">
            <a:tbl>
              <a:tblPr firstRow="1" bandRow="1"/>
              <a:tblGrid>
                <a:gridCol w="951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0023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24 CORE + 48G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02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2T Disk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" name="직사각형 31">
            <a:extLst>
              <a:ext uri="{FF2B5EF4-FFF2-40B4-BE49-F238E27FC236}">
                <a16:creationId xmlns:a16="http://schemas.microsoft.com/office/drawing/2014/main" id="{CDD789C0-8FB2-4145-8D6D-0C637BD082F9}"/>
              </a:ext>
            </a:extLst>
          </p:cNvPr>
          <p:cNvSpPr/>
          <p:nvPr/>
        </p:nvSpPr>
        <p:spPr>
          <a:xfrm>
            <a:off x="2950881" y="1201316"/>
            <a:ext cx="1142074" cy="200283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82EF19A-007E-4EFC-9272-8293A8B27637}"/>
              </a:ext>
            </a:extLst>
          </p:cNvPr>
          <p:cNvSpPr/>
          <p:nvPr/>
        </p:nvSpPr>
        <p:spPr>
          <a:xfrm>
            <a:off x="3002973" y="1236629"/>
            <a:ext cx="103573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>
                <a:latin typeface="+mn-ea"/>
              </a:rPr>
              <a:t>Master Node</a:t>
            </a:r>
            <a:endParaRPr lang="ko-KR" altLang="en-US" sz="800" dirty="0"/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E733D153-CB88-4B5A-AB72-5553AA32E1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151488"/>
              </p:ext>
            </p:extLst>
          </p:nvPr>
        </p:nvGraphicFramePr>
        <p:xfrm>
          <a:off x="3002973" y="2766553"/>
          <a:ext cx="1042730" cy="402428"/>
        </p:xfrm>
        <a:graphic>
          <a:graphicData uri="http://schemas.openxmlformats.org/drawingml/2006/table">
            <a:tbl>
              <a:tblPr firstRow="1" bandRow="1"/>
              <a:tblGrid>
                <a:gridCol w="1042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0023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24 CORE + 128G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02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11T Disk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직사각형 35">
            <a:extLst>
              <a:ext uri="{FF2B5EF4-FFF2-40B4-BE49-F238E27FC236}">
                <a16:creationId xmlns:a16="http://schemas.microsoft.com/office/drawing/2014/main" id="{8C158BAF-E80F-4AF2-91D6-97D40945AC35}"/>
              </a:ext>
            </a:extLst>
          </p:cNvPr>
          <p:cNvSpPr/>
          <p:nvPr/>
        </p:nvSpPr>
        <p:spPr>
          <a:xfrm>
            <a:off x="4160912" y="1201316"/>
            <a:ext cx="1142074" cy="200283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FB914FBD-0CC2-4C1B-ACA2-21FCF2C287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04593"/>
              </p:ext>
            </p:extLst>
          </p:nvPr>
        </p:nvGraphicFramePr>
        <p:xfrm>
          <a:off x="4270989" y="1532634"/>
          <a:ext cx="951982" cy="829240"/>
        </p:xfrm>
        <a:graphic>
          <a:graphicData uri="http://schemas.openxmlformats.org/drawingml/2006/table">
            <a:tbl>
              <a:tblPr firstRow="1" bandRow="1"/>
              <a:tblGrid>
                <a:gridCol w="951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14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Postgre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SQL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146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Citus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Worker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3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OPENJDK 1.8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3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CentOS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7.6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8" name="직사각형 37">
            <a:extLst>
              <a:ext uri="{FF2B5EF4-FFF2-40B4-BE49-F238E27FC236}">
                <a16:creationId xmlns:a16="http://schemas.microsoft.com/office/drawing/2014/main" id="{D1618C8C-51FF-445D-BF04-53F8C08BC169}"/>
              </a:ext>
            </a:extLst>
          </p:cNvPr>
          <p:cNvSpPr/>
          <p:nvPr/>
        </p:nvSpPr>
        <p:spPr>
          <a:xfrm>
            <a:off x="4213004" y="1236629"/>
            <a:ext cx="103573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>
                <a:latin typeface="+mn-ea"/>
              </a:rPr>
              <a:t>Worker Node1</a:t>
            </a:r>
            <a:endParaRPr lang="ko-KR" altLang="en-US" sz="800" dirty="0"/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EC8D51FC-42F0-472A-B6EA-C3D1E8CE05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775637"/>
              </p:ext>
            </p:extLst>
          </p:nvPr>
        </p:nvGraphicFramePr>
        <p:xfrm>
          <a:off x="4213004" y="2766553"/>
          <a:ext cx="1042730" cy="402428"/>
        </p:xfrm>
        <a:graphic>
          <a:graphicData uri="http://schemas.openxmlformats.org/drawingml/2006/table">
            <a:tbl>
              <a:tblPr firstRow="1" bandRow="1"/>
              <a:tblGrid>
                <a:gridCol w="1042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0023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24 CORE + 128G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02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11T Disk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직사각형 39">
            <a:extLst>
              <a:ext uri="{FF2B5EF4-FFF2-40B4-BE49-F238E27FC236}">
                <a16:creationId xmlns:a16="http://schemas.microsoft.com/office/drawing/2014/main" id="{8DB35851-3098-4008-839B-9D0478A57CD2}"/>
              </a:ext>
            </a:extLst>
          </p:cNvPr>
          <p:cNvSpPr/>
          <p:nvPr/>
        </p:nvSpPr>
        <p:spPr>
          <a:xfrm>
            <a:off x="5385048" y="1198055"/>
            <a:ext cx="1142074" cy="200283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9537D2F0-4BCA-43A9-A5AE-64547D865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22323"/>
              </p:ext>
            </p:extLst>
          </p:nvPr>
        </p:nvGraphicFramePr>
        <p:xfrm>
          <a:off x="5495125" y="1529373"/>
          <a:ext cx="951982" cy="829240"/>
        </p:xfrm>
        <a:graphic>
          <a:graphicData uri="http://schemas.openxmlformats.org/drawingml/2006/table">
            <a:tbl>
              <a:tblPr firstRow="1" bandRow="1"/>
              <a:tblGrid>
                <a:gridCol w="951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14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Postgre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SQL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146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Citus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Worker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3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OPENJDK 1.8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3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CentOS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7.6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2" name="직사각형 41">
            <a:extLst>
              <a:ext uri="{FF2B5EF4-FFF2-40B4-BE49-F238E27FC236}">
                <a16:creationId xmlns:a16="http://schemas.microsoft.com/office/drawing/2014/main" id="{94494C5D-3F35-44E2-A405-031448ACD90E}"/>
              </a:ext>
            </a:extLst>
          </p:cNvPr>
          <p:cNvSpPr/>
          <p:nvPr/>
        </p:nvSpPr>
        <p:spPr>
          <a:xfrm>
            <a:off x="5437140" y="1233368"/>
            <a:ext cx="103573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>
                <a:latin typeface="+mn-ea"/>
              </a:rPr>
              <a:t>Worker Node2</a:t>
            </a:r>
            <a:endParaRPr lang="ko-KR" altLang="en-US" sz="800" dirty="0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7B7DD753-0402-4189-8BF0-F21532281F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162183"/>
              </p:ext>
            </p:extLst>
          </p:nvPr>
        </p:nvGraphicFramePr>
        <p:xfrm>
          <a:off x="5444140" y="2763292"/>
          <a:ext cx="1028730" cy="402428"/>
        </p:xfrm>
        <a:graphic>
          <a:graphicData uri="http://schemas.openxmlformats.org/drawingml/2006/table">
            <a:tbl>
              <a:tblPr firstRow="1" bandRow="1"/>
              <a:tblGrid>
                <a:gridCol w="1028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0023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24 CORE + 128G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02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11T Disk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" name="직사각형 43">
            <a:extLst>
              <a:ext uri="{FF2B5EF4-FFF2-40B4-BE49-F238E27FC236}">
                <a16:creationId xmlns:a16="http://schemas.microsoft.com/office/drawing/2014/main" id="{FF094F24-82C0-4E3D-AA6A-2E8FA07D4D23}"/>
              </a:ext>
            </a:extLst>
          </p:cNvPr>
          <p:cNvSpPr/>
          <p:nvPr/>
        </p:nvSpPr>
        <p:spPr>
          <a:xfrm>
            <a:off x="6609184" y="1198055"/>
            <a:ext cx="1142074" cy="200283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E9D1D872-0BF1-4A8E-9572-AE16BDA555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230671"/>
              </p:ext>
            </p:extLst>
          </p:nvPr>
        </p:nvGraphicFramePr>
        <p:xfrm>
          <a:off x="6719261" y="1529373"/>
          <a:ext cx="951982" cy="829240"/>
        </p:xfrm>
        <a:graphic>
          <a:graphicData uri="http://schemas.openxmlformats.org/drawingml/2006/table">
            <a:tbl>
              <a:tblPr firstRow="1" bandRow="1"/>
              <a:tblGrid>
                <a:gridCol w="951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14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Postgre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SQL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146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Citus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Worker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3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OPENJDK 1.8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3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CentOS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7.6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6" name="직사각형 45">
            <a:extLst>
              <a:ext uri="{FF2B5EF4-FFF2-40B4-BE49-F238E27FC236}">
                <a16:creationId xmlns:a16="http://schemas.microsoft.com/office/drawing/2014/main" id="{7F86359E-095B-4B20-9AA4-278E038120CF}"/>
              </a:ext>
            </a:extLst>
          </p:cNvPr>
          <p:cNvSpPr/>
          <p:nvPr/>
        </p:nvSpPr>
        <p:spPr>
          <a:xfrm>
            <a:off x="6661276" y="1233368"/>
            <a:ext cx="103573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>
                <a:latin typeface="+mn-ea"/>
              </a:rPr>
              <a:t>Worker Node3</a:t>
            </a:r>
            <a:endParaRPr lang="ko-KR" altLang="en-US" sz="800" dirty="0"/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707A9760-69BE-4D0D-A8AE-7B8C562E08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004728"/>
              </p:ext>
            </p:extLst>
          </p:nvPr>
        </p:nvGraphicFramePr>
        <p:xfrm>
          <a:off x="6661276" y="2763292"/>
          <a:ext cx="1042730" cy="402428"/>
        </p:xfrm>
        <a:graphic>
          <a:graphicData uri="http://schemas.openxmlformats.org/drawingml/2006/table">
            <a:tbl>
              <a:tblPr firstRow="1" bandRow="1"/>
              <a:tblGrid>
                <a:gridCol w="1042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0023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24 CORE + 128G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02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11T Disk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:a16="http://schemas.microsoft.com/office/drawing/2014/main" id="{878C40D3-9558-431A-83B7-CAFC2CFB596B}"/>
              </a:ext>
            </a:extLst>
          </p:cNvPr>
          <p:cNvSpPr/>
          <p:nvPr/>
        </p:nvSpPr>
        <p:spPr>
          <a:xfrm>
            <a:off x="7843374" y="3843756"/>
            <a:ext cx="1142074" cy="231278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D4727C46-B242-424E-943B-D87A3B27E0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871301"/>
              </p:ext>
            </p:extLst>
          </p:nvPr>
        </p:nvGraphicFramePr>
        <p:xfrm>
          <a:off x="7953451" y="4219828"/>
          <a:ext cx="951982" cy="829240"/>
        </p:xfrm>
        <a:graphic>
          <a:graphicData uri="http://schemas.openxmlformats.org/drawingml/2006/table">
            <a:tbl>
              <a:tblPr firstRow="1" bandRow="1"/>
              <a:tblGrid>
                <a:gridCol w="951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9548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Spark 2.4.0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54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DataNode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0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OPENJDK 1.8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0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CentOS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7.6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0" name="직사각형 49">
            <a:extLst>
              <a:ext uri="{FF2B5EF4-FFF2-40B4-BE49-F238E27FC236}">
                <a16:creationId xmlns:a16="http://schemas.microsoft.com/office/drawing/2014/main" id="{CB7E8E75-5DBD-4A64-BE9F-AE83AEA96E6B}"/>
              </a:ext>
            </a:extLst>
          </p:cNvPr>
          <p:cNvSpPr/>
          <p:nvPr/>
        </p:nvSpPr>
        <p:spPr>
          <a:xfrm>
            <a:off x="8061930" y="3871539"/>
            <a:ext cx="7489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>
                <a:latin typeface="+mn-ea"/>
              </a:rPr>
              <a:t>CDH5.13.3</a:t>
            </a:r>
          </a:p>
          <a:p>
            <a:pPr algn="ctr"/>
            <a:r>
              <a:rPr lang="en-US" altLang="ko-KR" sz="800" dirty="0">
                <a:latin typeface="+mn-ea"/>
              </a:rPr>
              <a:t>Data Node4</a:t>
            </a:r>
            <a:endParaRPr lang="ko-KR" altLang="en-US" sz="800" dirty="0"/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A5BF1E3A-1841-4319-8A19-1B852F2D46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407550"/>
              </p:ext>
            </p:extLst>
          </p:nvPr>
        </p:nvGraphicFramePr>
        <p:xfrm>
          <a:off x="7904550" y="5687021"/>
          <a:ext cx="1023913" cy="402428"/>
        </p:xfrm>
        <a:graphic>
          <a:graphicData uri="http://schemas.openxmlformats.org/drawingml/2006/table">
            <a:tbl>
              <a:tblPr firstRow="1" bandRow="1"/>
              <a:tblGrid>
                <a:gridCol w="1023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0023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24 CORE + 128G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02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30T Disk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2BF702B1-C0DC-4A0C-9AE4-B54A98C07A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622506"/>
              </p:ext>
            </p:extLst>
          </p:nvPr>
        </p:nvGraphicFramePr>
        <p:xfrm>
          <a:off x="3048347" y="1521915"/>
          <a:ext cx="951982" cy="829240"/>
        </p:xfrm>
        <a:graphic>
          <a:graphicData uri="http://schemas.openxmlformats.org/drawingml/2006/table">
            <a:tbl>
              <a:tblPr firstRow="1" bandRow="1"/>
              <a:tblGrid>
                <a:gridCol w="951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14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Postgre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SQL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146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Citus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Master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3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OPENJDK 1.8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3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CentOS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7.6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D1EF2AA-5C1B-4AF7-AD8B-D3B864FE8C63}"/>
              </a:ext>
            </a:extLst>
          </p:cNvPr>
          <p:cNvSpPr txBox="1"/>
          <p:nvPr/>
        </p:nvSpPr>
        <p:spPr>
          <a:xfrm>
            <a:off x="920552" y="3194260"/>
            <a:ext cx="8368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150.23.13.152</a:t>
            </a:r>
            <a:endParaRPr lang="en-US" altLang="ko-KR" sz="800" dirty="0">
              <a:solidFill>
                <a:srgbClr val="FF0000"/>
              </a:solidFill>
            </a:endParaRPr>
          </a:p>
          <a:p>
            <a:r>
              <a:rPr lang="en-US" altLang="ko-KR" sz="800">
                <a:solidFill>
                  <a:srgbClr val="FF0000"/>
                </a:solidFill>
              </a:rPr>
              <a:t>185.15.16.152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E0DE77D-5887-4D2F-85F4-A59A0E0C37E1}"/>
              </a:ext>
            </a:extLst>
          </p:cNvPr>
          <p:cNvSpPr txBox="1"/>
          <p:nvPr/>
        </p:nvSpPr>
        <p:spPr>
          <a:xfrm>
            <a:off x="3108078" y="3194260"/>
            <a:ext cx="8368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</a:rPr>
              <a:t>150.23.13.156</a:t>
            </a:r>
          </a:p>
          <a:p>
            <a:r>
              <a:rPr lang="en-US" altLang="ko-KR" sz="800" dirty="0">
                <a:solidFill>
                  <a:srgbClr val="FF0000"/>
                </a:solidFill>
              </a:rPr>
              <a:t>185.15.16.156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52AB55F-37B0-4CB1-AA50-66F3DC7182AB}"/>
              </a:ext>
            </a:extLst>
          </p:cNvPr>
          <p:cNvSpPr txBox="1"/>
          <p:nvPr/>
        </p:nvSpPr>
        <p:spPr>
          <a:xfrm>
            <a:off x="4307113" y="3194260"/>
            <a:ext cx="8368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</a:rPr>
              <a:t>150.23.13.157</a:t>
            </a:r>
          </a:p>
          <a:p>
            <a:r>
              <a:rPr lang="en-US" altLang="ko-KR" sz="800" dirty="0">
                <a:solidFill>
                  <a:srgbClr val="FF0000"/>
                </a:solidFill>
              </a:rPr>
              <a:t>185.15.16.157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43E29BD-9C56-4A24-87EE-1DF36D91D017}"/>
              </a:ext>
            </a:extLst>
          </p:cNvPr>
          <p:cNvSpPr txBox="1"/>
          <p:nvPr/>
        </p:nvSpPr>
        <p:spPr>
          <a:xfrm>
            <a:off x="5550653" y="3194260"/>
            <a:ext cx="8368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</a:rPr>
              <a:t>150.23.13.158</a:t>
            </a:r>
          </a:p>
          <a:p>
            <a:r>
              <a:rPr lang="en-US" altLang="ko-KR" sz="800" dirty="0">
                <a:solidFill>
                  <a:srgbClr val="FF0000"/>
                </a:solidFill>
              </a:rPr>
              <a:t>185.15.16.158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26E6F3-F87E-4329-ADDC-E92DC326FC54}"/>
              </a:ext>
            </a:extLst>
          </p:cNvPr>
          <p:cNvSpPr txBox="1"/>
          <p:nvPr/>
        </p:nvSpPr>
        <p:spPr>
          <a:xfrm>
            <a:off x="6749688" y="3194260"/>
            <a:ext cx="8368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</a:rPr>
              <a:t>150.23.13.159</a:t>
            </a:r>
          </a:p>
          <a:p>
            <a:r>
              <a:rPr lang="en-US" altLang="ko-KR" sz="800" dirty="0">
                <a:solidFill>
                  <a:srgbClr val="FF0000"/>
                </a:solidFill>
              </a:rPr>
              <a:t>185.15.16.159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BD88316-18D5-4634-9360-24C0187C1E22}"/>
              </a:ext>
            </a:extLst>
          </p:cNvPr>
          <p:cNvSpPr txBox="1"/>
          <p:nvPr/>
        </p:nvSpPr>
        <p:spPr>
          <a:xfrm>
            <a:off x="4367457" y="5198767"/>
            <a:ext cx="8368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</a:rPr>
              <a:t>150.23.13.156</a:t>
            </a:r>
          </a:p>
          <a:p>
            <a:r>
              <a:rPr lang="en-US" altLang="ko-KR" sz="800" dirty="0">
                <a:solidFill>
                  <a:srgbClr val="FF0000"/>
                </a:solidFill>
              </a:rPr>
              <a:t>185.15.16.156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B3A32D6-CCA6-4B53-9CF9-62C6D513C219}"/>
              </a:ext>
            </a:extLst>
          </p:cNvPr>
          <p:cNvSpPr txBox="1"/>
          <p:nvPr/>
        </p:nvSpPr>
        <p:spPr>
          <a:xfrm>
            <a:off x="5566492" y="5198767"/>
            <a:ext cx="8368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</a:rPr>
              <a:t>150.23.13.157</a:t>
            </a:r>
          </a:p>
          <a:p>
            <a:r>
              <a:rPr lang="en-US" altLang="ko-KR" sz="800" dirty="0">
                <a:solidFill>
                  <a:srgbClr val="FF0000"/>
                </a:solidFill>
              </a:rPr>
              <a:t>185.15.16.157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20E463C-D358-4319-ADF6-2F424AFD7147}"/>
              </a:ext>
            </a:extLst>
          </p:cNvPr>
          <p:cNvSpPr txBox="1"/>
          <p:nvPr/>
        </p:nvSpPr>
        <p:spPr>
          <a:xfrm>
            <a:off x="6810032" y="5198767"/>
            <a:ext cx="8368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</a:rPr>
              <a:t>150.23.13.158</a:t>
            </a:r>
          </a:p>
          <a:p>
            <a:r>
              <a:rPr lang="en-US" altLang="ko-KR" sz="800" dirty="0">
                <a:solidFill>
                  <a:srgbClr val="FF0000"/>
                </a:solidFill>
              </a:rPr>
              <a:t>185.15.16.158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1218CB1-5A33-447E-A3A2-7EC8CD89268F}"/>
              </a:ext>
            </a:extLst>
          </p:cNvPr>
          <p:cNvSpPr txBox="1"/>
          <p:nvPr/>
        </p:nvSpPr>
        <p:spPr>
          <a:xfrm>
            <a:off x="8009067" y="5198767"/>
            <a:ext cx="8368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</a:rPr>
              <a:t>150.23.13.159</a:t>
            </a:r>
          </a:p>
          <a:p>
            <a:r>
              <a:rPr lang="en-US" altLang="ko-KR" sz="800" dirty="0">
                <a:solidFill>
                  <a:srgbClr val="FF0000"/>
                </a:solidFill>
              </a:rPr>
              <a:t>185.15.16.159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2808B69-24C1-4257-BCD0-582F0D95D982}"/>
              </a:ext>
            </a:extLst>
          </p:cNvPr>
          <p:cNvSpPr txBox="1"/>
          <p:nvPr/>
        </p:nvSpPr>
        <p:spPr>
          <a:xfrm>
            <a:off x="2148964" y="5211156"/>
            <a:ext cx="8368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</a:rPr>
              <a:t>150.23.13.151</a:t>
            </a:r>
          </a:p>
          <a:p>
            <a:r>
              <a:rPr lang="en-US" altLang="ko-KR" sz="800" dirty="0">
                <a:solidFill>
                  <a:srgbClr val="FF0000"/>
                </a:solidFill>
              </a:rPr>
              <a:t>185.15.16.151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790E0E4-5B96-49E6-905D-F74346AB9242}"/>
              </a:ext>
            </a:extLst>
          </p:cNvPr>
          <p:cNvSpPr txBox="1"/>
          <p:nvPr/>
        </p:nvSpPr>
        <p:spPr>
          <a:xfrm>
            <a:off x="859252" y="6168927"/>
            <a:ext cx="8368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</a:rPr>
              <a:t>150.23.13.150</a:t>
            </a:r>
          </a:p>
          <a:p>
            <a:r>
              <a:rPr lang="en-US" altLang="ko-KR" sz="800" dirty="0">
                <a:solidFill>
                  <a:srgbClr val="FF0000"/>
                </a:solidFill>
              </a:rPr>
              <a:t>185.15.16.150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637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C0004262-B916-44B5-847B-4C246BCF4CE4}"/>
              </a:ext>
            </a:extLst>
          </p:cNvPr>
          <p:cNvSpPr/>
          <p:nvPr/>
        </p:nvSpPr>
        <p:spPr>
          <a:xfrm>
            <a:off x="5756619" y="1341054"/>
            <a:ext cx="3807691" cy="49426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A9D9E3EB-A24B-49B0-8655-5F220BE9B48A}"/>
              </a:ext>
            </a:extLst>
          </p:cNvPr>
          <p:cNvSpPr/>
          <p:nvPr/>
        </p:nvSpPr>
        <p:spPr>
          <a:xfrm>
            <a:off x="257676" y="1341054"/>
            <a:ext cx="5328592" cy="49426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kumimoji="1" lang="en-US" altLang="ko-KR" sz="16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128588" y="115888"/>
            <a:ext cx="9628187" cy="41910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3.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소프트웨어 아키텍처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인터페이스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및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Job Scheduler)</a:t>
            </a:r>
            <a:endParaRPr lang="ko-KR" altLang="en-US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5A614E8F-1B54-4B24-B370-CE3DB1ACF8C4}"/>
              </a:ext>
            </a:extLst>
          </p:cNvPr>
          <p:cNvSpPr/>
          <p:nvPr/>
        </p:nvSpPr>
        <p:spPr>
          <a:xfrm>
            <a:off x="2128881" y="1831976"/>
            <a:ext cx="3351471" cy="2650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36000" rtlCol="0" anchor="t"/>
          <a:lstStyle/>
          <a:p>
            <a:pPr algn="ctr"/>
            <a:endParaRPr lang="en-US" altLang="ko-KR" sz="1200" b="1" u="sng" dirty="0">
              <a:solidFill>
                <a:prstClr val="black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540D8BEB-1E68-4B20-A26A-5518345E0BE5}"/>
              </a:ext>
            </a:extLst>
          </p:cNvPr>
          <p:cNvSpPr/>
          <p:nvPr/>
        </p:nvSpPr>
        <p:spPr>
          <a:xfrm>
            <a:off x="2147267" y="1835556"/>
            <a:ext cx="1080123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  <a:cs typeface="Times New Roman" panose="02020603050405020304" pitchFamily="18" charset="0"/>
              </a:rPr>
              <a:t>SHCHEDULE</a:t>
            </a:r>
            <a:endParaRPr lang="ko-KR" altLang="en-US" sz="1200" b="1" dirty="0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120" name="모서리가 둥근 직사각형 24">
            <a:extLst>
              <a:ext uri="{FF2B5EF4-FFF2-40B4-BE49-F238E27FC236}">
                <a16:creationId xmlns:a16="http://schemas.microsoft.com/office/drawing/2014/main" id="{0296415D-2AC7-4358-8B4B-01CD77BDDFFD}"/>
              </a:ext>
            </a:extLst>
          </p:cNvPr>
          <p:cNvSpPr/>
          <p:nvPr/>
        </p:nvSpPr>
        <p:spPr>
          <a:xfrm>
            <a:off x="394096" y="1834596"/>
            <a:ext cx="1512000" cy="265062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16000" rIns="0" bIns="0" rtlCol="0" anchor="t">
            <a:noAutofit/>
          </a:bodyPr>
          <a:lstStyle/>
          <a:p>
            <a:pPr algn="ctr"/>
            <a:endParaRPr lang="en-US" altLang="ko-KR" sz="1200" b="1" u="sng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EB2B5706-F9EE-4EDF-BC2A-33A882C5641B}"/>
              </a:ext>
            </a:extLst>
          </p:cNvPr>
          <p:cNvSpPr/>
          <p:nvPr/>
        </p:nvSpPr>
        <p:spPr>
          <a:xfrm>
            <a:off x="394095" y="1834598"/>
            <a:ext cx="492073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>
                <a:solidFill>
                  <a:prstClr val="white"/>
                </a:solidFill>
                <a:cs typeface="Times New Roman" panose="02020603050405020304" pitchFamily="18" charset="0"/>
              </a:rPr>
              <a:t>ETL</a:t>
            </a:r>
            <a:endParaRPr lang="ko-KR" altLang="en-US" sz="1200" b="1" dirty="0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122" name="모서리가 둥근 직사각형 27">
            <a:extLst>
              <a:ext uri="{FF2B5EF4-FFF2-40B4-BE49-F238E27FC236}">
                <a16:creationId xmlns:a16="http://schemas.microsoft.com/office/drawing/2014/main" id="{32CCF0AC-EE9D-4044-B2F6-8225F6C30EFB}"/>
              </a:ext>
            </a:extLst>
          </p:cNvPr>
          <p:cNvSpPr/>
          <p:nvPr/>
        </p:nvSpPr>
        <p:spPr>
          <a:xfrm>
            <a:off x="526110" y="2119896"/>
            <a:ext cx="1260000" cy="1618123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/>
          <a:lstStyle/>
          <a:p>
            <a:pPr algn="ctr"/>
            <a:r>
              <a:rPr lang="en-US" altLang="ko-KR" sz="1050" b="1">
                <a:solidFill>
                  <a:prstClr val="black"/>
                </a:solidFill>
                <a:cs typeface="Times New Roman" panose="02020603050405020304" pitchFamily="18" charset="0"/>
              </a:rPr>
              <a:t>Module</a:t>
            </a:r>
            <a:endParaRPr lang="ko-KR" altLang="en-US" sz="8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E8633159-EC07-427E-BA0D-5BC62B57445E}"/>
              </a:ext>
            </a:extLst>
          </p:cNvPr>
          <p:cNvSpPr/>
          <p:nvPr/>
        </p:nvSpPr>
        <p:spPr>
          <a:xfrm>
            <a:off x="587322" y="2382388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Ora To Post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A26F55E0-98F5-4418-AC4A-F862DAF224CF}"/>
              </a:ext>
            </a:extLst>
          </p:cNvPr>
          <p:cNvSpPr/>
          <p:nvPr/>
        </p:nvSpPr>
        <p:spPr>
          <a:xfrm>
            <a:off x="587322" y="2601457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prstClr val="black"/>
                </a:solidFill>
                <a:cs typeface="Times New Roman" panose="02020603050405020304" pitchFamily="18" charset="0"/>
              </a:rPr>
              <a:t>Post To </a:t>
            </a:r>
            <a:r>
              <a:rPr lang="en-US" altLang="ko-KR" sz="900" dirty="0" err="1">
                <a:solidFill>
                  <a:prstClr val="black"/>
                </a:solidFill>
                <a:cs typeface="Times New Roman" panose="02020603050405020304" pitchFamily="18" charset="0"/>
              </a:rPr>
              <a:t>Hdfs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19E23CFA-D0AB-4C6C-8FB8-99D83296C35F}"/>
              </a:ext>
            </a:extLst>
          </p:cNvPr>
          <p:cNvSpPr/>
          <p:nvPr/>
        </p:nvSpPr>
        <p:spPr>
          <a:xfrm>
            <a:off x="587322" y="2814658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prstClr val="black"/>
                </a:solidFill>
                <a:cs typeface="Times New Roman" panose="02020603050405020304" pitchFamily="18" charset="0"/>
              </a:rPr>
              <a:t>Ora To </a:t>
            </a:r>
            <a:r>
              <a:rPr lang="en-US" altLang="ko-KR" sz="900" dirty="0" err="1">
                <a:solidFill>
                  <a:prstClr val="black"/>
                </a:solidFill>
                <a:cs typeface="Times New Roman" panose="02020603050405020304" pitchFamily="18" charset="0"/>
              </a:rPr>
              <a:t>Hdfs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0E59E5BB-FD60-4C9F-9363-404EF07D3B36}"/>
              </a:ext>
            </a:extLst>
          </p:cNvPr>
          <p:cNvSpPr/>
          <p:nvPr/>
        </p:nvSpPr>
        <p:spPr>
          <a:xfrm>
            <a:off x="587322" y="3033727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err="1">
                <a:solidFill>
                  <a:prstClr val="black"/>
                </a:solidFill>
                <a:cs typeface="Times New Roman" panose="02020603050405020304" pitchFamily="18" charset="0"/>
              </a:rPr>
              <a:t>Hdfs</a:t>
            </a:r>
            <a:r>
              <a:rPr lang="en-US" altLang="ko-KR" sz="900" dirty="0">
                <a:solidFill>
                  <a:prstClr val="black"/>
                </a:solidFill>
                <a:cs typeface="Times New Roman" panose="02020603050405020304" pitchFamily="18" charset="0"/>
              </a:rPr>
              <a:t> To Ora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A687313D-2A5D-4F8E-B5D1-7C70E8377619}"/>
              </a:ext>
            </a:extLst>
          </p:cNvPr>
          <p:cNvSpPr/>
          <p:nvPr/>
        </p:nvSpPr>
        <p:spPr>
          <a:xfrm>
            <a:off x="587322" y="3252457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Hdfs To Local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1AFB8779-4AFA-4955-B48A-A57873D1B526}"/>
              </a:ext>
            </a:extLst>
          </p:cNvPr>
          <p:cNvSpPr/>
          <p:nvPr/>
        </p:nvSpPr>
        <p:spPr>
          <a:xfrm>
            <a:off x="587322" y="3471526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File To File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2" name="모서리가 둥근 직사각형 24">
            <a:extLst>
              <a:ext uri="{FF2B5EF4-FFF2-40B4-BE49-F238E27FC236}">
                <a16:creationId xmlns:a16="http://schemas.microsoft.com/office/drawing/2014/main" id="{28A3E8E3-C542-4226-9E82-88CE2E9FCFD4}"/>
              </a:ext>
            </a:extLst>
          </p:cNvPr>
          <p:cNvSpPr/>
          <p:nvPr/>
        </p:nvSpPr>
        <p:spPr>
          <a:xfrm>
            <a:off x="2129885" y="4562538"/>
            <a:ext cx="1512000" cy="156949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16000" rIns="0" bIns="0" rtlCol="0" anchor="t">
            <a:noAutofit/>
          </a:bodyPr>
          <a:lstStyle/>
          <a:p>
            <a:pPr algn="ctr"/>
            <a:endParaRPr lang="en-US" altLang="ko-KR" sz="1200" b="1" u="sng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342541D0-552B-43AE-9F31-EF6758C5948D}"/>
              </a:ext>
            </a:extLst>
          </p:cNvPr>
          <p:cNvSpPr/>
          <p:nvPr/>
        </p:nvSpPr>
        <p:spPr>
          <a:xfrm>
            <a:off x="2129884" y="4562540"/>
            <a:ext cx="492073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>
                <a:solidFill>
                  <a:prstClr val="white"/>
                </a:solidFill>
                <a:cs typeface="Times New Roman" panose="02020603050405020304" pitchFamily="18" charset="0"/>
              </a:rPr>
              <a:t>Log</a:t>
            </a:r>
            <a:endParaRPr lang="ko-KR" altLang="en-US" sz="1200" b="1" dirty="0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134" name="모서리가 둥근 직사각형 27">
            <a:extLst>
              <a:ext uri="{FF2B5EF4-FFF2-40B4-BE49-F238E27FC236}">
                <a16:creationId xmlns:a16="http://schemas.microsoft.com/office/drawing/2014/main" id="{6622EC09-A7C9-4892-AD4D-D1F78548DD90}"/>
              </a:ext>
            </a:extLst>
          </p:cNvPr>
          <p:cNvSpPr/>
          <p:nvPr/>
        </p:nvSpPr>
        <p:spPr>
          <a:xfrm>
            <a:off x="2261899" y="4847838"/>
            <a:ext cx="1260000" cy="729519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/>
          <a:lstStyle/>
          <a:p>
            <a:pPr algn="ctr"/>
            <a:r>
              <a:rPr lang="en-US" altLang="ko-KR" sz="1050" b="1">
                <a:solidFill>
                  <a:prstClr val="black"/>
                </a:solidFill>
                <a:cs typeface="Times New Roman" panose="02020603050405020304" pitchFamily="18" charset="0"/>
              </a:rPr>
              <a:t>LogWriter</a:t>
            </a:r>
            <a:endParaRPr lang="ko-KR" altLang="en-US" sz="8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A7CDDE07-AC08-4AEE-BF02-A1269BD9C54A}"/>
              </a:ext>
            </a:extLst>
          </p:cNvPr>
          <p:cNvSpPr/>
          <p:nvPr/>
        </p:nvSpPr>
        <p:spPr>
          <a:xfrm>
            <a:off x="2323111" y="5110330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Job Logger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BD45B226-6D5D-4863-A13F-950F8EFAC75C}"/>
              </a:ext>
            </a:extLst>
          </p:cNvPr>
          <p:cNvSpPr/>
          <p:nvPr/>
        </p:nvSpPr>
        <p:spPr>
          <a:xfrm>
            <a:off x="2323111" y="5329399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Module Logger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41" name="순서도: 자기 디스크 140">
            <a:extLst>
              <a:ext uri="{FF2B5EF4-FFF2-40B4-BE49-F238E27FC236}">
                <a16:creationId xmlns:a16="http://schemas.microsoft.com/office/drawing/2014/main" id="{7712E40F-37F6-439B-A69F-D20D64387F41}"/>
              </a:ext>
            </a:extLst>
          </p:cNvPr>
          <p:cNvSpPr/>
          <p:nvPr/>
        </p:nvSpPr>
        <p:spPr>
          <a:xfrm>
            <a:off x="2602641" y="5625345"/>
            <a:ext cx="591244" cy="28368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0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Oracle</a:t>
            </a:r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  <a:cs typeface="Times New Roman" panose="02020603050405020304" pitchFamily="18" charset="0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302933D8-5CAD-4E6C-BEA8-198D9CC5DF40}"/>
              </a:ext>
            </a:extLst>
          </p:cNvPr>
          <p:cNvSpPr/>
          <p:nvPr/>
        </p:nvSpPr>
        <p:spPr>
          <a:xfrm>
            <a:off x="2487365" y="5909029"/>
            <a:ext cx="82747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600">
                <a:solidFill>
                  <a:prstClr val="black"/>
                </a:solidFill>
                <a:cs typeface="Times New Roman" panose="02020603050405020304" pitchFamily="18" charset="0"/>
              </a:rPr>
              <a:t>시나리오 수행로그</a:t>
            </a:r>
            <a:endParaRPr lang="ko-KR" altLang="en-US" sz="6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43" name="순서도: 자기 디스크 142">
            <a:extLst>
              <a:ext uri="{FF2B5EF4-FFF2-40B4-BE49-F238E27FC236}">
                <a16:creationId xmlns:a16="http://schemas.microsoft.com/office/drawing/2014/main" id="{2810B446-C390-40D2-B8F9-1875222C89E6}"/>
              </a:ext>
            </a:extLst>
          </p:cNvPr>
          <p:cNvSpPr/>
          <p:nvPr/>
        </p:nvSpPr>
        <p:spPr>
          <a:xfrm>
            <a:off x="508851" y="3833223"/>
            <a:ext cx="591244" cy="28368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0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Oracle</a:t>
            </a:r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  <a:cs typeface="Times New Roman" panose="02020603050405020304" pitchFamily="18" charset="0"/>
            </a:endParaRPr>
          </a:p>
        </p:txBody>
      </p:sp>
      <p:sp>
        <p:nvSpPr>
          <p:cNvPr id="144" name="순서도: 자기 디스크 143">
            <a:extLst>
              <a:ext uri="{FF2B5EF4-FFF2-40B4-BE49-F238E27FC236}">
                <a16:creationId xmlns:a16="http://schemas.microsoft.com/office/drawing/2014/main" id="{37D776C2-C670-41AB-991F-0A9570140389}"/>
              </a:ext>
            </a:extLst>
          </p:cNvPr>
          <p:cNvSpPr/>
          <p:nvPr/>
        </p:nvSpPr>
        <p:spPr>
          <a:xfrm>
            <a:off x="1213751" y="3828875"/>
            <a:ext cx="591244" cy="28368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0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Postgre</a:t>
            </a:r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  <a:cs typeface="Times New Roman" panose="02020603050405020304" pitchFamily="18" charset="0"/>
            </a:endParaRPr>
          </a:p>
        </p:txBody>
      </p:sp>
      <p:sp>
        <p:nvSpPr>
          <p:cNvPr id="145" name="순서도: 자기 디스크 144">
            <a:extLst>
              <a:ext uri="{FF2B5EF4-FFF2-40B4-BE49-F238E27FC236}">
                <a16:creationId xmlns:a16="http://schemas.microsoft.com/office/drawing/2014/main" id="{A53CEEBC-C717-43AF-B820-0A17461376F6}"/>
              </a:ext>
            </a:extLst>
          </p:cNvPr>
          <p:cNvSpPr/>
          <p:nvPr/>
        </p:nvSpPr>
        <p:spPr>
          <a:xfrm>
            <a:off x="509993" y="4128570"/>
            <a:ext cx="591244" cy="28368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0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HDFS</a:t>
            </a:r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  <a:cs typeface="Times New Roman" panose="02020603050405020304" pitchFamily="18" charset="0"/>
            </a:endParaRPr>
          </a:p>
        </p:txBody>
      </p:sp>
      <p:sp>
        <p:nvSpPr>
          <p:cNvPr id="146" name="순서도: 자기 디스크 145">
            <a:extLst>
              <a:ext uri="{FF2B5EF4-FFF2-40B4-BE49-F238E27FC236}">
                <a16:creationId xmlns:a16="http://schemas.microsoft.com/office/drawing/2014/main" id="{8A8F64DE-AA23-400E-888D-C23C384B33C3}"/>
              </a:ext>
            </a:extLst>
          </p:cNvPr>
          <p:cNvSpPr/>
          <p:nvPr/>
        </p:nvSpPr>
        <p:spPr>
          <a:xfrm>
            <a:off x="1214893" y="4138852"/>
            <a:ext cx="591244" cy="28368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0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Local</a:t>
            </a:r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  <a:cs typeface="Times New Roman" panose="02020603050405020304" pitchFamily="18" charset="0"/>
            </a:endParaRPr>
          </a:p>
        </p:txBody>
      </p:sp>
      <p:sp>
        <p:nvSpPr>
          <p:cNvPr id="106" name="모서리가 둥근 직사각형 24">
            <a:extLst>
              <a:ext uri="{FF2B5EF4-FFF2-40B4-BE49-F238E27FC236}">
                <a16:creationId xmlns:a16="http://schemas.microsoft.com/office/drawing/2014/main" id="{C8459C9E-2DEA-4B0D-8ACD-DCFB0E675C51}"/>
              </a:ext>
            </a:extLst>
          </p:cNvPr>
          <p:cNvSpPr/>
          <p:nvPr/>
        </p:nvSpPr>
        <p:spPr>
          <a:xfrm>
            <a:off x="3786069" y="4562537"/>
            <a:ext cx="1687692" cy="1569495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16000" rIns="0" bIns="0" rtlCol="0" anchor="t">
            <a:noAutofit/>
          </a:bodyPr>
          <a:lstStyle/>
          <a:p>
            <a:pPr algn="ctr"/>
            <a:endParaRPr lang="en-US" altLang="ko-KR" sz="1200" b="1" u="sng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230C4313-E36D-4556-B8AB-1FDAFC317344}"/>
              </a:ext>
            </a:extLst>
          </p:cNvPr>
          <p:cNvSpPr/>
          <p:nvPr/>
        </p:nvSpPr>
        <p:spPr>
          <a:xfrm>
            <a:off x="3786068" y="4562538"/>
            <a:ext cx="549251" cy="215553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>
                <a:solidFill>
                  <a:prstClr val="white"/>
                </a:solidFill>
                <a:cs typeface="Times New Roman" panose="02020603050405020304" pitchFamily="18" charset="0"/>
              </a:rPr>
              <a:t>Util</a:t>
            </a:r>
            <a:endParaRPr lang="ko-KR" altLang="en-US" sz="1200" b="1" dirty="0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937D78BD-F54E-4BE2-A48F-372092C48CAF}"/>
              </a:ext>
            </a:extLst>
          </p:cNvPr>
          <p:cNvSpPr/>
          <p:nvPr/>
        </p:nvSpPr>
        <p:spPr>
          <a:xfrm>
            <a:off x="4002092" y="5692333"/>
            <a:ext cx="375146" cy="25359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>
                <a:solidFill>
                  <a:prstClr val="black"/>
                </a:solidFill>
                <a:cs typeface="Times New Roman" panose="02020603050405020304" pitchFamily="18" charset="0"/>
              </a:rPr>
              <a:t>JDBC</a:t>
            </a:r>
            <a:endParaRPr lang="ko-KR" altLang="en-US" sz="800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F26CDA8E-BC36-4C02-852F-274B60FFD900}"/>
              </a:ext>
            </a:extLst>
          </p:cNvPr>
          <p:cNvSpPr/>
          <p:nvPr/>
        </p:nvSpPr>
        <p:spPr bwMode="auto">
          <a:xfrm>
            <a:off x="6882412" y="1437909"/>
            <a:ext cx="2520000" cy="74519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오라클 시나리오 정보 이관</a:t>
            </a:r>
            <a:endParaRPr lang="en-US" altLang="ko-KR" sz="1000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공간분석정보 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HDFS 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이관</a:t>
            </a:r>
            <a:endParaRPr lang="en-US" altLang="ko-KR" sz="1000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사이트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시나리오 분석 결과 로컬저장소로 이관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endParaRPr lang="en-US" altLang="ko-KR" sz="1000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463C597C-5B73-4105-A270-261B2CB8ADFA}"/>
              </a:ext>
            </a:extLst>
          </p:cNvPr>
          <p:cNvCxnSpPr>
            <a:cxnSpLocks/>
          </p:cNvCxnSpPr>
          <p:nvPr/>
        </p:nvCxnSpPr>
        <p:spPr bwMode="auto">
          <a:xfrm>
            <a:off x="5884584" y="2376875"/>
            <a:ext cx="3374092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24EE981F-943E-41D8-A00D-0C063C45E418}"/>
              </a:ext>
            </a:extLst>
          </p:cNvPr>
          <p:cNvSpPr/>
          <p:nvPr/>
        </p:nvSpPr>
        <p:spPr bwMode="auto">
          <a:xfrm>
            <a:off x="6882412" y="2482134"/>
            <a:ext cx="2520000" cy="14778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 spc="100">
                <a:latin typeface="Noto Sans CJK JP Regular"/>
                <a:cs typeface="Noto Sans CJK JP Regular"/>
              </a:rPr>
              <a:t>시나리오 생성 상시 모니터링</a:t>
            </a:r>
            <a:endParaRPr lang="ko-KR" altLang="en-US" sz="1000">
              <a:latin typeface="Noto Sans CJK JP Regular"/>
              <a:cs typeface="Noto Sans CJK JP Regular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 spc="100">
                <a:latin typeface="Noto Sans CJK JP Regular"/>
                <a:cs typeface="Noto Sans CJK JP Regular"/>
              </a:rPr>
              <a:t>Heavy Job</a:t>
            </a:r>
            <a:r>
              <a:rPr lang="ko-KR" altLang="en-US" sz="1000" spc="100">
                <a:latin typeface="Noto Sans CJK JP Regular"/>
                <a:cs typeface="Noto Sans CJK JP Regular"/>
              </a:rPr>
              <a:t>과 </a:t>
            </a:r>
            <a:r>
              <a:rPr lang="en-US" altLang="ko-KR" sz="1000" spc="100">
                <a:latin typeface="Noto Sans CJK JP Regular"/>
                <a:cs typeface="Noto Sans CJK JP Regular"/>
              </a:rPr>
              <a:t>Light Job</a:t>
            </a:r>
            <a:r>
              <a:rPr lang="ko-KR" altLang="en-US" sz="1000" spc="100">
                <a:latin typeface="Noto Sans CJK JP Regular"/>
                <a:cs typeface="Noto Sans CJK JP Regular"/>
              </a:rPr>
              <a:t>이 동시에 실행될수 있도록 구성</a:t>
            </a:r>
            <a:endParaRPr lang="ko-KR" altLang="en-US" sz="1000">
              <a:latin typeface="Noto Sans CJK JP Regular"/>
              <a:cs typeface="Noto Sans CJK JP Regular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 spc="100">
                <a:latin typeface="Noto Sans CJK JP Regular"/>
                <a:cs typeface="Noto Sans CJK JP Regular"/>
              </a:rPr>
              <a:t>시나리오 유형별 수행 우선순위 부여</a:t>
            </a: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 spc="100">
                <a:latin typeface="Noto Sans CJK JP Regular"/>
                <a:cs typeface="Noto Sans CJK JP Regular"/>
              </a:rPr>
              <a:t>시나리오 설정별로 수행경로 설정</a:t>
            </a:r>
            <a:endParaRPr lang="en-US" altLang="ko-KR" sz="1000" spc="100">
              <a:latin typeface="Noto Sans CJK JP Regular"/>
              <a:cs typeface="Noto Sans CJK JP Regular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 spc="100">
                <a:latin typeface="Noto Sans CJK JP Regular"/>
                <a:cs typeface="Noto Sans CJK JP Regular"/>
              </a:rPr>
              <a:t>단계별 처리현황 로그 기록</a:t>
            </a:r>
            <a:endParaRPr lang="en-US" altLang="ko-KR" sz="1000" spc="100">
              <a:latin typeface="Noto Sans CJK JP Regular"/>
              <a:cs typeface="Noto Sans CJK JP Regular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 spc="100">
                <a:solidFill>
                  <a:prstClr val="black"/>
                </a:solidFill>
                <a:latin typeface="Noto Sans CJK JP Regular"/>
                <a:sym typeface="Wingdings" panose="05000000000000000000" pitchFamily="2" charset="2"/>
              </a:rPr>
              <a:t>재수행시 기존 수행잡 스킵처리</a:t>
            </a:r>
            <a:endParaRPr lang="en-US" altLang="ko-KR" sz="1000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52F798DE-BA8E-463F-87B0-741DF6ED5ABC}"/>
              </a:ext>
            </a:extLst>
          </p:cNvPr>
          <p:cNvSpPr/>
          <p:nvPr/>
        </p:nvSpPr>
        <p:spPr bwMode="auto">
          <a:xfrm>
            <a:off x="5874300" y="1432013"/>
            <a:ext cx="936000" cy="86787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3992" tIns="67983" rIns="33992" bIns="3399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63379" latinLnBrk="0">
              <a:lnSpc>
                <a:spcPct val="90000"/>
              </a:lnSpc>
            </a:pPr>
            <a:endParaRPr lang="en-US" altLang="ko-KR" sz="1050" b="1">
              <a:solidFill>
                <a:prstClr val="black"/>
              </a:solidFill>
              <a:cs typeface="Arials"/>
            </a:endParaRPr>
          </a:p>
          <a:p>
            <a:pPr algn="ctr" defTabSz="863379" latinLnBrk="0">
              <a:lnSpc>
                <a:spcPct val="90000"/>
              </a:lnSpc>
            </a:pPr>
            <a:r>
              <a:rPr lang="en-US" altLang="ko-KR" sz="1050" b="1">
                <a:solidFill>
                  <a:prstClr val="black"/>
                </a:solidFill>
                <a:cs typeface="Arials"/>
              </a:rPr>
              <a:t>DB</a:t>
            </a:r>
            <a:r>
              <a:rPr lang="ko-KR" altLang="en-US" sz="1050" b="1">
                <a:solidFill>
                  <a:prstClr val="black"/>
                </a:solidFill>
                <a:cs typeface="Arials"/>
              </a:rPr>
              <a:t>간 적재</a:t>
            </a:r>
            <a:endParaRPr lang="en-US" altLang="ko-KR" sz="1050" b="1">
              <a:solidFill>
                <a:prstClr val="black"/>
              </a:solidFill>
              <a:cs typeface="Arials"/>
            </a:endParaRPr>
          </a:p>
          <a:p>
            <a:pPr algn="ctr" defTabSz="863379" latinLnBrk="0">
              <a:lnSpc>
                <a:spcPct val="90000"/>
              </a:lnSpc>
            </a:pPr>
            <a:r>
              <a:rPr lang="en-US" altLang="ko-KR" sz="1050" b="1">
                <a:solidFill>
                  <a:prstClr val="black"/>
                </a:solidFill>
                <a:cs typeface="Arials"/>
              </a:rPr>
              <a:t>HDFS</a:t>
            </a:r>
            <a:r>
              <a:rPr lang="ko-KR" altLang="en-US" sz="1050" b="1">
                <a:solidFill>
                  <a:prstClr val="black"/>
                </a:solidFill>
                <a:cs typeface="Arials"/>
              </a:rPr>
              <a:t>적재</a:t>
            </a:r>
            <a:endParaRPr lang="en-US" altLang="ko-KR" sz="1050" b="1">
              <a:solidFill>
                <a:prstClr val="black"/>
              </a:solidFill>
              <a:cs typeface="Arials"/>
            </a:endParaRPr>
          </a:p>
          <a:p>
            <a:pPr algn="ctr" defTabSz="863379" latinLnBrk="0">
              <a:lnSpc>
                <a:spcPct val="90000"/>
              </a:lnSpc>
            </a:pPr>
            <a:r>
              <a:rPr lang="ko-KR" altLang="en-US" sz="1050" b="1">
                <a:solidFill>
                  <a:prstClr val="black"/>
                </a:solidFill>
                <a:cs typeface="Arials"/>
              </a:rPr>
              <a:t>로컬 적재</a:t>
            </a:r>
            <a:endParaRPr lang="ko-KR" altLang="en-US" sz="1050" b="1" dirty="0">
              <a:solidFill>
                <a:prstClr val="black"/>
              </a:solidFill>
              <a:cs typeface="Arials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DB2CE78C-DE7F-4D94-BDF6-A1953EA2EED9}"/>
              </a:ext>
            </a:extLst>
          </p:cNvPr>
          <p:cNvSpPr/>
          <p:nvPr/>
        </p:nvSpPr>
        <p:spPr bwMode="auto">
          <a:xfrm>
            <a:off x="5874300" y="3975986"/>
            <a:ext cx="936000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3992" tIns="67983" rIns="33992" bIns="3399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63379" latinLnBrk="0">
              <a:lnSpc>
                <a:spcPct val="90000"/>
              </a:lnSpc>
            </a:pPr>
            <a:endParaRPr lang="en-US" altLang="ko-KR" sz="1050" b="1">
              <a:solidFill>
                <a:prstClr val="black"/>
              </a:solidFill>
              <a:cs typeface="Arials"/>
            </a:endParaRPr>
          </a:p>
          <a:p>
            <a:pPr algn="ctr" defTabSz="863379" latinLnBrk="0">
              <a:lnSpc>
                <a:spcPct val="90000"/>
              </a:lnSpc>
            </a:pPr>
            <a:r>
              <a:rPr lang="ko-KR" altLang="en-US" sz="1050" b="1">
                <a:solidFill>
                  <a:prstClr val="black"/>
                </a:solidFill>
                <a:cs typeface="Arials"/>
              </a:rPr>
              <a:t>단계별 로그기록</a:t>
            </a:r>
            <a:endParaRPr lang="en-US" altLang="ko-KR" sz="1050" b="1" dirty="0">
              <a:solidFill>
                <a:prstClr val="black"/>
              </a:solidFill>
              <a:cs typeface="Arials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7BB8CB86-A753-471F-A27F-55C278561682}"/>
              </a:ext>
            </a:extLst>
          </p:cNvPr>
          <p:cNvSpPr/>
          <p:nvPr/>
        </p:nvSpPr>
        <p:spPr bwMode="auto">
          <a:xfrm>
            <a:off x="6892456" y="3988454"/>
            <a:ext cx="2520000" cy="576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작업수행시작과 종료시 로그 기록</a:t>
            </a:r>
            <a:endParaRPr lang="en-US" altLang="ko-KR" sz="1000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잡수행시 특정단계 사용자정의 로그 기록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endParaRPr lang="en-US" altLang="ko-KR" sz="1000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2A04EA6A-055E-4167-8049-4BB15AA1CC5C}"/>
              </a:ext>
            </a:extLst>
          </p:cNvPr>
          <p:cNvCxnSpPr>
            <a:cxnSpLocks/>
          </p:cNvCxnSpPr>
          <p:nvPr/>
        </p:nvCxnSpPr>
        <p:spPr bwMode="auto">
          <a:xfrm flipV="1">
            <a:off x="5874300" y="4627930"/>
            <a:ext cx="3538156" cy="11368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4FCA187F-E8F2-4287-92D2-E23CB8EE4A9C}"/>
              </a:ext>
            </a:extLst>
          </p:cNvPr>
          <p:cNvSpPr/>
          <p:nvPr/>
        </p:nvSpPr>
        <p:spPr>
          <a:xfrm>
            <a:off x="5883862" y="1432015"/>
            <a:ext cx="926438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>
                <a:solidFill>
                  <a:prstClr val="white"/>
                </a:solidFill>
                <a:cs typeface="Times New Roman" panose="02020603050405020304" pitchFamily="18" charset="0"/>
              </a:rPr>
              <a:t>ETL</a:t>
            </a:r>
            <a:endParaRPr lang="ko-KR" altLang="en-US" sz="1200" b="1" dirty="0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1B568422-4790-4D34-BE98-6DF68AEFE9E9}"/>
              </a:ext>
            </a:extLst>
          </p:cNvPr>
          <p:cNvSpPr/>
          <p:nvPr/>
        </p:nvSpPr>
        <p:spPr>
          <a:xfrm>
            <a:off x="5882321" y="3975986"/>
            <a:ext cx="930013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>
                <a:solidFill>
                  <a:prstClr val="white"/>
                </a:solidFill>
                <a:cs typeface="Times New Roman" panose="02020603050405020304" pitchFamily="18" charset="0"/>
              </a:rPr>
              <a:t>LOG</a:t>
            </a:r>
            <a:endParaRPr lang="ko-KR" altLang="en-US" sz="1200" b="1" dirty="0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7B88C11D-5A63-4D23-95DE-BDA96F3D529C}"/>
              </a:ext>
            </a:extLst>
          </p:cNvPr>
          <p:cNvCxnSpPr>
            <a:cxnSpLocks/>
          </p:cNvCxnSpPr>
          <p:nvPr/>
        </p:nvCxnSpPr>
        <p:spPr bwMode="auto">
          <a:xfrm>
            <a:off x="5874300" y="3888738"/>
            <a:ext cx="3528112" cy="2096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AC8822EA-97AE-474E-A85A-258797703A08}"/>
              </a:ext>
            </a:extLst>
          </p:cNvPr>
          <p:cNvSpPr/>
          <p:nvPr/>
        </p:nvSpPr>
        <p:spPr bwMode="auto">
          <a:xfrm>
            <a:off x="5874300" y="2463819"/>
            <a:ext cx="936000" cy="13275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3992" tIns="67983" rIns="33992" bIns="3399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63379" latinLnBrk="0">
              <a:lnSpc>
                <a:spcPct val="90000"/>
              </a:lnSpc>
            </a:pPr>
            <a:r>
              <a:rPr lang="ko-KR" altLang="en-US" sz="1050" b="1">
                <a:solidFill>
                  <a:prstClr val="black"/>
                </a:solidFill>
                <a:cs typeface="Arials"/>
              </a:rPr>
              <a:t>지능형</a:t>
            </a:r>
            <a:endParaRPr lang="en-US" altLang="ko-KR" sz="1050" b="1">
              <a:solidFill>
                <a:prstClr val="black"/>
              </a:solidFill>
              <a:cs typeface="Arials"/>
            </a:endParaRPr>
          </a:p>
          <a:p>
            <a:pPr algn="ctr" defTabSz="863379" latinLnBrk="0">
              <a:lnSpc>
                <a:spcPct val="90000"/>
              </a:lnSpc>
            </a:pPr>
            <a:r>
              <a:rPr lang="ko-KR" altLang="en-US" sz="1050" b="1">
                <a:solidFill>
                  <a:prstClr val="black"/>
                </a:solidFill>
                <a:cs typeface="Arials"/>
              </a:rPr>
              <a:t>로드밸런싱</a:t>
            </a:r>
            <a:endParaRPr lang="en-US" altLang="ko-KR" sz="1050" b="1">
              <a:solidFill>
                <a:prstClr val="black"/>
              </a:solidFill>
              <a:cs typeface="Arials"/>
            </a:endParaRPr>
          </a:p>
          <a:p>
            <a:pPr algn="ctr" defTabSz="863379" latinLnBrk="0">
              <a:lnSpc>
                <a:spcPct val="90000"/>
              </a:lnSpc>
            </a:pPr>
            <a:r>
              <a:rPr lang="ko-KR" altLang="en-US" sz="1050" b="1">
                <a:solidFill>
                  <a:prstClr val="black"/>
                </a:solidFill>
                <a:cs typeface="Arials"/>
              </a:rPr>
              <a:t>잡수행관리</a:t>
            </a:r>
            <a:endParaRPr lang="ko-KR" altLang="en-US" sz="1050" b="1" dirty="0">
              <a:solidFill>
                <a:prstClr val="black"/>
              </a:solidFill>
              <a:cs typeface="Arials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1806FF65-FE62-4FC6-A7D8-05D56E85678E}"/>
              </a:ext>
            </a:extLst>
          </p:cNvPr>
          <p:cNvSpPr/>
          <p:nvPr/>
        </p:nvSpPr>
        <p:spPr>
          <a:xfrm>
            <a:off x="5887571" y="2463818"/>
            <a:ext cx="907980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100" b="1">
                <a:solidFill>
                  <a:prstClr val="white"/>
                </a:solidFill>
                <a:cs typeface="Times New Roman" panose="02020603050405020304" pitchFamily="18" charset="0"/>
              </a:rPr>
              <a:t>SHCHEDULE</a:t>
            </a:r>
            <a:endParaRPr lang="ko-KR" altLang="en-US" sz="1100" b="1" dirty="0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03ABF85B-DD35-431D-8C31-A9B2020542C4}"/>
              </a:ext>
            </a:extLst>
          </p:cNvPr>
          <p:cNvSpPr/>
          <p:nvPr/>
        </p:nvSpPr>
        <p:spPr>
          <a:xfrm>
            <a:off x="4434140" y="5692333"/>
            <a:ext cx="375146" cy="25359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>
                <a:solidFill>
                  <a:prstClr val="black"/>
                </a:solidFill>
                <a:cs typeface="Times New Roman" panose="02020603050405020304" pitchFamily="18" charset="0"/>
              </a:rPr>
              <a:t>HDFS</a:t>
            </a:r>
            <a:endParaRPr lang="ko-KR" altLang="en-US" sz="800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2642E362-CF4E-475F-98C2-B9AA04A8B3F6}"/>
              </a:ext>
            </a:extLst>
          </p:cNvPr>
          <p:cNvSpPr/>
          <p:nvPr/>
        </p:nvSpPr>
        <p:spPr>
          <a:xfrm>
            <a:off x="4890135" y="5692333"/>
            <a:ext cx="375146" cy="25359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>
                <a:solidFill>
                  <a:prstClr val="black"/>
                </a:solidFill>
                <a:cs typeface="Times New Roman" panose="02020603050405020304" pitchFamily="18" charset="0"/>
              </a:rPr>
              <a:t>FTP</a:t>
            </a:r>
            <a:endParaRPr lang="ko-KR" altLang="en-US" sz="800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69" name="오른쪽 화살표 47">
            <a:extLst>
              <a:ext uri="{FF2B5EF4-FFF2-40B4-BE49-F238E27FC236}">
                <a16:creationId xmlns:a16="http://schemas.microsoft.com/office/drawing/2014/main" id="{34EDF1E4-4405-4A10-9A3F-58A8663CFEAC}"/>
              </a:ext>
            </a:extLst>
          </p:cNvPr>
          <p:cNvSpPr/>
          <p:nvPr/>
        </p:nvSpPr>
        <p:spPr>
          <a:xfrm>
            <a:off x="1913860" y="2849026"/>
            <a:ext cx="227048" cy="432000"/>
          </a:xfrm>
          <a:prstGeom prst="rightArrow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12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70" name="텍스트 개체 틀 1">
            <a:extLst>
              <a:ext uri="{FF2B5EF4-FFF2-40B4-BE49-F238E27FC236}">
                <a16:creationId xmlns:a16="http://schemas.microsoft.com/office/drawing/2014/main" id="{F75FF0AB-FDB5-4976-A6B3-B68401119D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288" y="818561"/>
            <a:ext cx="9615487" cy="522207"/>
          </a:xfrm>
        </p:spPr>
        <p:txBody>
          <a:bodyPr/>
          <a:lstStyle/>
          <a:p>
            <a:r>
              <a:rPr lang="ko-KR" altLang="en-US" sz="1200"/>
              <a:t>시나리오 수행로그를 상시 모니터링하며 로드밸러싱을 고려하여 요청 시나리오를 순차적으로 실행시키며 단계별로 작업로그를 생성하여 실시간 작업진행상태를 확인할수 있습니다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171" name="모서리가 둥근 직사각형 24">
            <a:extLst>
              <a:ext uri="{FF2B5EF4-FFF2-40B4-BE49-F238E27FC236}">
                <a16:creationId xmlns:a16="http://schemas.microsoft.com/office/drawing/2014/main" id="{6559363B-6D93-4108-9F97-316C74188208}"/>
              </a:ext>
            </a:extLst>
          </p:cNvPr>
          <p:cNvSpPr/>
          <p:nvPr/>
        </p:nvSpPr>
        <p:spPr>
          <a:xfrm>
            <a:off x="401693" y="4562538"/>
            <a:ext cx="1512000" cy="156949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16000" rIns="0" bIns="0" rtlCol="0" anchor="t">
            <a:noAutofit/>
          </a:bodyPr>
          <a:lstStyle/>
          <a:p>
            <a:pPr algn="ctr"/>
            <a:endParaRPr lang="en-US" altLang="ko-KR" sz="1200" b="1" u="sng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053D64D3-F77D-42F4-A97C-EB6944351D70}"/>
              </a:ext>
            </a:extLst>
          </p:cNvPr>
          <p:cNvSpPr/>
          <p:nvPr/>
        </p:nvSpPr>
        <p:spPr>
          <a:xfrm>
            <a:off x="401692" y="4562540"/>
            <a:ext cx="492073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>
                <a:solidFill>
                  <a:prstClr val="white"/>
                </a:solidFill>
                <a:cs typeface="Times New Roman" panose="02020603050405020304" pitchFamily="18" charset="0"/>
              </a:rPr>
              <a:t>UI</a:t>
            </a:r>
            <a:endParaRPr lang="ko-KR" altLang="en-US" sz="1200" b="1" dirty="0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173" name="모서리가 둥근 직사각형 27">
            <a:extLst>
              <a:ext uri="{FF2B5EF4-FFF2-40B4-BE49-F238E27FC236}">
                <a16:creationId xmlns:a16="http://schemas.microsoft.com/office/drawing/2014/main" id="{467AAE87-4E46-4EB6-8AEF-17000F54A83D}"/>
              </a:ext>
            </a:extLst>
          </p:cNvPr>
          <p:cNvSpPr/>
          <p:nvPr/>
        </p:nvSpPr>
        <p:spPr>
          <a:xfrm>
            <a:off x="533707" y="4847838"/>
            <a:ext cx="1260000" cy="729519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/>
          <a:lstStyle/>
          <a:p>
            <a:pPr algn="ctr"/>
            <a:r>
              <a:rPr lang="en-US" altLang="ko-KR" sz="1050" b="1">
                <a:solidFill>
                  <a:prstClr val="black"/>
                </a:solidFill>
                <a:cs typeface="Times New Roman" panose="02020603050405020304" pitchFamily="18" charset="0"/>
              </a:rPr>
              <a:t>TEOS</a:t>
            </a:r>
            <a:endParaRPr lang="ko-KR" altLang="en-US" sz="8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989C2BD2-D174-4316-AB1F-E01115D3FED5}"/>
              </a:ext>
            </a:extLst>
          </p:cNvPr>
          <p:cNvSpPr/>
          <p:nvPr/>
        </p:nvSpPr>
        <p:spPr>
          <a:xfrm>
            <a:off x="594919" y="5110330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시나리오별 수행현황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E9F0138B-1747-4232-A468-666562E2FE9B}"/>
              </a:ext>
            </a:extLst>
          </p:cNvPr>
          <p:cNvSpPr/>
          <p:nvPr/>
        </p:nvSpPr>
        <p:spPr>
          <a:xfrm>
            <a:off x="594919" y="5329399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수행현황 상세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76" name="순서도: 자기 디스크 175">
            <a:extLst>
              <a:ext uri="{FF2B5EF4-FFF2-40B4-BE49-F238E27FC236}">
                <a16:creationId xmlns:a16="http://schemas.microsoft.com/office/drawing/2014/main" id="{A6916A82-EA6B-49F3-8A85-E10998FE4573}"/>
              </a:ext>
            </a:extLst>
          </p:cNvPr>
          <p:cNvSpPr/>
          <p:nvPr/>
        </p:nvSpPr>
        <p:spPr>
          <a:xfrm>
            <a:off x="874449" y="5625345"/>
            <a:ext cx="591244" cy="28368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0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Oracle</a:t>
            </a:r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  <a:cs typeface="Times New Roman" panose="02020603050405020304" pitchFamily="18" charset="0"/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6E0C579F-032A-448D-AA58-AAA35D92B9E7}"/>
              </a:ext>
            </a:extLst>
          </p:cNvPr>
          <p:cNvSpPr/>
          <p:nvPr/>
        </p:nvSpPr>
        <p:spPr>
          <a:xfrm>
            <a:off x="759173" y="5909029"/>
            <a:ext cx="82747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600">
                <a:solidFill>
                  <a:prstClr val="black"/>
                </a:solidFill>
                <a:cs typeface="Times New Roman" panose="02020603050405020304" pitchFamily="18" charset="0"/>
              </a:rPr>
              <a:t>시나리오 수행로그</a:t>
            </a:r>
            <a:endParaRPr lang="ko-KR" altLang="en-US" sz="6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78" name="오른쪽 화살표 47">
            <a:extLst>
              <a:ext uri="{FF2B5EF4-FFF2-40B4-BE49-F238E27FC236}">
                <a16:creationId xmlns:a16="http://schemas.microsoft.com/office/drawing/2014/main" id="{07DF160C-F07F-411C-B246-BAC70ABA8B5C}"/>
              </a:ext>
            </a:extLst>
          </p:cNvPr>
          <p:cNvSpPr/>
          <p:nvPr/>
        </p:nvSpPr>
        <p:spPr>
          <a:xfrm rot="9155911">
            <a:off x="1809281" y="4310706"/>
            <a:ext cx="329454" cy="340416"/>
          </a:xfrm>
          <a:prstGeom prst="rightArrow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12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79" name="모서리가 둥근 직사각형 27">
            <a:extLst>
              <a:ext uri="{FF2B5EF4-FFF2-40B4-BE49-F238E27FC236}">
                <a16:creationId xmlns:a16="http://schemas.microsoft.com/office/drawing/2014/main" id="{F4B56EB7-0BAB-468C-86CD-357940162DEE}"/>
              </a:ext>
            </a:extLst>
          </p:cNvPr>
          <p:cNvSpPr/>
          <p:nvPr/>
        </p:nvSpPr>
        <p:spPr>
          <a:xfrm>
            <a:off x="3988354" y="4847838"/>
            <a:ext cx="1260000" cy="729519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/>
          <a:lstStyle/>
          <a:p>
            <a:pPr algn="ctr"/>
            <a:r>
              <a:rPr lang="en-US" altLang="ko-KR" sz="1050" b="1">
                <a:solidFill>
                  <a:prstClr val="black"/>
                </a:solidFill>
                <a:cs typeface="Times New Roman" panose="02020603050405020304" pitchFamily="18" charset="0"/>
              </a:rPr>
              <a:t>Module</a:t>
            </a:r>
            <a:endParaRPr lang="ko-KR" altLang="en-US" sz="8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8BBD639A-4A9A-4CDE-BECD-4332823610A2}"/>
              </a:ext>
            </a:extLst>
          </p:cNvPr>
          <p:cNvSpPr/>
          <p:nvPr/>
        </p:nvSpPr>
        <p:spPr>
          <a:xfrm>
            <a:off x="4049566" y="5110330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Connect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75FD85DE-BAE7-4897-80E3-8C22CADB9E6A}"/>
              </a:ext>
            </a:extLst>
          </p:cNvPr>
          <p:cNvSpPr/>
          <p:nvPr/>
        </p:nvSpPr>
        <p:spPr>
          <a:xfrm>
            <a:off x="4049566" y="5329399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String,Date,File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82" name="오른쪽 화살표 47">
            <a:extLst>
              <a:ext uri="{FF2B5EF4-FFF2-40B4-BE49-F238E27FC236}">
                <a16:creationId xmlns:a16="http://schemas.microsoft.com/office/drawing/2014/main" id="{3EDCAB1B-8644-4E7F-BC2B-64FDC4DF7202}"/>
              </a:ext>
            </a:extLst>
          </p:cNvPr>
          <p:cNvSpPr/>
          <p:nvPr/>
        </p:nvSpPr>
        <p:spPr>
          <a:xfrm rot="16200000">
            <a:off x="2982956" y="4274554"/>
            <a:ext cx="227048" cy="432000"/>
          </a:xfrm>
          <a:prstGeom prst="rightArrow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12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83" name="오른쪽 화살표 47">
            <a:extLst>
              <a:ext uri="{FF2B5EF4-FFF2-40B4-BE49-F238E27FC236}">
                <a16:creationId xmlns:a16="http://schemas.microsoft.com/office/drawing/2014/main" id="{E3955F1E-D31F-42BB-BF0C-26BF95FAE7E4}"/>
              </a:ext>
            </a:extLst>
          </p:cNvPr>
          <p:cNvSpPr/>
          <p:nvPr/>
        </p:nvSpPr>
        <p:spPr>
          <a:xfrm rot="16200000">
            <a:off x="4657820" y="4282162"/>
            <a:ext cx="227048" cy="432000"/>
          </a:xfrm>
          <a:prstGeom prst="rightArrow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12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9" name="모서리가 둥근 직사각형 19">
            <a:extLst>
              <a:ext uri="{FF2B5EF4-FFF2-40B4-BE49-F238E27FC236}">
                <a16:creationId xmlns:a16="http://schemas.microsoft.com/office/drawing/2014/main" id="{47BF4796-D6D6-413A-B2B3-05510EABAE53}"/>
              </a:ext>
            </a:extLst>
          </p:cNvPr>
          <p:cNvSpPr/>
          <p:nvPr/>
        </p:nvSpPr>
        <p:spPr>
          <a:xfrm>
            <a:off x="4433137" y="2076166"/>
            <a:ext cx="979028" cy="1661853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1050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647690F-0E99-4618-8F4B-C2DBB3044458}"/>
              </a:ext>
            </a:extLst>
          </p:cNvPr>
          <p:cNvSpPr/>
          <p:nvPr/>
        </p:nvSpPr>
        <p:spPr>
          <a:xfrm>
            <a:off x="4527530" y="2438940"/>
            <a:ext cx="792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      ETL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82" name="오른쪽 화살표 48">
            <a:extLst>
              <a:ext uri="{FF2B5EF4-FFF2-40B4-BE49-F238E27FC236}">
                <a16:creationId xmlns:a16="http://schemas.microsoft.com/office/drawing/2014/main" id="{0FFB44A5-2A48-424E-ACBD-2E0951F5DBF4}"/>
              </a:ext>
            </a:extLst>
          </p:cNvPr>
          <p:cNvSpPr/>
          <p:nvPr/>
        </p:nvSpPr>
        <p:spPr>
          <a:xfrm rot="16200000">
            <a:off x="4705509" y="3243481"/>
            <a:ext cx="180000" cy="432000"/>
          </a:xfrm>
          <a:prstGeom prst="rightArrow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12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2AC428D-D98C-425E-92B8-7A2C0CC908A8}"/>
              </a:ext>
            </a:extLst>
          </p:cNvPr>
          <p:cNvSpPr/>
          <p:nvPr/>
        </p:nvSpPr>
        <p:spPr>
          <a:xfrm>
            <a:off x="4561735" y="2162700"/>
            <a:ext cx="7291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b="1">
                <a:solidFill>
                  <a:prstClr val="black"/>
                </a:solidFill>
                <a:cs typeface="Times New Roman" panose="02020603050405020304" pitchFamily="18" charset="0"/>
              </a:rPr>
              <a:t>Job</a:t>
            </a:r>
            <a:endParaRPr lang="ko-KR" altLang="en-US" sz="110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55CFA93-F921-4806-BFA1-147FED7C0AFD}"/>
              </a:ext>
            </a:extLst>
          </p:cNvPr>
          <p:cNvSpPr/>
          <p:nvPr/>
        </p:nvSpPr>
        <p:spPr>
          <a:xfrm>
            <a:off x="4527530" y="2741059"/>
            <a:ext cx="792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      공간분석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4FC78BD-6F6C-4A7B-A6F5-E75C5A22C567}"/>
              </a:ext>
            </a:extLst>
          </p:cNvPr>
          <p:cNvSpPr/>
          <p:nvPr/>
        </p:nvSpPr>
        <p:spPr>
          <a:xfrm>
            <a:off x="4534845" y="3043721"/>
            <a:ext cx="792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      사이트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8A76598-60DA-4497-936D-C6229DEE3C02}"/>
              </a:ext>
            </a:extLst>
          </p:cNvPr>
          <p:cNvSpPr/>
          <p:nvPr/>
        </p:nvSpPr>
        <p:spPr>
          <a:xfrm>
            <a:off x="4541098" y="3339068"/>
            <a:ext cx="792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     시나리오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13DA693-F441-43AE-9965-A9C0C60918C7}"/>
              </a:ext>
            </a:extLst>
          </p:cNvPr>
          <p:cNvGrpSpPr/>
          <p:nvPr/>
        </p:nvGrpSpPr>
        <p:grpSpPr>
          <a:xfrm>
            <a:off x="2270940" y="2201424"/>
            <a:ext cx="854000" cy="1474158"/>
            <a:chOff x="2222359" y="2242874"/>
            <a:chExt cx="854000" cy="1474158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3A5D6B28-610B-4D57-A29C-5E17C5397714}"/>
                </a:ext>
              </a:extLst>
            </p:cNvPr>
            <p:cNvSpPr/>
            <p:nvPr/>
          </p:nvSpPr>
          <p:spPr>
            <a:xfrm>
              <a:off x="2222359" y="2242874"/>
              <a:ext cx="850757" cy="147415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900" dirty="0">
                <a:solidFill>
                  <a:prstClr val="black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83" name="순서도: 자기 디스크 82">
              <a:extLst>
                <a:ext uri="{FF2B5EF4-FFF2-40B4-BE49-F238E27FC236}">
                  <a16:creationId xmlns:a16="http://schemas.microsoft.com/office/drawing/2014/main" id="{FE552483-26CD-4034-AF09-64E50831E163}"/>
                </a:ext>
              </a:extLst>
            </p:cNvPr>
            <p:cNvSpPr/>
            <p:nvPr/>
          </p:nvSpPr>
          <p:spPr>
            <a:xfrm>
              <a:off x="2364164" y="3012333"/>
              <a:ext cx="591244" cy="283684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0" rtlCol="0" anchor="ctr"/>
            <a:lstStyle/>
            <a:p>
              <a:pPr algn="ctr"/>
              <a:r>
                <a:rPr lang="en-US" altLang="ko-KR" sz="1050" b="1">
                  <a:solidFill>
                    <a:prstClr val="black">
                      <a:lumMod val="75000"/>
                      <a:lumOff val="25000"/>
                    </a:prstClr>
                  </a:solidFill>
                  <a:cs typeface="Times New Roman" panose="02020603050405020304" pitchFamily="18" charset="0"/>
                </a:rPr>
                <a:t>Oracle</a:t>
              </a:r>
              <a:endPara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8B083122-6941-42F9-8487-8FC95BE82267}"/>
                </a:ext>
              </a:extLst>
            </p:cNvPr>
            <p:cNvSpPr/>
            <p:nvPr/>
          </p:nvSpPr>
          <p:spPr>
            <a:xfrm>
              <a:off x="2248888" y="3329925"/>
              <a:ext cx="82747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600">
                  <a:solidFill>
                    <a:prstClr val="black"/>
                  </a:solidFill>
                  <a:cs typeface="Times New Roman" panose="02020603050405020304" pitchFamily="18" charset="0"/>
                </a:rPr>
                <a:t>시나리오 수행로그</a:t>
              </a:r>
              <a:endParaRPr lang="en-US" altLang="ko-KR" sz="600">
                <a:solidFill>
                  <a:prstClr val="black"/>
                </a:solidFill>
                <a:cs typeface="Times New Roman" panose="02020603050405020304" pitchFamily="18" charset="0"/>
              </a:endParaRPr>
            </a:p>
            <a:p>
              <a:pPr algn="ctr"/>
              <a:r>
                <a:rPr lang="ko-KR" altLang="en-US" sz="600">
                  <a:solidFill>
                    <a:prstClr val="black"/>
                  </a:solidFill>
                  <a:cs typeface="Times New Roman" panose="02020603050405020304" pitchFamily="18" charset="0"/>
                </a:rPr>
                <a:t>및 정책</a:t>
              </a:r>
              <a:endParaRPr lang="ko-KR" altLang="en-US" sz="600" dirty="0">
                <a:solidFill>
                  <a:prstClr val="black"/>
                </a:solidFill>
                <a:cs typeface="Times New Roman" panose="02020603050405020304" pitchFamily="18" charset="0"/>
              </a:endParaRPr>
            </a:p>
          </p:txBody>
        </p:sp>
        <p:pic>
          <p:nvPicPr>
            <p:cNvPr id="89" name="Picture 22" descr="REPEAT iconì ëí ì´ë¯¸ì§ ê²ìê²°ê³¼">
              <a:extLst>
                <a:ext uri="{FF2B5EF4-FFF2-40B4-BE49-F238E27FC236}">
                  <a16:creationId xmlns:a16="http://schemas.microsoft.com/office/drawing/2014/main" id="{C20BDA26-F488-43D2-9847-20572D5030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2535208" y="2686060"/>
              <a:ext cx="237419" cy="2071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5E2DC9BF-303B-4C24-A581-18E01DF88923}"/>
                </a:ext>
              </a:extLst>
            </p:cNvPr>
            <p:cNvSpPr/>
            <p:nvPr/>
          </p:nvSpPr>
          <p:spPr>
            <a:xfrm>
              <a:off x="2314992" y="2252042"/>
              <a:ext cx="68159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b="1">
                  <a:solidFill>
                    <a:prstClr val="black"/>
                  </a:solidFill>
                  <a:cs typeface="Times New Roman" panose="02020603050405020304" pitchFamily="18" charset="0"/>
                </a:rPr>
                <a:t>Job</a:t>
              </a:r>
            </a:p>
            <a:p>
              <a:pPr algn="ctr"/>
              <a:r>
                <a:rPr lang="en-US" altLang="ko-KR" sz="1000" b="1">
                  <a:solidFill>
                    <a:prstClr val="black"/>
                  </a:solidFill>
                  <a:cs typeface="Times New Roman" panose="02020603050405020304" pitchFamily="18" charset="0"/>
                </a:rPr>
                <a:t>Monitor</a:t>
              </a:r>
              <a:endParaRPr lang="ko-KR" altLang="en-US" sz="1000"/>
            </a:p>
          </p:txBody>
        </p:sp>
      </p:grpSp>
      <p:sp>
        <p:nvSpPr>
          <p:cNvPr id="91" name="모서리가 둥근 직사각형 61">
            <a:extLst>
              <a:ext uri="{FF2B5EF4-FFF2-40B4-BE49-F238E27FC236}">
                <a16:creationId xmlns:a16="http://schemas.microsoft.com/office/drawing/2014/main" id="{DE5FED21-567A-4387-AFB0-80DC26B74CCF}"/>
              </a:ext>
            </a:extLst>
          </p:cNvPr>
          <p:cNvSpPr/>
          <p:nvPr/>
        </p:nvSpPr>
        <p:spPr>
          <a:xfrm>
            <a:off x="3362542" y="2220182"/>
            <a:ext cx="782563" cy="201324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000">
                <a:solidFill>
                  <a:prstClr val="black"/>
                </a:solidFill>
                <a:cs typeface="Times New Roman" panose="02020603050405020304" pitchFamily="18" charset="0"/>
              </a:rPr>
              <a:t>Heavy Job</a:t>
            </a:r>
            <a:endParaRPr lang="ko-KR" altLang="en-US" sz="1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92" name="모서리가 둥근 직사각형 61">
            <a:extLst>
              <a:ext uri="{FF2B5EF4-FFF2-40B4-BE49-F238E27FC236}">
                <a16:creationId xmlns:a16="http://schemas.microsoft.com/office/drawing/2014/main" id="{171AE652-93E0-4F0D-AF82-4D3C8372F312}"/>
              </a:ext>
            </a:extLst>
          </p:cNvPr>
          <p:cNvSpPr/>
          <p:nvPr/>
        </p:nvSpPr>
        <p:spPr>
          <a:xfrm>
            <a:off x="3353017" y="2522914"/>
            <a:ext cx="782563" cy="201324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000">
                <a:solidFill>
                  <a:prstClr val="black"/>
                </a:solidFill>
                <a:cs typeface="Times New Roman" panose="02020603050405020304" pitchFamily="18" charset="0"/>
              </a:rPr>
              <a:t>Heavy Job</a:t>
            </a:r>
            <a:endParaRPr lang="ko-KR" altLang="en-US" sz="1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93" name="모서리가 둥근 직사각형 61">
            <a:extLst>
              <a:ext uri="{FF2B5EF4-FFF2-40B4-BE49-F238E27FC236}">
                <a16:creationId xmlns:a16="http://schemas.microsoft.com/office/drawing/2014/main" id="{25D3603E-EB14-42A7-B33C-78DF7CF03220}"/>
              </a:ext>
            </a:extLst>
          </p:cNvPr>
          <p:cNvSpPr/>
          <p:nvPr/>
        </p:nvSpPr>
        <p:spPr>
          <a:xfrm>
            <a:off x="3353017" y="2810946"/>
            <a:ext cx="782563" cy="201324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000">
                <a:solidFill>
                  <a:prstClr val="black"/>
                </a:solidFill>
                <a:cs typeface="Times New Roman" panose="02020603050405020304" pitchFamily="18" charset="0"/>
              </a:rPr>
              <a:t>Light Job</a:t>
            </a:r>
            <a:endParaRPr lang="ko-KR" altLang="en-US" sz="1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95" name="모서리가 둥근 직사각형 61">
            <a:extLst>
              <a:ext uri="{FF2B5EF4-FFF2-40B4-BE49-F238E27FC236}">
                <a16:creationId xmlns:a16="http://schemas.microsoft.com/office/drawing/2014/main" id="{E6D485A3-8662-47C5-849F-FC4CC33E37F6}"/>
              </a:ext>
            </a:extLst>
          </p:cNvPr>
          <p:cNvSpPr/>
          <p:nvPr/>
        </p:nvSpPr>
        <p:spPr>
          <a:xfrm>
            <a:off x="3353017" y="3098978"/>
            <a:ext cx="782563" cy="201324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000">
                <a:solidFill>
                  <a:prstClr val="black"/>
                </a:solidFill>
                <a:cs typeface="Times New Roman" panose="02020603050405020304" pitchFamily="18" charset="0"/>
              </a:rPr>
              <a:t>Light Job</a:t>
            </a:r>
            <a:endParaRPr lang="ko-KR" altLang="en-US" sz="1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96" name="모서리가 둥근 직사각형 61">
            <a:extLst>
              <a:ext uri="{FF2B5EF4-FFF2-40B4-BE49-F238E27FC236}">
                <a16:creationId xmlns:a16="http://schemas.microsoft.com/office/drawing/2014/main" id="{CE0F0C7A-B568-4D3E-AE0A-91AEF63F5B21}"/>
              </a:ext>
            </a:extLst>
          </p:cNvPr>
          <p:cNvSpPr/>
          <p:nvPr/>
        </p:nvSpPr>
        <p:spPr>
          <a:xfrm>
            <a:off x="3353017" y="3387010"/>
            <a:ext cx="782563" cy="201324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000">
                <a:solidFill>
                  <a:prstClr val="black"/>
                </a:solidFill>
                <a:cs typeface="Times New Roman" panose="02020603050405020304" pitchFamily="18" charset="0"/>
              </a:rPr>
              <a:t>Light Job</a:t>
            </a:r>
            <a:endParaRPr lang="ko-KR" altLang="en-US" sz="1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97" name="사다리꼴 96">
            <a:extLst>
              <a:ext uri="{FF2B5EF4-FFF2-40B4-BE49-F238E27FC236}">
                <a16:creationId xmlns:a16="http://schemas.microsoft.com/office/drawing/2014/main" id="{0AF0AF5E-D638-4D21-A433-A41E0764EE07}"/>
              </a:ext>
            </a:extLst>
          </p:cNvPr>
          <p:cNvSpPr/>
          <p:nvPr/>
        </p:nvSpPr>
        <p:spPr>
          <a:xfrm rot="16200000">
            <a:off x="3444789" y="2776483"/>
            <a:ext cx="1661852" cy="261219"/>
          </a:xfrm>
          <a:prstGeom prst="trapezoid">
            <a:avLst>
              <a:gd name="adj" fmla="val 295065"/>
            </a:avLst>
          </a:prstGeom>
          <a:gradFill flip="none" rotWithShape="1">
            <a:gsLst>
              <a:gs pos="0">
                <a:schemeClr val="bg1">
                  <a:lumMod val="50000"/>
                  <a:alpha val="20000"/>
                </a:schemeClr>
              </a:gs>
              <a:gs pos="4600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F66C87A9-0A57-45A2-AE80-570123EDC0B9}"/>
              </a:ext>
            </a:extLst>
          </p:cNvPr>
          <p:cNvCxnSpPr>
            <a:stCxn id="80" idx="3"/>
            <a:endCxn id="91" idx="1"/>
          </p:cNvCxnSpPr>
          <p:nvPr/>
        </p:nvCxnSpPr>
        <p:spPr>
          <a:xfrm flipV="1">
            <a:off x="3121697" y="2320844"/>
            <a:ext cx="240845" cy="6176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69661B5F-744E-4EF7-95E4-DFB3BCB33013}"/>
              </a:ext>
            </a:extLst>
          </p:cNvPr>
          <p:cNvCxnSpPr>
            <a:stCxn id="80" idx="3"/>
            <a:endCxn id="92" idx="1"/>
          </p:cNvCxnSpPr>
          <p:nvPr/>
        </p:nvCxnSpPr>
        <p:spPr>
          <a:xfrm flipV="1">
            <a:off x="3121697" y="2623576"/>
            <a:ext cx="231320" cy="3149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95AF3E77-886F-41DD-8890-FD81ADFF05DB}"/>
              </a:ext>
            </a:extLst>
          </p:cNvPr>
          <p:cNvCxnSpPr>
            <a:stCxn id="80" idx="3"/>
            <a:endCxn id="93" idx="1"/>
          </p:cNvCxnSpPr>
          <p:nvPr/>
        </p:nvCxnSpPr>
        <p:spPr>
          <a:xfrm flipV="1">
            <a:off x="3121697" y="2911608"/>
            <a:ext cx="231320" cy="268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3A7F69A7-2923-4D99-8841-9AA5C652F405}"/>
              </a:ext>
            </a:extLst>
          </p:cNvPr>
          <p:cNvCxnSpPr>
            <a:stCxn id="80" idx="3"/>
            <a:endCxn id="95" idx="1"/>
          </p:cNvCxnSpPr>
          <p:nvPr/>
        </p:nvCxnSpPr>
        <p:spPr>
          <a:xfrm>
            <a:off x="3121697" y="2938503"/>
            <a:ext cx="231320" cy="2611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3D57FAD4-D808-4BBC-A8D1-4E66036271C5}"/>
              </a:ext>
            </a:extLst>
          </p:cNvPr>
          <p:cNvCxnSpPr>
            <a:stCxn id="80" idx="3"/>
            <a:endCxn id="96" idx="1"/>
          </p:cNvCxnSpPr>
          <p:nvPr/>
        </p:nvCxnSpPr>
        <p:spPr>
          <a:xfrm>
            <a:off x="3121697" y="2938503"/>
            <a:ext cx="231320" cy="5491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순서도: 자기 디스크 117">
            <a:extLst>
              <a:ext uri="{FF2B5EF4-FFF2-40B4-BE49-F238E27FC236}">
                <a16:creationId xmlns:a16="http://schemas.microsoft.com/office/drawing/2014/main" id="{8BA76B66-8002-4A84-9CAE-8AAFC27D952A}"/>
              </a:ext>
            </a:extLst>
          </p:cNvPr>
          <p:cNvSpPr/>
          <p:nvPr/>
        </p:nvSpPr>
        <p:spPr>
          <a:xfrm>
            <a:off x="2286995" y="3759558"/>
            <a:ext cx="591244" cy="28368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0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Oracle</a:t>
            </a:r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  <a:cs typeface="Times New Roman" panose="02020603050405020304" pitchFamily="18" charset="0"/>
            </a:endParaRPr>
          </a:p>
        </p:txBody>
      </p:sp>
      <p:sp>
        <p:nvSpPr>
          <p:cNvPr id="119" name="순서도: 자기 디스크 118">
            <a:extLst>
              <a:ext uri="{FF2B5EF4-FFF2-40B4-BE49-F238E27FC236}">
                <a16:creationId xmlns:a16="http://schemas.microsoft.com/office/drawing/2014/main" id="{82F730E1-7D7D-481B-B891-371AA396C45F}"/>
              </a:ext>
            </a:extLst>
          </p:cNvPr>
          <p:cNvSpPr/>
          <p:nvPr/>
        </p:nvSpPr>
        <p:spPr>
          <a:xfrm>
            <a:off x="2991895" y="3755210"/>
            <a:ext cx="591244" cy="28368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0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Postgre</a:t>
            </a:r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  <a:cs typeface="Times New Roman" panose="02020603050405020304" pitchFamily="18" charset="0"/>
            </a:endParaRPr>
          </a:p>
        </p:txBody>
      </p:sp>
      <p:sp>
        <p:nvSpPr>
          <p:cNvPr id="137" name="순서도: 자기 디스크 136">
            <a:extLst>
              <a:ext uri="{FF2B5EF4-FFF2-40B4-BE49-F238E27FC236}">
                <a16:creationId xmlns:a16="http://schemas.microsoft.com/office/drawing/2014/main" id="{9422FB56-6565-4DDC-B992-987E47CC79D6}"/>
              </a:ext>
            </a:extLst>
          </p:cNvPr>
          <p:cNvSpPr/>
          <p:nvPr/>
        </p:nvSpPr>
        <p:spPr>
          <a:xfrm>
            <a:off x="2288137" y="4054905"/>
            <a:ext cx="591244" cy="28368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0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HDFS</a:t>
            </a:r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  <a:cs typeface="Times New Roman" panose="02020603050405020304" pitchFamily="18" charset="0"/>
            </a:endParaRPr>
          </a:p>
        </p:txBody>
      </p:sp>
      <p:sp>
        <p:nvSpPr>
          <p:cNvPr id="138" name="순서도: 자기 디스크 137">
            <a:extLst>
              <a:ext uri="{FF2B5EF4-FFF2-40B4-BE49-F238E27FC236}">
                <a16:creationId xmlns:a16="http://schemas.microsoft.com/office/drawing/2014/main" id="{68AA3E47-61F4-4045-8747-C3E926BF10CF}"/>
              </a:ext>
            </a:extLst>
          </p:cNvPr>
          <p:cNvSpPr/>
          <p:nvPr/>
        </p:nvSpPr>
        <p:spPr>
          <a:xfrm>
            <a:off x="2993037" y="4065187"/>
            <a:ext cx="591244" cy="28368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0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Local</a:t>
            </a:r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  <a:cs typeface="Times New Roman" panose="02020603050405020304" pitchFamily="18" charset="0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691E1581-C049-4CDF-B762-962196078BB7}"/>
              </a:ext>
            </a:extLst>
          </p:cNvPr>
          <p:cNvSpPr/>
          <p:nvPr/>
        </p:nvSpPr>
        <p:spPr>
          <a:xfrm>
            <a:off x="3929081" y="3948901"/>
            <a:ext cx="375146" cy="25359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>
                <a:solidFill>
                  <a:prstClr val="black"/>
                </a:solidFill>
                <a:cs typeface="Times New Roman" panose="02020603050405020304" pitchFamily="18" charset="0"/>
              </a:rPr>
              <a:t>JDBC</a:t>
            </a:r>
            <a:endParaRPr lang="ko-KR" altLang="en-US" sz="800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8CA4170B-E12C-4D10-88BC-6A3CB13851B6}"/>
              </a:ext>
            </a:extLst>
          </p:cNvPr>
          <p:cNvSpPr/>
          <p:nvPr/>
        </p:nvSpPr>
        <p:spPr>
          <a:xfrm>
            <a:off x="4361129" y="3948901"/>
            <a:ext cx="375146" cy="25359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>
                <a:solidFill>
                  <a:prstClr val="black"/>
                </a:solidFill>
                <a:cs typeface="Times New Roman" panose="02020603050405020304" pitchFamily="18" charset="0"/>
              </a:rPr>
              <a:t>HDFS</a:t>
            </a:r>
            <a:endParaRPr lang="ko-KR" altLang="en-US" sz="800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9506D938-0E40-4C55-A0E6-1416444B54BF}"/>
              </a:ext>
            </a:extLst>
          </p:cNvPr>
          <p:cNvSpPr/>
          <p:nvPr/>
        </p:nvSpPr>
        <p:spPr>
          <a:xfrm>
            <a:off x="4817124" y="3948901"/>
            <a:ext cx="375146" cy="25359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>
                <a:solidFill>
                  <a:prstClr val="black"/>
                </a:solidFill>
                <a:cs typeface="Times New Roman" panose="02020603050405020304" pitchFamily="18" charset="0"/>
              </a:rPr>
              <a:t>FTP</a:t>
            </a:r>
            <a:endParaRPr lang="ko-KR" altLang="en-US" sz="800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658930B-25F4-4531-813C-A9C6E4C18862}"/>
              </a:ext>
            </a:extLst>
          </p:cNvPr>
          <p:cNvSpPr/>
          <p:nvPr/>
        </p:nvSpPr>
        <p:spPr>
          <a:xfrm>
            <a:off x="1857092" y="1387126"/>
            <a:ext cx="235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&amp; Shchedule</a:t>
            </a:r>
            <a:endParaRPr kumimoji="1" lang="en-US" altLang="ko-KR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2E455EA7-A0B6-4EB9-BF11-CEA552579A85}"/>
              </a:ext>
            </a:extLst>
          </p:cNvPr>
          <p:cNvSpPr/>
          <p:nvPr/>
        </p:nvSpPr>
        <p:spPr bwMode="auto">
          <a:xfrm>
            <a:off x="5874300" y="4714630"/>
            <a:ext cx="936000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3992" tIns="67983" rIns="33992" bIns="3399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63379" latinLnBrk="0">
              <a:lnSpc>
                <a:spcPct val="90000"/>
              </a:lnSpc>
            </a:pPr>
            <a:endParaRPr lang="en-US" altLang="ko-KR" sz="1050" b="1">
              <a:solidFill>
                <a:prstClr val="black"/>
              </a:solidFill>
              <a:cs typeface="Arials"/>
            </a:endParaRPr>
          </a:p>
          <a:p>
            <a:pPr algn="ctr" defTabSz="863379" latinLnBrk="0">
              <a:lnSpc>
                <a:spcPct val="90000"/>
              </a:lnSpc>
            </a:pPr>
            <a:r>
              <a:rPr lang="en-US" altLang="ko-KR" sz="1050" b="1">
                <a:solidFill>
                  <a:prstClr val="black"/>
                </a:solidFill>
                <a:cs typeface="Arials"/>
              </a:rPr>
              <a:t>JDBC,FTP</a:t>
            </a:r>
            <a:endParaRPr lang="en-US" altLang="ko-KR" sz="1050" b="1" dirty="0">
              <a:solidFill>
                <a:prstClr val="black"/>
              </a:solidFill>
              <a:cs typeface="Arials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5D41430B-8BE9-450F-9D97-F0F1A2B36E3B}"/>
              </a:ext>
            </a:extLst>
          </p:cNvPr>
          <p:cNvSpPr/>
          <p:nvPr/>
        </p:nvSpPr>
        <p:spPr bwMode="auto">
          <a:xfrm>
            <a:off x="6892456" y="4727098"/>
            <a:ext cx="2520000" cy="576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DB 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및 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HDFS 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연결</a:t>
            </a:r>
            <a:endParaRPr lang="en-US" altLang="ko-KR" sz="1000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문자열 및 날짜형 데이터 가공</a:t>
            </a:r>
            <a:endParaRPr lang="en-US" altLang="ko-KR" sz="100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FTP 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기능 구현</a:t>
            </a:r>
            <a:endParaRPr lang="en-US" altLang="ko-KR" sz="1000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381A0BB8-CEF0-4337-A6C6-A914B4BB75BD}"/>
              </a:ext>
            </a:extLst>
          </p:cNvPr>
          <p:cNvCxnSpPr>
            <a:cxnSpLocks/>
          </p:cNvCxnSpPr>
          <p:nvPr/>
        </p:nvCxnSpPr>
        <p:spPr bwMode="auto">
          <a:xfrm flipV="1">
            <a:off x="5874300" y="5358954"/>
            <a:ext cx="3538156" cy="11368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9495D0FF-9E1A-4023-A6FB-578CF168FA27}"/>
              </a:ext>
            </a:extLst>
          </p:cNvPr>
          <p:cNvSpPr/>
          <p:nvPr/>
        </p:nvSpPr>
        <p:spPr>
          <a:xfrm>
            <a:off x="5882321" y="4714630"/>
            <a:ext cx="930013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>
                <a:solidFill>
                  <a:prstClr val="white"/>
                </a:solidFill>
                <a:cs typeface="Times New Roman" panose="02020603050405020304" pitchFamily="18" charset="0"/>
              </a:rPr>
              <a:t>UTIL</a:t>
            </a:r>
            <a:endParaRPr lang="ko-KR" altLang="en-US" sz="1200" b="1" dirty="0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A5945784-E3F0-4B1B-B71F-D9F9EFAD397E}"/>
              </a:ext>
            </a:extLst>
          </p:cNvPr>
          <p:cNvSpPr/>
          <p:nvPr/>
        </p:nvSpPr>
        <p:spPr bwMode="auto">
          <a:xfrm>
            <a:off x="5874300" y="5457146"/>
            <a:ext cx="936000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3992" tIns="67983" rIns="33992" bIns="3399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63379" latinLnBrk="0">
              <a:lnSpc>
                <a:spcPct val="90000"/>
              </a:lnSpc>
            </a:pPr>
            <a:endParaRPr lang="en-US" altLang="ko-KR" sz="1050" b="1">
              <a:solidFill>
                <a:prstClr val="black"/>
              </a:solidFill>
              <a:cs typeface="Arials"/>
            </a:endParaRPr>
          </a:p>
          <a:p>
            <a:pPr algn="ctr" defTabSz="863379" latinLnBrk="0">
              <a:lnSpc>
                <a:spcPct val="90000"/>
              </a:lnSpc>
            </a:pPr>
            <a:r>
              <a:rPr lang="ko-KR" altLang="en-US" sz="1050" b="1">
                <a:solidFill>
                  <a:prstClr val="black"/>
                </a:solidFill>
                <a:cs typeface="Arials"/>
              </a:rPr>
              <a:t>수행현황</a:t>
            </a:r>
            <a:endParaRPr lang="en-US" altLang="ko-KR" sz="1050" b="1" dirty="0">
              <a:solidFill>
                <a:prstClr val="black"/>
              </a:solidFill>
              <a:cs typeface="Arials"/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5650FFAF-62F8-4FB7-A638-B238DF11566B}"/>
              </a:ext>
            </a:extLst>
          </p:cNvPr>
          <p:cNvSpPr/>
          <p:nvPr/>
        </p:nvSpPr>
        <p:spPr bwMode="auto">
          <a:xfrm>
            <a:off x="6892456" y="5469614"/>
            <a:ext cx="2520000" cy="576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시나리오별 검색기능 제공</a:t>
            </a:r>
            <a:endParaRPr lang="en-US" altLang="ko-KR" sz="1000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시나리오 작업들의 실시간 현황 확인</a:t>
            </a:r>
            <a:endParaRPr lang="en-US" altLang="ko-KR" sz="100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시나리오 수행 이력 조회</a:t>
            </a:r>
            <a:endParaRPr lang="en-US" altLang="ko-KR" sz="1000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15328015-A6B4-486D-85A1-ABF2241A3931}"/>
              </a:ext>
            </a:extLst>
          </p:cNvPr>
          <p:cNvSpPr/>
          <p:nvPr/>
        </p:nvSpPr>
        <p:spPr>
          <a:xfrm>
            <a:off x="5882321" y="5457146"/>
            <a:ext cx="930013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>
                <a:solidFill>
                  <a:prstClr val="white"/>
                </a:solidFill>
                <a:cs typeface="Times New Roman" panose="02020603050405020304" pitchFamily="18" charset="0"/>
              </a:rPr>
              <a:t>UI</a:t>
            </a:r>
            <a:endParaRPr lang="ko-KR" altLang="en-US" sz="1200" b="1" dirty="0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pic>
        <p:nvPicPr>
          <p:cNvPr id="1026" name="Picture 2" descr="complete iconì ëí ì´ë¯¸ì§ ê²ìê²°ê³¼">
            <a:extLst>
              <a:ext uri="{FF2B5EF4-FFF2-40B4-BE49-F238E27FC236}">
                <a16:creationId xmlns:a16="http://schemas.microsoft.com/office/drawing/2014/main" id="{D3235402-9A6B-4B4A-BA1A-4B12E6602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156" y="2516394"/>
            <a:ext cx="123152" cy="121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" name="Picture 2" descr="complete iconì ëí ì´ë¯¸ì§ ê²ìê²°ê³¼">
            <a:extLst>
              <a:ext uri="{FF2B5EF4-FFF2-40B4-BE49-F238E27FC236}">
                <a16:creationId xmlns:a16="http://schemas.microsoft.com/office/drawing/2014/main" id="{4395B2E8-8AC8-45E1-9282-2440AF4A3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156" y="2811685"/>
            <a:ext cx="123152" cy="121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ogress iconì ëí ì´ë¯¸ì§ ê²ìê²°ê³¼">
            <a:extLst>
              <a:ext uri="{FF2B5EF4-FFF2-40B4-BE49-F238E27FC236}">
                <a16:creationId xmlns:a16="http://schemas.microsoft.com/office/drawing/2014/main" id="{EFC36DD7-153A-4E1F-B356-89F3596EA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248" y="3074606"/>
            <a:ext cx="184523" cy="184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09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C0004262-B916-44B5-847B-4C246BCF4CE4}"/>
              </a:ext>
            </a:extLst>
          </p:cNvPr>
          <p:cNvSpPr/>
          <p:nvPr/>
        </p:nvSpPr>
        <p:spPr>
          <a:xfrm>
            <a:off x="5756619" y="1341054"/>
            <a:ext cx="3807691" cy="49426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A9D9E3EB-A24B-49B0-8655-5F220BE9B48A}"/>
              </a:ext>
            </a:extLst>
          </p:cNvPr>
          <p:cNvSpPr/>
          <p:nvPr/>
        </p:nvSpPr>
        <p:spPr>
          <a:xfrm>
            <a:off x="257676" y="1341054"/>
            <a:ext cx="5328592" cy="49426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kumimoji="1" lang="en-US" altLang="ko-KR" sz="16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128588" y="115888"/>
            <a:ext cx="9628187" cy="41910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4.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소프트웨어 아키텍처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공간분석 및 전파모델 분석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ko-KR" altLang="en-US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5A614E8F-1B54-4B24-B370-CE3DB1ACF8C4}"/>
              </a:ext>
            </a:extLst>
          </p:cNvPr>
          <p:cNvSpPr/>
          <p:nvPr/>
        </p:nvSpPr>
        <p:spPr>
          <a:xfrm>
            <a:off x="2128881" y="1831976"/>
            <a:ext cx="3351471" cy="2650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36000" rtlCol="0" anchor="t"/>
          <a:lstStyle/>
          <a:p>
            <a:pPr algn="ctr"/>
            <a:endParaRPr lang="en-US" altLang="ko-KR" sz="1200" b="1" u="sng" dirty="0">
              <a:solidFill>
                <a:prstClr val="black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540D8BEB-1E68-4B20-A26A-5518345E0BE5}"/>
              </a:ext>
            </a:extLst>
          </p:cNvPr>
          <p:cNvSpPr/>
          <p:nvPr/>
        </p:nvSpPr>
        <p:spPr>
          <a:xfrm>
            <a:off x="2147267" y="1835556"/>
            <a:ext cx="1080123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  <a:cs typeface="Times New Roman" panose="02020603050405020304" pitchFamily="18" charset="0"/>
              </a:rPr>
              <a:t>Spark Cluster</a:t>
            </a:r>
            <a:endParaRPr lang="ko-KR" altLang="en-US" sz="1200" b="1" dirty="0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120" name="모서리가 둥근 직사각형 24">
            <a:extLst>
              <a:ext uri="{FF2B5EF4-FFF2-40B4-BE49-F238E27FC236}">
                <a16:creationId xmlns:a16="http://schemas.microsoft.com/office/drawing/2014/main" id="{0296415D-2AC7-4358-8B4B-01CD77BDDFFD}"/>
              </a:ext>
            </a:extLst>
          </p:cNvPr>
          <p:cNvSpPr/>
          <p:nvPr/>
        </p:nvSpPr>
        <p:spPr>
          <a:xfrm>
            <a:off x="394096" y="1834596"/>
            <a:ext cx="1512000" cy="265062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16000" rIns="0" bIns="0" rtlCol="0" anchor="t">
            <a:noAutofit/>
          </a:bodyPr>
          <a:lstStyle/>
          <a:p>
            <a:pPr algn="ctr"/>
            <a:endParaRPr lang="en-US" altLang="ko-KR" sz="1200" b="1" u="sng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EB2B5706-F9EE-4EDF-BC2A-33A882C5641B}"/>
              </a:ext>
            </a:extLst>
          </p:cNvPr>
          <p:cNvSpPr/>
          <p:nvPr/>
        </p:nvSpPr>
        <p:spPr>
          <a:xfrm>
            <a:off x="394094" y="1834598"/>
            <a:ext cx="1192549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 dirty="0" err="1">
                <a:solidFill>
                  <a:prstClr val="white"/>
                </a:solidFill>
                <a:cs typeface="Times New Roman" panose="02020603050405020304" pitchFamily="18" charset="0"/>
              </a:rPr>
              <a:t>PostGIS</a:t>
            </a:r>
            <a:r>
              <a:rPr lang="en-US" altLang="ko-KR" sz="1200" b="1" dirty="0">
                <a:solidFill>
                  <a:prstClr val="white"/>
                </a:solidFill>
                <a:cs typeface="Times New Roman" panose="02020603050405020304" pitchFamily="18" charset="0"/>
              </a:rPr>
              <a:t> Cluster</a:t>
            </a:r>
            <a:endParaRPr lang="ko-KR" altLang="en-US" sz="1200" b="1" dirty="0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122" name="모서리가 둥근 직사각형 27">
            <a:extLst>
              <a:ext uri="{FF2B5EF4-FFF2-40B4-BE49-F238E27FC236}">
                <a16:creationId xmlns:a16="http://schemas.microsoft.com/office/drawing/2014/main" id="{32CCF0AC-EE9D-4044-B2F6-8225F6C30EFB}"/>
              </a:ext>
            </a:extLst>
          </p:cNvPr>
          <p:cNvSpPr/>
          <p:nvPr/>
        </p:nvSpPr>
        <p:spPr>
          <a:xfrm>
            <a:off x="526110" y="2119896"/>
            <a:ext cx="1260000" cy="1618123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/>
          <a:lstStyle/>
          <a:p>
            <a:pPr algn="ctr"/>
            <a:r>
              <a:rPr lang="en-US" altLang="ko-KR" sz="1050" b="1" dirty="0">
                <a:solidFill>
                  <a:prstClr val="black"/>
                </a:solidFill>
                <a:cs typeface="Times New Roman" panose="02020603050405020304" pitchFamily="18" charset="0"/>
              </a:rPr>
              <a:t>Module</a:t>
            </a:r>
            <a:endParaRPr lang="ko-KR" altLang="en-US" sz="8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E8633159-EC07-427E-BA0D-5BC62B57445E}"/>
              </a:ext>
            </a:extLst>
          </p:cNvPr>
          <p:cNvSpPr/>
          <p:nvPr/>
        </p:nvSpPr>
        <p:spPr>
          <a:xfrm>
            <a:off x="587322" y="2382388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prstClr val="black"/>
                </a:solidFill>
                <a:cs typeface="Times New Roman" panose="02020603050405020304" pitchFamily="18" charset="0"/>
              </a:rPr>
              <a:t>2D Spatial Function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A26F55E0-98F5-4418-AC4A-F862DAF224CF}"/>
              </a:ext>
            </a:extLst>
          </p:cNvPr>
          <p:cNvSpPr/>
          <p:nvPr/>
        </p:nvSpPr>
        <p:spPr>
          <a:xfrm>
            <a:off x="587322" y="2601457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prstClr val="black"/>
                </a:solidFill>
                <a:cs typeface="Times New Roman" panose="02020603050405020304" pitchFamily="18" charset="0"/>
              </a:rPr>
              <a:t>3D Spatial Function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19E23CFA-D0AB-4C6C-8FB8-99D83296C35F}"/>
              </a:ext>
            </a:extLst>
          </p:cNvPr>
          <p:cNvSpPr/>
          <p:nvPr/>
        </p:nvSpPr>
        <p:spPr>
          <a:xfrm>
            <a:off x="587322" y="2814657"/>
            <a:ext cx="1116000" cy="40700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prstClr val="black"/>
                </a:solidFill>
                <a:cs typeface="Times New Roman" panose="02020603050405020304" pitchFamily="18" charset="0"/>
              </a:rPr>
              <a:t>Contents Mgr.</a:t>
            </a:r>
          </a:p>
          <a:p>
            <a:pPr algn="ctr"/>
            <a:r>
              <a:rPr lang="en-US" altLang="ko-KR" sz="900" dirty="0">
                <a:solidFill>
                  <a:prstClr val="black"/>
                </a:solidFill>
                <a:cs typeface="Times New Roman" panose="02020603050405020304" pitchFamily="18" charset="0"/>
              </a:rPr>
              <a:t>(Building, Tree).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A687313D-2A5D-4F8E-B5D1-7C70E8377619}"/>
              </a:ext>
            </a:extLst>
          </p:cNvPr>
          <p:cNvSpPr/>
          <p:nvPr/>
        </p:nvSpPr>
        <p:spPr>
          <a:xfrm>
            <a:off x="587322" y="3252457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prstClr val="black"/>
                </a:solidFill>
                <a:cs typeface="Times New Roman" panose="02020603050405020304" pitchFamily="18" charset="0"/>
              </a:rPr>
              <a:t>Spatial Index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1AFB8779-4AFA-4955-B48A-A57873D1B526}"/>
              </a:ext>
            </a:extLst>
          </p:cNvPr>
          <p:cNvSpPr/>
          <p:nvPr/>
        </p:nvSpPr>
        <p:spPr>
          <a:xfrm>
            <a:off x="587322" y="3471526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prstClr val="black"/>
                </a:solidFill>
                <a:cs typeface="Times New Roman" panose="02020603050405020304" pitchFamily="18" charset="0"/>
              </a:rPr>
              <a:t>Partition by Region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44" name="순서도: 자기 디스크 143">
            <a:extLst>
              <a:ext uri="{FF2B5EF4-FFF2-40B4-BE49-F238E27FC236}">
                <a16:creationId xmlns:a16="http://schemas.microsoft.com/office/drawing/2014/main" id="{37D776C2-C670-41AB-991F-0A9570140389}"/>
              </a:ext>
            </a:extLst>
          </p:cNvPr>
          <p:cNvSpPr/>
          <p:nvPr/>
        </p:nvSpPr>
        <p:spPr>
          <a:xfrm>
            <a:off x="1213751" y="3828875"/>
            <a:ext cx="591244" cy="28368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Scenario</a:t>
            </a:r>
          </a:p>
        </p:txBody>
      </p:sp>
      <p:sp>
        <p:nvSpPr>
          <p:cNvPr id="145" name="순서도: 자기 디스크 144">
            <a:extLst>
              <a:ext uri="{FF2B5EF4-FFF2-40B4-BE49-F238E27FC236}">
                <a16:creationId xmlns:a16="http://schemas.microsoft.com/office/drawing/2014/main" id="{A53CEEBC-C717-43AF-B820-0A17461376F6}"/>
              </a:ext>
            </a:extLst>
          </p:cNvPr>
          <p:cNvSpPr/>
          <p:nvPr/>
        </p:nvSpPr>
        <p:spPr>
          <a:xfrm>
            <a:off x="509993" y="3828875"/>
            <a:ext cx="640512" cy="583379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Map Contents</a:t>
            </a:r>
          </a:p>
        </p:txBody>
      </p:sp>
      <p:sp>
        <p:nvSpPr>
          <p:cNvPr id="146" name="순서도: 자기 디스크 145">
            <a:extLst>
              <a:ext uri="{FF2B5EF4-FFF2-40B4-BE49-F238E27FC236}">
                <a16:creationId xmlns:a16="http://schemas.microsoft.com/office/drawing/2014/main" id="{8A8F64DE-AA23-400E-888D-C23C384B33C3}"/>
              </a:ext>
            </a:extLst>
          </p:cNvPr>
          <p:cNvSpPr/>
          <p:nvPr/>
        </p:nvSpPr>
        <p:spPr>
          <a:xfrm>
            <a:off x="1214893" y="4138852"/>
            <a:ext cx="591244" cy="28368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CELL DB</a:t>
            </a:r>
          </a:p>
        </p:txBody>
      </p:sp>
      <p:sp>
        <p:nvSpPr>
          <p:cNvPr id="106" name="모서리가 둥근 직사각형 24">
            <a:extLst>
              <a:ext uri="{FF2B5EF4-FFF2-40B4-BE49-F238E27FC236}">
                <a16:creationId xmlns:a16="http://schemas.microsoft.com/office/drawing/2014/main" id="{C8459C9E-2DEA-4B0D-8ACD-DCFB0E675C51}"/>
              </a:ext>
            </a:extLst>
          </p:cNvPr>
          <p:cNvSpPr/>
          <p:nvPr/>
        </p:nvSpPr>
        <p:spPr>
          <a:xfrm>
            <a:off x="3786069" y="4562537"/>
            <a:ext cx="1687692" cy="1569495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16000" rIns="0" bIns="0" rtlCol="0" anchor="t">
            <a:noAutofit/>
          </a:bodyPr>
          <a:lstStyle/>
          <a:p>
            <a:pPr algn="ctr"/>
            <a:endParaRPr lang="en-US" altLang="ko-KR" sz="1200" b="1" u="sng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230C4313-E36D-4556-B8AB-1FDAFC317344}"/>
              </a:ext>
            </a:extLst>
          </p:cNvPr>
          <p:cNvSpPr/>
          <p:nvPr/>
        </p:nvSpPr>
        <p:spPr>
          <a:xfrm>
            <a:off x="3786068" y="4562538"/>
            <a:ext cx="549251" cy="215553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  <a:cs typeface="Times New Roman" panose="02020603050405020304" pitchFamily="18" charset="0"/>
              </a:rPr>
              <a:t>UI</a:t>
            </a:r>
            <a:endParaRPr lang="ko-KR" altLang="en-US" sz="1200" b="1" dirty="0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937D78BD-F54E-4BE2-A48F-372092C48CAF}"/>
              </a:ext>
            </a:extLst>
          </p:cNvPr>
          <p:cNvSpPr/>
          <p:nvPr/>
        </p:nvSpPr>
        <p:spPr>
          <a:xfrm>
            <a:off x="4002092" y="5692333"/>
            <a:ext cx="375146" cy="25359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>
                <a:solidFill>
                  <a:prstClr val="black"/>
                </a:solidFill>
                <a:cs typeface="Times New Roman" panose="02020603050405020304" pitchFamily="18" charset="0"/>
              </a:rPr>
              <a:t>JDBC</a:t>
            </a:r>
            <a:endParaRPr lang="ko-KR" altLang="en-US" sz="800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F26CDA8E-BC36-4C02-852F-274B60FFD900}"/>
              </a:ext>
            </a:extLst>
          </p:cNvPr>
          <p:cNvSpPr/>
          <p:nvPr/>
        </p:nvSpPr>
        <p:spPr bwMode="auto">
          <a:xfrm>
            <a:off x="6882412" y="1437909"/>
            <a:ext cx="2520000" cy="74519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prstClr val="black"/>
                </a:solidFill>
                <a:sym typeface="Wingdings" panose="05000000000000000000" pitchFamily="2" charset="2"/>
              </a:rPr>
              <a:t>Tx </a:t>
            </a:r>
            <a:r>
              <a:rPr lang="ko-KR" altLang="en-US" sz="1000" dirty="0">
                <a:solidFill>
                  <a:prstClr val="black"/>
                </a:solidFill>
                <a:sym typeface="Wingdings" panose="05000000000000000000" pitchFamily="2" charset="2"/>
              </a:rPr>
              <a:t>인접 장애물 분석</a:t>
            </a:r>
            <a:endParaRPr lang="en-US" altLang="ko-KR" sz="1000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prstClr val="black"/>
                </a:solidFill>
                <a:sym typeface="Wingdings" panose="05000000000000000000" pitchFamily="2" charset="2"/>
              </a:rPr>
              <a:t>Tx &amp; Rx</a:t>
            </a:r>
            <a:r>
              <a:rPr lang="ko-KR" altLang="en-US" sz="1000" dirty="0">
                <a:solidFill>
                  <a:prstClr val="black"/>
                </a:solidFill>
                <a:sym typeface="Wingdings" panose="05000000000000000000" pitchFamily="2" charset="2"/>
              </a:rPr>
              <a:t>간 공간특성 분석</a:t>
            </a:r>
            <a:endParaRPr lang="en-US" altLang="ko-KR" sz="1000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prstClr val="black"/>
                </a:solidFill>
                <a:sym typeface="Wingdings" panose="05000000000000000000" pitchFamily="2" charset="2"/>
              </a:rPr>
              <a:t>LOS/NLOS </a:t>
            </a: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prstClr val="black"/>
                </a:solidFill>
                <a:sym typeface="Wingdings" panose="05000000000000000000" pitchFamily="2" charset="2"/>
              </a:rPr>
              <a:t>CELL </a:t>
            </a:r>
            <a:r>
              <a:rPr lang="ko-KR" altLang="en-US" sz="1000" dirty="0">
                <a:solidFill>
                  <a:prstClr val="black"/>
                </a:solidFill>
                <a:sym typeface="Wingdings" panose="05000000000000000000" pitchFamily="2" charset="2"/>
              </a:rPr>
              <a:t>주변 공간특성 분석</a:t>
            </a:r>
            <a:endParaRPr lang="en-US" altLang="ko-KR" sz="1000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prstClr val="black"/>
                </a:solidFill>
                <a:sym typeface="Wingdings" panose="05000000000000000000" pitchFamily="2" charset="2"/>
              </a:rPr>
              <a:t>기타 공간 연산 기능 제공</a:t>
            </a:r>
            <a:endParaRPr lang="en-US" altLang="ko-KR" sz="1000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463C597C-5B73-4105-A270-261B2CB8ADFA}"/>
              </a:ext>
            </a:extLst>
          </p:cNvPr>
          <p:cNvCxnSpPr>
            <a:cxnSpLocks/>
          </p:cNvCxnSpPr>
          <p:nvPr/>
        </p:nvCxnSpPr>
        <p:spPr bwMode="auto">
          <a:xfrm>
            <a:off x="5884584" y="2492896"/>
            <a:ext cx="3374092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24EE981F-943E-41D8-A00D-0C063C45E418}"/>
              </a:ext>
            </a:extLst>
          </p:cNvPr>
          <p:cNvSpPr/>
          <p:nvPr/>
        </p:nvSpPr>
        <p:spPr bwMode="auto">
          <a:xfrm>
            <a:off x="6882412" y="2598605"/>
            <a:ext cx="2520000" cy="127307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Noto Sans CJK JP Regular"/>
                <a:cs typeface="Noto Sans CJK JP Regular"/>
              </a:rPr>
              <a:t>CELL </a:t>
            </a:r>
            <a:r>
              <a:rPr lang="ko-KR" altLang="en-US" sz="1000" dirty="0">
                <a:latin typeface="Noto Sans CJK JP Regular"/>
                <a:cs typeface="Noto Sans CJK JP Regular"/>
              </a:rPr>
              <a:t>분석</a:t>
            </a:r>
            <a:endParaRPr lang="en-US" altLang="ko-KR" sz="1000" dirty="0">
              <a:latin typeface="Noto Sans CJK JP Regular"/>
              <a:cs typeface="Noto Sans CJK JP Regular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Noto Sans CJK JP Regular"/>
                <a:cs typeface="Noto Sans CJK JP Regular"/>
              </a:rPr>
              <a:t>Scenario </a:t>
            </a:r>
            <a:r>
              <a:rPr lang="ko-KR" altLang="en-US" sz="1000" dirty="0">
                <a:latin typeface="Noto Sans CJK JP Regular"/>
                <a:cs typeface="Noto Sans CJK JP Regular"/>
              </a:rPr>
              <a:t>분석</a:t>
            </a:r>
            <a:endParaRPr lang="en-US" altLang="ko-KR" sz="1000" dirty="0">
              <a:latin typeface="Noto Sans CJK JP Regular"/>
              <a:cs typeface="Noto Sans CJK JP Regular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Noto Sans CJK JP Regular"/>
                <a:cs typeface="Noto Sans CJK JP Regular"/>
              </a:rPr>
              <a:t>Envelope</a:t>
            </a:r>
            <a:r>
              <a:rPr lang="ko-KR" altLang="en-US" sz="1000" dirty="0">
                <a:latin typeface="Noto Sans CJK JP Regular"/>
                <a:cs typeface="Noto Sans CJK JP Regular"/>
              </a:rPr>
              <a:t>단위 분산 처리</a:t>
            </a:r>
            <a:endParaRPr lang="en-US" altLang="ko-KR" sz="1000" dirty="0">
              <a:latin typeface="Noto Sans CJK JP Regular"/>
              <a:cs typeface="Noto Sans CJK JP Regular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Noto Sans CJK JP Regular"/>
                <a:cs typeface="Noto Sans CJK JP Regular"/>
              </a:rPr>
              <a:t>Spark SQL</a:t>
            </a:r>
            <a:endParaRPr lang="ko-KR" altLang="en-US" sz="1000" dirty="0">
              <a:latin typeface="Noto Sans CJK JP Regular"/>
              <a:cs typeface="Noto Sans CJK JP Regular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52F798DE-BA8E-463F-87B0-741DF6ED5ABC}"/>
              </a:ext>
            </a:extLst>
          </p:cNvPr>
          <p:cNvSpPr/>
          <p:nvPr/>
        </p:nvSpPr>
        <p:spPr bwMode="auto">
          <a:xfrm>
            <a:off x="5874300" y="1432013"/>
            <a:ext cx="936000" cy="86787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3992" tIns="67983" rIns="33992" bIns="3399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63379" latinLnBrk="0">
              <a:lnSpc>
                <a:spcPct val="90000"/>
              </a:lnSpc>
            </a:pPr>
            <a:endParaRPr lang="en-US" altLang="ko-KR" sz="1050" b="1" dirty="0">
              <a:solidFill>
                <a:prstClr val="black"/>
              </a:solidFill>
              <a:cs typeface="Arials"/>
            </a:endParaRPr>
          </a:p>
          <a:p>
            <a:pPr algn="ctr" defTabSz="863379" latinLnBrk="0">
              <a:lnSpc>
                <a:spcPct val="90000"/>
              </a:lnSpc>
            </a:pPr>
            <a:r>
              <a:rPr lang="ko-KR" altLang="en-US" sz="1050" b="1" dirty="0">
                <a:solidFill>
                  <a:prstClr val="black"/>
                </a:solidFill>
                <a:cs typeface="Arials"/>
              </a:rPr>
              <a:t>공간분석 클러스터</a:t>
            </a: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DB2CE78C-DE7F-4D94-BDF6-A1953EA2EED9}"/>
              </a:ext>
            </a:extLst>
          </p:cNvPr>
          <p:cNvSpPr/>
          <p:nvPr/>
        </p:nvSpPr>
        <p:spPr bwMode="auto">
          <a:xfrm>
            <a:off x="5874300" y="3975986"/>
            <a:ext cx="936000" cy="7511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3992" tIns="67983" rIns="33992" bIns="3399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63379" latinLnBrk="0">
              <a:lnSpc>
                <a:spcPct val="90000"/>
              </a:lnSpc>
            </a:pPr>
            <a:endParaRPr lang="en-US" altLang="ko-KR" sz="1050" b="1" dirty="0">
              <a:solidFill>
                <a:prstClr val="black"/>
              </a:solidFill>
              <a:cs typeface="Arials"/>
            </a:endParaRPr>
          </a:p>
          <a:p>
            <a:pPr algn="ctr" defTabSz="863379" latinLnBrk="0">
              <a:lnSpc>
                <a:spcPct val="90000"/>
              </a:lnSpc>
            </a:pPr>
            <a:r>
              <a:rPr lang="ko-KR" altLang="en-US" sz="1050" b="1" dirty="0">
                <a:solidFill>
                  <a:prstClr val="black"/>
                </a:solidFill>
                <a:cs typeface="Arials"/>
              </a:rPr>
              <a:t>클러스터간 협업 채널 제공</a:t>
            </a:r>
            <a:endParaRPr lang="en-US" altLang="ko-KR" sz="1050" b="1" dirty="0">
              <a:solidFill>
                <a:prstClr val="black"/>
              </a:solidFill>
              <a:cs typeface="Arials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7BB8CB86-A753-471F-A27F-55C278561682}"/>
              </a:ext>
            </a:extLst>
          </p:cNvPr>
          <p:cNvSpPr/>
          <p:nvPr/>
        </p:nvSpPr>
        <p:spPr bwMode="auto">
          <a:xfrm>
            <a:off x="6892456" y="3988454"/>
            <a:ext cx="2520000" cy="576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prstClr val="black"/>
                </a:solidFill>
                <a:sym typeface="Wingdings" panose="05000000000000000000" pitchFamily="2" charset="2"/>
              </a:rPr>
              <a:t>Spark</a:t>
            </a:r>
            <a:r>
              <a:rPr lang="ko-KR" altLang="en-US" sz="1000" dirty="0">
                <a:solidFill>
                  <a:prstClr val="black"/>
                </a:solidFill>
                <a:sym typeface="Wingdings" panose="05000000000000000000" pitchFamily="2" charset="2"/>
              </a:rPr>
              <a:t>의 분석대상 </a:t>
            </a:r>
            <a:r>
              <a:rPr lang="en-US" altLang="ko-KR" sz="1000" dirty="0" err="1">
                <a:solidFill>
                  <a:prstClr val="black"/>
                </a:solidFill>
                <a:sym typeface="Wingdings" panose="05000000000000000000" pitchFamily="2" charset="2"/>
              </a:rPr>
              <a:t>PostGIS</a:t>
            </a:r>
            <a:r>
              <a:rPr lang="ko-KR" altLang="en-US" sz="1000" dirty="0">
                <a:solidFill>
                  <a:prstClr val="black"/>
                </a:solidFill>
                <a:sym typeface="Wingdings" panose="05000000000000000000" pitchFamily="2" charset="2"/>
              </a:rPr>
              <a:t>로</a:t>
            </a:r>
            <a:r>
              <a:rPr lang="en-US" altLang="ko-KR" sz="1000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000" dirty="0">
                <a:solidFill>
                  <a:prstClr val="black"/>
                </a:solidFill>
                <a:sym typeface="Wingdings" panose="05000000000000000000" pitchFamily="2" charset="2"/>
              </a:rPr>
              <a:t>제공</a:t>
            </a:r>
            <a:endParaRPr lang="en-US" altLang="ko-KR" sz="1000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 dirty="0" err="1">
                <a:solidFill>
                  <a:prstClr val="black"/>
                </a:solidFill>
                <a:sym typeface="Wingdings" panose="05000000000000000000" pitchFamily="2" charset="2"/>
              </a:rPr>
              <a:t>PostGIS</a:t>
            </a:r>
            <a:r>
              <a:rPr lang="en-US" altLang="ko-KR" sz="1000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000" dirty="0">
                <a:solidFill>
                  <a:prstClr val="black"/>
                </a:solidFill>
                <a:sym typeface="Wingdings" panose="05000000000000000000" pitchFamily="2" charset="2"/>
              </a:rPr>
              <a:t>공간연산 결과 </a:t>
            </a:r>
            <a:r>
              <a:rPr lang="en-US" altLang="ko-KR" sz="1000" dirty="0">
                <a:solidFill>
                  <a:prstClr val="black"/>
                </a:solidFill>
                <a:sym typeface="Wingdings" panose="05000000000000000000" pitchFamily="2" charset="2"/>
              </a:rPr>
              <a:t>Spark</a:t>
            </a:r>
            <a:r>
              <a:rPr lang="ko-KR" altLang="en-US" sz="1000" dirty="0">
                <a:solidFill>
                  <a:prstClr val="black"/>
                </a:solidFill>
                <a:sym typeface="Wingdings" panose="05000000000000000000" pitchFamily="2" charset="2"/>
              </a:rPr>
              <a:t>과 공유</a:t>
            </a:r>
            <a:endParaRPr lang="en-US" altLang="ko-KR" sz="1000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prstClr val="black"/>
                </a:solidFill>
                <a:sym typeface="Wingdings" panose="05000000000000000000" pitchFamily="2" charset="2"/>
              </a:rPr>
              <a:t>Spark</a:t>
            </a:r>
            <a:r>
              <a:rPr lang="ko-KR" altLang="en-US" sz="1000" dirty="0">
                <a:solidFill>
                  <a:prstClr val="black"/>
                </a:solidFill>
                <a:sym typeface="Wingdings" panose="05000000000000000000" pitchFamily="2" charset="2"/>
              </a:rPr>
              <a:t>의 최종 분석 결과 </a:t>
            </a:r>
            <a:r>
              <a:rPr lang="en-US" altLang="ko-KR" sz="1000" dirty="0">
                <a:solidFill>
                  <a:prstClr val="black"/>
                </a:solidFill>
                <a:sym typeface="Wingdings" panose="05000000000000000000" pitchFamily="2" charset="2"/>
              </a:rPr>
              <a:t>UI</a:t>
            </a:r>
            <a:r>
              <a:rPr lang="ko-KR" altLang="en-US" sz="1000" dirty="0">
                <a:solidFill>
                  <a:prstClr val="black"/>
                </a:solidFill>
                <a:sym typeface="Wingdings" panose="05000000000000000000" pitchFamily="2" charset="2"/>
              </a:rPr>
              <a:t>단 제공</a:t>
            </a:r>
            <a:r>
              <a:rPr lang="en-US" altLang="ko-KR" sz="1000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</a:p>
        </p:txBody>
      </p: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2A04EA6A-055E-4167-8049-4BB15AA1CC5C}"/>
              </a:ext>
            </a:extLst>
          </p:cNvPr>
          <p:cNvCxnSpPr>
            <a:cxnSpLocks/>
          </p:cNvCxnSpPr>
          <p:nvPr/>
        </p:nvCxnSpPr>
        <p:spPr bwMode="auto">
          <a:xfrm flipV="1">
            <a:off x="5874300" y="4986080"/>
            <a:ext cx="3538156" cy="11368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4FCA187F-E8F2-4287-92D2-E23CB8EE4A9C}"/>
              </a:ext>
            </a:extLst>
          </p:cNvPr>
          <p:cNvSpPr/>
          <p:nvPr/>
        </p:nvSpPr>
        <p:spPr>
          <a:xfrm>
            <a:off x="5883862" y="1432015"/>
            <a:ext cx="926438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 dirty="0" err="1">
                <a:solidFill>
                  <a:prstClr val="white"/>
                </a:solidFill>
                <a:cs typeface="Times New Roman" panose="02020603050405020304" pitchFamily="18" charset="0"/>
              </a:rPr>
              <a:t>PostGIS</a:t>
            </a:r>
            <a:endParaRPr lang="ko-KR" altLang="en-US" sz="1200" b="1" dirty="0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1B568422-4790-4D34-BE98-6DF68AEFE9E9}"/>
              </a:ext>
            </a:extLst>
          </p:cNvPr>
          <p:cNvSpPr/>
          <p:nvPr/>
        </p:nvSpPr>
        <p:spPr>
          <a:xfrm>
            <a:off x="5882321" y="3975986"/>
            <a:ext cx="930013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  <a:cs typeface="Times New Roman" panose="02020603050405020304" pitchFamily="18" charset="0"/>
              </a:rPr>
              <a:t>I/F </a:t>
            </a:r>
            <a:endParaRPr lang="ko-KR" altLang="en-US" sz="1200" b="1" dirty="0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7B88C11D-5A63-4D23-95DE-BDA96F3D529C}"/>
              </a:ext>
            </a:extLst>
          </p:cNvPr>
          <p:cNvCxnSpPr>
            <a:cxnSpLocks/>
          </p:cNvCxnSpPr>
          <p:nvPr/>
        </p:nvCxnSpPr>
        <p:spPr bwMode="auto">
          <a:xfrm>
            <a:off x="5874300" y="3888738"/>
            <a:ext cx="3528112" cy="2096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AC8822EA-97AE-474E-A85A-258797703A08}"/>
              </a:ext>
            </a:extLst>
          </p:cNvPr>
          <p:cNvSpPr/>
          <p:nvPr/>
        </p:nvSpPr>
        <p:spPr bwMode="auto">
          <a:xfrm>
            <a:off x="5874300" y="2548391"/>
            <a:ext cx="936000" cy="120593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3992" tIns="67983" rIns="33992" bIns="3399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63379" latinLnBrk="0">
              <a:lnSpc>
                <a:spcPct val="90000"/>
              </a:lnSpc>
            </a:pPr>
            <a:r>
              <a:rPr lang="ko-KR" altLang="en-US" sz="1050" b="1" dirty="0">
                <a:solidFill>
                  <a:prstClr val="black"/>
                </a:solidFill>
                <a:cs typeface="Arials"/>
              </a:rPr>
              <a:t>전파모델 분석</a:t>
            </a: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1806FF65-FE62-4FC6-A7D8-05D56E85678E}"/>
              </a:ext>
            </a:extLst>
          </p:cNvPr>
          <p:cNvSpPr/>
          <p:nvPr/>
        </p:nvSpPr>
        <p:spPr>
          <a:xfrm>
            <a:off x="5887571" y="2548390"/>
            <a:ext cx="907980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  <a:cs typeface="Times New Roman" panose="02020603050405020304" pitchFamily="18" charset="0"/>
              </a:rPr>
              <a:t>Spark</a:t>
            </a:r>
            <a:endParaRPr lang="ko-KR" altLang="en-US" sz="1100" b="1" dirty="0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03ABF85B-DD35-431D-8C31-A9B2020542C4}"/>
              </a:ext>
            </a:extLst>
          </p:cNvPr>
          <p:cNvSpPr/>
          <p:nvPr/>
        </p:nvSpPr>
        <p:spPr>
          <a:xfrm>
            <a:off x="4434140" y="5692333"/>
            <a:ext cx="375146" cy="25359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>
                <a:solidFill>
                  <a:prstClr val="black"/>
                </a:solidFill>
                <a:cs typeface="Times New Roman" panose="02020603050405020304" pitchFamily="18" charset="0"/>
              </a:rPr>
              <a:t>HDFS</a:t>
            </a:r>
            <a:endParaRPr lang="ko-KR" altLang="en-US" sz="800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2642E362-CF4E-475F-98C2-B9AA04A8B3F6}"/>
              </a:ext>
            </a:extLst>
          </p:cNvPr>
          <p:cNvSpPr/>
          <p:nvPr/>
        </p:nvSpPr>
        <p:spPr>
          <a:xfrm>
            <a:off x="4890135" y="5692333"/>
            <a:ext cx="375146" cy="25359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>
                <a:solidFill>
                  <a:prstClr val="black"/>
                </a:solidFill>
                <a:cs typeface="Times New Roman" panose="02020603050405020304" pitchFamily="18" charset="0"/>
              </a:rPr>
              <a:t>FTP</a:t>
            </a:r>
            <a:endParaRPr lang="ko-KR" altLang="en-US" sz="800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70" name="텍스트 개체 틀 1">
            <a:extLst>
              <a:ext uri="{FF2B5EF4-FFF2-40B4-BE49-F238E27FC236}">
                <a16:creationId xmlns:a16="http://schemas.microsoft.com/office/drawing/2014/main" id="{F75FF0AB-FDB5-4976-A6B3-B68401119D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288" y="818561"/>
            <a:ext cx="9615487" cy="522207"/>
          </a:xfrm>
        </p:spPr>
        <p:txBody>
          <a:bodyPr/>
          <a:lstStyle/>
          <a:p>
            <a:r>
              <a:rPr lang="ko-KR" altLang="en-US" sz="1200" dirty="0"/>
              <a:t>분석 요청 시나리오를 바탕으로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PostGIS</a:t>
            </a:r>
            <a:r>
              <a:rPr lang="en-US" altLang="ko-KR" sz="1200" dirty="0"/>
              <a:t> Cluster</a:t>
            </a:r>
            <a:r>
              <a:rPr lang="ko-KR" altLang="en-US" sz="1200" dirty="0"/>
              <a:t>에서 시나리오 영역의 공간분석을 수행하고 결과를 </a:t>
            </a:r>
            <a:r>
              <a:rPr lang="en-US" altLang="ko-KR" sz="1200" dirty="0"/>
              <a:t>Hadoop </a:t>
            </a:r>
            <a:r>
              <a:rPr lang="ko-KR" altLang="en-US" sz="1200" dirty="0"/>
              <a:t>기반의 </a:t>
            </a:r>
            <a:r>
              <a:rPr lang="en-US" altLang="ko-KR" sz="1200" dirty="0"/>
              <a:t>Spark</a:t>
            </a:r>
            <a:r>
              <a:rPr lang="ko-KR" altLang="en-US" sz="1200" dirty="0"/>
              <a:t> </a:t>
            </a:r>
            <a:r>
              <a:rPr lang="en-US" altLang="ko-KR" sz="1200" dirty="0"/>
              <a:t>Cluster</a:t>
            </a:r>
            <a:r>
              <a:rPr lang="ko-KR" altLang="en-US" sz="1200" dirty="0"/>
              <a:t>로 전달하여 전파모델에 따른 시뮬레이션 작업을 수행한다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71" name="모서리가 둥근 직사각형 24">
            <a:extLst>
              <a:ext uri="{FF2B5EF4-FFF2-40B4-BE49-F238E27FC236}">
                <a16:creationId xmlns:a16="http://schemas.microsoft.com/office/drawing/2014/main" id="{6559363B-6D93-4108-9F97-316C74188208}"/>
              </a:ext>
            </a:extLst>
          </p:cNvPr>
          <p:cNvSpPr/>
          <p:nvPr/>
        </p:nvSpPr>
        <p:spPr>
          <a:xfrm>
            <a:off x="412326" y="4623913"/>
            <a:ext cx="1455400" cy="1056889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16000" rIns="0" bIns="0" rtlCol="0" anchor="t">
            <a:noAutofit/>
          </a:bodyPr>
          <a:lstStyle/>
          <a:p>
            <a:pPr algn="ctr"/>
            <a:endParaRPr lang="en-US" altLang="ko-KR" sz="1200" b="1" u="sng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053D64D3-F77D-42F4-A97C-EB6944351D70}"/>
              </a:ext>
            </a:extLst>
          </p:cNvPr>
          <p:cNvSpPr/>
          <p:nvPr/>
        </p:nvSpPr>
        <p:spPr>
          <a:xfrm>
            <a:off x="412325" y="4623915"/>
            <a:ext cx="492073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  <a:cs typeface="Times New Roman" panose="02020603050405020304" pitchFamily="18" charset="0"/>
              </a:rPr>
              <a:t>I/F</a:t>
            </a:r>
            <a:endParaRPr lang="ko-KR" altLang="en-US" sz="1200" b="1" dirty="0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173" name="모서리가 둥근 직사각형 27">
            <a:extLst>
              <a:ext uri="{FF2B5EF4-FFF2-40B4-BE49-F238E27FC236}">
                <a16:creationId xmlns:a16="http://schemas.microsoft.com/office/drawing/2014/main" id="{467AAE87-4E46-4EB6-8AEF-17000F54A83D}"/>
              </a:ext>
            </a:extLst>
          </p:cNvPr>
          <p:cNvSpPr/>
          <p:nvPr/>
        </p:nvSpPr>
        <p:spPr>
          <a:xfrm>
            <a:off x="501808" y="4909213"/>
            <a:ext cx="1260000" cy="729519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/>
          <a:lstStyle/>
          <a:p>
            <a:pPr algn="ctr"/>
            <a:r>
              <a:rPr lang="en-US" altLang="ko-KR" sz="1050" b="1" dirty="0">
                <a:solidFill>
                  <a:prstClr val="black"/>
                </a:solidFill>
                <a:cs typeface="Times New Roman" panose="02020603050405020304" pitchFamily="18" charset="0"/>
              </a:rPr>
              <a:t>Channel</a:t>
            </a:r>
            <a:endParaRPr lang="ko-KR" altLang="en-US" sz="8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989C2BD2-D174-4316-AB1F-E01115D3FED5}"/>
              </a:ext>
            </a:extLst>
          </p:cNvPr>
          <p:cNvSpPr/>
          <p:nvPr/>
        </p:nvSpPr>
        <p:spPr>
          <a:xfrm>
            <a:off x="594919" y="5110330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prstClr val="black"/>
                </a:solidFill>
                <a:cs typeface="Times New Roman" panose="02020603050405020304" pitchFamily="18" charset="0"/>
              </a:rPr>
              <a:t>모듈단위 처리 결과</a:t>
            </a: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E9F0138B-1747-4232-A468-666562E2FE9B}"/>
              </a:ext>
            </a:extLst>
          </p:cNvPr>
          <p:cNvSpPr/>
          <p:nvPr/>
        </p:nvSpPr>
        <p:spPr>
          <a:xfrm>
            <a:off x="594919" y="5329399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prstClr val="black"/>
                </a:solidFill>
                <a:cs typeface="Times New Roman" panose="02020603050405020304" pitchFamily="18" charset="0"/>
              </a:rPr>
              <a:t>공통 구성정보 동기화</a:t>
            </a:r>
          </a:p>
        </p:txBody>
      </p:sp>
      <p:sp>
        <p:nvSpPr>
          <p:cNvPr id="179" name="모서리가 둥근 직사각형 27">
            <a:extLst>
              <a:ext uri="{FF2B5EF4-FFF2-40B4-BE49-F238E27FC236}">
                <a16:creationId xmlns:a16="http://schemas.microsoft.com/office/drawing/2014/main" id="{F4B56EB7-0BAB-468C-86CD-357940162DEE}"/>
              </a:ext>
            </a:extLst>
          </p:cNvPr>
          <p:cNvSpPr/>
          <p:nvPr/>
        </p:nvSpPr>
        <p:spPr>
          <a:xfrm>
            <a:off x="3988354" y="4847838"/>
            <a:ext cx="1260000" cy="729519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/>
          <a:lstStyle/>
          <a:p>
            <a:pPr algn="ctr"/>
            <a:r>
              <a:rPr lang="en-US" altLang="ko-KR" sz="1050" b="1" dirty="0">
                <a:solidFill>
                  <a:prstClr val="black"/>
                </a:solidFill>
                <a:cs typeface="Times New Roman" panose="02020603050405020304" pitchFamily="18" charset="0"/>
              </a:rPr>
              <a:t>TEOS</a:t>
            </a:r>
            <a:endParaRPr lang="ko-KR" altLang="en-US" sz="8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8BBD639A-4A9A-4CDE-BECD-4332823610A2}"/>
              </a:ext>
            </a:extLst>
          </p:cNvPr>
          <p:cNvSpPr/>
          <p:nvPr/>
        </p:nvSpPr>
        <p:spPr>
          <a:xfrm>
            <a:off x="4049566" y="5110330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prstClr val="black"/>
                </a:solidFill>
                <a:cs typeface="Times New Roman" panose="02020603050405020304" pitchFamily="18" charset="0"/>
              </a:rPr>
              <a:t>시나리오별 수행현황</a:t>
            </a: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75FD85DE-BAE7-4897-80E3-8C22CADB9E6A}"/>
              </a:ext>
            </a:extLst>
          </p:cNvPr>
          <p:cNvSpPr/>
          <p:nvPr/>
        </p:nvSpPr>
        <p:spPr>
          <a:xfrm>
            <a:off x="4049566" y="5329399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prstClr val="black"/>
                </a:solidFill>
                <a:cs typeface="Times New Roman" panose="02020603050405020304" pitchFamily="18" charset="0"/>
              </a:rPr>
              <a:t>시나리오 분석 결과</a:t>
            </a:r>
          </a:p>
        </p:txBody>
      </p:sp>
      <p:sp>
        <p:nvSpPr>
          <p:cNvPr id="183" name="오른쪽 화살표 47">
            <a:extLst>
              <a:ext uri="{FF2B5EF4-FFF2-40B4-BE49-F238E27FC236}">
                <a16:creationId xmlns:a16="http://schemas.microsoft.com/office/drawing/2014/main" id="{E3955F1E-D31F-42BB-BF0C-26BF95FAE7E4}"/>
              </a:ext>
            </a:extLst>
          </p:cNvPr>
          <p:cNvSpPr/>
          <p:nvPr/>
        </p:nvSpPr>
        <p:spPr>
          <a:xfrm rot="16200000">
            <a:off x="4657820" y="4282162"/>
            <a:ext cx="227048" cy="432000"/>
          </a:xfrm>
          <a:prstGeom prst="rightArrow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12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9" name="모서리가 둥근 직사각형 19">
            <a:extLst>
              <a:ext uri="{FF2B5EF4-FFF2-40B4-BE49-F238E27FC236}">
                <a16:creationId xmlns:a16="http://schemas.microsoft.com/office/drawing/2014/main" id="{47BF4796-D6D6-413A-B2B3-05510EABAE53}"/>
              </a:ext>
            </a:extLst>
          </p:cNvPr>
          <p:cNvSpPr/>
          <p:nvPr/>
        </p:nvSpPr>
        <p:spPr>
          <a:xfrm>
            <a:off x="2548623" y="2076166"/>
            <a:ext cx="2438721" cy="1176291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1000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2AC428D-D98C-425E-92B8-7A2C0CC908A8}"/>
              </a:ext>
            </a:extLst>
          </p:cNvPr>
          <p:cNvSpPr/>
          <p:nvPr/>
        </p:nvSpPr>
        <p:spPr>
          <a:xfrm>
            <a:off x="2677918" y="2162700"/>
            <a:ext cx="216054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>
                <a:solidFill>
                  <a:prstClr val="black"/>
                </a:solidFill>
                <a:cs typeface="Times New Roman" panose="02020603050405020304" pitchFamily="18" charset="0"/>
              </a:rPr>
              <a:t>RF Analysis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000" b="1" dirty="0">
                <a:solidFill>
                  <a:prstClr val="black"/>
                </a:solidFill>
                <a:cs typeface="Times New Roman" panose="02020603050405020304" pitchFamily="18" charset="0"/>
              </a:rPr>
              <a:t>Pathloss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000" b="1" dirty="0">
                <a:solidFill>
                  <a:prstClr val="black"/>
                </a:solidFill>
                <a:cs typeface="Times New Roman" panose="02020603050405020304" pitchFamily="18" charset="0"/>
              </a:rPr>
              <a:t>RSRP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000" b="1" dirty="0">
                <a:solidFill>
                  <a:prstClr val="black"/>
                </a:solidFill>
                <a:cs typeface="Times New Roman" panose="02020603050405020304" pitchFamily="18" charset="0"/>
              </a:rPr>
              <a:t>RSSI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000" b="1" dirty="0">
                <a:solidFill>
                  <a:prstClr val="black"/>
                </a:solidFill>
                <a:cs typeface="Times New Roman" panose="02020603050405020304" pitchFamily="18" charset="0"/>
              </a:rPr>
              <a:t>SINR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000" b="1" dirty="0"/>
              <a:t>Throughput</a:t>
            </a:r>
            <a:endParaRPr lang="ko-KR" altLang="en-US" sz="1000" b="1" dirty="0"/>
          </a:p>
          <a:p>
            <a:pPr algn="ctr"/>
            <a:endParaRPr lang="ko-KR" altLang="en-US" sz="1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658930B-25F4-4531-813C-A9C6E4C18862}"/>
              </a:ext>
            </a:extLst>
          </p:cNvPr>
          <p:cNvSpPr/>
          <p:nvPr/>
        </p:nvSpPr>
        <p:spPr>
          <a:xfrm>
            <a:off x="1857092" y="1387126"/>
            <a:ext cx="235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&amp; Shchedule</a:t>
            </a:r>
            <a:endParaRPr kumimoji="1" lang="en-US" altLang="ko-KR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2E455EA7-A0B6-4EB9-BF11-CEA552579A85}"/>
              </a:ext>
            </a:extLst>
          </p:cNvPr>
          <p:cNvSpPr/>
          <p:nvPr/>
        </p:nvSpPr>
        <p:spPr bwMode="auto">
          <a:xfrm>
            <a:off x="5874300" y="5072780"/>
            <a:ext cx="936000" cy="8731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3992" tIns="67983" rIns="33992" bIns="3399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63379" latinLnBrk="0">
              <a:lnSpc>
                <a:spcPct val="90000"/>
              </a:lnSpc>
            </a:pPr>
            <a:endParaRPr lang="en-US" altLang="ko-KR" sz="1050" b="1" dirty="0">
              <a:solidFill>
                <a:prstClr val="black"/>
              </a:solidFill>
              <a:cs typeface="Arials"/>
            </a:endParaRPr>
          </a:p>
          <a:p>
            <a:pPr algn="ctr" defTabSz="863379" latinLnBrk="0">
              <a:lnSpc>
                <a:spcPct val="90000"/>
              </a:lnSpc>
            </a:pPr>
            <a:r>
              <a:rPr lang="ko-KR" altLang="en-US" sz="1050" b="1" dirty="0">
                <a:solidFill>
                  <a:prstClr val="black"/>
                </a:solidFill>
                <a:cs typeface="Arials"/>
              </a:rPr>
              <a:t>분석 </a:t>
            </a:r>
            <a:endParaRPr lang="en-US" altLang="ko-KR" sz="1050" b="1" dirty="0">
              <a:solidFill>
                <a:prstClr val="black"/>
              </a:solidFill>
              <a:cs typeface="Arials"/>
            </a:endParaRPr>
          </a:p>
          <a:p>
            <a:pPr algn="ctr" defTabSz="863379" latinLnBrk="0">
              <a:lnSpc>
                <a:spcPct val="90000"/>
              </a:lnSpc>
            </a:pPr>
            <a:r>
              <a:rPr lang="ko-KR" altLang="en-US" sz="1050" b="1" dirty="0">
                <a:solidFill>
                  <a:prstClr val="black"/>
                </a:solidFill>
                <a:cs typeface="Arials"/>
              </a:rPr>
              <a:t>진행과정 모니터링 및 결과확인</a:t>
            </a:r>
            <a:endParaRPr lang="en-US" altLang="ko-KR" sz="1050" b="1" dirty="0">
              <a:solidFill>
                <a:prstClr val="black"/>
              </a:solidFill>
              <a:cs typeface="Arials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5D41430B-8BE9-450F-9D97-F0F1A2B36E3B}"/>
              </a:ext>
            </a:extLst>
          </p:cNvPr>
          <p:cNvSpPr/>
          <p:nvPr/>
        </p:nvSpPr>
        <p:spPr bwMode="auto">
          <a:xfrm>
            <a:off x="6892456" y="5085248"/>
            <a:ext cx="2520000" cy="576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prstClr val="black"/>
                </a:solidFill>
                <a:sym typeface="Wingdings" panose="05000000000000000000" pitchFamily="2" charset="2"/>
              </a:rPr>
              <a:t>분석요청 관리</a:t>
            </a:r>
            <a:endParaRPr lang="en-US" altLang="ko-KR" sz="1000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prstClr val="black"/>
                </a:solidFill>
                <a:sym typeface="Wingdings" panose="05000000000000000000" pitchFamily="2" charset="2"/>
              </a:rPr>
              <a:t>분석과정 추적</a:t>
            </a:r>
            <a:endParaRPr lang="en-US" altLang="ko-KR" sz="1000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prstClr val="black"/>
                </a:solidFill>
                <a:sym typeface="Wingdings" panose="05000000000000000000" pitchFamily="2" charset="2"/>
              </a:rPr>
              <a:t>분석결과 확인</a:t>
            </a:r>
            <a:endParaRPr lang="en-US" altLang="ko-KR" sz="1000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9495D0FF-9E1A-4023-A6FB-578CF168FA27}"/>
              </a:ext>
            </a:extLst>
          </p:cNvPr>
          <p:cNvSpPr/>
          <p:nvPr/>
        </p:nvSpPr>
        <p:spPr>
          <a:xfrm>
            <a:off x="5882321" y="5072780"/>
            <a:ext cx="930013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  <a:cs typeface="Times New Roman" panose="02020603050405020304" pitchFamily="18" charset="0"/>
              </a:rPr>
              <a:t>UI</a:t>
            </a:r>
            <a:endParaRPr lang="ko-KR" altLang="en-US" sz="1200" b="1" dirty="0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2" name="L 도형 1">
            <a:extLst>
              <a:ext uri="{FF2B5EF4-FFF2-40B4-BE49-F238E27FC236}">
                <a16:creationId xmlns:a16="http://schemas.microsoft.com/office/drawing/2014/main" id="{0370F844-698B-42C2-8C9F-65B82AD56A8A}"/>
              </a:ext>
            </a:extLst>
          </p:cNvPr>
          <p:cNvSpPr/>
          <p:nvPr/>
        </p:nvSpPr>
        <p:spPr>
          <a:xfrm rot="16200000">
            <a:off x="1350215" y="4050428"/>
            <a:ext cx="1254328" cy="3166568"/>
          </a:xfrm>
          <a:prstGeom prst="corner">
            <a:avLst>
              <a:gd name="adj1" fmla="val 130712"/>
              <a:gd name="adj2" fmla="val 42811"/>
            </a:avLst>
          </a:prstGeom>
          <a:solidFill>
            <a:schemeClr val="tx2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2A737E52-838B-4CA2-88A1-91B9129C6101}"/>
              </a:ext>
            </a:extLst>
          </p:cNvPr>
          <p:cNvSpPr/>
          <p:nvPr/>
        </p:nvSpPr>
        <p:spPr>
          <a:xfrm>
            <a:off x="1921526" y="5110878"/>
            <a:ext cx="1177385" cy="231971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  <a:cs typeface="Times New Roman" panose="02020603050405020304" pitchFamily="18" charset="0"/>
              </a:rPr>
              <a:t>Scheduler</a:t>
            </a:r>
            <a:endParaRPr lang="ko-KR" altLang="en-US" sz="1200" b="1" dirty="0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103" name="모서리가 둥근 직사각형 27">
            <a:extLst>
              <a:ext uri="{FF2B5EF4-FFF2-40B4-BE49-F238E27FC236}">
                <a16:creationId xmlns:a16="http://schemas.microsoft.com/office/drawing/2014/main" id="{79895994-6461-48CD-B7A9-DAAF11E1916B}"/>
              </a:ext>
            </a:extLst>
          </p:cNvPr>
          <p:cNvSpPr/>
          <p:nvPr/>
        </p:nvSpPr>
        <p:spPr>
          <a:xfrm>
            <a:off x="2064068" y="5435785"/>
            <a:ext cx="1260000" cy="729519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/>
          <a:lstStyle/>
          <a:p>
            <a:pPr algn="ctr"/>
            <a:r>
              <a:rPr lang="en-US" altLang="ko-KR" sz="1050" b="1" dirty="0">
                <a:solidFill>
                  <a:prstClr val="black"/>
                </a:solidFill>
                <a:cs typeface="Times New Roman" panose="02020603050405020304" pitchFamily="18" charset="0"/>
              </a:rPr>
              <a:t>Handler</a:t>
            </a:r>
            <a:endParaRPr lang="ko-KR" altLang="en-US" sz="8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01A6AA48-EE57-43F4-B6AE-67C58A486EAC}"/>
              </a:ext>
            </a:extLst>
          </p:cNvPr>
          <p:cNvSpPr/>
          <p:nvPr/>
        </p:nvSpPr>
        <p:spPr>
          <a:xfrm>
            <a:off x="2157179" y="5636902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prstClr val="black"/>
                </a:solidFill>
                <a:cs typeface="Times New Roman" panose="02020603050405020304" pitchFamily="18" charset="0"/>
              </a:rPr>
              <a:t>Flow Manager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62EBE857-CC6B-4630-B095-C657ADA193AC}"/>
              </a:ext>
            </a:extLst>
          </p:cNvPr>
          <p:cNvSpPr/>
          <p:nvPr/>
        </p:nvSpPr>
        <p:spPr>
          <a:xfrm>
            <a:off x="2157179" y="5855971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prstClr val="black"/>
                </a:solidFill>
                <a:cs typeface="Times New Roman" panose="02020603050405020304" pitchFamily="18" charset="0"/>
              </a:rPr>
              <a:t>Error Tracker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80F653E-226D-4458-8955-D0E39BF36F59}"/>
              </a:ext>
            </a:extLst>
          </p:cNvPr>
          <p:cNvGrpSpPr/>
          <p:nvPr/>
        </p:nvGrpSpPr>
        <p:grpSpPr>
          <a:xfrm>
            <a:off x="2548623" y="4522225"/>
            <a:ext cx="432000" cy="435655"/>
            <a:chOff x="2559895" y="4396865"/>
            <a:chExt cx="432000" cy="290602"/>
          </a:xfrm>
        </p:grpSpPr>
        <p:sp>
          <p:nvSpPr>
            <p:cNvPr id="182" name="오른쪽 화살표 47">
              <a:extLst>
                <a:ext uri="{FF2B5EF4-FFF2-40B4-BE49-F238E27FC236}">
                  <a16:creationId xmlns:a16="http://schemas.microsoft.com/office/drawing/2014/main" id="{3EDCAB1B-8644-4E7F-BC2B-64FDC4DF7202}"/>
                </a:ext>
              </a:extLst>
            </p:cNvPr>
            <p:cNvSpPr/>
            <p:nvPr/>
          </p:nvSpPr>
          <p:spPr>
            <a:xfrm rot="16200000">
              <a:off x="2662371" y="4294389"/>
              <a:ext cx="227048" cy="432000"/>
            </a:xfrm>
            <a:prstGeom prst="rightArrow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200" dirty="0">
                <a:solidFill>
                  <a:prstClr val="black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09" name="오른쪽 화살표 47">
              <a:extLst>
                <a:ext uri="{FF2B5EF4-FFF2-40B4-BE49-F238E27FC236}">
                  <a16:creationId xmlns:a16="http://schemas.microsoft.com/office/drawing/2014/main" id="{4EF11DFB-87D9-488E-89EB-FB8C3442074E}"/>
                </a:ext>
              </a:extLst>
            </p:cNvPr>
            <p:cNvSpPr/>
            <p:nvPr/>
          </p:nvSpPr>
          <p:spPr>
            <a:xfrm rot="5400000" flipV="1">
              <a:off x="2662371" y="4357943"/>
              <a:ext cx="227048" cy="432000"/>
            </a:xfrm>
            <a:prstGeom prst="rightArrow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200" dirty="0">
                <a:solidFill>
                  <a:prstClr val="black"/>
                </a:solidFill>
                <a:cs typeface="Times New Roman" panose="02020603050405020304" pitchFamily="18" charset="0"/>
              </a:endParaRPr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CAA03DF1-BA47-4E12-8305-911D9DB5BE61}"/>
              </a:ext>
            </a:extLst>
          </p:cNvPr>
          <p:cNvGrpSpPr/>
          <p:nvPr/>
        </p:nvGrpSpPr>
        <p:grpSpPr>
          <a:xfrm>
            <a:off x="996859" y="4434130"/>
            <a:ext cx="258371" cy="366749"/>
            <a:chOff x="2559895" y="4396865"/>
            <a:chExt cx="432000" cy="290602"/>
          </a:xfrm>
        </p:grpSpPr>
        <p:sp>
          <p:nvSpPr>
            <p:cNvPr id="111" name="오른쪽 화살표 47">
              <a:extLst>
                <a:ext uri="{FF2B5EF4-FFF2-40B4-BE49-F238E27FC236}">
                  <a16:creationId xmlns:a16="http://schemas.microsoft.com/office/drawing/2014/main" id="{2F7F4363-042A-498D-9C59-3CA5424F6ECA}"/>
                </a:ext>
              </a:extLst>
            </p:cNvPr>
            <p:cNvSpPr/>
            <p:nvPr/>
          </p:nvSpPr>
          <p:spPr>
            <a:xfrm rot="16200000">
              <a:off x="2662371" y="4294389"/>
              <a:ext cx="227048" cy="432000"/>
            </a:xfrm>
            <a:prstGeom prst="rightArrow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200" dirty="0">
                <a:solidFill>
                  <a:prstClr val="black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12" name="오른쪽 화살표 47">
              <a:extLst>
                <a:ext uri="{FF2B5EF4-FFF2-40B4-BE49-F238E27FC236}">
                  <a16:creationId xmlns:a16="http://schemas.microsoft.com/office/drawing/2014/main" id="{372423CD-7792-4091-8B35-20211FAE11C8}"/>
                </a:ext>
              </a:extLst>
            </p:cNvPr>
            <p:cNvSpPr/>
            <p:nvPr/>
          </p:nvSpPr>
          <p:spPr>
            <a:xfrm rot="5400000" flipV="1">
              <a:off x="2662371" y="4357943"/>
              <a:ext cx="227048" cy="432000"/>
            </a:xfrm>
            <a:prstGeom prst="rightArrow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200" dirty="0">
                <a:solidFill>
                  <a:prstClr val="black"/>
                </a:solidFill>
                <a:cs typeface="Times New Roman" panose="02020603050405020304" pitchFamily="18" charset="0"/>
              </a:endParaRP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637A1957-C0E0-458B-9240-B35A2D34B774}"/>
              </a:ext>
            </a:extLst>
          </p:cNvPr>
          <p:cNvGrpSpPr/>
          <p:nvPr/>
        </p:nvGrpSpPr>
        <p:grpSpPr>
          <a:xfrm rot="5400000">
            <a:off x="3505443" y="4645320"/>
            <a:ext cx="258371" cy="366749"/>
            <a:chOff x="2559895" y="4396865"/>
            <a:chExt cx="432000" cy="290602"/>
          </a:xfrm>
        </p:grpSpPr>
        <p:sp>
          <p:nvSpPr>
            <p:cNvPr id="114" name="오른쪽 화살표 47">
              <a:extLst>
                <a:ext uri="{FF2B5EF4-FFF2-40B4-BE49-F238E27FC236}">
                  <a16:creationId xmlns:a16="http://schemas.microsoft.com/office/drawing/2014/main" id="{1317DFC9-1975-4C50-B489-72CD05FE8DDA}"/>
                </a:ext>
              </a:extLst>
            </p:cNvPr>
            <p:cNvSpPr/>
            <p:nvPr/>
          </p:nvSpPr>
          <p:spPr>
            <a:xfrm rot="16200000">
              <a:off x="2662371" y="4294389"/>
              <a:ext cx="227048" cy="432000"/>
            </a:xfrm>
            <a:prstGeom prst="rightArrow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200" dirty="0">
                <a:solidFill>
                  <a:prstClr val="black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16" name="오른쪽 화살표 47">
              <a:extLst>
                <a:ext uri="{FF2B5EF4-FFF2-40B4-BE49-F238E27FC236}">
                  <a16:creationId xmlns:a16="http://schemas.microsoft.com/office/drawing/2014/main" id="{A2BCB7D3-5F8D-4233-8F5F-703A0B62B6A2}"/>
                </a:ext>
              </a:extLst>
            </p:cNvPr>
            <p:cNvSpPr/>
            <p:nvPr/>
          </p:nvSpPr>
          <p:spPr>
            <a:xfrm rot="5400000" flipV="1">
              <a:off x="2662371" y="4357943"/>
              <a:ext cx="227048" cy="432000"/>
            </a:xfrm>
            <a:prstGeom prst="rightArrow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200" dirty="0">
                <a:solidFill>
                  <a:prstClr val="black"/>
                </a:solidFill>
                <a:cs typeface="Times New Roman" panose="02020603050405020304" pitchFamily="18" charset="0"/>
              </a:endParaRPr>
            </a:p>
          </p:txBody>
        </p:sp>
      </p:grpSp>
      <p:sp>
        <p:nvSpPr>
          <p:cNvPr id="184" name="모서리가 둥근 직사각형 19">
            <a:extLst>
              <a:ext uri="{FF2B5EF4-FFF2-40B4-BE49-F238E27FC236}">
                <a16:creationId xmlns:a16="http://schemas.microsoft.com/office/drawing/2014/main" id="{85B360B3-D670-4796-A6D9-5283D5808A2F}"/>
              </a:ext>
            </a:extLst>
          </p:cNvPr>
          <p:cNvSpPr/>
          <p:nvPr/>
        </p:nvSpPr>
        <p:spPr>
          <a:xfrm>
            <a:off x="2549496" y="3339683"/>
            <a:ext cx="2438721" cy="405810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1000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8D6ABA21-E3A1-4F8A-9B23-772A1B2ECB19}"/>
              </a:ext>
            </a:extLst>
          </p:cNvPr>
          <p:cNvSpPr/>
          <p:nvPr/>
        </p:nvSpPr>
        <p:spPr>
          <a:xfrm>
            <a:off x="2657525" y="3426216"/>
            <a:ext cx="216054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>
                <a:solidFill>
                  <a:prstClr val="black"/>
                </a:solidFill>
                <a:cs typeface="Times New Roman" panose="02020603050405020304" pitchFamily="18" charset="0"/>
              </a:rPr>
              <a:t>Envelope </a:t>
            </a:r>
            <a:r>
              <a:rPr lang="ko-KR" altLang="en-US" sz="1000" b="1" dirty="0">
                <a:solidFill>
                  <a:prstClr val="black"/>
                </a:solidFill>
                <a:cs typeface="Times New Roman" panose="02020603050405020304" pitchFamily="18" charset="0"/>
              </a:rPr>
              <a:t>단위 분산 처리</a:t>
            </a:r>
            <a:endParaRPr lang="en-US" altLang="ko-KR" sz="1000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86" name="모서리가 둥근 직사각형 19">
            <a:extLst>
              <a:ext uri="{FF2B5EF4-FFF2-40B4-BE49-F238E27FC236}">
                <a16:creationId xmlns:a16="http://schemas.microsoft.com/office/drawing/2014/main" id="{E2369F5E-8EA2-4670-87CB-1933D3E26781}"/>
              </a:ext>
            </a:extLst>
          </p:cNvPr>
          <p:cNvSpPr/>
          <p:nvPr/>
        </p:nvSpPr>
        <p:spPr>
          <a:xfrm>
            <a:off x="2544295" y="3816382"/>
            <a:ext cx="2438721" cy="405810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1000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307E09C5-9913-47F0-B9A6-8C156F21AEEE}"/>
              </a:ext>
            </a:extLst>
          </p:cNvPr>
          <p:cNvSpPr/>
          <p:nvPr/>
        </p:nvSpPr>
        <p:spPr>
          <a:xfrm>
            <a:off x="2652324" y="3902915"/>
            <a:ext cx="216054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>
                <a:solidFill>
                  <a:prstClr val="black"/>
                </a:solidFill>
                <a:cs typeface="Times New Roman" panose="02020603050405020304" pitchFamily="18" charset="0"/>
              </a:rPr>
              <a:t>시나리오 영역 및 대상 스캔</a:t>
            </a:r>
            <a:endParaRPr lang="en-US" altLang="ko-KR" sz="1000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253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128588" y="115888"/>
            <a:ext cx="9628187" cy="419100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부록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1. 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</a:rPr>
              <a:t>PostGIS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 Cluster HA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구성</a:t>
            </a:r>
            <a:endParaRPr lang="ko-KR" altLang="en-US" dirty="0"/>
          </a:p>
        </p:txBody>
      </p:sp>
      <p:sp>
        <p:nvSpPr>
          <p:cNvPr id="170" name="텍스트 개체 틀 1">
            <a:extLst>
              <a:ext uri="{FF2B5EF4-FFF2-40B4-BE49-F238E27FC236}">
                <a16:creationId xmlns:a16="http://schemas.microsoft.com/office/drawing/2014/main" id="{F75FF0AB-FDB5-4976-A6B3-B68401119D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288" y="818561"/>
            <a:ext cx="9615487" cy="522207"/>
          </a:xfrm>
        </p:spPr>
        <p:txBody>
          <a:bodyPr/>
          <a:lstStyle/>
          <a:p>
            <a:r>
              <a:rPr lang="en-US" altLang="ko-KR" sz="1200" dirty="0" err="1"/>
              <a:t>PostGIS</a:t>
            </a:r>
            <a:r>
              <a:rPr lang="ko-KR" altLang="en-US" sz="1200" dirty="0"/>
              <a:t> </a:t>
            </a:r>
            <a:r>
              <a:rPr lang="en-US" altLang="ko-KR" sz="1200" dirty="0"/>
              <a:t>Cluster </a:t>
            </a:r>
            <a:r>
              <a:rPr lang="ko-KR" altLang="en-US" sz="1200" dirty="0"/>
              <a:t>구성 시</a:t>
            </a:r>
            <a:r>
              <a:rPr lang="en-US" altLang="ko-KR" sz="1200" dirty="0"/>
              <a:t> HA</a:t>
            </a:r>
            <a:r>
              <a:rPr lang="ko-KR" altLang="en-US" sz="1200" dirty="0"/>
              <a:t>를 고려한다면 </a:t>
            </a:r>
            <a:r>
              <a:rPr lang="en-US" altLang="ko-KR" sz="1200" dirty="0" err="1">
                <a:latin typeface="+mn-ea"/>
                <a:cs typeface="Times New Roman" panose="02020603050405020304" pitchFamily="18" charset="0"/>
              </a:rPr>
              <a:t>KeepAlived</a:t>
            </a:r>
            <a:r>
              <a:rPr lang="en-US" altLang="ko-KR" sz="12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en-US" sz="1200" dirty="0"/>
              <a:t>를 활용한 </a:t>
            </a:r>
            <a:r>
              <a:rPr lang="en-US" altLang="ko-KR" sz="1200" dirty="0"/>
              <a:t>VIP </a:t>
            </a:r>
            <a:r>
              <a:rPr lang="ko-KR" altLang="en-US" sz="1200" dirty="0"/>
              <a:t>관리체계를 구성해야 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Active</a:t>
            </a:r>
            <a:r>
              <a:rPr lang="ko-KR" altLang="en-US" sz="1200" dirty="0"/>
              <a:t>노드와 </a:t>
            </a:r>
            <a:r>
              <a:rPr lang="en-US" altLang="ko-KR" sz="1200" dirty="0"/>
              <a:t>Standby</a:t>
            </a:r>
            <a:r>
              <a:rPr lang="ko-KR" altLang="en-US" sz="1200" dirty="0"/>
              <a:t>노드 사이에는 </a:t>
            </a:r>
            <a:r>
              <a:rPr lang="en-US" altLang="ko-KR" sz="1200" dirty="0"/>
              <a:t>Streaming Replication</a:t>
            </a:r>
            <a:r>
              <a:rPr lang="ko-KR" altLang="en-US" sz="1200" dirty="0"/>
              <a:t>설정을 통해 실시간 동기화 상태로 운영된다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94" name="텍스트 개체 틀 1">
            <a:extLst>
              <a:ext uri="{FF2B5EF4-FFF2-40B4-BE49-F238E27FC236}">
                <a16:creationId xmlns:a16="http://schemas.microsoft.com/office/drawing/2014/main" id="{460A5FC8-CC9E-49A1-95B0-E2C9AC68BE1A}"/>
              </a:ext>
            </a:extLst>
          </p:cNvPr>
          <p:cNvSpPr txBox="1">
            <a:spLocks/>
          </p:cNvSpPr>
          <p:nvPr/>
        </p:nvSpPr>
        <p:spPr>
          <a:xfrm>
            <a:off x="272480" y="5323435"/>
            <a:ext cx="9087812" cy="80413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latinLnBrk="0">
              <a:buFontTx/>
              <a:buChar char="-"/>
            </a:pPr>
            <a:r>
              <a:rPr lang="ko-KR" altLang="en-US" sz="1200" dirty="0">
                <a:latin typeface="+mn-ea"/>
                <a:cs typeface="Times New Roman" panose="02020603050405020304" pitchFamily="18" charset="0"/>
              </a:rPr>
              <a:t>외부 시스템은 </a:t>
            </a:r>
            <a:r>
              <a:rPr lang="en-US" altLang="ko-KR" sz="1200" dirty="0" err="1">
                <a:latin typeface="+mn-ea"/>
                <a:cs typeface="Times New Roman" panose="02020603050405020304" pitchFamily="18" charset="0"/>
              </a:rPr>
              <a:t>KeepAlived</a:t>
            </a:r>
            <a:r>
              <a:rPr lang="en-US" altLang="ko-KR" sz="12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en-US" sz="1200" dirty="0">
                <a:latin typeface="+mn-ea"/>
                <a:cs typeface="Times New Roman" panose="02020603050405020304" pitchFamily="18" charset="0"/>
              </a:rPr>
              <a:t>가 관리하는 </a:t>
            </a:r>
            <a:r>
              <a:rPr lang="en-US" altLang="ko-KR" sz="1200" dirty="0">
                <a:latin typeface="+mn-ea"/>
                <a:cs typeface="Times New Roman" panose="02020603050405020304" pitchFamily="18" charset="0"/>
              </a:rPr>
              <a:t>VIP</a:t>
            </a:r>
            <a:r>
              <a:rPr lang="ko-KR" altLang="en-US" sz="1200" dirty="0">
                <a:latin typeface="+mn-ea"/>
                <a:cs typeface="Times New Roman" panose="02020603050405020304" pitchFamily="18" charset="0"/>
              </a:rPr>
              <a:t>를 통해 </a:t>
            </a:r>
            <a:r>
              <a:rPr lang="en-US" altLang="ko-KR" sz="1200" dirty="0">
                <a:latin typeface="+mn-ea"/>
                <a:cs typeface="Times New Roman" panose="02020603050405020304" pitchFamily="18" charset="0"/>
              </a:rPr>
              <a:t>Master</a:t>
            </a:r>
            <a:r>
              <a:rPr lang="ko-KR" altLang="en-US" sz="1200" dirty="0">
                <a:latin typeface="+mn-ea"/>
                <a:cs typeface="Times New Roman" panose="02020603050405020304" pitchFamily="18" charset="0"/>
              </a:rPr>
              <a:t>노드와 통신한다</a:t>
            </a:r>
            <a:r>
              <a:rPr lang="en-US" altLang="ko-KR" sz="1200" dirty="0">
                <a:latin typeface="+mn-ea"/>
                <a:cs typeface="Times New Roman" panose="02020603050405020304" pitchFamily="18" charset="0"/>
              </a:rPr>
              <a:t>.</a:t>
            </a:r>
          </a:p>
          <a:p>
            <a:pPr marL="171450" indent="-171450" latinLnBrk="0">
              <a:buFontTx/>
              <a:buChar char="-"/>
            </a:pPr>
            <a:r>
              <a:rPr lang="en-US" altLang="ko-KR" sz="1200" dirty="0">
                <a:latin typeface="+mn-ea"/>
                <a:cs typeface="Times New Roman" panose="02020603050405020304" pitchFamily="18" charset="0"/>
              </a:rPr>
              <a:t>Active</a:t>
            </a:r>
            <a:r>
              <a:rPr lang="ko-KR" altLang="en-US" sz="1200" dirty="0">
                <a:latin typeface="+mn-ea"/>
                <a:cs typeface="Times New Roman" panose="02020603050405020304" pitchFamily="18" charset="0"/>
              </a:rPr>
              <a:t>노드 장애 시 </a:t>
            </a:r>
            <a:r>
              <a:rPr lang="en-US" altLang="ko-KR" sz="1200" dirty="0" err="1">
                <a:latin typeface="+mn-ea"/>
                <a:cs typeface="Times New Roman" panose="02020603050405020304" pitchFamily="18" charset="0"/>
              </a:rPr>
              <a:t>KeepAlived</a:t>
            </a:r>
            <a:r>
              <a:rPr lang="en-US" altLang="ko-KR" sz="12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en-US" sz="1200" dirty="0">
                <a:latin typeface="+mn-ea"/>
                <a:cs typeface="Times New Roman" panose="02020603050405020304" pitchFamily="18" charset="0"/>
              </a:rPr>
              <a:t>에 의해 실시간적으로 </a:t>
            </a:r>
            <a:r>
              <a:rPr lang="en-US" altLang="ko-KR" sz="1200" dirty="0">
                <a:latin typeface="+mn-ea"/>
                <a:cs typeface="Times New Roman" panose="02020603050405020304" pitchFamily="18" charset="0"/>
              </a:rPr>
              <a:t>VIP</a:t>
            </a:r>
            <a:r>
              <a:rPr lang="ko-KR" altLang="en-US" sz="1200" dirty="0">
                <a:latin typeface="+mn-ea"/>
                <a:cs typeface="Times New Roman" panose="02020603050405020304" pitchFamily="18" charset="0"/>
              </a:rPr>
              <a:t>가 </a:t>
            </a:r>
            <a:r>
              <a:rPr lang="en-US" altLang="ko-KR" sz="1200" dirty="0">
                <a:latin typeface="+mn-ea"/>
                <a:cs typeface="Times New Roman" panose="02020603050405020304" pitchFamily="18" charset="0"/>
              </a:rPr>
              <a:t>Standby</a:t>
            </a:r>
            <a:r>
              <a:rPr lang="ko-KR" altLang="en-US" sz="1200" dirty="0">
                <a:latin typeface="+mn-ea"/>
                <a:cs typeface="Times New Roman" panose="02020603050405020304" pitchFamily="18" charset="0"/>
              </a:rPr>
              <a:t>노드로 전달되어 네트워크 환경을 구성한다</a:t>
            </a:r>
            <a:r>
              <a:rPr lang="en-US" altLang="ko-KR" sz="1200" dirty="0">
                <a:latin typeface="+mn-ea"/>
                <a:cs typeface="Times New Roman" panose="02020603050405020304" pitchFamily="18" charset="0"/>
              </a:rPr>
              <a:t>.</a:t>
            </a:r>
          </a:p>
          <a:p>
            <a:pPr marL="171450" indent="-171450" latinLnBrk="0">
              <a:buFontTx/>
              <a:buChar char="-"/>
            </a:pPr>
            <a:r>
              <a:rPr lang="ko-KR" altLang="en-US" sz="1200" dirty="0">
                <a:latin typeface="+mn-ea"/>
                <a:cs typeface="Times New Roman" panose="02020603050405020304" pitchFamily="18" charset="0"/>
              </a:rPr>
              <a:t>외부 시스템은 단절없이 클러스터와 통신이 가능하다</a:t>
            </a:r>
            <a:r>
              <a:rPr lang="en-US" altLang="ko-KR" sz="1200" dirty="0">
                <a:latin typeface="+mn-ea"/>
                <a:cs typeface="Times New Roman" panose="02020603050405020304" pitchFamily="18" charset="0"/>
              </a:rPr>
              <a:t>. (</a:t>
            </a:r>
            <a:r>
              <a:rPr lang="ko-KR" altLang="en-US" sz="1200" dirty="0">
                <a:latin typeface="+mn-ea"/>
                <a:cs typeface="Times New Roman" panose="02020603050405020304" pitchFamily="18" charset="0"/>
              </a:rPr>
              <a:t>논리적 단일 서버와 통신</a:t>
            </a:r>
            <a:r>
              <a:rPr lang="en-US" altLang="ko-KR" sz="1200" dirty="0">
                <a:latin typeface="+mn-ea"/>
                <a:cs typeface="Times New Roman" panose="02020603050405020304" pitchFamily="18" charset="0"/>
              </a:rPr>
              <a:t>)</a:t>
            </a:r>
            <a:endParaRPr lang="ko-KR" altLang="en-US" sz="12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42CDA651-E924-4892-8D84-2571A47F51D0}"/>
              </a:ext>
            </a:extLst>
          </p:cNvPr>
          <p:cNvSpPr/>
          <p:nvPr/>
        </p:nvSpPr>
        <p:spPr>
          <a:xfrm>
            <a:off x="257676" y="1341054"/>
            <a:ext cx="9087812" cy="38161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kumimoji="1" lang="en-US" altLang="ko-KR" sz="16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" name="원통형 211">
            <a:extLst>
              <a:ext uri="{FF2B5EF4-FFF2-40B4-BE49-F238E27FC236}">
                <a16:creationId xmlns:a16="http://schemas.microsoft.com/office/drawing/2014/main" id="{91A05964-BA18-45AA-BB40-5306B17B00AA}"/>
              </a:ext>
            </a:extLst>
          </p:cNvPr>
          <p:cNvSpPr/>
          <p:nvPr/>
        </p:nvSpPr>
        <p:spPr>
          <a:xfrm>
            <a:off x="4414151" y="1848421"/>
            <a:ext cx="1112851" cy="874558"/>
          </a:xfrm>
          <a:prstGeom prst="can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Citus</a:t>
            </a:r>
            <a:endParaRPr lang="en-US" altLang="ko-KR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MASTER</a:t>
            </a:r>
          </a:p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Active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13" name="원통형 212">
            <a:extLst>
              <a:ext uri="{FF2B5EF4-FFF2-40B4-BE49-F238E27FC236}">
                <a16:creationId xmlns:a16="http://schemas.microsoft.com/office/drawing/2014/main" id="{DDB4C2CE-A8B2-4A5E-8358-681A3E3E842B}"/>
              </a:ext>
            </a:extLst>
          </p:cNvPr>
          <p:cNvSpPr/>
          <p:nvPr/>
        </p:nvSpPr>
        <p:spPr>
          <a:xfrm>
            <a:off x="4416213" y="3630965"/>
            <a:ext cx="1112851" cy="874558"/>
          </a:xfrm>
          <a:prstGeom prst="can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Citus</a:t>
            </a:r>
            <a:endParaRPr lang="en-US" altLang="ko-KR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MASTER</a:t>
            </a:r>
          </a:p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Standby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214" name="Straight Connector 13">
            <a:extLst>
              <a:ext uri="{FF2B5EF4-FFF2-40B4-BE49-F238E27FC236}">
                <a16:creationId xmlns:a16="http://schemas.microsoft.com/office/drawing/2014/main" id="{761D96F4-2CBD-4B58-B525-6BFF7F5A30D2}"/>
              </a:ext>
            </a:extLst>
          </p:cNvPr>
          <p:cNvCxnSpPr/>
          <p:nvPr/>
        </p:nvCxnSpPr>
        <p:spPr>
          <a:xfrm>
            <a:off x="1794328" y="1585089"/>
            <a:ext cx="0" cy="333904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사각형: 둥근 모서리 214">
            <a:extLst>
              <a:ext uri="{FF2B5EF4-FFF2-40B4-BE49-F238E27FC236}">
                <a16:creationId xmlns:a16="http://schemas.microsoft.com/office/drawing/2014/main" id="{07CB6B54-6926-4A8F-9C79-2526BD12B3B5}"/>
              </a:ext>
            </a:extLst>
          </p:cNvPr>
          <p:cNvSpPr/>
          <p:nvPr/>
        </p:nvSpPr>
        <p:spPr>
          <a:xfrm>
            <a:off x="331396" y="2960233"/>
            <a:ext cx="1178311" cy="44264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External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System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262B9EC3-F870-4362-AE43-E069E4A4DB4D}"/>
              </a:ext>
            </a:extLst>
          </p:cNvPr>
          <p:cNvSpPr/>
          <p:nvPr/>
        </p:nvSpPr>
        <p:spPr>
          <a:xfrm>
            <a:off x="2348692" y="2862099"/>
            <a:ext cx="1185357" cy="63891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VIP </a:t>
            </a:r>
          </a:p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on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KeepAlived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217" name="직선 화살표 연결선 216">
            <a:extLst>
              <a:ext uri="{FF2B5EF4-FFF2-40B4-BE49-F238E27FC236}">
                <a16:creationId xmlns:a16="http://schemas.microsoft.com/office/drawing/2014/main" id="{BCB726F5-F1A5-433F-BED4-76A55146EB59}"/>
              </a:ext>
            </a:extLst>
          </p:cNvPr>
          <p:cNvCxnSpPr>
            <a:cxnSpLocks/>
            <a:stCxn id="216" idx="3"/>
            <a:endCxn id="212" idx="2"/>
          </p:cNvCxnSpPr>
          <p:nvPr/>
        </p:nvCxnSpPr>
        <p:spPr>
          <a:xfrm flipV="1">
            <a:off x="3534049" y="2285700"/>
            <a:ext cx="880102" cy="8958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화살표 연결선 217">
            <a:extLst>
              <a:ext uri="{FF2B5EF4-FFF2-40B4-BE49-F238E27FC236}">
                <a16:creationId xmlns:a16="http://schemas.microsoft.com/office/drawing/2014/main" id="{48DDA05D-6C41-4B91-B022-819450FB8C14}"/>
              </a:ext>
            </a:extLst>
          </p:cNvPr>
          <p:cNvCxnSpPr>
            <a:cxnSpLocks/>
            <a:stCxn id="216" idx="3"/>
            <a:endCxn id="213" idx="2"/>
          </p:cNvCxnSpPr>
          <p:nvPr/>
        </p:nvCxnSpPr>
        <p:spPr>
          <a:xfrm>
            <a:off x="3534049" y="3181554"/>
            <a:ext cx="882164" cy="886690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화살표 연결선 218">
            <a:extLst>
              <a:ext uri="{FF2B5EF4-FFF2-40B4-BE49-F238E27FC236}">
                <a16:creationId xmlns:a16="http://schemas.microsoft.com/office/drawing/2014/main" id="{5FCE1DAB-5D30-4C78-9108-7CE42A19EE40}"/>
              </a:ext>
            </a:extLst>
          </p:cNvPr>
          <p:cNvCxnSpPr>
            <a:cxnSpLocks/>
            <a:stCxn id="216" idx="1"/>
            <a:endCxn id="215" idx="3"/>
          </p:cNvCxnSpPr>
          <p:nvPr/>
        </p:nvCxnSpPr>
        <p:spPr>
          <a:xfrm flipH="1">
            <a:off x="1509707" y="3181554"/>
            <a:ext cx="83898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원통형 219">
            <a:extLst>
              <a:ext uri="{FF2B5EF4-FFF2-40B4-BE49-F238E27FC236}">
                <a16:creationId xmlns:a16="http://schemas.microsoft.com/office/drawing/2014/main" id="{97D46852-A0E3-4DA1-8D0A-D33A621E5081}"/>
              </a:ext>
            </a:extLst>
          </p:cNvPr>
          <p:cNvSpPr/>
          <p:nvPr/>
        </p:nvSpPr>
        <p:spPr>
          <a:xfrm>
            <a:off x="7431381" y="1683152"/>
            <a:ext cx="1112851" cy="737736"/>
          </a:xfrm>
          <a:prstGeom prst="can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Citus</a:t>
            </a:r>
            <a:endParaRPr lang="en-US" altLang="ko-KR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Worker #1</a:t>
            </a:r>
          </a:p>
        </p:txBody>
      </p:sp>
      <p:sp>
        <p:nvSpPr>
          <p:cNvPr id="221" name="원통형 220">
            <a:extLst>
              <a:ext uri="{FF2B5EF4-FFF2-40B4-BE49-F238E27FC236}">
                <a16:creationId xmlns:a16="http://schemas.microsoft.com/office/drawing/2014/main" id="{7F7EA91A-17A8-4047-ACB6-FE305D07B93B}"/>
              </a:ext>
            </a:extLst>
          </p:cNvPr>
          <p:cNvSpPr/>
          <p:nvPr/>
        </p:nvSpPr>
        <p:spPr>
          <a:xfrm>
            <a:off x="7431381" y="2564904"/>
            <a:ext cx="1112851" cy="737736"/>
          </a:xfrm>
          <a:prstGeom prst="can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Citus</a:t>
            </a:r>
            <a:endParaRPr lang="en-US" altLang="ko-KR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Worker #2</a:t>
            </a:r>
          </a:p>
        </p:txBody>
      </p:sp>
      <p:sp>
        <p:nvSpPr>
          <p:cNvPr id="222" name="원통형 221">
            <a:extLst>
              <a:ext uri="{FF2B5EF4-FFF2-40B4-BE49-F238E27FC236}">
                <a16:creationId xmlns:a16="http://schemas.microsoft.com/office/drawing/2014/main" id="{ACC4218A-DA8E-428E-8306-ACD62D3490E3}"/>
              </a:ext>
            </a:extLst>
          </p:cNvPr>
          <p:cNvSpPr/>
          <p:nvPr/>
        </p:nvSpPr>
        <p:spPr>
          <a:xfrm>
            <a:off x="7440549" y="3987408"/>
            <a:ext cx="1112851" cy="737736"/>
          </a:xfrm>
          <a:prstGeom prst="can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Citus</a:t>
            </a:r>
            <a:endParaRPr lang="en-US" altLang="ko-KR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Worker #N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387BCAF2-1FB4-43DB-801B-D13562760A62}"/>
              </a:ext>
            </a:extLst>
          </p:cNvPr>
          <p:cNvSpPr txBox="1"/>
          <p:nvPr/>
        </p:nvSpPr>
        <p:spPr>
          <a:xfrm>
            <a:off x="7855034" y="3429000"/>
            <a:ext cx="503635" cy="391526"/>
          </a:xfrm>
          <a:prstGeom prst="rect">
            <a:avLst/>
          </a:prstGeom>
          <a:noFill/>
        </p:spPr>
        <p:txBody>
          <a:bodyPr vert="eaVert" wrap="none" rtlCol="0" anchor="ctr">
            <a:spAutoFit/>
          </a:bodyPr>
          <a:lstStyle/>
          <a:p>
            <a:pPr algn="ctr"/>
            <a:r>
              <a:rPr lang="en-US" altLang="ko-KR" sz="2400" b="1" dirty="0"/>
              <a:t>......</a:t>
            </a:r>
            <a:endParaRPr lang="ko-KR" altLang="en-US" sz="2400" b="1" dirty="0"/>
          </a:p>
        </p:txBody>
      </p:sp>
      <p:cxnSp>
        <p:nvCxnSpPr>
          <p:cNvPr id="224" name="직선 화살표 연결선 223">
            <a:extLst>
              <a:ext uri="{FF2B5EF4-FFF2-40B4-BE49-F238E27FC236}">
                <a16:creationId xmlns:a16="http://schemas.microsoft.com/office/drawing/2014/main" id="{3D760EB2-CF20-4FAA-9CCD-C7165570B4BF}"/>
              </a:ext>
            </a:extLst>
          </p:cNvPr>
          <p:cNvCxnSpPr>
            <a:cxnSpLocks/>
            <a:stCxn id="212" idx="4"/>
            <a:endCxn id="220" idx="2"/>
          </p:cNvCxnSpPr>
          <p:nvPr/>
        </p:nvCxnSpPr>
        <p:spPr>
          <a:xfrm flipV="1">
            <a:off x="5527002" y="2052020"/>
            <a:ext cx="1904379" cy="2336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id="{0711D001-E48C-47E7-8B83-1794E0A4B5D2}"/>
              </a:ext>
            </a:extLst>
          </p:cNvPr>
          <p:cNvCxnSpPr>
            <a:cxnSpLocks/>
            <a:stCxn id="212" idx="4"/>
            <a:endCxn id="221" idx="2"/>
          </p:cNvCxnSpPr>
          <p:nvPr/>
        </p:nvCxnSpPr>
        <p:spPr>
          <a:xfrm>
            <a:off x="5527002" y="2285700"/>
            <a:ext cx="1904379" cy="6480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화살표 연결선 225">
            <a:extLst>
              <a:ext uri="{FF2B5EF4-FFF2-40B4-BE49-F238E27FC236}">
                <a16:creationId xmlns:a16="http://schemas.microsoft.com/office/drawing/2014/main" id="{890F2782-FA3B-4B85-8AFB-18712ABDF00F}"/>
              </a:ext>
            </a:extLst>
          </p:cNvPr>
          <p:cNvCxnSpPr>
            <a:cxnSpLocks/>
            <a:stCxn id="212" idx="4"/>
            <a:endCxn id="222" idx="2"/>
          </p:cNvCxnSpPr>
          <p:nvPr/>
        </p:nvCxnSpPr>
        <p:spPr>
          <a:xfrm>
            <a:off x="5527002" y="2285700"/>
            <a:ext cx="1913547" cy="20705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화살표 연결선 226">
            <a:extLst>
              <a:ext uri="{FF2B5EF4-FFF2-40B4-BE49-F238E27FC236}">
                <a16:creationId xmlns:a16="http://schemas.microsoft.com/office/drawing/2014/main" id="{1682F786-89CE-4244-8093-64A8B2A25E8B}"/>
              </a:ext>
            </a:extLst>
          </p:cNvPr>
          <p:cNvCxnSpPr>
            <a:cxnSpLocks/>
            <a:stCxn id="213" idx="4"/>
            <a:endCxn id="220" idx="2"/>
          </p:cNvCxnSpPr>
          <p:nvPr/>
        </p:nvCxnSpPr>
        <p:spPr>
          <a:xfrm flipV="1">
            <a:off x="5529064" y="2052020"/>
            <a:ext cx="1902317" cy="2016224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화살표 연결선 227">
            <a:extLst>
              <a:ext uri="{FF2B5EF4-FFF2-40B4-BE49-F238E27FC236}">
                <a16:creationId xmlns:a16="http://schemas.microsoft.com/office/drawing/2014/main" id="{28105548-E1B6-4FA4-B52F-52007CBC5F56}"/>
              </a:ext>
            </a:extLst>
          </p:cNvPr>
          <p:cNvCxnSpPr>
            <a:cxnSpLocks/>
            <a:stCxn id="213" idx="4"/>
            <a:endCxn id="221" idx="2"/>
          </p:cNvCxnSpPr>
          <p:nvPr/>
        </p:nvCxnSpPr>
        <p:spPr>
          <a:xfrm flipV="1">
            <a:off x="5529064" y="2933772"/>
            <a:ext cx="1902317" cy="1134472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화살표 연결선 228">
            <a:extLst>
              <a:ext uri="{FF2B5EF4-FFF2-40B4-BE49-F238E27FC236}">
                <a16:creationId xmlns:a16="http://schemas.microsoft.com/office/drawing/2014/main" id="{B8F86E47-7D68-489E-8DEA-B1FA855A65F8}"/>
              </a:ext>
            </a:extLst>
          </p:cNvPr>
          <p:cNvCxnSpPr>
            <a:cxnSpLocks/>
            <a:stCxn id="213" idx="4"/>
            <a:endCxn id="222" idx="2"/>
          </p:cNvCxnSpPr>
          <p:nvPr/>
        </p:nvCxnSpPr>
        <p:spPr>
          <a:xfrm>
            <a:off x="5529064" y="4068244"/>
            <a:ext cx="1911485" cy="288032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화살표 연결선 229">
            <a:extLst>
              <a:ext uri="{FF2B5EF4-FFF2-40B4-BE49-F238E27FC236}">
                <a16:creationId xmlns:a16="http://schemas.microsoft.com/office/drawing/2014/main" id="{081AA240-C81A-4BF3-A352-7FBFF9E66C7C}"/>
              </a:ext>
            </a:extLst>
          </p:cNvPr>
          <p:cNvCxnSpPr>
            <a:cxnSpLocks/>
            <a:stCxn id="231" idx="2"/>
            <a:endCxn id="213" idx="1"/>
          </p:cNvCxnSpPr>
          <p:nvPr/>
        </p:nvCxnSpPr>
        <p:spPr>
          <a:xfrm flipH="1">
            <a:off x="4972639" y="3388891"/>
            <a:ext cx="5732" cy="242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80C2B81F-6C81-4C62-B033-72613E609E59}"/>
              </a:ext>
            </a:extLst>
          </p:cNvPr>
          <p:cNvSpPr/>
          <p:nvPr/>
        </p:nvSpPr>
        <p:spPr>
          <a:xfrm>
            <a:off x="3862247" y="2956843"/>
            <a:ext cx="2232248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 dirty="0">
                <a:solidFill>
                  <a:srgbClr val="666666"/>
                </a:solidFill>
                <a:latin typeface="Noto Sans"/>
              </a:rPr>
              <a:t>Streaming Replication(WAL)</a:t>
            </a:r>
          </a:p>
        </p:txBody>
      </p:sp>
      <p:cxnSp>
        <p:nvCxnSpPr>
          <p:cNvPr id="232" name="직선 화살표 연결선 231">
            <a:extLst>
              <a:ext uri="{FF2B5EF4-FFF2-40B4-BE49-F238E27FC236}">
                <a16:creationId xmlns:a16="http://schemas.microsoft.com/office/drawing/2014/main" id="{F691845C-18BD-4705-97CA-038BD0B55663}"/>
              </a:ext>
            </a:extLst>
          </p:cNvPr>
          <p:cNvCxnSpPr>
            <a:cxnSpLocks/>
            <a:stCxn id="212" idx="3"/>
            <a:endCxn id="231" idx="0"/>
          </p:cNvCxnSpPr>
          <p:nvPr/>
        </p:nvCxnSpPr>
        <p:spPr>
          <a:xfrm>
            <a:off x="4970577" y="2722979"/>
            <a:ext cx="7794" cy="233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620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6350">
          <a:noFill/>
        </a:ln>
      </a:spPr>
      <a:bodyPr lIns="36000" tIns="0" rIns="36000" bIns="0" rtlCol="0" anchor="ctr"/>
      <a:lstStyle>
        <a:defPPr algn="ctr" latinLnBrk="0">
          <a:defRPr sz="1200" dirty="0" smtClean="0">
            <a:solidFill>
              <a:schemeClr val="tx1"/>
            </a:solidFill>
            <a:latin typeface="+mn-ea"/>
            <a:cs typeface="Times New Roman" panose="020206030504050203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20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36841</TotalTime>
  <Words>1056</Words>
  <Application>Microsoft Office PowerPoint</Application>
  <PresentationFormat>A4 용지(210x297mm)</PresentationFormat>
  <Paragraphs>466</Paragraphs>
  <Slides>10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Noto Sans</vt:lpstr>
      <vt:lpstr>Noto Sans CJK JP Regular</vt:lpstr>
      <vt:lpstr>맑은 고딕</vt:lpstr>
      <vt:lpstr>Arial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피승현님/임시</cp:lastModifiedBy>
  <cp:revision>1607</cp:revision>
  <cp:lastPrinted>2017-12-15T06:29:14Z</cp:lastPrinted>
  <dcterms:created xsi:type="dcterms:W3CDTF">2015-08-25T01:09:51Z</dcterms:created>
  <dcterms:modified xsi:type="dcterms:W3CDTF">2019-10-28T06:45:29Z</dcterms:modified>
</cp:coreProperties>
</file>