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7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183" r:id="rId2"/>
    <p:sldId id="1184" r:id="rId3"/>
    <p:sldId id="1185" r:id="rId4"/>
    <p:sldId id="1187" r:id="rId5"/>
    <p:sldId id="1189" r:id="rId6"/>
    <p:sldId id="1190" r:id="rId7"/>
    <p:sldId id="1191" r:id="rId8"/>
    <p:sldId id="1192" r:id="rId9"/>
    <p:sldId id="1193" r:id="rId10"/>
    <p:sldId id="1194" r:id="rId11"/>
    <p:sldId id="1195" r:id="rId12"/>
    <p:sldId id="1196" r:id="rId13"/>
  </p:sldIdLst>
  <p:sldSz cx="9906000" cy="6858000" type="A4"/>
  <p:notesSz cx="6735763" cy="9866313"/>
  <p:defaultTextStyle>
    <a:defPPr rtl="0"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709">
          <p15:clr>
            <a:srgbClr val="A4A3A4"/>
          </p15:clr>
        </p15:guide>
        <p15:guide id="3" pos="3120">
          <p15:clr>
            <a:srgbClr val="A4A3A4"/>
          </p15:clr>
        </p15:guide>
        <p15:guide id="4" pos="716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orient="horz" pos="890">
          <p15:clr>
            <a:srgbClr val="A4A3A4"/>
          </p15:clr>
        </p15:guide>
        <p15:guide id="7" orient="horz" pos="1389">
          <p15:clr>
            <a:srgbClr val="A4A3A4"/>
          </p15:clr>
        </p15:guide>
        <p15:guide id="8" orient="horz" pos="73">
          <p15:clr>
            <a:srgbClr val="A4A3A4"/>
          </p15:clr>
        </p15:guide>
        <p15:guide id="9" orient="horz" pos="346">
          <p15:clr>
            <a:srgbClr val="A4A3A4"/>
          </p15:clr>
        </p15:guide>
        <p15:guide id="10" orient="horz" pos="845">
          <p15:clr>
            <a:srgbClr val="A4A3A4"/>
          </p15:clr>
        </p15:guide>
        <p15:guide id="11" pos="6068">
          <p15:clr>
            <a:srgbClr val="A4A3A4"/>
          </p15:clr>
        </p15:guide>
        <p15:guide id="12" pos="81">
          <p15:clr>
            <a:srgbClr val="A4A3A4"/>
          </p15:clr>
        </p15:guide>
        <p15:guide id="13" pos="61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F2F2F2"/>
    <a:srgbClr val="DDDDDD"/>
    <a:srgbClr val="E31936"/>
    <a:srgbClr val="E0E0E0"/>
    <a:srgbClr val="D9D9D9"/>
    <a:srgbClr val="FFFFCC"/>
    <a:srgbClr val="F58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8112" autoAdjust="0"/>
    <p:restoredTop sz="96984" autoAdjust="0"/>
  </p:normalViewPr>
  <p:slideViewPr>
    <p:cSldViewPr>
      <p:cViewPr varScale="1">
        <p:scale>
          <a:sx n="131" d="100"/>
          <a:sy n="131" d="100"/>
        </p:scale>
        <p:origin x="246" y="120"/>
      </p:cViewPr>
      <p:guideLst>
        <p:guide orient="horz" pos="2160"/>
        <p:guide orient="horz" pos="709"/>
        <p:guide pos="3120"/>
        <p:guide pos="716"/>
        <p:guide orient="horz" pos="3974"/>
        <p:guide orient="horz" pos="890"/>
        <p:guide orient="horz" pos="1389"/>
        <p:guide orient="horz" pos="73"/>
        <p:guide orient="horz" pos="346"/>
        <p:guide orient="horz" pos="845"/>
        <p:guide pos="6068"/>
        <p:guide pos="81"/>
        <p:guide pos="61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92" y="-12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2" y="0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 rtl="0"/>
            <a:r>
              <a:rPr lang="ko"/>
              <a:t>2018-01-03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2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 rtl="0"/>
            <a:fld id="{BAB4D369-A63D-4B3D-B20F-DC0DC7888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506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 rtl="0"/>
            <a:r>
              <a:rPr lang="ko"/>
              <a:t>2018-01-03</a:t>
            </a: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1363"/>
            <a:ext cx="5338763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pPr rt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644" tIns="45322" rIns="90644" bIns="45322" rtlCol="0"/>
          <a:lstStyle/>
          <a:p>
            <a:pPr lvl="0" rtl="0"/>
            <a:r>
              <a:rPr lang="ko"/>
              <a:t>마스터 텍스트 스타일을 편집합니다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 rtl="0"/>
            <a:fld id="{59BD0198-E5AE-4FB8-96A7-22126B1083D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8" y="9500045"/>
            <a:ext cx="843280" cy="273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1652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9BD0198-E5AE-4FB8-96A7-22126B1083D4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08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9BD0198-E5AE-4FB8-96A7-22126B1083D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070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12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30405991"/>
              </p:ext>
            </p:extLst>
          </p:nvPr>
        </p:nvGraphicFramePr>
        <p:xfrm>
          <a:off x="440246" y="176765"/>
          <a:ext cx="8915400" cy="915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5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7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501">
                <a:tc rowSpan="4">
                  <a:txBody>
                    <a:bodyPr/>
                    <a:lstStyle/>
                    <a:p>
                      <a:pPr algn="l" rtl="0" fontAlgn="b"/>
                      <a:r>
                        <a:rPr lang="ko" sz="11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53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프로젝트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T-EOS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성능개선</a:t>
                      </a:r>
                      <a:r>
                        <a:rPr lang="ko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단계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53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시스템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문서 번호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791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작성자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작성일자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41"/>
          <p:cNvSpPr>
            <a:spLocks noChangeArrowheads="1"/>
          </p:cNvSpPr>
          <p:nvPr userDrawn="1"/>
        </p:nvSpPr>
        <p:spPr bwMode="auto">
          <a:xfrm>
            <a:off x="4665000" y="6597352"/>
            <a:ext cx="576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rtl="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 </a:t>
            </a:r>
            <a:fld id="{C9EFC76B-0CE5-4637-B5F3-3671D3F05A55}" type="slidenum">
              <a:rPr kumimoji="0" lang="en-US" altLang="ko-KR" sz="10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‹#›</a:t>
            </a:fld>
            <a:r>
              <a:rPr kumimoji="0" lang="en-US" altLang="ko-KR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/# </a:t>
            </a:r>
            <a:r>
              <a:rPr lang="ko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</a:t>
            </a:r>
            <a:endParaRPr kumimoji="0" lang="ko-KR" altLang="en-US" sz="10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7" name="그림 6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0" y="6492763"/>
            <a:ext cx="843280" cy="2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1" y="6352738"/>
            <a:ext cx="899568" cy="38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304086" y="493606"/>
            <a:ext cx="2000686" cy="15832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ko-KR" altLang="en-US" dirty="0"/>
              <a:t>설계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879850" y="908050"/>
            <a:ext cx="1908000" cy="158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ko-KR" altLang="en-US" dirty="0"/>
              <a:t>강 재 효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3878213" y="700997"/>
            <a:ext cx="1908000" cy="18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altLang="ko-KR" dirty="0"/>
              <a:t>T-EOS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1909763" y="207964"/>
            <a:ext cx="7429500" cy="238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ko-KR" altLang="en-US" b="1" dirty="0"/>
              <a:t>아키텍처 정의서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04086" y="692149"/>
            <a:ext cx="2001600" cy="1783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altLang="ko-KR" dirty="0"/>
              <a:t>QFPK1510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 hasCustomPrompt="1"/>
          </p:nvPr>
        </p:nvSpPr>
        <p:spPr>
          <a:xfrm>
            <a:off x="7304086" y="908050"/>
            <a:ext cx="2000686" cy="174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altLang="ko-KR" sz="800" dirty="0"/>
              <a:t>2019-07-15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585C776-7FF1-476F-9FCB-1ADF21278B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6" y="402531"/>
            <a:ext cx="1408815" cy="47846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DA5C3FB-465B-4720-84C0-455F280BDEA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08" y="6398705"/>
            <a:ext cx="1141179" cy="38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"/>
          <p:cNvSpPr>
            <a:spLocks noChangeArrowheads="1"/>
          </p:cNvSpPr>
          <p:nvPr userDrawn="1"/>
        </p:nvSpPr>
        <p:spPr bwMode="auto">
          <a:xfrm>
            <a:off x="4665000" y="6597352"/>
            <a:ext cx="576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rtl="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 </a:t>
            </a:r>
            <a:fld id="{AC206120-70BF-40EF-89F4-263E9211EEC0}" type="slidenum">
              <a:rPr kumimoji="0" lang="en-US" altLang="ko-KR" sz="10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‹#›</a:t>
            </a:fld>
            <a:r>
              <a:rPr kumimoji="0" lang="en-US" altLang="ko-KR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/# </a:t>
            </a:r>
            <a:r>
              <a:rPr lang="ko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</a:t>
            </a:r>
            <a:endParaRPr kumimoji="0" lang="ko-KR" altLang="en-US" sz="10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8" name="그림 7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0" y="6492763"/>
            <a:ext cx="843280" cy="2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1" y="6352738"/>
            <a:ext cx="899568" cy="38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108E6FE-9F3C-4029-83BD-D4E3FE519C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08" y="6398705"/>
            <a:ext cx="1141179" cy="38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5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41288" y="701674"/>
            <a:ext cx="9615487" cy="62679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lang="ko-KR" altLang="en-US" b="0" dirty="0" err="1">
                <a:latin typeface="+mn-ea"/>
              </a:rPr>
              <a:t>거버닝은</a:t>
            </a:r>
            <a:r>
              <a:rPr lang="ko-KR" altLang="en-US" b="0" dirty="0">
                <a:latin typeface="+mn-ea"/>
              </a:rPr>
              <a:t> 두 줄까지 입력 가능합니다</a:t>
            </a:r>
            <a:r>
              <a:rPr lang="en-US" altLang="ko-KR" b="0" dirty="0">
                <a:latin typeface="+mn-ea"/>
              </a:rPr>
              <a:t>.  </a:t>
            </a:r>
          </a:p>
          <a:p>
            <a:r>
              <a:rPr lang="ko-KR" altLang="en-US" b="0" dirty="0" err="1">
                <a:latin typeface="+mn-ea"/>
              </a:rPr>
              <a:t>거버닝은</a:t>
            </a:r>
            <a:r>
              <a:rPr lang="ko-KR" altLang="en-US" b="0" dirty="0">
                <a:latin typeface="+mn-ea"/>
              </a:rPr>
              <a:t> 두 줄까지 입력 가능합니다</a:t>
            </a:r>
            <a:r>
              <a:rPr lang="en-US" altLang="ko-KR" b="0" dirty="0">
                <a:latin typeface="+mn-ea"/>
              </a:rPr>
              <a:t>.  </a:t>
            </a:r>
            <a:endParaRPr lang="en" altLang="ko-KR" b="0" dirty="0">
              <a:latin typeface="+mn-ea"/>
            </a:endParaRPr>
          </a:p>
          <a:p>
            <a:endParaRPr lang="en" altLang="ko-KR" b="0" dirty="0">
              <a:latin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28588" y="115888"/>
            <a:ext cx="9628187" cy="4191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" altLang="ko-KR" dirty="0">
                <a:cs typeface="Arial" panose="020B0604020202020204" pitchFamily="34" charset="0"/>
              </a:rPr>
              <a:t>제목을 입력해 주세요</a:t>
            </a:r>
            <a:endParaRPr lang="ko-KR" altLang="en-US" dirty="0">
              <a:cs typeface="Arial" panose="020B0604020202020204" pitchFamily="34" charset="0"/>
            </a:endParaRPr>
          </a:p>
        </p:txBody>
      </p:sp>
      <p:sp>
        <p:nvSpPr>
          <p:cNvPr id="7" name="Rectangle 41"/>
          <p:cNvSpPr>
            <a:spLocks noChangeArrowheads="1"/>
          </p:cNvSpPr>
          <p:nvPr userDrawn="1"/>
        </p:nvSpPr>
        <p:spPr bwMode="auto">
          <a:xfrm>
            <a:off x="4665000" y="6597352"/>
            <a:ext cx="576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rtl="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 </a:t>
            </a:r>
            <a:fld id="{AC206120-70BF-40EF-89F4-263E9211EEC0}" type="slidenum">
              <a:rPr kumimoji="0" lang="en-US" altLang="ko-KR" sz="10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‹#›</a:t>
            </a:fld>
            <a:r>
              <a:rPr kumimoji="0" lang="en-US" altLang="ko-KR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/# </a:t>
            </a:r>
            <a:r>
              <a:rPr lang="ko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</a:t>
            </a:r>
            <a:endParaRPr kumimoji="0" lang="ko-KR" altLang="en-US" sz="10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8" name="그림 7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0" y="6492763"/>
            <a:ext cx="843280" cy="2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1" y="6352738"/>
            <a:ext cx="899568" cy="38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 userDrawn="1"/>
        </p:nvSpPr>
        <p:spPr>
          <a:xfrm>
            <a:off x="165000" y="630066"/>
            <a:ext cx="9576000" cy="72000"/>
          </a:xfrm>
          <a:prstGeom prst="rect">
            <a:avLst/>
          </a:prstGeom>
          <a:gradFill>
            <a:gsLst>
              <a:gs pos="0">
                <a:srgbClr val="E31936"/>
              </a:gs>
              <a:gs pos="100000">
                <a:srgbClr val="F5802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BB52FE-A4A9-459E-8E44-455ED4BA83A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08" y="6398705"/>
            <a:ext cx="1141179" cy="38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67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6" r:id="rId3"/>
    <p:sldLayoutId id="2147483660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332608"/>
            <a:ext cx="9649521" cy="6453336"/>
            <a:chOff x="184037" y="980728"/>
            <a:chExt cx="9700410" cy="5587307"/>
          </a:xfrm>
        </p:grpSpPr>
        <p:grpSp>
          <p:nvGrpSpPr>
            <p:cNvPr id="25" name="그룹 24"/>
            <p:cNvGrpSpPr/>
            <p:nvPr/>
          </p:nvGrpSpPr>
          <p:grpSpPr>
            <a:xfrm>
              <a:off x="184037" y="980728"/>
              <a:ext cx="9700410" cy="5587307"/>
              <a:chOff x="184037" y="980728"/>
              <a:chExt cx="9700410" cy="5587307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680370" y="5733256"/>
                <a:ext cx="3505768" cy="37119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rtl="0">
                  <a:lnSpc>
                    <a:spcPct val="110000"/>
                  </a:lnSpc>
                  <a:spcBef>
                    <a:spcPts val="600"/>
                  </a:spcBef>
                  <a:buSzPct val="100000"/>
                  <a:defRPr/>
                </a:pPr>
                <a:r>
                  <a:rPr lang="ko" b="1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차세대 OSS Tech. Lab장 김영궁</a:t>
                </a:r>
                <a:endParaRPr lang="en-US" altLang="ko-KR" b="1" dirty="0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27" name="Picture 2"/>
              <p:cNvPicPr preferRelativeResize="0"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037" y="980728"/>
                <a:ext cx="9700410" cy="5587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직사각형 27"/>
              <p:cNvSpPr/>
              <p:nvPr/>
            </p:nvSpPr>
            <p:spPr>
              <a:xfrm>
                <a:off x="200472" y="2060575"/>
                <a:ext cx="3672408" cy="3528665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rtl="0" latinLnBrk="0"/>
                <a:endParaRPr lang="ko-KR" altLang="en-US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136576" y="2029933"/>
                <a:ext cx="6192688" cy="1039027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rtl="0" latinLnBrk="0"/>
                <a:endParaRPr lang="ko-KR" altLang="en-US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835976" y="1506901"/>
                <a:ext cx="6493288" cy="1039027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rtl="0" latinLnBrk="0"/>
                <a:endParaRPr lang="ko-KR" altLang="en-US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92560" y="2636912"/>
                <a:ext cx="57606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 latinLnBrk="0"/>
                <a:endParaRPr lang="ko-KR" altLang="en-US" sz="1200" dirty="0"/>
              </a:p>
            </p:txBody>
          </p:sp>
        </p:grpSp>
        <p:pic>
          <p:nvPicPr>
            <p:cNvPr id="14" name="Picture 2"/>
            <p:cNvPicPr preferRelativeResize="0">
              <a:picLocks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76" t="18571" r="74679" b="74633"/>
            <a:stretch/>
          </p:blipFill>
          <p:spPr bwMode="auto">
            <a:xfrm>
              <a:off x="261813" y="6030642"/>
              <a:ext cx="1080879" cy="348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직사각형 2"/>
          <p:cNvSpPr/>
          <p:nvPr/>
        </p:nvSpPr>
        <p:spPr>
          <a:xfrm>
            <a:off x="296468" y="419955"/>
            <a:ext cx="62407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>
                <a:latin typeface="+mj-lt"/>
                <a:ea typeface="+mj-ea"/>
                <a:cs typeface="Arial" panose="020B0604020202020204" pitchFamily="34" charset="0"/>
              </a:rPr>
              <a:t>아키텍처 정의서</a:t>
            </a:r>
          </a:p>
          <a:p>
            <a:pPr rtl="0"/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en-US" altLang="ko" sz="2700" b="1" i="1" dirty="0">
                <a:latin typeface="+mj-lt"/>
                <a:cs typeface="Arial" panose="020B0604020202020204" pitchFamily="34" charset="0"/>
              </a:rPr>
              <a:t>T-</a:t>
            </a:r>
            <a:r>
              <a:rPr lang="en-US" altLang="ko" sz="2700" b="1" i="1" dirty="0" err="1">
                <a:latin typeface="+mj-lt"/>
                <a:cs typeface="Arial" panose="020B0604020202020204" pitchFamily="34" charset="0"/>
              </a:rPr>
              <a:t>EoS</a:t>
            </a:r>
            <a:r>
              <a:rPr lang="en-US" altLang="ko" sz="2700" b="1" i="1" dirty="0"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2700" b="1" i="1" dirty="0">
                <a:latin typeface="+mj-lt"/>
                <a:cs typeface="Arial" panose="020B0604020202020204" pitchFamily="34" charset="0"/>
              </a:rPr>
              <a:t>성능개선</a:t>
            </a:r>
            <a:r>
              <a:rPr lang="ko" sz="2700" b="1" i="1" dirty="0">
                <a:latin typeface="+mj-lt"/>
                <a:cs typeface="Arial" panose="020B0604020202020204" pitchFamily="34" charset="0"/>
              </a:rPr>
              <a:t> Project</a:t>
            </a:r>
          </a:p>
          <a:p>
            <a:pPr rtl="0"/>
            <a:r>
              <a:rPr lang="ko" b="1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endParaRPr lang="en-US" altLang="ko-KR" sz="20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000" dirty="0">
                <a:latin typeface="+mj-lt"/>
                <a:cs typeface="Arial" panose="020B0604020202020204" pitchFamily="34" charset="0"/>
              </a:rPr>
              <a:t>문서 번호: </a:t>
            </a:r>
            <a:r>
              <a:rPr lang="en-US" altLang="ko" sz="2000" dirty="0">
                <a:latin typeface="+mj-lt"/>
                <a:cs typeface="Arial" panose="020B0604020202020204" pitchFamily="34" charset="0"/>
              </a:rPr>
              <a:t>QFPK1510</a:t>
            </a:r>
            <a:endParaRPr lang="ko-KR" altLang="ko-KR" sz="20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600" b="1" dirty="0">
                <a:latin typeface="+mj-lt"/>
                <a:cs typeface="Arial" panose="020B0604020202020204" pitchFamily="34" charset="0"/>
              </a:rPr>
              <a:t>Version </a:t>
            </a:r>
            <a:r>
              <a:rPr lang="en-US" altLang="ko" sz="2600" b="1" i="1" dirty="0">
                <a:latin typeface="+mj-lt"/>
                <a:cs typeface="Arial" panose="020B0604020202020204" pitchFamily="34" charset="0"/>
              </a:rPr>
              <a:t>0</a:t>
            </a:r>
            <a:r>
              <a:rPr lang="ko" sz="2600" b="1" i="1" dirty="0">
                <a:latin typeface="+mj-lt"/>
                <a:cs typeface="Arial" panose="020B0604020202020204" pitchFamily="34" charset="0"/>
              </a:rPr>
              <a:t>.</a:t>
            </a:r>
            <a:r>
              <a:rPr lang="en-US" altLang="ko" sz="2600" b="1" i="1" dirty="0">
                <a:latin typeface="+mj-lt"/>
                <a:cs typeface="Arial" panose="020B0604020202020204" pitchFamily="34" charset="0"/>
              </a:rPr>
              <a:t>1</a:t>
            </a:r>
            <a:endParaRPr lang="ko-KR" altLang="ko-KR" sz="26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000" b="1" dirty="0">
                <a:latin typeface="+mj-lt"/>
                <a:cs typeface="Arial" panose="020B0604020202020204" pitchFamily="34" charset="0"/>
              </a:rPr>
              <a:t>201</a:t>
            </a:r>
            <a:r>
              <a:rPr lang="en-US" altLang="ko" sz="2000" b="1" dirty="0">
                <a:latin typeface="+mj-lt"/>
                <a:cs typeface="Arial" panose="020B0604020202020204" pitchFamily="34" charset="0"/>
              </a:rPr>
              <a:t>9</a:t>
            </a:r>
            <a:r>
              <a:rPr lang="ko" sz="2000" b="1" dirty="0">
                <a:latin typeface="+mj-lt"/>
                <a:cs typeface="Arial" panose="020B0604020202020204" pitchFamily="34" charset="0"/>
              </a:rPr>
              <a:t>-0</a:t>
            </a:r>
            <a:r>
              <a:rPr lang="en-US" altLang="ko" sz="2000" b="1" dirty="0">
                <a:latin typeface="+mj-lt"/>
                <a:cs typeface="Arial" panose="020B0604020202020204" pitchFamily="34" charset="0"/>
              </a:rPr>
              <a:t>7</a:t>
            </a:r>
            <a:r>
              <a:rPr lang="ko" sz="2000" b="1" dirty="0">
                <a:latin typeface="+mj-lt"/>
                <a:cs typeface="Arial" panose="020B0604020202020204" pitchFamily="34" charset="0"/>
              </a:rPr>
              <a:t>-1</a:t>
            </a:r>
            <a:r>
              <a:rPr lang="en-US" altLang="ko" sz="2000" b="1" dirty="0">
                <a:latin typeface="+mj-lt"/>
                <a:cs typeface="Arial" panose="020B0604020202020204" pitchFamily="34" charset="0"/>
              </a:rPr>
              <a:t>2</a:t>
            </a:r>
            <a:endParaRPr lang="ko-KR" altLang="ko-KR" sz="20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7" name="그림 16" descr="텔레콤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16" y="6165255"/>
            <a:ext cx="765175" cy="297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1" y="6165255"/>
            <a:ext cx="932787" cy="402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2" y="6152618"/>
            <a:ext cx="909189" cy="49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370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아키텍처 정의서  가이드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8586" y="764704"/>
            <a:ext cx="964882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400" b="1" dirty="0">
                <a:latin typeface="+mn-ea"/>
              </a:rPr>
              <a:t>2.3</a:t>
            </a:r>
            <a:r>
              <a:rPr lang="ko-KR" altLang="ko-KR" sz="1400" b="1" dirty="0">
                <a:latin typeface="+mn-ea"/>
              </a:rPr>
              <a:t> 소프트웨어 구성도</a:t>
            </a:r>
          </a:p>
          <a:p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4830334" y="3166058"/>
            <a:ext cx="0" cy="23586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직선 연결선 4"/>
          <p:cNvCxnSpPr/>
          <p:nvPr/>
        </p:nvCxnSpPr>
        <p:spPr bwMode="auto">
          <a:xfrm>
            <a:off x="8771831" y="3113895"/>
            <a:ext cx="0" cy="29319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>
            <a:off x="2205002" y="3074009"/>
            <a:ext cx="0" cy="33591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직사각형 8"/>
          <p:cNvSpPr/>
          <p:nvPr/>
        </p:nvSpPr>
        <p:spPr>
          <a:xfrm>
            <a:off x="8051751" y="1414424"/>
            <a:ext cx="1297230" cy="18000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NiFi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Server/ 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Kafka Server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 bwMode="auto">
          <a:xfrm flipV="1">
            <a:off x="288032" y="3401927"/>
            <a:ext cx="9094704" cy="1033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/>
          <p:nvPr/>
        </p:nvCxnSpPr>
        <p:spPr bwMode="auto">
          <a:xfrm flipV="1">
            <a:off x="288032" y="1220201"/>
            <a:ext cx="9072888" cy="46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직사각형 12"/>
          <p:cNvSpPr/>
          <p:nvPr/>
        </p:nvSpPr>
        <p:spPr>
          <a:xfrm>
            <a:off x="1585402" y="1414424"/>
            <a:ext cx="1142074" cy="18000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Hadoop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Cluster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Data Node</a:t>
            </a:r>
          </a:p>
        </p:txBody>
      </p:sp>
      <p:graphicFrame>
        <p:nvGraphicFramePr>
          <p:cNvPr id="14" name="표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87334693"/>
              </p:ext>
            </p:extLst>
          </p:nvPr>
        </p:nvGraphicFramePr>
        <p:xfrm>
          <a:off x="6201191" y="5713226"/>
          <a:ext cx="2153436" cy="70562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942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2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u="none" strike="noStrike" dirty="0">
                          <a:latin typeface="+mn-ea"/>
                          <a:ea typeface="+mn-ea"/>
                        </a:rPr>
                        <a:t>Apache Hadoop Project</a:t>
                      </a:r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latin typeface="+mn-ea"/>
                        <a:ea typeface="+mn-ea"/>
                      </a:endParaRPr>
                    </a:p>
                  </a:txBody>
                  <a:tcPr marL="6997" marR="6997" marT="69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u="none" strike="noStrike" dirty="0">
                          <a:latin typeface="+mn-ea"/>
                          <a:ea typeface="+mn-ea"/>
                        </a:rPr>
                        <a:t>Package</a:t>
                      </a:r>
                      <a:r>
                        <a:rPr lang="en-US" altLang="ko-KR" sz="800" b="0" u="none" strike="noStrike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strike="noStrike" dirty="0">
                          <a:latin typeface="+mn-ea"/>
                          <a:ea typeface="+mn-ea"/>
                        </a:rPr>
                        <a:t>Version</a:t>
                      </a:r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latin typeface="+mn-ea"/>
                        <a:ea typeface="+mn-ea"/>
                      </a:endParaRPr>
                    </a:p>
                  </a:txBody>
                  <a:tcPr marL="6997" marR="6997" marT="69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925"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Apache Hadoop</a:t>
                      </a:r>
                      <a:endParaRPr lang="en-US" altLang="en-US" sz="80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6997" marR="6997" marT="69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hadoop-2.8.2</a:t>
                      </a:r>
                      <a:endParaRPr lang="ko-KR" altLang="en-US" sz="800" dirty="0"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6997" marR="6997" marT="69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ahoma" pitchFamily="34" charset="0"/>
                        </a:rPr>
                        <a:t>Apache Yarn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6997" marR="6997" marT="69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hadoop-2.8.2</a:t>
                      </a:r>
                      <a:endParaRPr lang="ko-KR" altLang="en-US" sz="800" dirty="0"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6997" marR="6997" marT="69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latin typeface="+mn-ea"/>
                          <a:ea typeface="+mn-ea"/>
                          <a:cs typeface="Tahoma" pitchFamily="34" charset="0"/>
                        </a:rPr>
                        <a:t>Apache Zookeeper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6997" marR="6997" marT="69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+mn-ea"/>
                          <a:ea typeface="+mn-ea"/>
                          <a:cs typeface="Tahoma" pitchFamily="34" charset="0"/>
                        </a:rPr>
                        <a:t>3.4.9</a:t>
                      </a:r>
                      <a:endParaRPr lang="ko-KR" altLang="en-US" sz="800" dirty="0"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6997" marR="6997" marT="69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6342664" y="5517232"/>
            <a:ext cx="193995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lang="en-US" altLang="ko-KR" sz="800" kern="0" dirty="0">
                <a:latin typeface="+mn-ea"/>
                <a:ea typeface="+mn-ea"/>
              </a:rPr>
              <a:t>※ Apache Hadoop 2.8.2 Package Info</a:t>
            </a:r>
            <a:endParaRPr kumimoji="1" lang="ko-KR" altLang="en-US" sz="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66359" y="953655"/>
            <a:ext cx="7040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Private Net</a:t>
            </a:r>
            <a:endParaRPr lang="ko-KR" altLang="en-US" sz="800" dirty="0">
              <a:latin typeface="+mn-ea"/>
              <a:ea typeface="+mn-ea"/>
            </a:endParaRPr>
          </a:p>
        </p:txBody>
      </p:sp>
      <p:cxnSp>
        <p:nvCxnSpPr>
          <p:cNvPr id="17" name="직선 연결선 16"/>
          <p:cNvCxnSpPr>
            <a:stCxn id="9" idx="0"/>
          </p:cNvCxnSpPr>
          <p:nvPr/>
        </p:nvCxnSpPr>
        <p:spPr bwMode="auto">
          <a:xfrm flipV="1">
            <a:off x="8700366" y="1220202"/>
            <a:ext cx="0" cy="19422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 flipV="1">
            <a:off x="7717494" y="3398389"/>
            <a:ext cx="0" cy="26804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0142"/>
              </p:ext>
            </p:extLst>
          </p:nvPr>
        </p:nvGraphicFramePr>
        <p:xfrm>
          <a:off x="1695479" y="1745743"/>
          <a:ext cx="951982" cy="829240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48">
                <a:tc>
                  <a:txBody>
                    <a:bodyPr/>
                    <a:lstStyle/>
                    <a:p>
                      <a:pPr marL="0" algn="ctr" defTabSz="1388882" rtl="0" eaLnBrk="1" latinLnBrk="1" hangingPunct="1">
                        <a:lnSpc>
                          <a:spcPct val="9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Spark 2.3.0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4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Apache Hadoop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 6.8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0" name="직선 연결선 19"/>
          <p:cNvCxnSpPr/>
          <p:nvPr/>
        </p:nvCxnSpPr>
        <p:spPr bwMode="auto">
          <a:xfrm>
            <a:off x="288032" y="5496446"/>
            <a:ext cx="900000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직선 연결선 20"/>
          <p:cNvCxnSpPr/>
          <p:nvPr/>
        </p:nvCxnSpPr>
        <p:spPr bwMode="auto">
          <a:xfrm>
            <a:off x="7717494" y="5269989"/>
            <a:ext cx="0" cy="22637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직사각형 21"/>
          <p:cNvSpPr/>
          <p:nvPr/>
        </p:nvSpPr>
        <p:spPr>
          <a:xfrm>
            <a:off x="344488" y="1414424"/>
            <a:ext cx="1142074" cy="18000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Hadoop Cluster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Name Node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16437"/>
              </p:ext>
            </p:extLst>
          </p:nvPr>
        </p:nvGraphicFramePr>
        <p:xfrm>
          <a:off x="454565" y="1745743"/>
          <a:ext cx="951982" cy="1057716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120">
                <a:tc>
                  <a:txBody>
                    <a:bodyPr/>
                    <a:lstStyle/>
                    <a:p>
                      <a:pPr marL="0" algn="ctr" defTabSz="1388882" rtl="0" eaLnBrk="1" latinLnBrk="1" hangingPunct="1">
                        <a:lnSpc>
                          <a:spcPct val="90000"/>
                        </a:lnSpc>
                      </a:pPr>
                      <a:r>
                        <a:rPr lang="en-US" altLang="ko-KR" sz="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Spark 2.3.0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92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Apache Hadoop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Apache Zookeeper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8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lang="en-US" altLang="ko-KR" sz="6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1.8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8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 6.8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819163"/>
              </p:ext>
            </p:extLst>
          </p:nvPr>
        </p:nvGraphicFramePr>
        <p:xfrm>
          <a:off x="8123759" y="1724669"/>
          <a:ext cx="1145207" cy="1143575"/>
        </p:xfrm>
        <a:graphic>
          <a:graphicData uri="http://schemas.openxmlformats.org/drawingml/2006/table">
            <a:tbl>
              <a:tblPr firstRow="1" bandRow="1"/>
              <a:tblGrid>
                <a:gridCol w="1145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NiFi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1.4.0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7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Kafka 1.0.0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7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Zookeeper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71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71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 6.8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7" name="직선 연결선 26"/>
          <p:cNvCxnSpPr/>
          <p:nvPr/>
        </p:nvCxnSpPr>
        <p:spPr bwMode="auto">
          <a:xfrm flipV="1">
            <a:off x="8769424" y="3418545"/>
            <a:ext cx="0" cy="28414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/>
          <p:cNvCxnSpPr/>
          <p:nvPr/>
        </p:nvCxnSpPr>
        <p:spPr bwMode="auto">
          <a:xfrm>
            <a:off x="8814053" y="5263704"/>
            <a:ext cx="0" cy="23440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직사각형 28"/>
          <p:cNvSpPr/>
          <p:nvPr/>
        </p:nvSpPr>
        <p:spPr>
          <a:xfrm>
            <a:off x="4219635" y="1414423"/>
            <a:ext cx="1142074" cy="18000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Metatron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WAS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907010"/>
              </p:ext>
            </p:extLst>
          </p:nvPr>
        </p:nvGraphicFramePr>
        <p:xfrm>
          <a:off x="4329711" y="1732920"/>
          <a:ext cx="951982" cy="914860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Spring Boot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MariaDB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10.0.20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71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71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 6.8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3" name="직선 연결선 32"/>
          <p:cNvCxnSpPr>
            <a:stCxn id="47" idx="2"/>
          </p:cNvCxnSpPr>
          <p:nvPr/>
        </p:nvCxnSpPr>
        <p:spPr bwMode="auto">
          <a:xfrm>
            <a:off x="6057506" y="3214424"/>
            <a:ext cx="0" cy="18750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 33"/>
          <p:cNvCxnSpPr/>
          <p:nvPr/>
        </p:nvCxnSpPr>
        <p:spPr bwMode="auto">
          <a:xfrm flipV="1">
            <a:off x="915525" y="3205798"/>
            <a:ext cx="0" cy="19267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직선 연결선 34"/>
          <p:cNvCxnSpPr/>
          <p:nvPr/>
        </p:nvCxnSpPr>
        <p:spPr bwMode="auto">
          <a:xfrm flipV="1">
            <a:off x="2013324" y="3413554"/>
            <a:ext cx="0" cy="25287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/>
          <p:cNvCxnSpPr/>
          <p:nvPr/>
        </p:nvCxnSpPr>
        <p:spPr bwMode="auto">
          <a:xfrm flipV="1">
            <a:off x="4253287" y="3415587"/>
            <a:ext cx="0" cy="28414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9057456" y="3429580"/>
            <a:ext cx="7040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Private Net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129464" y="5281002"/>
            <a:ext cx="5373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OA Net</a:t>
            </a:r>
            <a:endParaRPr lang="ko-KR" altLang="en-US" sz="800" dirty="0">
              <a:latin typeface="+mn-ea"/>
              <a:ea typeface="+mn-ea"/>
            </a:endParaRPr>
          </a:p>
        </p:txBody>
      </p:sp>
      <p:cxnSp>
        <p:nvCxnSpPr>
          <p:cNvPr id="43" name="직선 연결선 42"/>
          <p:cNvCxnSpPr/>
          <p:nvPr/>
        </p:nvCxnSpPr>
        <p:spPr bwMode="auto">
          <a:xfrm flipV="1">
            <a:off x="3101159" y="3410579"/>
            <a:ext cx="0" cy="28414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직사각형 43"/>
          <p:cNvSpPr/>
          <p:nvPr/>
        </p:nvSpPr>
        <p:spPr>
          <a:xfrm>
            <a:off x="2834705" y="1414424"/>
            <a:ext cx="1296144" cy="18000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Druid Cluster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378155"/>
              </p:ext>
            </p:extLst>
          </p:nvPr>
        </p:nvGraphicFramePr>
        <p:xfrm>
          <a:off x="2906713" y="1745743"/>
          <a:ext cx="1152128" cy="1298744"/>
        </p:xfrm>
        <a:graphic>
          <a:graphicData uri="http://schemas.openxmlformats.org/drawingml/2006/table">
            <a:tbl>
              <a:tblPr firstRow="1" bandRow="1"/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120">
                <a:tc>
                  <a:txBody>
                    <a:bodyPr/>
                    <a:lstStyle/>
                    <a:p>
                      <a:pPr marL="0" algn="ctr" defTabSz="1388882" rtl="0" eaLnBrk="1" latinLnBrk="1" hangingPunct="1">
                        <a:lnSpc>
                          <a:spcPct val="90000"/>
                        </a:lnSpc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Druid 0.9.1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92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Apache Hadoop Client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2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Apache Zookeeper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2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MariaDB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10.0.20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8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1.8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8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 6.8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46" name="직선 연결선 45"/>
          <p:cNvCxnSpPr>
            <a:endCxn id="44" idx="2"/>
          </p:cNvCxnSpPr>
          <p:nvPr/>
        </p:nvCxnSpPr>
        <p:spPr bwMode="auto">
          <a:xfrm flipV="1">
            <a:off x="3482777" y="3214424"/>
            <a:ext cx="0" cy="18753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직사각형 46"/>
          <p:cNvSpPr/>
          <p:nvPr/>
        </p:nvSpPr>
        <p:spPr>
          <a:xfrm>
            <a:off x="5461074" y="1414424"/>
            <a:ext cx="1192863" cy="18000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MetaStore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Meta Query Engine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146116"/>
              </p:ext>
            </p:extLst>
          </p:nvPr>
        </p:nvGraphicFramePr>
        <p:xfrm>
          <a:off x="5562950" y="1745277"/>
          <a:ext cx="994317" cy="1249170"/>
        </p:xfrm>
        <a:graphic>
          <a:graphicData uri="http://schemas.openxmlformats.org/drawingml/2006/table">
            <a:tbl>
              <a:tblPr firstRow="1" bandRow="1"/>
              <a:tblGrid>
                <a:gridCol w="994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4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Meta Query Engine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MariaDB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10.0.20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HaProxy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1.5.4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4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4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 6.8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1" name="직선 연결선 50"/>
          <p:cNvCxnSpPr/>
          <p:nvPr/>
        </p:nvCxnSpPr>
        <p:spPr bwMode="auto">
          <a:xfrm flipV="1">
            <a:off x="6548702" y="3396301"/>
            <a:ext cx="0" cy="25287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연결선 51"/>
          <p:cNvCxnSpPr/>
          <p:nvPr/>
        </p:nvCxnSpPr>
        <p:spPr bwMode="auto">
          <a:xfrm>
            <a:off x="6548702" y="5268250"/>
            <a:ext cx="0" cy="22811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/>
          <p:cNvCxnSpPr/>
          <p:nvPr/>
        </p:nvCxnSpPr>
        <p:spPr bwMode="auto">
          <a:xfrm flipV="1">
            <a:off x="5401712" y="3409227"/>
            <a:ext cx="0" cy="27445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>
            <a:stCxn id="57" idx="2"/>
          </p:cNvCxnSpPr>
          <p:nvPr/>
        </p:nvCxnSpPr>
        <p:spPr bwMode="auto">
          <a:xfrm>
            <a:off x="7358461" y="3214424"/>
            <a:ext cx="0" cy="18625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직사각형 56"/>
          <p:cNvSpPr/>
          <p:nvPr/>
        </p:nvSpPr>
        <p:spPr>
          <a:xfrm>
            <a:off x="6762029" y="1414424"/>
            <a:ext cx="1192863" cy="18000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ElasticSearch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175"/>
              </p:ext>
            </p:extLst>
          </p:nvPr>
        </p:nvGraphicFramePr>
        <p:xfrm>
          <a:off x="6884792" y="1745743"/>
          <a:ext cx="947336" cy="792202"/>
        </p:xfrm>
        <a:graphic>
          <a:graphicData uri="http://schemas.openxmlformats.org/drawingml/2006/table">
            <a:tbl>
              <a:tblPr firstRow="1" bandRow="1"/>
              <a:tblGrid>
                <a:gridCol w="947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ElasticSearch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5.1.1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4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 6.8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9" name="직선 연결선 58"/>
          <p:cNvCxnSpPr/>
          <p:nvPr/>
        </p:nvCxnSpPr>
        <p:spPr bwMode="auto">
          <a:xfrm>
            <a:off x="5457056" y="5280621"/>
            <a:ext cx="0" cy="21718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 flipV="1">
            <a:off x="882478" y="3412153"/>
            <a:ext cx="0" cy="25427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/>
          <p:cNvSpPr/>
          <p:nvPr/>
        </p:nvSpPr>
        <p:spPr>
          <a:xfrm>
            <a:off x="7185248" y="3640553"/>
            <a:ext cx="1064492" cy="166065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Hive Meta Mgmt.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986469"/>
              </p:ext>
            </p:extLst>
          </p:nvPr>
        </p:nvGraphicFramePr>
        <p:xfrm>
          <a:off x="7246024" y="3871398"/>
          <a:ext cx="947336" cy="900227"/>
        </p:xfrm>
        <a:graphic>
          <a:graphicData uri="http://schemas.openxmlformats.org/drawingml/2006/table">
            <a:tbl>
              <a:tblPr firstRow="1" bandRow="1"/>
              <a:tblGrid>
                <a:gridCol w="947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477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</a:rPr>
                        <a:t>Tomcat 8.0.24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MariaDB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10.0.20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4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4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 6.8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8282618" y="3640553"/>
            <a:ext cx="1062869" cy="165436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Metatron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WEB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532493"/>
              </p:ext>
            </p:extLst>
          </p:nvPr>
        </p:nvGraphicFramePr>
        <p:xfrm>
          <a:off x="8341512" y="3871398"/>
          <a:ext cx="947336" cy="640218"/>
        </p:xfrm>
        <a:graphic>
          <a:graphicData uri="http://schemas.openxmlformats.org/drawingml/2006/table">
            <a:tbl>
              <a:tblPr firstRow="1" bandRow="1"/>
              <a:tblGrid>
                <a:gridCol w="947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2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NginX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1.10.1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20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20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 6.8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1475334" y="3640553"/>
            <a:ext cx="1075979" cy="165481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Oozie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32871"/>
              </p:ext>
            </p:extLst>
          </p:nvPr>
        </p:nvGraphicFramePr>
        <p:xfrm>
          <a:off x="1542369" y="3871398"/>
          <a:ext cx="951982" cy="1054838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4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Oozie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4.3.0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</a:rPr>
                        <a:t>Tomcat 8.0.24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MariaDB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10.0.20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 6.8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3742124" y="3640553"/>
            <a:ext cx="1107595" cy="165436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Hive Thrift Server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566592"/>
              </p:ext>
            </p:extLst>
          </p:nvPr>
        </p:nvGraphicFramePr>
        <p:xfrm>
          <a:off x="3799299" y="3871398"/>
          <a:ext cx="994317" cy="1331536"/>
        </p:xfrm>
        <a:graphic>
          <a:graphicData uri="http://schemas.openxmlformats.org/drawingml/2006/table">
            <a:tbl>
              <a:tblPr firstRow="1" bandRow="1"/>
              <a:tblGrid>
                <a:gridCol w="994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 Hive 1.2.1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84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Apache Hadoop Client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484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Apache Zookeeper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4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4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 6.8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2597203" y="3640553"/>
            <a:ext cx="1100388" cy="16440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ETL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022513"/>
              </p:ext>
            </p:extLst>
          </p:nvPr>
        </p:nvGraphicFramePr>
        <p:xfrm>
          <a:off x="2648744" y="3871398"/>
          <a:ext cx="994317" cy="1331536"/>
        </p:xfrm>
        <a:graphic>
          <a:graphicData uri="http://schemas.openxmlformats.org/drawingml/2006/table">
            <a:tbl>
              <a:tblPr firstRow="1" bandRow="1"/>
              <a:tblGrid>
                <a:gridCol w="994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484">
                <a:tc>
                  <a:txBody>
                    <a:bodyPr/>
                    <a:lstStyle/>
                    <a:p>
                      <a:pPr marL="0" algn="ctr" defTabSz="1388882" rtl="0" eaLnBrk="1" latinLnBrk="1" hangingPunct="1">
                        <a:lnSpc>
                          <a:spcPct val="9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Spark 2.3.0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 Hive 1.2.1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484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Apache Hadoop Client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4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4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 6.8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>
          <a:xfrm>
            <a:off x="5961112" y="3640553"/>
            <a:ext cx="1175180" cy="165891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Jupyter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Server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616452"/>
              </p:ext>
            </p:extLst>
          </p:nvPr>
        </p:nvGraphicFramePr>
        <p:xfrm>
          <a:off x="6025436" y="3871398"/>
          <a:ext cx="1055458" cy="1142420"/>
        </p:xfrm>
        <a:graphic>
          <a:graphicData uri="http://schemas.openxmlformats.org/drawingml/2006/table">
            <a:tbl>
              <a:tblPr firstRow="1" bandRow="1"/>
              <a:tblGrid>
                <a:gridCol w="1055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4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Jupyter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5.0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Python 2/Python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4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 3.3.1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4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4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 6.8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4880992" y="3640553"/>
            <a:ext cx="1041440" cy="166065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Monitoring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840830"/>
              </p:ext>
            </p:extLst>
          </p:nvPr>
        </p:nvGraphicFramePr>
        <p:xfrm>
          <a:off x="4926400" y="3871398"/>
          <a:ext cx="947336" cy="1142420"/>
        </p:xfrm>
        <a:graphic>
          <a:graphicData uri="http://schemas.openxmlformats.org/drawingml/2006/table">
            <a:tbl>
              <a:tblPr firstRow="1" bandRow="1"/>
              <a:tblGrid>
                <a:gridCol w="947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Grafana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3.0.1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InfluxDB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1.4.2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Telegraf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1.4.4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4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4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 6.8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>
          <a:xfrm>
            <a:off x="344488" y="3640553"/>
            <a:ext cx="1075979" cy="165481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KDCs</a:t>
            </a: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491820"/>
              </p:ext>
            </p:extLst>
          </p:nvPr>
        </p:nvGraphicFramePr>
        <p:xfrm>
          <a:off x="411523" y="3871398"/>
          <a:ext cx="951982" cy="628026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4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Kerberos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5 1.15.2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 6.8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16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아키텍처 정의서  가이드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8586" y="764704"/>
            <a:ext cx="9648825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400" b="1" dirty="0">
                <a:latin typeface="+mn-ea"/>
              </a:rPr>
              <a:t>2.4</a:t>
            </a:r>
            <a:r>
              <a:rPr lang="ko-KR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하드</a:t>
            </a:r>
            <a:r>
              <a:rPr lang="ko-KR" altLang="ko-KR" sz="1400" b="1" dirty="0">
                <a:latin typeface="+mn-ea"/>
              </a:rPr>
              <a:t>웨어 구성도</a:t>
            </a:r>
          </a:p>
          <a:p>
            <a:pPr marL="896938" indent="-534988"/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Guide :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하드웨어 구성을 위한 기본방향을 검토한다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업무나 기능별로 서버를 여러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개 설정하는 경우에는 각 </a:t>
            </a:r>
            <a:r>
              <a:rPr lang="ko-KR" altLang="ko-KR" sz="1200" dirty="0" err="1">
                <a:solidFill>
                  <a:srgbClr val="0000FF"/>
                </a:solidFill>
                <a:latin typeface="+mn-ea"/>
              </a:rPr>
              <a:t>서버별로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 기본요건이나 고려사항들을 구분하여 정리하는 것이 바람직하다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하드웨어 구성도는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Server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와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Client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구성요소 및 주변기기에 대한 구성요소도 표현되도록 작성한다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</a:t>
            </a:r>
            <a:endParaRPr lang="ko-KR" altLang="ko-KR" sz="1200" dirty="0">
              <a:solidFill>
                <a:srgbClr val="0000FF"/>
              </a:solidFill>
              <a:latin typeface="+mn-ea"/>
            </a:endParaRPr>
          </a:p>
          <a:p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</p:txBody>
      </p:sp>
      <p:cxnSp>
        <p:nvCxnSpPr>
          <p:cNvPr id="63" name="직선 연결선 62"/>
          <p:cNvCxnSpPr/>
          <p:nvPr/>
        </p:nvCxnSpPr>
        <p:spPr bwMode="auto">
          <a:xfrm flipV="1">
            <a:off x="2277993" y="3327879"/>
            <a:ext cx="0" cy="600060"/>
          </a:xfrm>
          <a:prstGeom prst="line">
            <a:avLst/>
          </a:prstGeom>
          <a:noFill/>
          <a:ln w="12700" algn="ctr">
            <a:solidFill>
              <a:srgbClr val="00B0F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직사각형 63"/>
          <p:cNvSpPr/>
          <p:nvPr/>
        </p:nvSpPr>
        <p:spPr>
          <a:xfrm>
            <a:off x="386246" y="2081574"/>
            <a:ext cx="8687251" cy="3939714"/>
          </a:xfrm>
          <a:prstGeom prst="rect">
            <a:avLst/>
          </a:prstGeom>
          <a:solidFill>
            <a:srgbClr val="FFFFB3"/>
          </a:solidFill>
          <a:ln w="12700">
            <a:solidFill>
              <a:srgbClr val="9933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OSS DW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구름 64"/>
          <p:cNvSpPr/>
          <p:nvPr/>
        </p:nvSpPr>
        <p:spPr>
          <a:xfrm>
            <a:off x="416496" y="2276872"/>
            <a:ext cx="3240360" cy="1572883"/>
          </a:xfrm>
          <a:prstGeom prst="cloud">
            <a:avLst/>
          </a:prstGeom>
          <a:solidFill>
            <a:schemeClr val="bg1"/>
          </a:solidFill>
          <a:ln w="12700" cap="flat" cmpd="sng" algn="ctr">
            <a:solidFill>
              <a:schemeClr val="bg2"/>
            </a:solidFill>
            <a:prstDash val="solid"/>
          </a:ln>
          <a:effectLst/>
        </p:spPr>
        <p:txBody>
          <a:bodyPr anchor="t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+mn-ea"/>
            </a:endParaRPr>
          </a:p>
        </p:txBody>
      </p:sp>
      <p:pic>
        <p:nvPicPr>
          <p:cNvPr id="66" name="Picture 217" descr="multilayer switch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47762" y="3815212"/>
            <a:ext cx="214808" cy="21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7" name="직선 연결선 66"/>
          <p:cNvCxnSpPr>
            <a:endCxn id="66" idx="1"/>
          </p:cNvCxnSpPr>
          <p:nvPr/>
        </p:nvCxnSpPr>
        <p:spPr bwMode="auto">
          <a:xfrm>
            <a:off x="284161" y="3915637"/>
            <a:ext cx="8963601" cy="7587"/>
          </a:xfrm>
          <a:prstGeom prst="line">
            <a:avLst/>
          </a:prstGeom>
          <a:noFill/>
          <a:ln w="25400" cmpd="dbl" algn="ctr">
            <a:solidFill>
              <a:schemeClr val="accent6">
                <a:lumMod val="60000"/>
                <a:lumOff val="40000"/>
              </a:schemeClr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직선 연결선 67"/>
          <p:cNvCxnSpPr>
            <a:endCxn id="69" idx="1"/>
          </p:cNvCxnSpPr>
          <p:nvPr/>
        </p:nvCxnSpPr>
        <p:spPr bwMode="auto">
          <a:xfrm>
            <a:off x="5350418" y="6152045"/>
            <a:ext cx="3851054" cy="0"/>
          </a:xfrm>
          <a:prstGeom prst="line">
            <a:avLst/>
          </a:prstGeom>
          <a:noFill/>
          <a:ln w="28575" cmpd="dbl" algn="ctr">
            <a:solidFill>
              <a:srgbClr val="008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9" name="Picture 217" descr="multilayer switch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1472" y="6044033"/>
            <a:ext cx="214808" cy="21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직사각형 69"/>
          <p:cNvSpPr/>
          <p:nvPr/>
        </p:nvSpPr>
        <p:spPr>
          <a:xfrm>
            <a:off x="5786078" y="6309320"/>
            <a:ext cx="704755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TANGO-A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6712961" y="6301908"/>
            <a:ext cx="704755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T-EOS</a:t>
            </a:r>
          </a:p>
        </p:txBody>
      </p:sp>
      <p:cxnSp>
        <p:nvCxnSpPr>
          <p:cNvPr id="72" name="직선 연결선 71"/>
          <p:cNvCxnSpPr/>
          <p:nvPr/>
        </p:nvCxnSpPr>
        <p:spPr bwMode="auto">
          <a:xfrm flipV="1">
            <a:off x="7647546" y="4973713"/>
            <a:ext cx="0" cy="1152000"/>
          </a:xfrm>
          <a:prstGeom prst="line">
            <a:avLst/>
          </a:prstGeom>
          <a:noFill/>
          <a:ln w="9525" algn="ctr">
            <a:solidFill>
              <a:srgbClr val="008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직선 연결선 72"/>
          <p:cNvCxnSpPr>
            <a:stCxn id="71" idx="0"/>
          </p:cNvCxnSpPr>
          <p:nvPr/>
        </p:nvCxnSpPr>
        <p:spPr bwMode="auto">
          <a:xfrm flipV="1">
            <a:off x="7065339" y="6144633"/>
            <a:ext cx="0" cy="157275"/>
          </a:xfrm>
          <a:prstGeom prst="line">
            <a:avLst/>
          </a:prstGeom>
          <a:noFill/>
          <a:ln w="9525" algn="ctr">
            <a:solidFill>
              <a:srgbClr val="008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직선 연결선 73"/>
          <p:cNvCxnSpPr/>
          <p:nvPr/>
        </p:nvCxnSpPr>
        <p:spPr bwMode="auto">
          <a:xfrm flipV="1">
            <a:off x="6897216" y="1924848"/>
            <a:ext cx="0" cy="120072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9168200" y="1562327"/>
            <a:ext cx="5373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  <a:ea typeface="+mn-ea"/>
              </a:rPr>
              <a:t>OA Net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073497" y="5856129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Private Net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77" name="직선 연결선 76"/>
          <p:cNvCxnSpPr/>
          <p:nvPr/>
        </p:nvCxnSpPr>
        <p:spPr bwMode="auto">
          <a:xfrm flipV="1">
            <a:off x="7250134" y="1689421"/>
            <a:ext cx="1" cy="2520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/>
          <p:cNvCxnSpPr/>
          <p:nvPr/>
        </p:nvCxnSpPr>
        <p:spPr bwMode="auto">
          <a:xfrm flipV="1">
            <a:off x="2197024" y="3910349"/>
            <a:ext cx="1618" cy="745040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직사각형 78"/>
          <p:cNvSpPr/>
          <p:nvPr/>
        </p:nvSpPr>
        <p:spPr>
          <a:xfrm>
            <a:off x="7632621" y="6301908"/>
            <a:ext cx="704755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MOIRA</a:t>
            </a:r>
          </a:p>
        </p:txBody>
      </p:sp>
      <p:cxnSp>
        <p:nvCxnSpPr>
          <p:cNvPr id="80" name="직선 연결선 79"/>
          <p:cNvCxnSpPr>
            <a:stCxn id="79" idx="0"/>
          </p:cNvCxnSpPr>
          <p:nvPr/>
        </p:nvCxnSpPr>
        <p:spPr bwMode="auto">
          <a:xfrm flipV="1">
            <a:off x="7984999" y="6144633"/>
            <a:ext cx="0" cy="157275"/>
          </a:xfrm>
          <a:prstGeom prst="line">
            <a:avLst/>
          </a:prstGeom>
          <a:noFill/>
          <a:ln w="9525" algn="ctr">
            <a:solidFill>
              <a:srgbClr val="008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직사각형 80"/>
          <p:cNvSpPr/>
          <p:nvPr/>
        </p:nvSpPr>
        <p:spPr>
          <a:xfrm>
            <a:off x="6910921" y="1484784"/>
            <a:ext cx="704755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Web</a:t>
            </a:r>
          </a:p>
        </p:txBody>
      </p:sp>
      <p:cxnSp>
        <p:nvCxnSpPr>
          <p:cNvPr id="82" name="직선 연결선 81"/>
          <p:cNvCxnSpPr>
            <a:endCxn id="129" idx="1"/>
          </p:cNvCxnSpPr>
          <p:nvPr/>
        </p:nvCxnSpPr>
        <p:spPr bwMode="auto">
          <a:xfrm>
            <a:off x="5350418" y="1920257"/>
            <a:ext cx="3923062" cy="0"/>
          </a:xfrm>
          <a:prstGeom prst="line">
            <a:avLst/>
          </a:prstGeom>
          <a:noFill/>
          <a:ln w="25400" cmpd="dbl" algn="ctr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TextBox 82"/>
          <p:cNvSpPr txBox="1"/>
          <p:nvPr/>
        </p:nvSpPr>
        <p:spPr bwMode="auto">
          <a:xfrm>
            <a:off x="1353331" y="2287905"/>
            <a:ext cx="13308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Hadoop Cluster</a:t>
            </a: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01256" y="2970727"/>
            <a:ext cx="756000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Hive Meta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Mgmt. 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75054" y="4543681"/>
            <a:ext cx="685476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Oozie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6" name="직선 연결선 85"/>
          <p:cNvCxnSpPr/>
          <p:nvPr/>
        </p:nvCxnSpPr>
        <p:spPr bwMode="auto">
          <a:xfrm flipV="1">
            <a:off x="7404605" y="3910349"/>
            <a:ext cx="0" cy="756493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직사각형 86"/>
          <p:cNvSpPr/>
          <p:nvPr/>
        </p:nvSpPr>
        <p:spPr>
          <a:xfrm>
            <a:off x="7137039" y="4604194"/>
            <a:ext cx="858965" cy="36951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         …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092449" y="4557100"/>
            <a:ext cx="858965" cy="36951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Master Node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#1,2,3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042756" y="4505713"/>
            <a:ext cx="858965" cy="36951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NiFi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 Server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(5)</a:t>
            </a:r>
          </a:p>
        </p:txBody>
      </p:sp>
      <p:sp>
        <p:nvSpPr>
          <p:cNvPr id="90" name="직사각형 200"/>
          <p:cNvSpPr>
            <a:spLocks/>
          </p:cNvSpPr>
          <p:nvPr/>
        </p:nvSpPr>
        <p:spPr>
          <a:xfrm>
            <a:off x="386419" y="6038540"/>
            <a:ext cx="4459969" cy="28450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</a:ln>
          <a:effectLst/>
        </p:spPr>
        <p:txBody>
          <a:bodyPr lIns="36000" rIns="36000" anchor="ctr"/>
          <a:lstStyle/>
          <a:p>
            <a:pPr latinLnBrk="0"/>
            <a:r>
              <a:rPr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000" b="1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ETL</a:t>
            </a:r>
            <a:r>
              <a:rPr lang="en-US" altLang="ko-KR" sz="10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(Extract, Transform, Load)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20845" y="3284984"/>
            <a:ext cx="17685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FUJITSU RX2540 M2 * 4</a:t>
            </a:r>
          </a:p>
          <a:p>
            <a:pPr algn="ctr"/>
            <a:r>
              <a:rPr lang="en-US" altLang="ko-KR" sz="700" dirty="0">
                <a:latin typeface="+mn-ea"/>
              </a:rPr>
              <a:t>(512GB, 300GB*2 + 1.2TB*6, NIC(Q)*2)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647963" y="2637106"/>
            <a:ext cx="9927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DL380e G9 * 3</a:t>
            </a:r>
          </a:p>
          <a:p>
            <a:pPr algn="ctr"/>
            <a:r>
              <a:rPr lang="en-US" altLang="ko-KR" sz="700" dirty="0">
                <a:latin typeface="+mn-ea"/>
              </a:rPr>
              <a:t>(383GB, 1.2TB*12)</a:t>
            </a:r>
            <a:endParaRPr lang="ko-KR" altLang="en-US" sz="700" dirty="0">
              <a:latin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408548" y="2709500"/>
            <a:ext cx="9927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</a:t>
            </a:r>
          </a:p>
          <a:p>
            <a:pPr algn="ctr"/>
            <a:r>
              <a:rPr lang="en-US" altLang="ko-KR" sz="700" dirty="0">
                <a:latin typeface="+mn-ea"/>
              </a:rPr>
              <a:t>(64GB, 450GB*2)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784648" y="4934438"/>
            <a:ext cx="827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</a:t>
            </a:r>
          </a:p>
          <a:p>
            <a:pPr algn="ctr"/>
            <a:r>
              <a:rPr lang="en-US" altLang="ko-KR" sz="700" dirty="0">
                <a:latin typeface="+mn-ea"/>
              </a:rPr>
              <a:t>(64GB, 450GB*2)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365371" y="4259644"/>
            <a:ext cx="827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 * 5</a:t>
            </a:r>
          </a:p>
          <a:p>
            <a:pPr algn="ctr"/>
            <a:r>
              <a:rPr lang="en-US" altLang="ko-KR" sz="700" dirty="0">
                <a:latin typeface="+mn-ea"/>
              </a:rPr>
              <a:t>(256GB, 6TB*8)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073496" y="3573537"/>
            <a:ext cx="7040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  <a:ea typeface="+mn-ea"/>
              </a:rPr>
              <a:t>Private Net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7" name="순서도: 자기 디스크 96"/>
          <p:cNvSpPr/>
          <p:nvPr/>
        </p:nvSpPr>
        <p:spPr>
          <a:xfrm>
            <a:off x="3694546" y="2867439"/>
            <a:ext cx="472770" cy="407095"/>
          </a:xfrm>
          <a:prstGeom prst="flowChartMagneticDisk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순서도: 자기 디스크 97"/>
          <p:cNvSpPr/>
          <p:nvPr/>
        </p:nvSpPr>
        <p:spPr>
          <a:xfrm>
            <a:off x="4001955" y="2949897"/>
            <a:ext cx="472770" cy="407095"/>
          </a:xfrm>
          <a:prstGeom prst="flowChartMagneticDisk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600478" y="2949897"/>
            <a:ext cx="971867" cy="29342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000" b="1" dirty="0" err="1">
                <a:latin typeface="+mn-ea"/>
              </a:rPr>
              <a:t>MetaStore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en-US" altLang="ko-KR" sz="1000" b="1" dirty="0">
                <a:latin typeface="+mn-ea"/>
              </a:rPr>
              <a:t>(3)</a:t>
            </a:r>
          </a:p>
        </p:txBody>
      </p:sp>
      <p:cxnSp>
        <p:nvCxnSpPr>
          <p:cNvPr id="100" name="직선 연결선 99"/>
          <p:cNvCxnSpPr/>
          <p:nvPr/>
        </p:nvCxnSpPr>
        <p:spPr bwMode="auto">
          <a:xfrm flipV="1">
            <a:off x="6895023" y="3350920"/>
            <a:ext cx="0" cy="553978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" name="직선 연결선 100"/>
          <p:cNvCxnSpPr/>
          <p:nvPr/>
        </p:nvCxnSpPr>
        <p:spPr bwMode="auto">
          <a:xfrm flipV="1">
            <a:off x="7854190" y="1916832"/>
            <a:ext cx="2759" cy="118972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7257256" y="2709500"/>
            <a:ext cx="9927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</a:t>
            </a:r>
          </a:p>
          <a:p>
            <a:pPr algn="ctr"/>
            <a:r>
              <a:rPr lang="en-US" altLang="ko-KR" sz="700" dirty="0">
                <a:latin typeface="+mn-ea"/>
              </a:rPr>
              <a:t>(64GB, 450GB*2)</a:t>
            </a:r>
          </a:p>
        </p:txBody>
      </p:sp>
      <p:cxnSp>
        <p:nvCxnSpPr>
          <p:cNvPr id="103" name="직선 연결선 102"/>
          <p:cNvCxnSpPr/>
          <p:nvPr/>
        </p:nvCxnSpPr>
        <p:spPr bwMode="auto">
          <a:xfrm flipV="1">
            <a:off x="5411979" y="3904898"/>
            <a:ext cx="0" cy="605511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" name="TextBox 103"/>
          <p:cNvSpPr txBox="1"/>
          <p:nvPr/>
        </p:nvSpPr>
        <p:spPr>
          <a:xfrm>
            <a:off x="5119176" y="4992108"/>
            <a:ext cx="827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 * 2</a:t>
            </a:r>
          </a:p>
          <a:p>
            <a:pPr algn="ctr"/>
            <a:r>
              <a:rPr lang="en-US" altLang="ko-KR" sz="700" dirty="0">
                <a:latin typeface="+mn-ea"/>
              </a:rPr>
              <a:t>(64GB, 450GB*2)</a:t>
            </a:r>
          </a:p>
        </p:txBody>
      </p:sp>
      <p:cxnSp>
        <p:nvCxnSpPr>
          <p:cNvPr id="105" name="직선 연결선 104"/>
          <p:cNvCxnSpPr>
            <a:stCxn id="108" idx="0"/>
          </p:cNvCxnSpPr>
          <p:nvPr/>
        </p:nvCxnSpPr>
        <p:spPr bwMode="auto">
          <a:xfrm flipV="1">
            <a:off x="3781375" y="3912036"/>
            <a:ext cx="0" cy="605511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" name="TextBox 105"/>
          <p:cNvSpPr txBox="1"/>
          <p:nvPr/>
        </p:nvSpPr>
        <p:spPr>
          <a:xfrm>
            <a:off x="3368824" y="4973106"/>
            <a:ext cx="827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 * 3</a:t>
            </a:r>
          </a:p>
          <a:p>
            <a:pPr algn="ctr"/>
            <a:r>
              <a:rPr lang="en-US" altLang="ko-KR" sz="700" dirty="0">
                <a:latin typeface="+mn-ea"/>
              </a:rPr>
              <a:t>(128GB, 450GB*2)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3450675" y="4570368"/>
            <a:ext cx="756000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403375" y="4517547"/>
            <a:ext cx="756000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Hive Thrift Server(3)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5205112" y="4577300"/>
            <a:ext cx="756000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5153727" y="4526039"/>
            <a:ext cx="756000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Metatron</a:t>
            </a: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WAS(2)</a:t>
            </a:r>
          </a:p>
        </p:txBody>
      </p:sp>
      <p:grpSp>
        <p:nvGrpSpPr>
          <p:cNvPr id="111" name="그룹 110"/>
          <p:cNvGrpSpPr/>
          <p:nvPr/>
        </p:nvGrpSpPr>
        <p:grpSpPr>
          <a:xfrm>
            <a:off x="2271194" y="2852936"/>
            <a:ext cx="1038861" cy="468000"/>
            <a:chOff x="2774519" y="2204864"/>
            <a:chExt cx="1038861" cy="468000"/>
          </a:xfrm>
        </p:grpSpPr>
        <p:sp>
          <p:nvSpPr>
            <p:cNvPr id="112" name="직사각형 111"/>
            <p:cNvSpPr/>
            <p:nvPr/>
          </p:nvSpPr>
          <p:spPr>
            <a:xfrm>
              <a:off x="2954415" y="2303345"/>
              <a:ext cx="858965" cy="3695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             …….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824212" y="2256251"/>
              <a:ext cx="858965" cy="3695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Master Node</a:t>
              </a:r>
            </a:p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#1,2,3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2774519" y="2204864"/>
              <a:ext cx="858965" cy="3695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Data Node</a:t>
              </a:r>
            </a:p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( xxx</a:t>
              </a:r>
              <a:r>
                <a:rPr lang="ko-KR" altLang="en-US" sz="10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nodes)</a:t>
              </a: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2145419" y="3320936"/>
            <a:ext cx="16015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FUJITSU RX2540 M2 * 280</a:t>
            </a:r>
          </a:p>
          <a:p>
            <a:pPr algn="ctr"/>
            <a:r>
              <a:rPr lang="en-US" altLang="ko-KR" sz="700" dirty="0">
                <a:latin typeface="+mn-ea"/>
              </a:rPr>
              <a:t>(256GB, 300GB*2 + 6TB*8, NIC(Q)*2)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4711827" y="2968860"/>
            <a:ext cx="674679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HaProxy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536340" y="2636912"/>
            <a:ext cx="9927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 * 2</a:t>
            </a:r>
          </a:p>
          <a:p>
            <a:pPr algn="ctr"/>
            <a:r>
              <a:rPr lang="en-US" altLang="ko-KR" sz="700" dirty="0">
                <a:latin typeface="+mn-ea"/>
              </a:rPr>
              <a:t>(64GB, 450GB*2)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4661101" y="2924944"/>
            <a:ext cx="689317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HaProxy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(2)</a:t>
            </a:r>
          </a:p>
        </p:txBody>
      </p:sp>
      <p:cxnSp>
        <p:nvCxnSpPr>
          <p:cNvPr id="119" name="직선 연결선 118"/>
          <p:cNvCxnSpPr/>
          <p:nvPr/>
        </p:nvCxnSpPr>
        <p:spPr bwMode="auto">
          <a:xfrm flipV="1">
            <a:off x="912181" y="3933056"/>
            <a:ext cx="1618" cy="745040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0" name="TextBox 119"/>
          <p:cNvSpPr txBox="1"/>
          <p:nvPr/>
        </p:nvSpPr>
        <p:spPr>
          <a:xfrm>
            <a:off x="342926" y="5013756"/>
            <a:ext cx="1356520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FUJITSU RX2540 M2 * 10</a:t>
            </a:r>
          </a:p>
          <a:p>
            <a:pPr algn="ctr"/>
            <a:r>
              <a:rPr lang="en-US" altLang="ko-KR" sz="700" dirty="0">
                <a:latin typeface="+mn-ea"/>
              </a:rPr>
              <a:t>(128GB, 300GB*2 + SSD 4TB*8, NIC(Q)*2)</a:t>
            </a:r>
          </a:p>
        </p:txBody>
      </p:sp>
      <p:grpSp>
        <p:nvGrpSpPr>
          <p:cNvPr id="121" name="그룹 289"/>
          <p:cNvGrpSpPr/>
          <p:nvPr/>
        </p:nvGrpSpPr>
        <p:grpSpPr>
          <a:xfrm>
            <a:off x="499805" y="4509120"/>
            <a:ext cx="1116000" cy="468000"/>
            <a:chOff x="2108914" y="4015751"/>
            <a:chExt cx="915644" cy="364796"/>
          </a:xfrm>
        </p:grpSpPr>
        <p:sp>
          <p:nvSpPr>
            <p:cNvPr id="122" name="직사각형 121"/>
            <p:cNvSpPr/>
            <p:nvPr/>
          </p:nvSpPr>
          <p:spPr>
            <a:xfrm>
              <a:off x="2319803" y="4092515"/>
              <a:ext cx="704755" cy="28803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          …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2149686" y="4055806"/>
              <a:ext cx="704755" cy="28803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Master Node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#1,2,3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2108914" y="4015751"/>
              <a:ext cx="704755" cy="28803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Druid</a:t>
              </a:r>
            </a:p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(10+</a:t>
              </a:r>
              <a:r>
                <a:rPr lang="el-GR" altLang="ko-KR" sz="1000" b="1" dirty="0">
                  <a:solidFill>
                    <a:schemeClr val="tx1"/>
                  </a:solidFill>
                  <a:latin typeface="+mn-ea"/>
                  <a:ea typeface="맑은 고딕"/>
                </a:rPr>
                <a:t>α</a:t>
              </a:r>
              <a:r>
                <a:rPr lang="en-US" altLang="ko-KR" sz="1000" b="1" dirty="0">
                  <a:solidFill>
                    <a:schemeClr val="tx1"/>
                  </a:solidFill>
                  <a:latin typeface="+mn-ea"/>
                  <a:ea typeface="맑은 고딕"/>
                </a:rPr>
                <a:t> </a:t>
              </a:r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nodes)</a:t>
              </a:r>
            </a:p>
          </p:txBody>
        </p:sp>
      </p:grpSp>
      <p:cxnSp>
        <p:nvCxnSpPr>
          <p:cNvPr id="125" name="직선 연결선 124"/>
          <p:cNvCxnSpPr>
            <a:endCxn id="116" idx="2"/>
          </p:cNvCxnSpPr>
          <p:nvPr/>
        </p:nvCxnSpPr>
        <p:spPr bwMode="auto">
          <a:xfrm flipV="1">
            <a:off x="5049166" y="3339660"/>
            <a:ext cx="1" cy="580765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" name="직선 연결선 125"/>
          <p:cNvCxnSpPr>
            <a:endCxn id="164" idx="2"/>
          </p:cNvCxnSpPr>
          <p:nvPr/>
        </p:nvCxnSpPr>
        <p:spPr bwMode="auto">
          <a:xfrm flipV="1">
            <a:off x="7770184" y="3333511"/>
            <a:ext cx="0" cy="599545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" name="직선 연결선 126"/>
          <p:cNvCxnSpPr/>
          <p:nvPr/>
        </p:nvCxnSpPr>
        <p:spPr bwMode="auto">
          <a:xfrm flipV="1">
            <a:off x="6130295" y="6144161"/>
            <a:ext cx="0" cy="157275"/>
          </a:xfrm>
          <a:prstGeom prst="line">
            <a:avLst/>
          </a:prstGeom>
          <a:noFill/>
          <a:ln w="9525" algn="ctr">
            <a:solidFill>
              <a:srgbClr val="008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8" name="직선 연결선 127"/>
          <p:cNvCxnSpPr/>
          <p:nvPr/>
        </p:nvCxnSpPr>
        <p:spPr bwMode="auto">
          <a:xfrm flipV="1">
            <a:off x="4081512" y="3340758"/>
            <a:ext cx="1" cy="580765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29" name="Picture 217" descr="multilayer switch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73480" y="1812245"/>
            <a:ext cx="214808" cy="21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0" name="직선 연결선 129"/>
          <p:cNvCxnSpPr/>
          <p:nvPr/>
        </p:nvCxnSpPr>
        <p:spPr bwMode="auto">
          <a:xfrm flipV="1">
            <a:off x="1425209" y="3266976"/>
            <a:ext cx="0" cy="653449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1" name="그룹 254"/>
          <p:cNvGrpSpPr/>
          <p:nvPr/>
        </p:nvGrpSpPr>
        <p:grpSpPr>
          <a:xfrm>
            <a:off x="906736" y="2816984"/>
            <a:ext cx="1022659" cy="468000"/>
            <a:chOff x="2108914" y="4015751"/>
            <a:chExt cx="787329" cy="364796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32" name="직사각형 131"/>
            <p:cNvSpPr/>
            <p:nvPr/>
          </p:nvSpPr>
          <p:spPr>
            <a:xfrm>
              <a:off x="2191488" y="4092515"/>
              <a:ext cx="704755" cy="288032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Master Node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#1,2,3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149686" y="4055806"/>
              <a:ext cx="704755" cy="288032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Master Node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#1,2,3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2108914" y="4015751"/>
              <a:ext cx="704755" cy="288032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Name Node</a:t>
              </a:r>
            </a:p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(4 nodes)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135" name="직선 연결선 134"/>
          <p:cNvCxnSpPr/>
          <p:nvPr/>
        </p:nvCxnSpPr>
        <p:spPr bwMode="auto">
          <a:xfrm flipV="1">
            <a:off x="2792760" y="3262188"/>
            <a:ext cx="0" cy="653449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" name="직선 연결선 135"/>
          <p:cNvCxnSpPr/>
          <p:nvPr/>
        </p:nvCxnSpPr>
        <p:spPr bwMode="auto">
          <a:xfrm flipV="1">
            <a:off x="2969211" y="3917659"/>
            <a:ext cx="1618" cy="745040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7" name="직사각형 136"/>
          <p:cNvSpPr/>
          <p:nvPr/>
        </p:nvSpPr>
        <p:spPr>
          <a:xfrm>
            <a:off x="2647241" y="4550991"/>
            <a:ext cx="685476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ETL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504728" y="4941748"/>
            <a:ext cx="827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</a:t>
            </a:r>
          </a:p>
          <a:p>
            <a:pPr algn="ctr"/>
            <a:r>
              <a:rPr lang="en-US" altLang="ko-KR" sz="700" dirty="0">
                <a:latin typeface="+mn-ea"/>
              </a:rPr>
              <a:t>(256GB, 450GB*2)</a:t>
            </a:r>
          </a:p>
        </p:txBody>
      </p:sp>
      <p:cxnSp>
        <p:nvCxnSpPr>
          <p:cNvPr id="139" name="직선 연결선 138"/>
          <p:cNvCxnSpPr/>
          <p:nvPr/>
        </p:nvCxnSpPr>
        <p:spPr bwMode="auto">
          <a:xfrm flipV="1">
            <a:off x="6639434" y="4973560"/>
            <a:ext cx="0" cy="1152000"/>
          </a:xfrm>
          <a:prstGeom prst="line">
            <a:avLst/>
          </a:prstGeom>
          <a:noFill/>
          <a:ln w="9525" algn="ctr">
            <a:solidFill>
              <a:srgbClr val="008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직선 연결선 139"/>
          <p:cNvCxnSpPr/>
          <p:nvPr/>
        </p:nvCxnSpPr>
        <p:spPr bwMode="auto">
          <a:xfrm flipV="1">
            <a:off x="6390777" y="3910196"/>
            <a:ext cx="0" cy="756493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직사각형 140"/>
          <p:cNvSpPr/>
          <p:nvPr/>
        </p:nvSpPr>
        <p:spPr>
          <a:xfrm>
            <a:off x="6123211" y="4604041"/>
            <a:ext cx="858965" cy="36951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         …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6078621" y="4556947"/>
            <a:ext cx="858965" cy="36951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Master Node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#1,2,3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6028928" y="4505560"/>
            <a:ext cx="858965" cy="36951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Kafka Server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(3)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351543" y="4259491"/>
            <a:ext cx="827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 * 3</a:t>
            </a:r>
          </a:p>
          <a:p>
            <a:pPr algn="ctr"/>
            <a:r>
              <a:rPr lang="en-US" altLang="ko-KR" sz="700" dirty="0">
                <a:latin typeface="+mn-ea"/>
              </a:rPr>
              <a:t>(256GB, 450GB*2)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5607339" y="2970930"/>
            <a:ext cx="685476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Jupyter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6" name="직선 연결선 145"/>
          <p:cNvCxnSpPr/>
          <p:nvPr/>
        </p:nvCxnSpPr>
        <p:spPr bwMode="auto">
          <a:xfrm flipV="1">
            <a:off x="5950077" y="3359507"/>
            <a:ext cx="0" cy="553978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7" name="TextBox 146"/>
          <p:cNvSpPr txBox="1"/>
          <p:nvPr/>
        </p:nvSpPr>
        <p:spPr>
          <a:xfrm>
            <a:off x="5460558" y="2636408"/>
            <a:ext cx="992724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DL380e G9</a:t>
            </a:r>
          </a:p>
          <a:p>
            <a:pPr algn="ctr"/>
            <a:r>
              <a:rPr lang="en-US" altLang="ko-KR" sz="700" dirty="0">
                <a:latin typeface="+mn-ea"/>
              </a:rPr>
              <a:t>(256GB, 300GB*2 + 6TB*8)</a:t>
            </a:r>
            <a:endParaRPr lang="ko-KR" altLang="en-US" sz="700" dirty="0">
              <a:latin typeface="+mn-ea"/>
            </a:endParaRPr>
          </a:p>
        </p:txBody>
      </p:sp>
      <p:cxnSp>
        <p:nvCxnSpPr>
          <p:cNvPr id="148" name="직선 연결선 147"/>
          <p:cNvCxnSpPr>
            <a:stCxn id="145" idx="0"/>
          </p:cNvCxnSpPr>
          <p:nvPr/>
        </p:nvCxnSpPr>
        <p:spPr bwMode="auto">
          <a:xfrm flipV="1">
            <a:off x="5950077" y="1911332"/>
            <a:ext cx="0" cy="105959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직선 연결선 148"/>
          <p:cNvCxnSpPr>
            <a:stCxn id="152" idx="0"/>
          </p:cNvCxnSpPr>
          <p:nvPr/>
        </p:nvCxnSpPr>
        <p:spPr bwMode="auto">
          <a:xfrm flipV="1">
            <a:off x="4661101" y="3922540"/>
            <a:ext cx="0" cy="605511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0" name="TextBox 149"/>
          <p:cNvSpPr txBox="1"/>
          <p:nvPr/>
        </p:nvSpPr>
        <p:spPr>
          <a:xfrm>
            <a:off x="4248550" y="4983610"/>
            <a:ext cx="827989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 * 2</a:t>
            </a:r>
          </a:p>
          <a:p>
            <a:pPr algn="ctr"/>
            <a:r>
              <a:rPr lang="en-US" altLang="ko-KR" sz="700" dirty="0">
                <a:latin typeface="+mn-ea"/>
              </a:rPr>
              <a:t>(256GB, 300GB*2 + 6TB*8)</a:t>
            </a:r>
          </a:p>
        </p:txBody>
      </p:sp>
      <p:sp>
        <p:nvSpPr>
          <p:cNvPr id="151" name="직사각형 150"/>
          <p:cNvSpPr/>
          <p:nvPr/>
        </p:nvSpPr>
        <p:spPr>
          <a:xfrm>
            <a:off x="4330401" y="4580872"/>
            <a:ext cx="756000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4283101" y="4528051"/>
            <a:ext cx="756000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err="1">
                <a:solidFill>
                  <a:schemeClr val="tx1"/>
                </a:solidFill>
                <a:latin typeface="+mn-ea"/>
              </a:rPr>
              <a:t>ElasticSearch</a:t>
            </a:r>
            <a:endParaRPr lang="en-US" altLang="ko-KR" sz="9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Cluster(2)</a:t>
            </a:r>
          </a:p>
        </p:txBody>
      </p:sp>
      <p:cxnSp>
        <p:nvCxnSpPr>
          <p:cNvPr id="153" name="직선 연결선 152"/>
          <p:cNvCxnSpPr/>
          <p:nvPr/>
        </p:nvCxnSpPr>
        <p:spPr bwMode="auto">
          <a:xfrm flipV="1">
            <a:off x="8681269" y="1911790"/>
            <a:ext cx="2759" cy="118972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4" name="직사각형 153"/>
          <p:cNvSpPr/>
          <p:nvPr/>
        </p:nvSpPr>
        <p:spPr>
          <a:xfrm>
            <a:off x="8259923" y="2957669"/>
            <a:ext cx="674679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Grafana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5" name="직선 연결선 154"/>
          <p:cNvCxnSpPr>
            <a:endCxn id="154" idx="2"/>
          </p:cNvCxnSpPr>
          <p:nvPr/>
        </p:nvCxnSpPr>
        <p:spPr bwMode="auto">
          <a:xfrm flipV="1">
            <a:off x="8597263" y="3328469"/>
            <a:ext cx="0" cy="599545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6" name="TextBox 155"/>
          <p:cNvSpPr txBox="1"/>
          <p:nvPr/>
        </p:nvSpPr>
        <p:spPr>
          <a:xfrm>
            <a:off x="8064732" y="2708920"/>
            <a:ext cx="9927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</a:t>
            </a:r>
          </a:p>
          <a:p>
            <a:pPr algn="ctr"/>
            <a:r>
              <a:rPr lang="en-US" altLang="ko-KR" sz="700" dirty="0">
                <a:latin typeface="+mn-ea"/>
              </a:rPr>
              <a:t>(64GB, 450GB*2)</a:t>
            </a:r>
          </a:p>
        </p:txBody>
      </p:sp>
      <p:cxnSp>
        <p:nvCxnSpPr>
          <p:cNvPr id="157" name="직선 연결선 156"/>
          <p:cNvCxnSpPr>
            <a:stCxn id="160" idx="0"/>
          </p:cNvCxnSpPr>
          <p:nvPr/>
        </p:nvCxnSpPr>
        <p:spPr bwMode="auto">
          <a:xfrm flipV="1">
            <a:off x="8486083" y="3912036"/>
            <a:ext cx="0" cy="605511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8" name="TextBox 157"/>
          <p:cNvSpPr txBox="1"/>
          <p:nvPr/>
        </p:nvSpPr>
        <p:spPr>
          <a:xfrm>
            <a:off x="7840982" y="4973106"/>
            <a:ext cx="13604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 * 2</a:t>
            </a:r>
          </a:p>
          <a:p>
            <a:pPr algn="ctr"/>
            <a:r>
              <a:rPr lang="en-US" altLang="ko-KR" sz="700" dirty="0">
                <a:latin typeface="+mn-ea"/>
              </a:rPr>
              <a:t>(256GB, 300GB*2 + SSD 1TB*4)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8155383" y="4570368"/>
            <a:ext cx="756000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8108083" y="4517547"/>
            <a:ext cx="756000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err="1">
                <a:solidFill>
                  <a:schemeClr val="tx1"/>
                </a:solidFill>
                <a:latin typeface="+mn-ea"/>
              </a:rPr>
              <a:t>InfluxDB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/</a:t>
            </a:r>
          </a:p>
          <a:p>
            <a:pPr algn="ctr"/>
            <a:r>
              <a:rPr lang="en-US" altLang="ko-KR" sz="900" b="1" dirty="0" err="1">
                <a:solidFill>
                  <a:schemeClr val="tx1"/>
                </a:solidFill>
                <a:latin typeface="+mn-ea"/>
              </a:rPr>
              <a:t>Telegraf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(2)</a:t>
            </a:r>
          </a:p>
        </p:txBody>
      </p:sp>
      <p:sp>
        <p:nvSpPr>
          <p:cNvPr id="161" name="직사각형 160"/>
          <p:cNvSpPr/>
          <p:nvPr/>
        </p:nvSpPr>
        <p:spPr>
          <a:xfrm>
            <a:off x="1831489" y="4491050"/>
            <a:ext cx="685476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Oozie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2603676" y="4498360"/>
            <a:ext cx="685476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ETL</a:t>
            </a:r>
          </a:p>
        </p:txBody>
      </p:sp>
      <p:sp>
        <p:nvSpPr>
          <p:cNvPr id="163" name="직사각형 162"/>
          <p:cNvSpPr/>
          <p:nvPr/>
        </p:nvSpPr>
        <p:spPr>
          <a:xfrm>
            <a:off x="7473280" y="2996952"/>
            <a:ext cx="674679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Metatron 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Web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7432844" y="2962711"/>
            <a:ext cx="674679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Metatron</a:t>
            </a: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WEB</a:t>
            </a:r>
          </a:p>
        </p:txBody>
      </p:sp>
      <p:cxnSp>
        <p:nvCxnSpPr>
          <p:cNvPr id="165" name="직선 연결선 164"/>
          <p:cNvCxnSpPr/>
          <p:nvPr/>
        </p:nvCxnSpPr>
        <p:spPr bwMode="auto">
          <a:xfrm flipV="1">
            <a:off x="1745016" y="3933192"/>
            <a:ext cx="1618" cy="1584000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6" name="직사각형 165"/>
          <p:cNvSpPr/>
          <p:nvPr/>
        </p:nvSpPr>
        <p:spPr>
          <a:xfrm>
            <a:off x="1433556" y="5415087"/>
            <a:ext cx="685476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Oozie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343150" y="5805844"/>
            <a:ext cx="827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</a:t>
            </a:r>
          </a:p>
          <a:p>
            <a:pPr algn="ctr"/>
            <a:r>
              <a:rPr lang="en-US" altLang="ko-KR" sz="700" dirty="0">
                <a:latin typeface="+mn-ea"/>
              </a:rPr>
              <a:t>(64GB, 450GB*2)</a:t>
            </a:r>
          </a:p>
        </p:txBody>
      </p:sp>
      <p:sp>
        <p:nvSpPr>
          <p:cNvPr id="168" name="직사각형 167"/>
          <p:cNvSpPr/>
          <p:nvPr/>
        </p:nvSpPr>
        <p:spPr>
          <a:xfrm>
            <a:off x="1389991" y="5362456"/>
            <a:ext cx="685476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KDC</a:t>
            </a:r>
          </a:p>
        </p:txBody>
      </p:sp>
    </p:spTree>
    <p:extLst>
      <p:ext uri="{BB962C8B-B14F-4D97-AF65-F5344CB8AC3E}">
        <p14:creationId xmlns:p14="http://schemas.microsoft.com/office/powerpoint/2010/main" val="2608016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아키텍처 정의서  가이드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8586" y="764704"/>
            <a:ext cx="964882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400" b="1" dirty="0">
                <a:latin typeface="+mn-ea"/>
              </a:rPr>
              <a:t>2.5</a:t>
            </a:r>
            <a:r>
              <a:rPr lang="ko-KR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네트워크</a:t>
            </a:r>
            <a:r>
              <a:rPr lang="ko-KR" altLang="ko-KR" sz="1400" b="1" dirty="0">
                <a:latin typeface="+mn-ea"/>
              </a:rPr>
              <a:t> 구성도</a:t>
            </a:r>
          </a:p>
          <a:p>
            <a:pPr marL="896938" indent="-534988"/>
            <a:r>
              <a:rPr lang="en-GB" altLang="ko-KR" sz="1200" dirty="0">
                <a:solidFill>
                  <a:srgbClr val="0000FF"/>
                </a:solidFill>
              </a:rPr>
              <a:t>Guide : </a:t>
            </a:r>
            <a:r>
              <a:rPr lang="ko-KR" altLang="ko-KR" sz="1200" dirty="0">
                <a:solidFill>
                  <a:srgbClr val="0000FF"/>
                </a:solidFill>
              </a:rPr>
              <a:t>다음 각</a:t>
            </a:r>
            <a:r>
              <a:rPr lang="en-US" altLang="ko-KR" sz="1200" dirty="0">
                <a:solidFill>
                  <a:srgbClr val="0000FF"/>
                </a:solidFill>
              </a:rPr>
              <a:t> H/W </a:t>
            </a:r>
            <a:r>
              <a:rPr lang="ko-KR" altLang="ko-KR" sz="1200" dirty="0">
                <a:solidFill>
                  <a:srgbClr val="0000FF"/>
                </a:solidFill>
              </a:rPr>
              <a:t>구성요소간의</a:t>
            </a:r>
            <a:r>
              <a:rPr lang="en-US" altLang="ko-KR" sz="1200" dirty="0">
                <a:solidFill>
                  <a:srgbClr val="0000FF"/>
                </a:solidFill>
              </a:rPr>
              <a:t> N/W</a:t>
            </a:r>
            <a:r>
              <a:rPr lang="ko-KR" altLang="ko-KR" sz="1200" dirty="0">
                <a:solidFill>
                  <a:srgbClr val="0000FF"/>
                </a:solidFill>
              </a:rPr>
              <a:t>을 통한 통신방법 및</a:t>
            </a:r>
            <a:r>
              <a:rPr lang="en-US" altLang="ko-KR" sz="1200" dirty="0">
                <a:solidFill>
                  <a:srgbClr val="0000FF"/>
                </a:solidFill>
              </a:rPr>
              <a:t>  N/W </a:t>
            </a:r>
            <a:r>
              <a:rPr lang="ko-KR" altLang="ko-KR" sz="1200" dirty="0">
                <a:solidFill>
                  <a:srgbClr val="0000FF"/>
                </a:solidFill>
              </a:rPr>
              <a:t>구성요소를 상세히 기술한다</a:t>
            </a:r>
            <a:r>
              <a:rPr lang="en-US" altLang="ko-KR" sz="1200" dirty="0">
                <a:solidFill>
                  <a:srgbClr val="0000FF"/>
                </a:solidFill>
              </a:rPr>
              <a:t>.</a:t>
            </a:r>
            <a:endParaRPr lang="ko-KR" altLang="ko-KR" sz="1200" dirty="0">
              <a:solidFill>
                <a:srgbClr val="0000FF"/>
              </a:solidFill>
            </a:endParaRPr>
          </a:p>
          <a:p>
            <a:pPr marL="896938" hangingPunct="0"/>
            <a:r>
              <a:rPr lang="en-US" altLang="ko-KR" sz="1200" dirty="0">
                <a:solidFill>
                  <a:srgbClr val="0000FF"/>
                </a:solidFill>
              </a:rPr>
              <a:t>- Server</a:t>
            </a:r>
            <a:r>
              <a:rPr lang="ko-KR" altLang="ko-KR" sz="1200" dirty="0">
                <a:solidFill>
                  <a:srgbClr val="0000FF"/>
                </a:solidFill>
              </a:rPr>
              <a:t>와</a:t>
            </a:r>
            <a:r>
              <a:rPr lang="en-US" altLang="ko-KR" sz="1200" dirty="0">
                <a:solidFill>
                  <a:srgbClr val="0000FF"/>
                </a:solidFill>
              </a:rPr>
              <a:t> Client</a:t>
            </a:r>
            <a:endParaRPr lang="ko-KR" altLang="ko-KR" sz="1200" dirty="0">
              <a:solidFill>
                <a:srgbClr val="0000FF"/>
              </a:solidFill>
            </a:endParaRPr>
          </a:p>
          <a:p>
            <a:pPr marL="896938" hangingPunct="0"/>
            <a:r>
              <a:rPr lang="en-US" altLang="ko-KR" sz="1200" dirty="0">
                <a:solidFill>
                  <a:srgbClr val="0000FF"/>
                </a:solidFill>
              </a:rPr>
              <a:t>- CLIENT</a:t>
            </a:r>
            <a:r>
              <a:rPr lang="ko-KR" altLang="ko-KR" sz="1200" dirty="0">
                <a:solidFill>
                  <a:srgbClr val="0000FF"/>
                </a:solidFill>
              </a:rPr>
              <a:t>와</a:t>
            </a:r>
            <a:r>
              <a:rPr lang="en-US" altLang="ko-KR" sz="1200" dirty="0">
                <a:solidFill>
                  <a:srgbClr val="0000FF"/>
                </a:solidFill>
              </a:rPr>
              <a:t> CLIENT</a:t>
            </a:r>
            <a:endParaRPr lang="ko-KR" altLang="ko-KR" sz="1200" dirty="0">
              <a:solidFill>
                <a:srgbClr val="0000FF"/>
              </a:solidFill>
            </a:endParaRPr>
          </a:p>
          <a:p>
            <a:pPr marL="896938" hangingPunct="0"/>
            <a:r>
              <a:rPr lang="en-US" altLang="ko-KR" sz="1200" dirty="0">
                <a:solidFill>
                  <a:srgbClr val="0000FF"/>
                </a:solidFill>
              </a:rPr>
              <a:t>- SERVER</a:t>
            </a:r>
            <a:r>
              <a:rPr lang="ko-KR" altLang="ko-KR" sz="1200" dirty="0">
                <a:solidFill>
                  <a:srgbClr val="0000FF"/>
                </a:solidFill>
              </a:rPr>
              <a:t>와</a:t>
            </a:r>
            <a:r>
              <a:rPr lang="en-US" altLang="ko-KR" sz="1200" dirty="0">
                <a:solidFill>
                  <a:srgbClr val="0000FF"/>
                </a:solidFill>
              </a:rPr>
              <a:t> SERVER</a:t>
            </a:r>
          </a:p>
          <a:p>
            <a:pPr marL="896938" hangingPunct="0"/>
            <a:r>
              <a:rPr lang="ko-KR" altLang="ko-KR" sz="1200" dirty="0">
                <a:solidFill>
                  <a:srgbClr val="0000FF"/>
                </a:solidFill>
              </a:rPr>
              <a:t>지역별로 분산되어</a:t>
            </a:r>
            <a:r>
              <a:rPr lang="en-US" altLang="ko-KR" sz="1200" dirty="0">
                <a:solidFill>
                  <a:srgbClr val="0000FF"/>
                </a:solidFill>
              </a:rPr>
              <a:t> N/W</a:t>
            </a:r>
            <a:r>
              <a:rPr lang="ko-KR" altLang="ko-KR" sz="1200" dirty="0">
                <a:solidFill>
                  <a:srgbClr val="0000FF"/>
                </a:solidFill>
              </a:rPr>
              <a:t>이 구성될 경우 지역별</a:t>
            </a:r>
            <a:r>
              <a:rPr lang="en-US" altLang="ko-KR" sz="1200" dirty="0">
                <a:solidFill>
                  <a:srgbClr val="0000FF"/>
                </a:solidFill>
              </a:rPr>
              <a:t> N/W </a:t>
            </a:r>
            <a:r>
              <a:rPr lang="ko-KR" altLang="ko-KR" sz="1200" dirty="0">
                <a:solidFill>
                  <a:srgbClr val="0000FF"/>
                </a:solidFill>
              </a:rPr>
              <a:t>구성방법 및 중앙과 지역간의</a:t>
            </a:r>
            <a:r>
              <a:rPr lang="en-US" altLang="ko-KR" sz="1200" dirty="0">
                <a:solidFill>
                  <a:srgbClr val="0000FF"/>
                </a:solidFill>
              </a:rPr>
              <a:t> N/W </a:t>
            </a:r>
            <a:r>
              <a:rPr lang="ko-KR" altLang="ko-KR" sz="1200" dirty="0">
                <a:solidFill>
                  <a:srgbClr val="0000FF"/>
                </a:solidFill>
              </a:rPr>
              <a:t>구성방법을 상세히 기술하도록 한다</a:t>
            </a:r>
            <a:r>
              <a:rPr lang="en-US" altLang="ko-KR" sz="1200" dirty="0">
                <a:solidFill>
                  <a:srgbClr val="0000FF"/>
                </a:solidFill>
              </a:rPr>
              <a:t>.</a:t>
            </a:r>
            <a:endParaRPr lang="ko-KR" altLang="ko-KR" sz="1200" dirty="0">
              <a:solidFill>
                <a:srgbClr val="0000FF"/>
              </a:solidFill>
            </a:endParaRPr>
          </a:p>
          <a:p>
            <a:pPr marL="896938"/>
            <a:endParaRPr lang="ko-KR" altLang="ko-KR" sz="1200" dirty="0">
              <a:solidFill>
                <a:srgbClr val="0000FF"/>
              </a:solidFill>
              <a:latin typeface="+mn-ea"/>
            </a:endParaRPr>
          </a:p>
          <a:p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pPr marL="0" lvl="1"/>
            <a:r>
              <a:rPr lang="en-US" altLang="ko-KR" sz="1400" b="1" dirty="0">
                <a:latin typeface="+mn-ea"/>
              </a:rPr>
              <a:t>2.6</a:t>
            </a:r>
            <a:r>
              <a:rPr lang="ko-KR" altLang="ko-KR" sz="1400" b="1" dirty="0">
                <a:latin typeface="+mn-ea"/>
              </a:rPr>
              <a:t> </a:t>
            </a:r>
            <a:r>
              <a:rPr lang="ko-KR" altLang="ko-KR" sz="1400" b="1" dirty="0"/>
              <a:t>외부 인터페이스</a:t>
            </a:r>
            <a:endParaRPr lang="ko-KR" altLang="ko-KR" sz="1400" b="1" dirty="0">
              <a:latin typeface="+mn-ea"/>
            </a:endParaRPr>
          </a:p>
          <a:p>
            <a:pPr marL="896938" indent="-534988" hangingPunct="0"/>
            <a:r>
              <a:rPr lang="en-GB" altLang="ko-KR" sz="1200" dirty="0">
                <a:solidFill>
                  <a:srgbClr val="0000FF"/>
                </a:solidFill>
                <a:latin typeface="+mn-ea"/>
              </a:rPr>
              <a:t>Guide :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개발시스템과 외부시스템간의 시스템 인터페이스 방법을 상세히 기술한다</a:t>
            </a:r>
            <a:r>
              <a:rPr lang="en-GB" altLang="ko-KR" sz="1200" dirty="0">
                <a:solidFill>
                  <a:srgbClr val="0000FF"/>
                </a:solidFill>
                <a:latin typeface="+mn-ea"/>
              </a:rPr>
              <a:t>.</a:t>
            </a:r>
            <a:endParaRPr lang="ko-KR" altLang="ko-KR" sz="1200" dirty="0">
              <a:solidFill>
                <a:srgbClr val="0000FF"/>
              </a:solidFill>
              <a:latin typeface="+mn-ea"/>
            </a:endParaRPr>
          </a:p>
          <a:p>
            <a:pPr marL="896938" hangingPunct="0"/>
            <a:r>
              <a:rPr lang="en-GB" altLang="ko-KR" sz="1200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인터페이스 시스템</a:t>
            </a:r>
            <a:r>
              <a:rPr lang="en-GB" altLang="ko-KR" sz="1200" dirty="0">
                <a:solidFill>
                  <a:srgbClr val="0000FF"/>
                </a:solidFill>
                <a:latin typeface="+mn-ea"/>
              </a:rPr>
              <a:t> </a:t>
            </a:r>
            <a:endParaRPr lang="ko-KR" altLang="ko-KR" sz="1200" dirty="0">
              <a:solidFill>
                <a:srgbClr val="0000FF"/>
              </a:solidFill>
              <a:latin typeface="+mn-ea"/>
            </a:endParaRPr>
          </a:p>
          <a:p>
            <a:pPr marL="896938" hangingPunct="0"/>
            <a:r>
              <a:rPr lang="en-GB" altLang="ko-KR" sz="1200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통신방법</a:t>
            </a:r>
            <a:r>
              <a:rPr lang="en-GB" altLang="ko-KR" sz="1200" dirty="0">
                <a:solidFill>
                  <a:srgbClr val="0000FF"/>
                </a:solidFill>
                <a:latin typeface="+mn-ea"/>
              </a:rPr>
              <a:t>(N/W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구성</a:t>
            </a:r>
            <a:r>
              <a:rPr lang="en-GB" altLang="ko-KR" sz="1200" dirty="0">
                <a:solidFill>
                  <a:srgbClr val="0000FF"/>
                </a:solidFill>
                <a:latin typeface="+mn-ea"/>
              </a:rPr>
              <a:t>)</a:t>
            </a:r>
            <a:endParaRPr lang="ko-KR" altLang="ko-KR" sz="1200" dirty="0">
              <a:solidFill>
                <a:srgbClr val="0000FF"/>
              </a:solidFill>
              <a:latin typeface="+mn-ea"/>
            </a:endParaRPr>
          </a:p>
          <a:p>
            <a:pPr marL="896938"/>
            <a:r>
              <a:rPr lang="en-GB" altLang="ko-KR" sz="1200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인터페이스 내용</a:t>
            </a:r>
            <a:r>
              <a:rPr lang="en-GB" altLang="ko-KR" sz="1200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데이터</a:t>
            </a:r>
            <a:r>
              <a:rPr lang="en-GB" altLang="ko-KR" sz="1200" dirty="0">
                <a:solidFill>
                  <a:srgbClr val="0000FF"/>
                </a:solidFill>
                <a:latin typeface="+mn-ea"/>
              </a:rPr>
              <a:t>)</a:t>
            </a:r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pPr hangingPunct="0"/>
            <a:r>
              <a:rPr lang="en-US" altLang="ko-KR" sz="1600" b="1" dirty="0">
                <a:latin typeface="+mn-ea"/>
              </a:rPr>
              <a:t>3. </a:t>
            </a:r>
            <a:r>
              <a:rPr lang="ko-KR" altLang="ko-KR" sz="1600" b="1" dirty="0">
                <a:latin typeface="+mn-ea"/>
              </a:rPr>
              <a:t>주요 현안</a:t>
            </a:r>
          </a:p>
          <a:p>
            <a:pPr indent="266700" hangingPunct="0"/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패키지 아키텍처 </a:t>
            </a:r>
            <a:r>
              <a:rPr lang="ko-KR" altLang="ko-KR" sz="1200" dirty="0" err="1">
                <a:solidFill>
                  <a:srgbClr val="0000FF"/>
                </a:solidFill>
                <a:latin typeface="+mn-ea"/>
              </a:rPr>
              <a:t>검토시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Issue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가 되는 사안들에 대하여 정리 하며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사용자와의 설계 내역 검토 시 합의하여 결론을 도출하고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공유한다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</a:t>
            </a:r>
            <a:endParaRPr lang="ko-KR" altLang="ko-KR" sz="1200" dirty="0">
              <a:solidFill>
                <a:srgbClr val="0000FF"/>
              </a:solidFill>
              <a:latin typeface="+mn-ea"/>
            </a:endParaRPr>
          </a:p>
          <a:p>
            <a:pPr indent="266700" hangingPunct="0"/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☞ 본 항목은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CMM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프로세스의 요구사항 추적 매트릭스나 프로젝트 이슈관리 대장을 활용하여 정리할 수 있다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..</a:t>
            </a:r>
            <a:endParaRPr lang="ko-KR" altLang="ko-KR" sz="1200" dirty="0">
              <a:solidFill>
                <a:srgbClr val="0000FF"/>
              </a:solidFill>
              <a:latin typeface="+mn-ea"/>
            </a:endParaRPr>
          </a:p>
          <a:p>
            <a:pPr indent="266700" hangingPunct="0"/>
            <a:r>
              <a:rPr lang="en-GB" altLang="ko-KR" sz="1200" dirty="0">
                <a:solidFill>
                  <a:srgbClr val="0000FF"/>
                </a:solidFill>
                <a:latin typeface="+mn-ea"/>
              </a:rPr>
              <a:t> </a:t>
            </a:r>
          </a:p>
          <a:p>
            <a:pPr hangingPunct="0"/>
            <a:endParaRPr lang="ko-KR" altLang="ko-KR" sz="1200" dirty="0"/>
          </a:p>
          <a:p>
            <a:pPr lvl="0" hangingPunct="0"/>
            <a:r>
              <a:rPr lang="en-US" altLang="ko-KR" sz="1600" b="1" dirty="0">
                <a:latin typeface="+mn-ea"/>
              </a:rPr>
              <a:t>4. </a:t>
            </a:r>
            <a:r>
              <a:rPr lang="ko-KR" altLang="ko-KR" sz="1600" b="1" dirty="0">
                <a:latin typeface="+mn-ea"/>
              </a:rPr>
              <a:t>합의 사항</a:t>
            </a:r>
          </a:p>
          <a:p>
            <a:pPr marL="266700" hangingPunct="0"/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상기 수행한 패키지 아키텍처 검토에 대하여 요구사항 대비 </a:t>
            </a:r>
            <a:r>
              <a:rPr lang="ko-KR" altLang="ko-KR" sz="1200" dirty="0" err="1">
                <a:solidFill>
                  <a:srgbClr val="0000FF"/>
                </a:solidFill>
                <a:latin typeface="+mn-ea"/>
              </a:rPr>
              <a:t>충족도에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 대하여 기술하고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대비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수행될 수 없는 사항에 대하여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해당하는 이유 및 대안을 명기하고 고객의 합의를 구한다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</a:t>
            </a:r>
            <a:endParaRPr lang="ko-KR" altLang="ko-KR" sz="1200" dirty="0">
              <a:solidFill>
                <a:srgbClr val="0000FF"/>
              </a:solidFill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648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8504" y="1556792"/>
            <a:ext cx="8928992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0"/>
            <a:r>
              <a:rPr lang="ko" sz="3500" b="1" dirty="0">
                <a:latin typeface="+mj-lt"/>
                <a:cs typeface="Arial" panose="020B0604020202020204" pitchFamily="34" charset="0"/>
              </a:rPr>
              <a:t>사 용 권 한</a:t>
            </a:r>
          </a:p>
          <a:p>
            <a:pPr rtl="0"/>
            <a:endParaRPr lang="en-US" altLang="ko-KR" sz="1200" b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dirty="0">
                <a:latin typeface="+mj-lt"/>
                <a:cs typeface="Arial" panose="020B0604020202020204" pitchFamily="34" charset="0"/>
              </a:rPr>
              <a:t>본 문서에 대한 서명은 </a:t>
            </a:r>
            <a:r>
              <a:rPr lang="ko-KR" altLang="en-US" sz="1200" dirty="0" err="1">
                <a:latin typeface="+mj-lt"/>
                <a:cs typeface="Arial" panose="020B0604020202020204" pitchFamily="34" charset="0"/>
              </a:rPr>
              <a:t>에스씨컴즈</a:t>
            </a:r>
            <a:r>
              <a:rPr lang="ko-KR" altLang="en-US" sz="1200" dirty="0">
                <a:latin typeface="+mj-lt"/>
                <a:cs typeface="Arial" panose="020B0604020202020204" pitchFamily="34" charset="0"/>
              </a:rPr>
              <a:t>㈜ </a:t>
            </a:r>
            <a:r>
              <a:rPr lang="ko" sz="1200" dirty="0">
                <a:latin typeface="+mj-lt"/>
                <a:cs typeface="Arial" panose="020B0604020202020204" pitchFamily="34" charset="0"/>
              </a:rPr>
              <a:t>내부에서 본 문서에 대하여 수행 및 유지관리의 책임이 있음을 인정하는 것임.</a:t>
            </a:r>
            <a:endParaRPr lang="ko-KR" altLang="ko-KR" sz="1200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dirty="0">
                <a:latin typeface="+mj-lt"/>
                <a:cs typeface="Arial" panose="020B0604020202020204" pitchFamily="34" charset="0"/>
              </a:rPr>
              <a:t>	</a:t>
            </a:r>
            <a:endParaRPr lang="ko-KR" altLang="ko-KR" sz="1200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i="1" dirty="0">
                <a:latin typeface="+mj-lt"/>
                <a:cs typeface="Arial" panose="020B0604020202020204" pitchFamily="34" charset="0"/>
              </a:rPr>
              <a:t>본 문서는 작성, 검토, 승인하여 승인된 원본을 보관한다...</a:t>
            </a:r>
          </a:p>
          <a:p>
            <a:pPr algn="ctr" rtl="0"/>
            <a:endParaRPr lang="en-US" altLang="ko-KR" sz="1200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i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b="1" i="1" dirty="0">
                <a:latin typeface="+mj-lt"/>
                <a:cs typeface="Arial" panose="020B0604020202020204" pitchFamily="34" charset="0"/>
              </a:rPr>
              <a:t>작성자: 	</a:t>
            </a:r>
            <a:r>
              <a:rPr lang="ko-KR" altLang="en-US" sz="1200" b="1" i="1" dirty="0">
                <a:latin typeface="+mj-lt"/>
                <a:cs typeface="Arial" panose="020B0604020202020204" pitchFamily="34" charset="0"/>
              </a:rPr>
              <a:t>강  재  효</a:t>
            </a:r>
            <a:r>
              <a:rPr lang="ko" sz="1200" b="1" i="1" dirty="0">
                <a:latin typeface="+mj-lt"/>
                <a:cs typeface="Arial" panose="020B0604020202020204" pitchFamily="34" charset="0"/>
              </a:rPr>
              <a:t>				일자:	</a:t>
            </a:r>
            <a:r>
              <a:rPr lang="en-US" altLang="ko" sz="1200" b="1" i="1" dirty="0">
                <a:latin typeface="+mj-lt"/>
                <a:cs typeface="Arial" panose="020B0604020202020204" pitchFamily="34" charset="0"/>
              </a:rPr>
              <a:t>2019. 07. 15</a:t>
            </a:r>
            <a:r>
              <a:rPr lang="ko" sz="1200" b="1" i="1" dirty="0">
                <a:latin typeface="+mj-lt"/>
                <a:cs typeface="Arial" panose="020B0604020202020204" pitchFamily="34" charset="0"/>
              </a:rPr>
              <a:t>		</a:t>
            </a: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b="1" i="1" dirty="0">
                <a:latin typeface="+mj-lt"/>
                <a:cs typeface="Arial" panose="020B0604020202020204" pitchFamily="34" charset="0"/>
              </a:rPr>
              <a:t>검토자: 					일자:			</a:t>
            </a:r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i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dirty="0">
                <a:latin typeface="+mj-lt"/>
                <a:cs typeface="Arial" panose="020B0604020202020204" pitchFamily="34" charset="0"/>
              </a:rPr>
              <a:t>본인은 서명으로써 본 문서가 </a:t>
            </a:r>
            <a:r>
              <a:rPr lang="ko-KR" altLang="en-US" sz="1200" dirty="0" err="1">
                <a:latin typeface="+mj-lt"/>
                <a:cs typeface="Arial" panose="020B0604020202020204" pitchFamily="34" charset="0"/>
              </a:rPr>
              <a:t>에스씨컴즈</a:t>
            </a:r>
            <a:r>
              <a:rPr lang="ko-KR" altLang="en-US" sz="1200" dirty="0">
                <a:latin typeface="+mj-lt"/>
                <a:cs typeface="Arial" panose="020B0604020202020204" pitchFamily="34" charset="0"/>
              </a:rPr>
              <a:t>㈜</a:t>
            </a:r>
            <a:r>
              <a:rPr lang="ko" sz="1200" dirty="0">
                <a:latin typeface="+mj-lt"/>
                <a:cs typeface="Arial" panose="020B0604020202020204" pitchFamily="34" charset="0"/>
              </a:rPr>
              <a:t>의 업무활동 범위 내에서 사용될 것을 인가함.</a:t>
            </a:r>
            <a:endParaRPr lang="ko-KR" altLang="ko-KR" sz="12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1200" i="1" dirty="0">
                <a:latin typeface="+mj-lt"/>
                <a:cs typeface="Arial" panose="020B0604020202020204" pitchFamily="34" charset="0"/>
              </a:rPr>
              <a:t>	</a:t>
            </a:r>
            <a:endParaRPr lang="en-US" altLang="ko-KR" sz="1200" dirty="0">
              <a:latin typeface="+mj-lt"/>
            </a:endParaRPr>
          </a:p>
          <a:p>
            <a:pPr algn="ctr"/>
            <a:r>
              <a:rPr lang="ko-KR" altLang="en-US" sz="1200" b="1" i="1" dirty="0">
                <a:cs typeface="Arial" panose="020B0604020202020204" pitchFamily="34" charset="0"/>
              </a:rPr>
              <a:t>승인</a:t>
            </a:r>
            <a:r>
              <a:rPr lang="ko" altLang="ko-KR" sz="1200" b="1" i="1" dirty="0">
                <a:cs typeface="Arial" panose="020B0604020202020204" pitchFamily="34" charset="0"/>
              </a:rPr>
              <a:t>자: 					일자:			</a:t>
            </a:r>
            <a:endParaRPr lang="en-US" altLang="ko-KR" sz="1200" b="1" i="1" dirty="0">
              <a:cs typeface="Arial" panose="020B0604020202020204" pitchFamily="34" charset="0"/>
            </a:endParaRPr>
          </a:p>
          <a:p>
            <a:pPr algn="ctr"/>
            <a:endParaRPr lang="en-US" altLang="ko-KR" sz="1200" b="1" i="1" dirty="0">
              <a:cs typeface="Arial" panose="020B0604020202020204" pitchFamily="34" charset="0"/>
            </a:endParaRPr>
          </a:p>
          <a:p>
            <a:pPr rtl="0"/>
            <a:endParaRPr lang="ko-KR" altLang="ko-KR" sz="1200" i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32520" y="321297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32520" y="357301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68524" y="537321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878213" y="700997"/>
            <a:ext cx="1908000" cy="18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62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504" y="1556792"/>
            <a:ext cx="892899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ko" sz="3500" b="1" dirty="0">
                <a:latin typeface="+mj-lt"/>
                <a:cs typeface="Arial" panose="020B0604020202020204" pitchFamily="34" charset="0"/>
              </a:rPr>
              <a:t>제.개정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403617"/>
              </p:ext>
            </p:extLst>
          </p:nvPr>
        </p:nvGraphicFramePr>
        <p:xfrm>
          <a:off x="457672" y="2276872"/>
          <a:ext cx="8887816" cy="4013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5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4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3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버전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변경일자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제.개정 내용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>
                          <a:effectLst/>
                          <a:latin typeface="+mj-lt"/>
                          <a:cs typeface="Arial" panose="020B0604020202020204" pitchFamily="34" charset="0"/>
                        </a:rPr>
                        <a:t>작성자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1.0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201</a:t>
                      </a:r>
                      <a:r>
                        <a:rPr lang="en-US" alt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9</a:t>
                      </a: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07</a:t>
                      </a: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15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최초작성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r>
                        <a:rPr lang="ko-KR" altLang="en-US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강 재 효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732">
                <a:tc>
                  <a:txBody>
                    <a:bodyPr/>
                    <a:lstStyle/>
                    <a:p>
                      <a:pPr algn="ctr" rtl="0" hangingPunct="0">
                        <a:lnSpc>
                          <a:spcPts val="1400"/>
                        </a:lnSpc>
                        <a:spcBef>
                          <a:spcPts val="27500"/>
                        </a:spcBef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000">
                        <a:effectLst/>
                        <a:latin typeface="+mj-lt"/>
                        <a:ea typeface="바탕체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81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1136650" y="2132856"/>
            <a:ext cx="5329629" cy="324036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xtLst/>
        </p:spPr>
        <p:txBody>
          <a:bodyPr wrap="none" lIns="83969" tIns="41985" rIns="83969" bIns="41985"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265113" indent="-265113" eaLnBrk="1" hangingPunct="1">
              <a:spcBef>
                <a:spcPts val="1200"/>
              </a:spcBef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romanUcPeriod"/>
              <a:defRPr/>
            </a:pPr>
            <a:r>
              <a:rPr lang="ko-KR" altLang="en-US" sz="2000" b="1" dirty="0">
                <a:latin typeface="+mn-ea"/>
                <a:ea typeface="+mn-ea"/>
              </a:rPr>
              <a:t>내용</a:t>
            </a:r>
          </a:p>
          <a:p>
            <a:pPr marL="542925" lvl="1" indent="-277813" eaLnBrk="1" hangingPunct="1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/>
            </a:pPr>
            <a:r>
              <a:rPr lang="ko-KR" altLang="en-US" sz="1600" b="1" dirty="0">
                <a:latin typeface="+mn-ea"/>
                <a:ea typeface="+mn-ea"/>
              </a:rPr>
              <a:t>내용</a:t>
            </a:r>
            <a:endParaRPr lang="en-US" altLang="ko-KR" sz="1600" b="1" dirty="0">
              <a:latin typeface="+mn-ea"/>
              <a:ea typeface="+mn-ea"/>
            </a:endParaRPr>
          </a:p>
          <a:p>
            <a:pPr marL="1008062" lvl="2" indent="-342900" eaLnBrk="1" hangingPunct="1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arenR"/>
              <a:defRPr/>
            </a:pPr>
            <a:r>
              <a:rPr lang="ko-KR" altLang="en-US" sz="1600" b="1" dirty="0">
                <a:latin typeface="+mn-ea"/>
                <a:ea typeface="+mn-ea"/>
              </a:rPr>
              <a:t>내용</a:t>
            </a:r>
            <a:endParaRPr lang="en-US" altLang="ko-KR" sz="1600" b="1" dirty="0">
              <a:latin typeface="+mn-ea"/>
              <a:ea typeface="+mn-ea"/>
            </a:endParaRPr>
          </a:p>
          <a:p>
            <a:pPr marL="542925" lvl="1" indent="-277813" eaLnBrk="1" hangingPunct="1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/>
            </a:pPr>
            <a:r>
              <a:rPr lang="ko-KR" altLang="en-US" sz="1600" b="1" dirty="0">
                <a:latin typeface="+mn-ea"/>
                <a:ea typeface="+mn-ea"/>
              </a:rPr>
              <a:t>내용</a:t>
            </a:r>
            <a:endParaRPr lang="en-US" altLang="ko-KR" sz="1600" b="1" dirty="0">
              <a:latin typeface="+mn-ea"/>
              <a:ea typeface="+mn-ea"/>
            </a:endParaRPr>
          </a:p>
          <a:p>
            <a:pPr marL="542925" lvl="1" indent="-277813" eaLnBrk="1" hangingPunct="1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/>
            </a:pPr>
            <a:r>
              <a:rPr lang="ko-KR" altLang="en-US" sz="1600" b="1" dirty="0">
                <a:latin typeface="+mn-ea"/>
                <a:ea typeface="+mn-ea"/>
              </a:rPr>
              <a:t>내용</a:t>
            </a:r>
            <a:endParaRPr lang="en-US" altLang="ko-KR" sz="1600" b="1" dirty="0">
              <a:latin typeface="+mn-ea"/>
              <a:ea typeface="+mn-ea"/>
            </a:endParaRPr>
          </a:p>
          <a:p>
            <a:pPr marL="265112" lvl="1" indent="0" eaLnBrk="1" hangingPunct="1"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 altLang="ko-KR" sz="1600" b="1" dirty="0">
              <a:latin typeface="+mn-ea"/>
              <a:ea typeface="+mn-ea"/>
            </a:endParaRPr>
          </a:p>
          <a:p>
            <a:pPr marL="265113" lvl="0" indent="-265113" eaLnBrk="1" hangingPunct="1">
              <a:spcBef>
                <a:spcPts val="1200"/>
              </a:spcBef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  <a:defRPr/>
            </a:pPr>
            <a:r>
              <a:rPr kumimoji="0" lang="ko-KR" altLang="en-US" sz="2000" b="1" dirty="0">
                <a:solidFill>
                  <a:prstClr val="black"/>
                </a:solidFill>
                <a:latin typeface="맑은 고딕"/>
                <a:ea typeface="맑은 고딕"/>
              </a:rPr>
              <a:t>내용</a:t>
            </a:r>
          </a:p>
          <a:p>
            <a:pPr marL="542925" lvl="1" indent="-277813" eaLnBrk="1" hangingPunct="1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  <a:defRPr/>
            </a:pP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내용</a:t>
            </a:r>
            <a:endParaRPr kumimoji="0"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008062" lvl="2" indent="-342900" eaLnBrk="1" hangingPunct="1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arenR"/>
              <a:defRPr/>
            </a:pP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내용</a:t>
            </a:r>
            <a:endParaRPr kumimoji="0"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542925" lvl="1" indent="-277813" eaLnBrk="1" hangingPunct="1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  <a:defRPr/>
            </a:pP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내용</a:t>
            </a:r>
            <a:endParaRPr kumimoji="0"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542925" lvl="1" indent="-277813" eaLnBrk="1" hangingPunct="1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  <a:defRPr/>
            </a:pP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내용</a:t>
            </a:r>
            <a:endParaRPr kumimoji="0"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581458" y="1124744"/>
            <a:ext cx="4788491" cy="857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rtlCol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defTabSz="839573" rtl="0">
              <a:tabLst>
                <a:tab pos="2666831" algn="l"/>
              </a:tabLst>
              <a:defRPr/>
            </a:pPr>
            <a:r>
              <a:rPr lang="ko-KR" altLang="en-US" sz="2900" b="1" spc="-28" dirty="0">
                <a:solidFill>
                  <a:srgbClr val="F689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목 차</a:t>
            </a:r>
            <a:endParaRPr lang="en-US" altLang="ko-KR" sz="3700" b="1" spc="-28" dirty="0">
              <a:solidFill>
                <a:srgbClr val="E318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101"/>
          <p:cNvGrpSpPr/>
          <p:nvPr/>
        </p:nvGrpSpPr>
        <p:grpSpPr>
          <a:xfrm>
            <a:off x="344488" y="1769619"/>
            <a:ext cx="9001000" cy="45719"/>
            <a:chOff x="5166680" y="1836415"/>
            <a:chExt cx="9716465" cy="85424"/>
          </a:xfrm>
        </p:grpSpPr>
        <p:sp>
          <p:nvSpPr>
            <p:cNvPr id="10" name="직사각형 9"/>
            <p:cNvSpPr/>
            <p:nvPr/>
          </p:nvSpPr>
          <p:spPr>
            <a:xfrm>
              <a:off x="5166680" y="1871432"/>
              <a:ext cx="9716465" cy="50407"/>
            </a:xfrm>
            <a:prstGeom prst="rect">
              <a:avLst/>
            </a:prstGeom>
            <a:solidFill>
              <a:srgbClr val="F68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 rtl="0"/>
              <a:endParaRPr lang="ko-KR" altLang="en-US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166680" y="1836415"/>
              <a:ext cx="1692000" cy="45818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 rtl="0"/>
              <a:endParaRPr lang="ko-KR" altLang="en-US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074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51851" y="234770"/>
            <a:ext cx="368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</a:rPr>
              <a:t>I. </a:t>
            </a:r>
            <a:r>
              <a:rPr lang="ko-KR" altLang="en-US" sz="1400" b="1" dirty="0">
                <a:latin typeface="+mn-ea"/>
              </a:rPr>
              <a:t>내용</a:t>
            </a: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73050" y="1407588"/>
            <a:ext cx="9576000" cy="576000"/>
          </a:xfrm>
          <a:prstGeom prst="rect">
            <a:avLst/>
          </a:prstGeom>
        </p:spPr>
        <p:txBody>
          <a:bodyPr rtlCol="0" anchor="t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+mn-ea"/>
              </a:rPr>
              <a:t>한글 폰트 맑은 고딕 </a:t>
            </a:r>
            <a:r>
              <a:rPr lang="en-US" altLang="ko-KR" sz="1200" dirty="0">
                <a:latin typeface="+mn-ea"/>
              </a:rPr>
              <a:t>12</a:t>
            </a:r>
          </a:p>
          <a:p>
            <a:pPr marL="542925" lvl="1" indent="-276225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0" dirty="0">
                <a:latin typeface="+mn-ea"/>
              </a:rPr>
              <a:t>한글 폰트는 맑은 고딕 </a:t>
            </a:r>
            <a:r>
              <a:rPr lang="en-US" altLang="ko-KR" sz="1100" b="0" dirty="0">
                <a:latin typeface="+mn-ea"/>
              </a:rPr>
              <a:t>11 </a:t>
            </a:r>
            <a:r>
              <a:rPr lang="ko-KR" altLang="en-US" sz="1100" b="0" dirty="0">
                <a:latin typeface="+mn-ea"/>
              </a:rPr>
              <a:t>이상</a:t>
            </a:r>
            <a:r>
              <a:rPr lang="en-US" altLang="ko-KR" sz="1100" b="0" dirty="0">
                <a:latin typeface="+mn-ea"/>
              </a:rPr>
              <a:t>(</a:t>
            </a:r>
            <a:r>
              <a:rPr lang="ko-KR" altLang="en-US" sz="1100" b="0" dirty="0">
                <a:latin typeface="+mn-ea"/>
              </a:rPr>
              <a:t>최소 </a:t>
            </a:r>
            <a:r>
              <a:rPr lang="en-US" altLang="ko-KR" sz="1100" b="0" dirty="0">
                <a:latin typeface="+mn-ea"/>
              </a:rPr>
              <a:t>10</a:t>
            </a:r>
            <a:r>
              <a:rPr lang="ko-KR" altLang="en-US" sz="1100" b="0" dirty="0">
                <a:latin typeface="+mn-ea"/>
              </a:rPr>
              <a:t>이상</a:t>
            </a:r>
            <a:r>
              <a:rPr lang="en-US" altLang="ko-KR" sz="1100" b="0" dirty="0">
                <a:latin typeface="+mn-ea"/>
              </a:rPr>
              <a:t>)</a:t>
            </a:r>
            <a:r>
              <a:rPr lang="ko-KR" altLang="en-US" sz="1100" b="0" dirty="0">
                <a:latin typeface="+mn-ea"/>
              </a:rPr>
              <a:t>으로 유지해주세요</a:t>
            </a:r>
            <a:r>
              <a:rPr lang="en-US" altLang="ko-KR" sz="1100" b="0" dirty="0">
                <a:latin typeface="+mn-ea"/>
              </a:rPr>
              <a:t>.</a:t>
            </a:r>
            <a:endParaRPr lang="en" sz="11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777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1. </a:t>
            </a:r>
            <a:r>
              <a:rPr lang="ko-KR" altLang="en-US" dirty="0"/>
              <a:t>개념</a:t>
            </a:r>
            <a:r>
              <a:rPr lang="ko-KR" altLang="en-US" dirty="0">
                <a:latin typeface="+mn-ea"/>
              </a:rPr>
              <a:t> 아키텍처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60512" y="942522"/>
            <a:ext cx="4726186" cy="534613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5" name="AutoShape 74"/>
          <p:cNvSpPr>
            <a:spLocks noChangeArrowheads="1"/>
          </p:cNvSpPr>
          <p:nvPr/>
        </p:nvSpPr>
        <p:spPr bwMode="auto">
          <a:xfrm>
            <a:off x="2186213" y="764704"/>
            <a:ext cx="1728192" cy="288147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914533" fontAlgn="auto" latinLnBrk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맑은 고딕"/>
                <a:cs typeface="Arial" charset="0"/>
              </a:rPr>
              <a:t>【 </a:t>
            </a:r>
            <a:r>
              <a:rPr kumimoji="0" lang="ko-KR" altLang="en-US" sz="1400" b="1" kern="0" dirty="0">
                <a:solidFill>
                  <a:prstClr val="black"/>
                </a:solidFill>
                <a:latin typeface="맑은 고딕"/>
                <a:cs typeface="Arial" charset="0"/>
              </a:rPr>
              <a:t>통합 아키텍처 </a:t>
            </a:r>
            <a:r>
              <a:rPr kumimoji="0" lang="en-US" altLang="ko-KR" sz="1400" b="1" kern="0" dirty="0">
                <a:solidFill>
                  <a:prstClr val="black"/>
                </a:solidFill>
                <a:latin typeface="맑은 고딕"/>
                <a:cs typeface="Arial" charset="0"/>
              </a:rPr>
              <a:t>】</a:t>
            </a:r>
            <a:endParaRPr kumimoji="0" lang="en-US" altLang="ko-KR" sz="1400" b="1" dirty="0">
              <a:solidFill>
                <a:prstClr val="black"/>
              </a:solidFill>
              <a:latin typeface="맑은 고딕"/>
              <a:cs typeface="Arial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57056" y="939504"/>
            <a:ext cx="3816424" cy="5349153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7" name="AutoShape 74"/>
          <p:cNvSpPr>
            <a:spLocks noChangeArrowheads="1"/>
          </p:cNvSpPr>
          <p:nvPr/>
        </p:nvSpPr>
        <p:spPr bwMode="auto">
          <a:xfrm>
            <a:off x="6501268" y="764704"/>
            <a:ext cx="1728000" cy="288147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914533" fontAlgn="auto" latinLnBrk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맑은 고딕"/>
                <a:cs typeface="Arial" charset="0"/>
              </a:rPr>
              <a:t>【 </a:t>
            </a:r>
            <a:r>
              <a:rPr kumimoji="0" lang="ko-KR" altLang="en-US" sz="1400" b="1" kern="0" dirty="0">
                <a:solidFill>
                  <a:prstClr val="black"/>
                </a:solidFill>
                <a:latin typeface="맑은 고딕"/>
                <a:cs typeface="Arial" charset="0"/>
              </a:rPr>
              <a:t>구성 요소</a:t>
            </a:r>
            <a:r>
              <a:rPr kumimoji="0" lang="en-US" altLang="ko-KR" sz="1400" b="1" kern="0" dirty="0">
                <a:solidFill>
                  <a:prstClr val="black"/>
                </a:solidFill>
                <a:latin typeface="맑은 고딕"/>
                <a:cs typeface="Arial" charset="0"/>
              </a:rPr>
              <a:t>】</a:t>
            </a:r>
            <a:endParaRPr kumimoji="0" lang="en-US" altLang="ko-KR" sz="1400" b="1" dirty="0">
              <a:solidFill>
                <a:prstClr val="black"/>
              </a:solidFill>
              <a:latin typeface="맑은 고딕"/>
              <a:cs typeface="Arial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655136" y="1124744"/>
            <a:ext cx="3456384" cy="659027"/>
            <a:chOff x="5650261" y="1861713"/>
            <a:chExt cx="3314227" cy="877004"/>
          </a:xfrm>
        </p:grpSpPr>
        <p:grpSp>
          <p:nvGrpSpPr>
            <p:cNvPr id="9" name="그룹 8"/>
            <p:cNvGrpSpPr/>
            <p:nvPr/>
          </p:nvGrpSpPr>
          <p:grpSpPr>
            <a:xfrm>
              <a:off x="5650261" y="1861713"/>
              <a:ext cx="3314227" cy="361626"/>
              <a:chOff x="6933248" y="3645024"/>
              <a:chExt cx="2628264" cy="361626"/>
            </a:xfrm>
          </p:grpSpPr>
          <p:sp>
            <p:nvSpPr>
              <p:cNvPr id="11" name="TextBox 10"/>
              <p:cNvSpPr txBox="1"/>
              <p:nvPr/>
            </p:nvSpPr>
            <p:spPr bwMode="auto">
              <a:xfrm>
                <a:off x="7181991" y="3645024"/>
                <a:ext cx="2379521" cy="36162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5997" rIns="36000" bIns="35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eaLnBrk="0" hangingPunct="0">
                  <a:spcBef>
                    <a:spcPts val="0"/>
                  </a:spcBef>
                  <a:buSzPct val="70000"/>
                  <a:defRPr b="1" kern="0">
                    <a:latin typeface="+mn-ea"/>
                    <a:ea typeface="+mn-ea"/>
                  </a:defRPr>
                </a:lvl1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ko-KR" sz="1000" dirty="0">
                    <a:solidFill>
                      <a:prstClr val="black"/>
                    </a:solidFill>
                    <a:cs typeface="-윤고딕130"/>
                  </a:rPr>
                  <a:t>Collector/Correlation Layer</a:t>
                </a:r>
                <a:endParaRPr lang="ko-KR" altLang="en-US" sz="1000" dirty="0">
                  <a:solidFill>
                    <a:prstClr val="black"/>
                  </a:solidFill>
                  <a:cs typeface="-윤고딕13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 bwMode="auto">
              <a:xfrm>
                <a:off x="6933248" y="3645024"/>
                <a:ext cx="252000" cy="361626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5997" rIns="36000" bIns="35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eaLnBrk="0" hangingPunct="0">
                  <a:spcBef>
                    <a:spcPts val="0"/>
                  </a:spcBef>
                  <a:buSzPct val="70000"/>
                  <a:defRPr b="1" kern="0">
                    <a:latin typeface="+mn-ea"/>
                    <a:ea typeface="+mn-ea"/>
                  </a:defRPr>
                </a:lvl1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ko-KR" sz="1000" dirty="0">
                    <a:solidFill>
                      <a:prstClr val="white"/>
                    </a:solidFill>
                    <a:cs typeface="-윤고딕130"/>
                  </a:rPr>
                  <a:t>1</a:t>
                </a:r>
                <a:endParaRPr lang="ko-KR" altLang="en-US" sz="1000" dirty="0">
                  <a:solidFill>
                    <a:prstClr val="white"/>
                  </a:solidFill>
                  <a:cs typeface="-윤고딕130"/>
                </a:endParaRPr>
              </a:p>
            </p:txBody>
          </p:sp>
        </p:grpSp>
        <p:sp>
          <p:nvSpPr>
            <p:cNvPr id="10" name="Text Box 45"/>
            <p:cNvSpPr txBox="1">
              <a:spLocks noChangeArrowheads="1"/>
            </p:cNvSpPr>
            <p:nvPr/>
          </p:nvSpPr>
          <p:spPr bwMode="gray">
            <a:xfrm>
              <a:off x="5652121" y="2262402"/>
              <a:ext cx="3299574" cy="476315"/>
            </a:xfrm>
            <a:prstGeom prst="rect">
              <a:avLst/>
            </a:prstGeom>
            <a:noFill/>
            <a:ln w="6350" cap="flat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5FFFF"/>
                  </a:solidFill>
                </a14:hiddenFill>
              </a:ext>
            </a:extLst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ko-KR"/>
              </a:defPPr>
              <a:lvl1pPr>
                <a:lnSpc>
                  <a:spcPct val="90000"/>
                </a:lnSpc>
                <a:buClr>
                  <a:schemeClr val="bg2"/>
                </a:buClr>
                <a:defRPr kumimoji="0" sz="1600" b="1">
                  <a:latin typeface="+mn-ea"/>
                  <a:ea typeface="+mn-ea"/>
                  <a:cs typeface="Arial"/>
                </a:defRPr>
              </a:lvl1pPr>
            </a:lstStyle>
            <a:p>
              <a:pPr marL="174625" indent="-174625" latinLnBrk="0">
                <a:lnSpc>
                  <a:spcPct val="100000"/>
                </a:lnSpc>
                <a:spcBef>
                  <a:spcPts val="300"/>
                </a:spcBef>
                <a:buClrTx/>
                <a:buFont typeface="Wingdings" panose="05000000000000000000" pitchFamily="2" charset="2"/>
                <a:buChar char="§"/>
              </a:pPr>
              <a:r>
                <a:rPr lang="ko-KR" altLang="en-US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다양한 실시간 데이터를 수집</a:t>
              </a:r>
              <a:endParaRPr lang="en-US" altLang="ko-KR" sz="1000" b="0" dirty="0">
                <a:solidFill>
                  <a:prstClr val="black"/>
                </a:solidFill>
                <a:cs typeface="Arial" panose="020B0604020202020204" pitchFamily="34" charset="0"/>
              </a:endParaRPr>
            </a:p>
            <a:p>
              <a:pPr marL="174625" indent="-174625" latinLnBrk="0">
                <a:lnSpc>
                  <a:spcPct val="100000"/>
                </a:lnSpc>
                <a:spcBef>
                  <a:spcPts val="300"/>
                </a:spcBef>
                <a:buClrTx/>
                <a:buFont typeface="Wingdings" panose="05000000000000000000" pitchFamily="2" charset="2"/>
                <a:buChar char="§"/>
              </a:pPr>
              <a:r>
                <a:rPr lang="ko-KR" altLang="en-US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대량의 데이터를 </a:t>
              </a:r>
              <a:r>
                <a:rPr lang="en-US" altLang="ko-KR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Correlation</a:t>
              </a:r>
              <a:r>
                <a:rPr lang="ko-KR" altLang="en-US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하여 통합</a:t>
              </a:r>
              <a:endParaRPr lang="en-US" altLang="ko-KR" sz="1000" b="0" dirty="0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655136" y="1924862"/>
            <a:ext cx="3456384" cy="654649"/>
            <a:chOff x="5650261" y="1861713"/>
            <a:chExt cx="3314227" cy="871178"/>
          </a:xfrm>
        </p:grpSpPr>
        <p:grpSp>
          <p:nvGrpSpPr>
            <p:cNvPr id="14" name="그룹 13"/>
            <p:cNvGrpSpPr/>
            <p:nvPr/>
          </p:nvGrpSpPr>
          <p:grpSpPr>
            <a:xfrm>
              <a:off x="5650261" y="1861713"/>
              <a:ext cx="3314227" cy="361626"/>
              <a:chOff x="6933248" y="3645024"/>
              <a:chExt cx="2628264" cy="361626"/>
            </a:xfrm>
          </p:grpSpPr>
          <p:sp>
            <p:nvSpPr>
              <p:cNvPr id="16" name="TextBox 15"/>
              <p:cNvSpPr txBox="1"/>
              <p:nvPr/>
            </p:nvSpPr>
            <p:spPr bwMode="auto">
              <a:xfrm>
                <a:off x="7181991" y="3645024"/>
                <a:ext cx="2379521" cy="36162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5997" rIns="36000" bIns="35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eaLnBrk="0" hangingPunct="0">
                  <a:spcBef>
                    <a:spcPts val="0"/>
                  </a:spcBef>
                  <a:buSzPct val="70000"/>
                  <a:defRPr b="1" kern="0">
                    <a:latin typeface="+mn-ea"/>
                    <a:ea typeface="+mn-ea"/>
                  </a:defRPr>
                </a:lvl1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ko-KR" sz="1000" dirty="0">
                    <a:solidFill>
                      <a:prstClr val="black"/>
                    </a:solidFill>
                    <a:cs typeface="-윤고딕130"/>
                  </a:rPr>
                  <a:t>Real Time Analysis Layer</a:t>
                </a:r>
                <a:endParaRPr lang="ko-KR" altLang="en-US" sz="1000" dirty="0">
                  <a:solidFill>
                    <a:prstClr val="black"/>
                  </a:solidFill>
                  <a:cs typeface="-윤고딕13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 bwMode="auto">
              <a:xfrm>
                <a:off x="6933248" y="3645024"/>
                <a:ext cx="252000" cy="361626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5997" rIns="36000" bIns="35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eaLnBrk="0" hangingPunct="0">
                  <a:spcBef>
                    <a:spcPts val="0"/>
                  </a:spcBef>
                  <a:buSzPct val="70000"/>
                  <a:defRPr b="1" kern="0">
                    <a:latin typeface="+mn-ea"/>
                    <a:ea typeface="+mn-ea"/>
                  </a:defRPr>
                </a:lvl1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ko-KR" sz="1000" dirty="0">
                    <a:solidFill>
                      <a:prstClr val="white"/>
                    </a:solidFill>
                    <a:cs typeface="-윤고딕130"/>
                  </a:rPr>
                  <a:t>2</a:t>
                </a:r>
                <a:endParaRPr lang="ko-KR" altLang="en-US" sz="1000" dirty="0">
                  <a:solidFill>
                    <a:prstClr val="white"/>
                  </a:solidFill>
                  <a:cs typeface="-윤고딕130"/>
                </a:endParaRPr>
              </a:p>
            </p:txBody>
          </p:sp>
        </p:grpSp>
        <p:sp>
          <p:nvSpPr>
            <p:cNvPr id="15" name="Text Box 45"/>
            <p:cNvSpPr txBox="1">
              <a:spLocks noChangeArrowheads="1"/>
            </p:cNvSpPr>
            <p:nvPr/>
          </p:nvSpPr>
          <p:spPr bwMode="gray">
            <a:xfrm>
              <a:off x="5652121" y="2262402"/>
              <a:ext cx="3299574" cy="470489"/>
            </a:xfrm>
            <a:prstGeom prst="rect">
              <a:avLst/>
            </a:prstGeom>
            <a:noFill/>
            <a:ln w="6350" cap="flat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5FFFF"/>
                  </a:solidFill>
                </a14:hiddenFill>
              </a:ext>
            </a:extLst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ko-KR"/>
              </a:defPPr>
              <a:lvl1pPr>
                <a:lnSpc>
                  <a:spcPct val="90000"/>
                </a:lnSpc>
                <a:buClr>
                  <a:schemeClr val="bg2"/>
                </a:buClr>
                <a:defRPr kumimoji="0" sz="1600" b="1">
                  <a:latin typeface="+mn-ea"/>
                  <a:ea typeface="+mn-ea"/>
                  <a:cs typeface="Arial"/>
                </a:defRPr>
              </a:lvl1pPr>
            </a:lstStyle>
            <a:p>
              <a:pPr marL="174625" indent="-174625" latinLnBrk="0">
                <a:lnSpc>
                  <a:spcPct val="100000"/>
                </a:lnSpc>
                <a:spcBef>
                  <a:spcPts val="300"/>
                </a:spcBef>
                <a:buClrTx/>
                <a:buFont typeface="Wingdings" panose="05000000000000000000" pitchFamily="2" charset="2"/>
                <a:buChar char="§"/>
              </a:pPr>
              <a:r>
                <a:rPr lang="ko-KR" altLang="en-US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대량의 데이터를 실시간 분석</a:t>
              </a:r>
              <a:endParaRPr lang="en-US" altLang="ko-KR" sz="1000" b="0" dirty="0">
                <a:solidFill>
                  <a:prstClr val="black"/>
                </a:solidFill>
                <a:cs typeface="Arial" panose="020B0604020202020204" pitchFamily="34" charset="0"/>
              </a:endParaRPr>
            </a:p>
            <a:p>
              <a:pPr marL="174625" indent="-174625" latinLnBrk="0">
                <a:lnSpc>
                  <a:spcPct val="100000"/>
                </a:lnSpc>
                <a:spcBef>
                  <a:spcPts val="300"/>
                </a:spcBef>
                <a:buClrTx/>
                <a:buFont typeface="Wingdings" panose="05000000000000000000" pitchFamily="2" charset="2"/>
                <a:buChar char="§"/>
              </a:pPr>
              <a:r>
                <a:rPr lang="en-US" altLang="ko-KR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DB</a:t>
              </a:r>
              <a:r>
                <a:rPr lang="ko-KR" altLang="en-US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에 저장하지 않고</a:t>
              </a:r>
              <a:r>
                <a:rPr lang="en-US" altLang="ko-KR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, </a:t>
              </a:r>
              <a:r>
                <a:rPr lang="ko-KR" altLang="en-US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실시간 분석 수행</a:t>
              </a:r>
              <a:endParaRPr lang="en-US" altLang="ko-KR" sz="1000" b="0" dirty="0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655136" y="2720602"/>
            <a:ext cx="3456384" cy="814773"/>
            <a:chOff x="5650261" y="1861713"/>
            <a:chExt cx="3314227" cy="1084263"/>
          </a:xfrm>
        </p:grpSpPr>
        <p:grpSp>
          <p:nvGrpSpPr>
            <p:cNvPr id="19" name="그룹 18"/>
            <p:cNvGrpSpPr/>
            <p:nvPr/>
          </p:nvGrpSpPr>
          <p:grpSpPr>
            <a:xfrm>
              <a:off x="5650261" y="1861713"/>
              <a:ext cx="3314227" cy="361626"/>
              <a:chOff x="6933248" y="3645024"/>
              <a:chExt cx="2628264" cy="361626"/>
            </a:xfrm>
          </p:grpSpPr>
          <p:sp>
            <p:nvSpPr>
              <p:cNvPr id="21" name="TextBox 20"/>
              <p:cNvSpPr txBox="1"/>
              <p:nvPr/>
            </p:nvSpPr>
            <p:spPr bwMode="auto">
              <a:xfrm>
                <a:off x="7181991" y="3645024"/>
                <a:ext cx="2379521" cy="36162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5997" rIns="36000" bIns="35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eaLnBrk="0" hangingPunct="0">
                  <a:spcBef>
                    <a:spcPts val="0"/>
                  </a:spcBef>
                  <a:buSzPct val="70000"/>
                  <a:defRPr b="1" kern="0">
                    <a:latin typeface="+mn-ea"/>
                    <a:ea typeface="+mn-ea"/>
                  </a:defRPr>
                </a:lvl1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ko-KR" sz="1000" dirty="0">
                    <a:solidFill>
                      <a:prstClr val="black"/>
                    </a:solidFill>
                    <a:cs typeface="-윤고딕130"/>
                  </a:rPr>
                  <a:t>Near Real Time Analysis Layer</a:t>
                </a:r>
                <a:endParaRPr lang="ko-KR" altLang="en-US" sz="1000" dirty="0">
                  <a:solidFill>
                    <a:prstClr val="black"/>
                  </a:solidFill>
                  <a:cs typeface="-윤고딕13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 bwMode="auto">
              <a:xfrm>
                <a:off x="6933248" y="3645024"/>
                <a:ext cx="252000" cy="361626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5997" rIns="36000" bIns="35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eaLnBrk="0" hangingPunct="0">
                  <a:spcBef>
                    <a:spcPts val="0"/>
                  </a:spcBef>
                  <a:buSzPct val="70000"/>
                  <a:defRPr b="1" kern="0">
                    <a:latin typeface="+mn-ea"/>
                    <a:ea typeface="+mn-ea"/>
                  </a:defRPr>
                </a:lvl1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ko-KR" sz="1000" dirty="0">
                    <a:solidFill>
                      <a:prstClr val="white"/>
                    </a:solidFill>
                    <a:cs typeface="-윤고딕130"/>
                  </a:rPr>
                  <a:t>3</a:t>
                </a:r>
                <a:endParaRPr lang="ko-KR" altLang="en-US" sz="1000" dirty="0">
                  <a:solidFill>
                    <a:prstClr val="white"/>
                  </a:solidFill>
                  <a:cs typeface="-윤고딕130"/>
                </a:endParaRPr>
              </a:p>
            </p:txBody>
          </p:sp>
        </p:grpSp>
        <p:sp>
          <p:nvSpPr>
            <p:cNvPr id="20" name="Text Box 45"/>
            <p:cNvSpPr txBox="1">
              <a:spLocks noChangeArrowheads="1"/>
            </p:cNvSpPr>
            <p:nvPr/>
          </p:nvSpPr>
          <p:spPr bwMode="gray">
            <a:xfrm>
              <a:off x="5652121" y="2262402"/>
              <a:ext cx="3299574" cy="683574"/>
            </a:xfrm>
            <a:prstGeom prst="rect">
              <a:avLst/>
            </a:prstGeom>
            <a:noFill/>
            <a:ln w="6350" cap="flat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5FFFF"/>
                  </a:solidFill>
                </a14:hiddenFill>
              </a:ext>
            </a:extLst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ko-KR"/>
              </a:defPPr>
              <a:lvl1pPr>
                <a:lnSpc>
                  <a:spcPct val="90000"/>
                </a:lnSpc>
                <a:buClr>
                  <a:schemeClr val="bg2"/>
                </a:buClr>
                <a:defRPr kumimoji="0" sz="1600" b="1">
                  <a:latin typeface="+mn-ea"/>
                  <a:ea typeface="+mn-ea"/>
                  <a:cs typeface="Arial"/>
                </a:defRPr>
              </a:lvl1pPr>
            </a:lstStyle>
            <a:p>
              <a:pPr marL="174625" indent="-174625" latinLnBrk="0">
                <a:lnSpc>
                  <a:spcPct val="100000"/>
                </a:lnSpc>
                <a:spcBef>
                  <a:spcPts val="300"/>
                </a:spcBef>
                <a:buClrTx/>
                <a:buFont typeface="Wingdings" panose="05000000000000000000" pitchFamily="2" charset="2"/>
                <a:buChar char="§"/>
              </a:pPr>
              <a:r>
                <a:rPr lang="en-US" altLang="ko-KR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Correlation </a:t>
              </a:r>
              <a:r>
                <a:rPr lang="ko-KR" altLang="en-US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데이터를 바탕으로 </a:t>
              </a:r>
              <a:r>
                <a:rPr lang="ko-KR" altLang="en-US" sz="1000" b="0" dirty="0" err="1">
                  <a:solidFill>
                    <a:prstClr val="black"/>
                  </a:solidFill>
                  <a:cs typeface="Arial" panose="020B0604020202020204" pitchFamily="34" charset="0"/>
                </a:rPr>
                <a:t>근실시간</a:t>
              </a:r>
              <a:r>
                <a:rPr lang="ko-KR" altLang="en-US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 분석 수행</a:t>
              </a:r>
              <a:endParaRPr lang="en-US" altLang="ko-KR" sz="1000" b="0" dirty="0">
                <a:solidFill>
                  <a:prstClr val="black"/>
                </a:solidFill>
                <a:cs typeface="Arial" panose="020B0604020202020204" pitchFamily="34" charset="0"/>
              </a:endParaRPr>
            </a:p>
            <a:p>
              <a:pPr marL="174625" indent="-174625" latinLnBrk="0">
                <a:lnSpc>
                  <a:spcPct val="100000"/>
                </a:lnSpc>
                <a:spcBef>
                  <a:spcPts val="300"/>
                </a:spcBef>
                <a:buClrTx/>
                <a:buFont typeface="Wingdings" panose="05000000000000000000" pitchFamily="2" charset="2"/>
                <a:buChar char="§"/>
              </a:pPr>
              <a:r>
                <a:rPr lang="en-US" altLang="ko-KR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CEI </a:t>
              </a:r>
              <a:r>
                <a:rPr lang="ko-KR" altLang="en-US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분석</a:t>
              </a:r>
              <a:r>
                <a:rPr lang="en-US" altLang="ko-KR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/ Anomaly Detection / RCM </a:t>
              </a:r>
              <a:r>
                <a:rPr lang="ko-KR" altLang="en-US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분석</a:t>
              </a:r>
              <a:endParaRPr lang="en-US" altLang="ko-KR" sz="1000" b="0" dirty="0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655136" y="4805661"/>
            <a:ext cx="3456384" cy="649327"/>
            <a:chOff x="5650261" y="1861713"/>
            <a:chExt cx="3314227" cy="864096"/>
          </a:xfrm>
        </p:grpSpPr>
        <p:grpSp>
          <p:nvGrpSpPr>
            <p:cNvPr id="24" name="그룹 23"/>
            <p:cNvGrpSpPr/>
            <p:nvPr/>
          </p:nvGrpSpPr>
          <p:grpSpPr>
            <a:xfrm>
              <a:off x="5650261" y="1861713"/>
              <a:ext cx="3314227" cy="361626"/>
              <a:chOff x="6933248" y="3645024"/>
              <a:chExt cx="2628264" cy="361626"/>
            </a:xfrm>
          </p:grpSpPr>
          <p:sp>
            <p:nvSpPr>
              <p:cNvPr id="26" name="TextBox 25"/>
              <p:cNvSpPr txBox="1"/>
              <p:nvPr/>
            </p:nvSpPr>
            <p:spPr bwMode="auto">
              <a:xfrm>
                <a:off x="7181991" y="3645024"/>
                <a:ext cx="2379521" cy="36162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5997" rIns="36000" bIns="35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eaLnBrk="0" hangingPunct="0">
                  <a:spcBef>
                    <a:spcPts val="0"/>
                  </a:spcBef>
                  <a:buSzPct val="70000"/>
                  <a:defRPr b="1" kern="0">
                    <a:latin typeface="+mn-ea"/>
                    <a:ea typeface="+mn-ea"/>
                  </a:defRPr>
                </a:lvl1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ko-KR" sz="1000" dirty="0">
                    <a:solidFill>
                      <a:prstClr val="black"/>
                    </a:solidFill>
                    <a:cs typeface="-윤고딕130"/>
                  </a:rPr>
                  <a:t>UI Layer</a:t>
                </a:r>
                <a:endParaRPr lang="ko-KR" altLang="en-US" sz="1000" dirty="0">
                  <a:solidFill>
                    <a:prstClr val="black"/>
                  </a:solidFill>
                  <a:cs typeface="-윤고딕13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 bwMode="auto">
              <a:xfrm>
                <a:off x="6933248" y="3645024"/>
                <a:ext cx="252000" cy="361626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5997" rIns="36000" bIns="35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eaLnBrk="0" hangingPunct="0">
                  <a:spcBef>
                    <a:spcPts val="0"/>
                  </a:spcBef>
                  <a:buSzPct val="70000"/>
                  <a:defRPr b="1" kern="0">
                    <a:latin typeface="+mn-ea"/>
                    <a:ea typeface="+mn-ea"/>
                  </a:defRPr>
                </a:lvl1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ko-KR" sz="1000" dirty="0">
                    <a:solidFill>
                      <a:prstClr val="white"/>
                    </a:solidFill>
                    <a:cs typeface="-윤고딕130"/>
                  </a:rPr>
                  <a:t>6</a:t>
                </a:r>
                <a:endParaRPr lang="ko-KR" altLang="en-US" sz="1000" dirty="0">
                  <a:solidFill>
                    <a:prstClr val="white"/>
                  </a:solidFill>
                  <a:cs typeface="-윤고딕130"/>
                </a:endParaRPr>
              </a:p>
            </p:txBody>
          </p:sp>
        </p:grpSp>
        <p:sp>
          <p:nvSpPr>
            <p:cNvPr id="25" name="Text Box 45"/>
            <p:cNvSpPr txBox="1">
              <a:spLocks noChangeArrowheads="1"/>
            </p:cNvSpPr>
            <p:nvPr/>
          </p:nvSpPr>
          <p:spPr bwMode="gray">
            <a:xfrm>
              <a:off x="5652121" y="2262402"/>
              <a:ext cx="3299574" cy="463407"/>
            </a:xfrm>
            <a:prstGeom prst="rect">
              <a:avLst/>
            </a:prstGeom>
            <a:noFill/>
            <a:ln w="6350" cap="flat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5FFFF"/>
                  </a:solidFill>
                </a14:hiddenFill>
              </a:ext>
            </a:extLst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ko-KR"/>
              </a:defPPr>
              <a:lvl1pPr>
                <a:lnSpc>
                  <a:spcPct val="90000"/>
                </a:lnSpc>
                <a:buClr>
                  <a:schemeClr val="bg2"/>
                </a:buClr>
                <a:defRPr kumimoji="0" sz="1600" b="1">
                  <a:latin typeface="+mn-ea"/>
                  <a:ea typeface="+mn-ea"/>
                  <a:cs typeface="Arial"/>
                </a:defRPr>
              </a:lvl1pPr>
            </a:lstStyle>
            <a:p>
              <a:pPr marL="174625" indent="-174625" latinLnBrk="0">
                <a:lnSpc>
                  <a:spcPct val="100000"/>
                </a:lnSpc>
                <a:spcBef>
                  <a:spcPts val="300"/>
                </a:spcBef>
                <a:buClrTx/>
                <a:buFont typeface="Wingdings" panose="05000000000000000000" pitchFamily="2" charset="2"/>
                <a:buChar char="§"/>
              </a:pPr>
              <a:r>
                <a:rPr lang="en-US" altLang="ko-KR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E2E </a:t>
              </a:r>
              <a:r>
                <a:rPr lang="ko-KR" altLang="en-US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관점의 실시간 통합 분석 </a:t>
              </a:r>
              <a:r>
                <a:rPr lang="en-US" altLang="ko-KR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Dash board</a:t>
              </a:r>
            </a:p>
            <a:p>
              <a:pPr marL="174625" indent="-174625" latinLnBrk="0">
                <a:lnSpc>
                  <a:spcPct val="100000"/>
                </a:lnSpc>
                <a:spcBef>
                  <a:spcPts val="300"/>
                </a:spcBef>
                <a:buClrTx/>
                <a:buFont typeface="Wingdings" panose="05000000000000000000" pitchFamily="2" charset="2"/>
                <a:buChar char="§"/>
              </a:pPr>
              <a:r>
                <a:rPr lang="ko-KR" altLang="en-US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장애</a:t>
              </a:r>
              <a:r>
                <a:rPr lang="en-US" altLang="ko-KR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/</a:t>
              </a:r>
              <a:r>
                <a:rPr lang="ko-KR" altLang="en-US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성능 통합 운영관리</a:t>
              </a:r>
              <a:endParaRPr lang="en-US" altLang="ko-KR" sz="1000" b="0" dirty="0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655136" y="4192077"/>
            <a:ext cx="3456384" cy="472493"/>
            <a:chOff x="5650261" y="1861713"/>
            <a:chExt cx="3314227" cy="628773"/>
          </a:xfrm>
        </p:grpSpPr>
        <p:grpSp>
          <p:nvGrpSpPr>
            <p:cNvPr id="29" name="그룹 28"/>
            <p:cNvGrpSpPr/>
            <p:nvPr/>
          </p:nvGrpSpPr>
          <p:grpSpPr>
            <a:xfrm>
              <a:off x="5650261" y="1861713"/>
              <a:ext cx="3314227" cy="361626"/>
              <a:chOff x="6933248" y="3645024"/>
              <a:chExt cx="2628264" cy="361626"/>
            </a:xfrm>
          </p:grpSpPr>
          <p:sp>
            <p:nvSpPr>
              <p:cNvPr id="31" name="TextBox 30"/>
              <p:cNvSpPr txBox="1"/>
              <p:nvPr/>
            </p:nvSpPr>
            <p:spPr bwMode="auto">
              <a:xfrm>
                <a:off x="7181991" y="3645024"/>
                <a:ext cx="2379521" cy="36162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5997" rIns="36000" bIns="35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eaLnBrk="0" hangingPunct="0">
                  <a:spcBef>
                    <a:spcPts val="0"/>
                  </a:spcBef>
                  <a:buSzPct val="70000"/>
                  <a:defRPr b="1" kern="0">
                    <a:latin typeface="+mn-ea"/>
                    <a:ea typeface="+mn-ea"/>
                  </a:defRPr>
                </a:lvl1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ko-KR" sz="1000" dirty="0">
                    <a:solidFill>
                      <a:prstClr val="black"/>
                    </a:solidFill>
                    <a:cs typeface="-윤고딕130"/>
                  </a:rPr>
                  <a:t>Control Layer</a:t>
                </a:r>
                <a:endParaRPr lang="ko-KR" altLang="en-US" sz="1000" dirty="0">
                  <a:solidFill>
                    <a:prstClr val="black"/>
                  </a:solidFill>
                  <a:cs typeface="-윤고딕13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 bwMode="auto">
              <a:xfrm>
                <a:off x="6933248" y="3645024"/>
                <a:ext cx="252000" cy="361626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5997" rIns="36000" bIns="35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eaLnBrk="0" hangingPunct="0">
                  <a:spcBef>
                    <a:spcPts val="0"/>
                  </a:spcBef>
                  <a:buSzPct val="70000"/>
                  <a:defRPr b="1" kern="0">
                    <a:latin typeface="+mn-ea"/>
                    <a:ea typeface="+mn-ea"/>
                  </a:defRPr>
                </a:lvl1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ko-KR" sz="1000" dirty="0">
                    <a:solidFill>
                      <a:prstClr val="white"/>
                    </a:solidFill>
                    <a:cs typeface="-윤고딕130"/>
                  </a:rPr>
                  <a:t>5</a:t>
                </a:r>
                <a:endParaRPr lang="ko-KR" altLang="en-US" sz="1000" dirty="0">
                  <a:solidFill>
                    <a:prstClr val="white"/>
                  </a:solidFill>
                  <a:cs typeface="-윤고딕130"/>
                </a:endParaRPr>
              </a:p>
            </p:txBody>
          </p:sp>
        </p:grpSp>
        <p:sp>
          <p:nvSpPr>
            <p:cNvPr id="30" name="Text Box 45"/>
            <p:cNvSpPr txBox="1">
              <a:spLocks noChangeArrowheads="1"/>
            </p:cNvSpPr>
            <p:nvPr/>
          </p:nvSpPr>
          <p:spPr bwMode="gray">
            <a:xfrm>
              <a:off x="5652121" y="2262402"/>
              <a:ext cx="3299574" cy="228084"/>
            </a:xfrm>
            <a:prstGeom prst="rect">
              <a:avLst/>
            </a:prstGeom>
            <a:noFill/>
            <a:ln w="6350" cap="flat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5FFFF"/>
                  </a:solidFill>
                </a14:hiddenFill>
              </a:ext>
            </a:extLst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ko-KR"/>
              </a:defPPr>
              <a:lvl1pPr>
                <a:lnSpc>
                  <a:spcPct val="90000"/>
                </a:lnSpc>
                <a:buClr>
                  <a:schemeClr val="bg2"/>
                </a:buClr>
                <a:defRPr kumimoji="0" sz="1600" b="1">
                  <a:latin typeface="+mn-ea"/>
                  <a:ea typeface="+mn-ea"/>
                  <a:cs typeface="Arial"/>
                </a:defRPr>
              </a:lvl1pPr>
            </a:lstStyle>
            <a:p>
              <a:pPr marL="174625" indent="-174625" latinLnBrk="0">
                <a:lnSpc>
                  <a:spcPct val="100000"/>
                </a:lnSpc>
                <a:spcBef>
                  <a:spcPts val="300"/>
                </a:spcBef>
                <a:buClrTx/>
                <a:buFont typeface="Wingdings" panose="05000000000000000000" pitchFamily="2" charset="2"/>
                <a:buChar char="§"/>
              </a:pPr>
              <a:r>
                <a:rPr lang="ko-KR" altLang="en-US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분석된 결과를 기반으로 기지국 최적화</a:t>
              </a:r>
              <a:r>
                <a:rPr lang="en-US" altLang="ko-KR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/</a:t>
              </a:r>
              <a:r>
                <a:rPr lang="ko-KR" altLang="en-US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제어</a:t>
              </a:r>
              <a:endParaRPr lang="en-US" altLang="ko-KR" sz="1000" b="0" dirty="0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1049831" y="1360474"/>
            <a:ext cx="3848136" cy="3298889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latinLnBrk="0"/>
            <a:r>
              <a:rPr lang="en-US" altLang="ko-KR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[Operation Analytics </a:t>
            </a:r>
            <a:r>
              <a:rPr lang="ko-KR" alt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플랫폼</a:t>
            </a:r>
            <a:r>
              <a:rPr lang="en-US" altLang="ko-KR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135419" y="1700189"/>
            <a:ext cx="3666294" cy="584799"/>
          </a:xfrm>
          <a:prstGeom prst="roundRect">
            <a:avLst>
              <a:gd name="adj" fmla="val 6889"/>
            </a:avLst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t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dirty="0">
                <a:solidFill>
                  <a:prstClr val="black"/>
                </a:solidFill>
                <a:latin typeface="+mn-ea"/>
              </a:rPr>
              <a:t>UI Layer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000671" y="2361906"/>
            <a:ext cx="1296144" cy="1062668"/>
          </a:xfrm>
          <a:prstGeom prst="roundRect">
            <a:avLst>
              <a:gd name="adj" fmla="val 6889"/>
            </a:avLst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t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dirty="0">
                <a:solidFill>
                  <a:prstClr val="black"/>
                </a:solidFill>
                <a:latin typeface="+mn-ea"/>
              </a:rPr>
              <a:t>Real Time</a:t>
            </a:r>
          </a:p>
          <a:p>
            <a:pPr marL="0" marR="0" lvl="0" indent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dirty="0">
                <a:solidFill>
                  <a:prstClr val="black"/>
                </a:solidFill>
                <a:latin typeface="+mn-ea"/>
              </a:rPr>
              <a:t>Analysis Layer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35419" y="3592723"/>
            <a:ext cx="721235" cy="933058"/>
          </a:xfrm>
          <a:prstGeom prst="roundRect">
            <a:avLst>
              <a:gd name="adj" fmla="val 6889"/>
            </a:avLst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t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Collect</a:t>
            </a:r>
            <a:r>
              <a:rPr kumimoji="0" lang="en-US" altLang="ko-KR" sz="1000" b="1" dirty="0">
                <a:solidFill>
                  <a:prstClr val="black"/>
                </a:solidFill>
                <a:latin typeface="+mn-ea"/>
              </a:rPr>
              <a:t>or</a:t>
            </a:r>
          </a:p>
          <a:p>
            <a:pPr marL="0" marR="0" lvl="0" indent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Layer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42888" y="4045154"/>
            <a:ext cx="507891" cy="411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배치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수집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146899" y="2838468"/>
            <a:ext cx="1003688" cy="2048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무선품질 분석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206352" y="1992588"/>
            <a:ext cx="1115081" cy="2111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통합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Dash Board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408895" y="1992588"/>
            <a:ext cx="1115081" cy="2111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실시간 데이터 분석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611438" y="1992588"/>
            <a:ext cx="1115081" cy="2111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통합 운영관리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440830" y="3592722"/>
            <a:ext cx="1360883" cy="930714"/>
          </a:xfrm>
          <a:prstGeom prst="roundRect">
            <a:avLst>
              <a:gd name="adj" fmla="val 6889"/>
            </a:avLst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t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prstClr val="black"/>
                </a:solidFill>
                <a:latin typeface="+mn-ea"/>
              </a:rPr>
              <a:t>Control Layer</a:t>
            </a:r>
            <a:endParaRPr kumimoji="0" lang="ko-KR" altLang="en-US" sz="10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440831" y="2371723"/>
            <a:ext cx="1360883" cy="1049785"/>
          </a:xfrm>
          <a:prstGeom prst="roundRect">
            <a:avLst>
              <a:gd name="adj" fmla="val 6889"/>
            </a:avLst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t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prstClr val="black"/>
                </a:solidFill>
                <a:latin typeface="+mn-ea"/>
              </a:rPr>
              <a:t>Near Real Time</a:t>
            </a:r>
          </a:p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prstClr val="black"/>
                </a:solidFill>
                <a:latin typeface="+mn-ea"/>
              </a:rPr>
              <a:t>Analysis Layer</a:t>
            </a:r>
            <a:endParaRPr kumimoji="0" lang="ko-KR" altLang="en-US" sz="10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42905" y="2830901"/>
            <a:ext cx="956735" cy="2105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CEI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642905" y="3111200"/>
            <a:ext cx="956735" cy="2105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AD/RCM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49831" y="4965454"/>
            <a:ext cx="3848136" cy="99191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latinLnBrk="0"/>
            <a:r>
              <a:rPr lang="en-US" altLang="ko-KR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[Discovery Analytics </a:t>
            </a:r>
            <a:r>
              <a:rPr lang="ko-KR" alt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플랫폼</a:t>
            </a:r>
            <a:r>
              <a:rPr lang="en-US" altLang="ko-KR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92158" y="5409552"/>
            <a:ext cx="1731445" cy="415418"/>
          </a:xfrm>
          <a:prstGeom prst="roundRect">
            <a:avLst>
              <a:gd name="adj" fmla="val 6889"/>
            </a:avLst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t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개발 환경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050309" y="5409552"/>
            <a:ext cx="1665365" cy="415418"/>
          </a:xfrm>
          <a:prstGeom prst="roundRect">
            <a:avLst>
              <a:gd name="adj" fmla="val 6889"/>
            </a:avLst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t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분석 환경</a:t>
            </a:r>
          </a:p>
        </p:txBody>
      </p:sp>
      <p:cxnSp>
        <p:nvCxnSpPr>
          <p:cNvPr id="49" name="직선 화살표 연결선 48"/>
          <p:cNvCxnSpPr>
            <a:stCxn id="33" idx="2"/>
            <a:endCxn id="46" idx="0"/>
          </p:cNvCxnSpPr>
          <p:nvPr/>
        </p:nvCxnSpPr>
        <p:spPr>
          <a:xfrm>
            <a:off x="2973899" y="4659363"/>
            <a:ext cx="0" cy="306091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1119899" y="2368585"/>
            <a:ext cx="721235" cy="1058933"/>
          </a:xfrm>
          <a:prstGeom prst="roundRect">
            <a:avLst>
              <a:gd name="adj" fmla="val 6889"/>
            </a:avLst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t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Correlation</a:t>
            </a:r>
          </a:p>
          <a:p>
            <a:pPr marL="0" marR="0" lvl="0" indent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Layer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5655136" y="5596077"/>
            <a:ext cx="3456384" cy="649327"/>
            <a:chOff x="5650261" y="1861713"/>
            <a:chExt cx="3314227" cy="864096"/>
          </a:xfrm>
        </p:grpSpPr>
        <p:grpSp>
          <p:nvGrpSpPr>
            <p:cNvPr id="52" name="그룹 51"/>
            <p:cNvGrpSpPr/>
            <p:nvPr/>
          </p:nvGrpSpPr>
          <p:grpSpPr>
            <a:xfrm>
              <a:off x="5650261" y="1861713"/>
              <a:ext cx="3314227" cy="361626"/>
              <a:chOff x="6933248" y="3645024"/>
              <a:chExt cx="2628264" cy="361626"/>
            </a:xfrm>
          </p:grpSpPr>
          <p:sp>
            <p:nvSpPr>
              <p:cNvPr id="54" name="TextBox 53"/>
              <p:cNvSpPr txBox="1"/>
              <p:nvPr/>
            </p:nvSpPr>
            <p:spPr bwMode="auto">
              <a:xfrm>
                <a:off x="7181991" y="3645024"/>
                <a:ext cx="2379521" cy="36162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5997" rIns="36000" bIns="35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eaLnBrk="0" hangingPunct="0">
                  <a:spcBef>
                    <a:spcPts val="0"/>
                  </a:spcBef>
                  <a:buSzPct val="70000"/>
                  <a:defRPr b="1" kern="0">
                    <a:latin typeface="+mn-ea"/>
                    <a:ea typeface="+mn-ea"/>
                  </a:defRPr>
                </a:lvl1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ko-KR" sz="1000" dirty="0">
                    <a:solidFill>
                      <a:prstClr val="black"/>
                    </a:solidFill>
                    <a:cs typeface="-윤고딕130"/>
                  </a:rPr>
                  <a:t>Discovery Analytics</a:t>
                </a:r>
                <a:endParaRPr lang="ko-KR" altLang="en-US" sz="1000" dirty="0">
                  <a:solidFill>
                    <a:prstClr val="black"/>
                  </a:solidFill>
                  <a:cs typeface="-윤고딕13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 bwMode="auto">
              <a:xfrm>
                <a:off x="6933248" y="3645024"/>
                <a:ext cx="252000" cy="361626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5997" rIns="36000" bIns="35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eaLnBrk="0" hangingPunct="0">
                  <a:spcBef>
                    <a:spcPts val="0"/>
                  </a:spcBef>
                  <a:buSzPct val="70000"/>
                  <a:defRPr b="1" kern="0">
                    <a:latin typeface="+mn-ea"/>
                    <a:ea typeface="+mn-ea"/>
                  </a:defRPr>
                </a:lvl1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ko-KR" sz="1000" dirty="0">
                    <a:solidFill>
                      <a:prstClr val="white"/>
                    </a:solidFill>
                    <a:cs typeface="-윤고딕130"/>
                  </a:rPr>
                  <a:t>7</a:t>
                </a:r>
                <a:endParaRPr lang="ko-KR" altLang="en-US" sz="1000" dirty="0">
                  <a:solidFill>
                    <a:prstClr val="white"/>
                  </a:solidFill>
                  <a:cs typeface="-윤고딕130"/>
                </a:endParaRPr>
              </a:p>
            </p:txBody>
          </p:sp>
        </p:grpSp>
        <p:sp>
          <p:nvSpPr>
            <p:cNvPr id="53" name="Text Box 45"/>
            <p:cNvSpPr txBox="1">
              <a:spLocks noChangeArrowheads="1"/>
            </p:cNvSpPr>
            <p:nvPr/>
          </p:nvSpPr>
          <p:spPr bwMode="gray">
            <a:xfrm>
              <a:off x="5652121" y="2262402"/>
              <a:ext cx="3299574" cy="463407"/>
            </a:xfrm>
            <a:prstGeom prst="rect">
              <a:avLst/>
            </a:prstGeom>
            <a:noFill/>
            <a:ln w="6350" cap="flat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5FFFF"/>
                  </a:solidFill>
                </a14:hiddenFill>
              </a:ext>
            </a:extLst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ko-KR"/>
              </a:defPPr>
              <a:lvl1pPr>
                <a:lnSpc>
                  <a:spcPct val="90000"/>
                </a:lnSpc>
                <a:buClr>
                  <a:schemeClr val="bg2"/>
                </a:buClr>
                <a:defRPr kumimoji="0" sz="1600" b="1">
                  <a:latin typeface="+mn-ea"/>
                  <a:ea typeface="+mn-ea"/>
                  <a:cs typeface="Arial"/>
                </a:defRPr>
              </a:lvl1pPr>
            </a:lstStyle>
            <a:p>
              <a:pPr marL="174625" indent="-174625" latinLnBrk="0">
                <a:lnSpc>
                  <a:spcPct val="100000"/>
                </a:lnSpc>
                <a:spcBef>
                  <a:spcPts val="300"/>
                </a:spcBef>
                <a:buClrTx/>
                <a:buFont typeface="Wingdings" panose="05000000000000000000" pitchFamily="2" charset="2"/>
                <a:buChar char="§"/>
              </a:pPr>
              <a:r>
                <a:rPr lang="ko-KR" altLang="en-US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실시간 데이터를 활용한 개발</a:t>
              </a:r>
              <a:r>
                <a:rPr lang="en-US" altLang="ko-KR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/</a:t>
              </a:r>
              <a:r>
                <a:rPr lang="ko-KR" altLang="en-US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검증 환경</a:t>
              </a:r>
              <a:endParaRPr lang="en-US" altLang="ko-KR" sz="1000" b="0" dirty="0">
                <a:solidFill>
                  <a:prstClr val="black"/>
                </a:solidFill>
                <a:cs typeface="Arial" panose="020B0604020202020204" pitchFamily="34" charset="0"/>
              </a:endParaRPr>
            </a:p>
            <a:p>
              <a:pPr marL="174625" indent="-174625" latinLnBrk="0">
                <a:lnSpc>
                  <a:spcPct val="100000"/>
                </a:lnSpc>
                <a:spcBef>
                  <a:spcPts val="300"/>
                </a:spcBef>
                <a:buClrTx/>
                <a:buFont typeface="Wingdings" panose="05000000000000000000" pitchFamily="2" charset="2"/>
                <a:buChar char="§"/>
              </a:pPr>
              <a:r>
                <a:rPr lang="ko-KR" altLang="en-US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고급 분석을 위한 환경</a:t>
              </a:r>
              <a:endParaRPr lang="en-US" altLang="ko-KR" sz="1000" b="0" dirty="0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242888" y="2830900"/>
            <a:ext cx="507891" cy="4633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실시간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수집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통합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000672" y="3592722"/>
            <a:ext cx="1296144" cy="930714"/>
          </a:xfrm>
          <a:prstGeom prst="roundRect">
            <a:avLst>
              <a:gd name="adj" fmla="val 6889"/>
            </a:avLst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t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prstClr val="black"/>
                </a:solidFill>
                <a:latin typeface="+mn-ea"/>
              </a:rPr>
              <a:t>Batch Analysis Layer</a:t>
            </a:r>
            <a:endParaRPr kumimoji="0" lang="ko-KR" altLang="en-US" sz="10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216043" y="3947426"/>
            <a:ext cx="956735" cy="2105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구성정보 생성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2216043" y="4227725"/>
            <a:ext cx="956735" cy="2105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연계 분석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643588" y="3957258"/>
            <a:ext cx="956735" cy="2105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기지국 최적화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3643588" y="4237557"/>
            <a:ext cx="956735" cy="2105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트래픽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제어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5655136" y="3524286"/>
            <a:ext cx="3456384" cy="472493"/>
            <a:chOff x="5650261" y="1861713"/>
            <a:chExt cx="3314227" cy="628773"/>
          </a:xfrm>
        </p:grpSpPr>
        <p:grpSp>
          <p:nvGrpSpPr>
            <p:cNvPr id="63" name="그룹 62"/>
            <p:cNvGrpSpPr/>
            <p:nvPr/>
          </p:nvGrpSpPr>
          <p:grpSpPr>
            <a:xfrm>
              <a:off x="5650261" y="1861713"/>
              <a:ext cx="3314227" cy="361626"/>
              <a:chOff x="6933248" y="3645024"/>
              <a:chExt cx="2628264" cy="361626"/>
            </a:xfrm>
          </p:grpSpPr>
          <p:sp>
            <p:nvSpPr>
              <p:cNvPr id="65" name="TextBox 64"/>
              <p:cNvSpPr txBox="1"/>
              <p:nvPr/>
            </p:nvSpPr>
            <p:spPr bwMode="auto">
              <a:xfrm>
                <a:off x="7181991" y="3645024"/>
                <a:ext cx="2379521" cy="36162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5997" rIns="36000" bIns="35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eaLnBrk="0" hangingPunct="0">
                  <a:spcBef>
                    <a:spcPts val="0"/>
                  </a:spcBef>
                  <a:buSzPct val="70000"/>
                  <a:defRPr b="1" kern="0">
                    <a:latin typeface="+mn-ea"/>
                    <a:ea typeface="+mn-ea"/>
                  </a:defRPr>
                </a:lvl1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ko-KR" sz="1000" dirty="0">
                    <a:solidFill>
                      <a:prstClr val="black"/>
                    </a:solidFill>
                    <a:cs typeface="-윤고딕130"/>
                  </a:rPr>
                  <a:t>Batch Analysis Layer</a:t>
                </a:r>
                <a:endParaRPr lang="ko-KR" altLang="en-US" sz="1000" dirty="0">
                  <a:solidFill>
                    <a:prstClr val="black"/>
                  </a:solidFill>
                  <a:cs typeface="-윤고딕13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 bwMode="auto">
              <a:xfrm>
                <a:off x="6933248" y="3645024"/>
                <a:ext cx="252000" cy="361626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5997" rIns="36000" bIns="35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eaLnBrk="0" hangingPunct="0">
                  <a:spcBef>
                    <a:spcPts val="0"/>
                  </a:spcBef>
                  <a:buSzPct val="70000"/>
                  <a:defRPr b="1" kern="0">
                    <a:latin typeface="+mn-ea"/>
                    <a:ea typeface="+mn-ea"/>
                  </a:defRPr>
                </a:lvl1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ko-KR" sz="1000" dirty="0">
                    <a:solidFill>
                      <a:prstClr val="white"/>
                    </a:solidFill>
                    <a:cs typeface="-윤고딕130"/>
                  </a:rPr>
                  <a:t>4</a:t>
                </a:r>
                <a:endParaRPr lang="ko-KR" altLang="en-US" sz="1000" dirty="0">
                  <a:solidFill>
                    <a:prstClr val="white"/>
                  </a:solidFill>
                  <a:cs typeface="-윤고딕130"/>
                </a:endParaRPr>
              </a:p>
            </p:txBody>
          </p:sp>
        </p:grpSp>
        <p:sp>
          <p:nvSpPr>
            <p:cNvPr id="64" name="Text Box 45"/>
            <p:cNvSpPr txBox="1">
              <a:spLocks noChangeArrowheads="1"/>
            </p:cNvSpPr>
            <p:nvPr/>
          </p:nvSpPr>
          <p:spPr bwMode="gray">
            <a:xfrm>
              <a:off x="5652121" y="2262402"/>
              <a:ext cx="3299574" cy="228084"/>
            </a:xfrm>
            <a:prstGeom prst="rect">
              <a:avLst/>
            </a:prstGeom>
            <a:noFill/>
            <a:ln w="6350" cap="flat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5FFFF"/>
                  </a:solidFill>
                </a14:hiddenFill>
              </a:ext>
            </a:extLst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ko-KR"/>
              </a:defPPr>
              <a:lvl1pPr>
                <a:lnSpc>
                  <a:spcPct val="90000"/>
                </a:lnSpc>
                <a:buClr>
                  <a:schemeClr val="bg2"/>
                </a:buClr>
                <a:defRPr kumimoji="0" sz="1600" b="1">
                  <a:latin typeface="+mn-ea"/>
                  <a:ea typeface="+mn-ea"/>
                  <a:cs typeface="Arial"/>
                </a:defRPr>
              </a:lvl1pPr>
            </a:lstStyle>
            <a:p>
              <a:pPr marL="174625" indent="-174625" latinLnBrk="0">
                <a:lnSpc>
                  <a:spcPct val="100000"/>
                </a:lnSpc>
                <a:spcBef>
                  <a:spcPts val="300"/>
                </a:spcBef>
                <a:buClrTx/>
                <a:buFont typeface="Wingdings" panose="05000000000000000000" pitchFamily="2" charset="2"/>
                <a:buChar char="§"/>
              </a:pPr>
              <a:r>
                <a:rPr lang="ko-KR" altLang="en-US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구성정보 생성 및 연계 분석 수행</a:t>
              </a:r>
              <a:endParaRPr lang="en-US" altLang="ko-KR" sz="1000" b="0" dirty="0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728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cs typeface="Arial" panose="020B0604020202020204" pitchFamily="34" charset="0"/>
              </a:rPr>
              <a:t>1. Overall configuration diagram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 Box 94"/>
          <p:cNvSpPr txBox="1">
            <a:spLocks noChangeArrowheads="1"/>
          </p:cNvSpPr>
          <p:nvPr/>
        </p:nvSpPr>
        <p:spPr bwMode="auto">
          <a:xfrm>
            <a:off x="6609184" y="188913"/>
            <a:ext cx="311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en-US"/>
            </a:defPPr>
            <a:lvl1pPr marL="179388" indent="-179388" algn="r"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romanUcPeriod"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latin typeface="+mn-ea"/>
              </a:rPr>
              <a:t>I. TANGO-D Overall</a:t>
            </a:r>
            <a:endParaRPr lang="ko-KR" altLang="en-US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59155" y="6237313"/>
            <a:ext cx="206199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800" b="1" kern="0" dirty="0">
                <a:solidFill>
                  <a:prstClr val="black"/>
                </a:solidFill>
                <a:cs typeface="Times New Roman" panose="02020603050405020304" pitchFamily="18" charset="0"/>
              </a:rPr>
              <a:t>ODS</a:t>
            </a:r>
            <a:r>
              <a:rPr lang="en-US" altLang="ko-KR" sz="800" kern="0" dirty="0">
                <a:solidFill>
                  <a:prstClr val="black"/>
                </a:solidFill>
                <a:cs typeface="Times New Roman" panose="02020603050405020304" pitchFamily="18" charset="0"/>
              </a:rPr>
              <a:t>(Operational Data Store)</a:t>
            </a:r>
            <a:endParaRPr lang="en-US" altLang="ko-KR" sz="800" b="1" kern="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ko-KR" sz="800" b="1" kern="0" dirty="0">
                <a:solidFill>
                  <a:prstClr val="black"/>
                </a:solidFill>
                <a:cs typeface="Times New Roman" panose="02020603050405020304" pitchFamily="18" charset="0"/>
              </a:rPr>
              <a:t>ETL</a:t>
            </a:r>
            <a:r>
              <a:rPr lang="en-US" altLang="ko-KR" sz="800" kern="0" dirty="0">
                <a:solidFill>
                  <a:prstClr val="black"/>
                </a:solidFill>
                <a:cs typeface="Times New Roman" panose="02020603050405020304" pitchFamily="18" charset="0"/>
              </a:rPr>
              <a:t>(Extract, Transform, Load)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76536" y="6237312"/>
            <a:ext cx="160307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800" b="1" kern="0" dirty="0">
                <a:solidFill>
                  <a:prstClr val="black"/>
                </a:solidFill>
                <a:cs typeface="Times New Roman" panose="02020603050405020304" pitchFamily="18" charset="0"/>
              </a:rPr>
              <a:t>IF</a:t>
            </a:r>
            <a:r>
              <a:rPr lang="en-US" altLang="ko-KR" sz="800" kern="0" dirty="0">
                <a:solidFill>
                  <a:prstClr val="black"/>
                </a:solidFill>
                <a:cs typeface="Times New Roman" panose="02020603050405020304" pitchFamily="18" charset="0"/>
              </a:rPr>
              <a:t>(Interface)</a:t>
            </a:r>
            <a:endParaRPr lang="en-US" altLang="ko-KR" sz="800" b="1" kern="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ko-KR" sz="800" b="1" kern="0" dirty="0">
                <a:solidFill>
                  <a:prstClr val="black"/>
                </a:solidFill>
                <a:cs typeface="Times New Roman" panose="02020603050405020304" pitchFamily="18" charset="0"/>
              </a:rPr>
              <a:t>BI</a:t>
            </a:r>
            <a:r>
              <a:rPr lang="en-US" altLang="ko-KR" sz="800" kern="0" dirty="0">
                <a:solidFill>
                  <a:prstClr val="black"/>
                </a:solidFill>
                <a:cs typeface="Times New Roman" panose="02020603050405020304" pitchFamily="18" charset="0"/>
              </a:rPr>
              <a:t>(Business Intelligence)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629841" y="6237312"/>
            <a:ext cx="160307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800" b="1" kern="0" dirty="0">
                <a:solidFill>
                  <a:prstClr val="black"/>
                </a:solidFill>
                <a:cs typeface="Times New Roman" panose="02020603050405020304" pitchFamily="18" charset="0"/>
              </a:rPr>
              <a:t>DW</a:t>
            </a:r>
            <a:r>
              <a:rPr lang="en-US" altLang="ko-KR" sz="800" kern="0" dirty="0">
                <a:solidFill>
                  <a:prstClr val="black"/>
                </a:solidFill>
                <a:cs typeface="Times New Roman" panose="02020603050405020304" pitchFamily="18" charset="0"/>
              </a:rPr>
              <a:t>(Data Warehouse)</a:t>
            </a:r>
            <a:endParaRPr lang="en-US" altLang="ko-KR" sz="800" b="1" kern="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ko-KR" sz="800" b="1" kern="0" dirty="0">
                <a:solidFill>
                  <a:prstClr val="black"/>
                </a:solidFill>
                <a:cs typeface="Times New Roman" panose="02020603050405020304" pitchFamily="18" charset="0"/>
              </a:rPr>
              <a:t>DM</a:t>
            </a:r>
            <a:r>
              <a:rPr lang="en-US" altLang="ko-KR" sz="800" kern="0" dirty="0">
                <a:solidFill>
                  <a:prstClr val="black"/>
                </a:solidFill>
                <a:cs typeface="Times New Roman" panose="02020603050405020304" pitchFamily="18" charset="0"/>
              </a:rPr>
              <a:t>(DW Management)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26044" y="1484784"/>
            <a:ext cx="5544000" cy="4769367"/>
          </a:xfrm>
          <a:prstGeom prst="rect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Unified </a:t>
            </a:r>
            <a:r>
              <a:rPr kumimoji="1" lang="en-US" altLang="ko-KR" sz="14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kumimoji="1" lang="en-US" altLang="ko-KR" sz="1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Cluster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23346" y="2028190"/>
            <a:ext cx="5328000" cy="41371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2563" y="732078"/>
            <a:ext cx="1662166" cy="3960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Analysis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[TANGO-A]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48810" y="5463740"/>
            <a:ext cx="5084308" cy="6132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36000" rtlCol="0" anchor="t"/>
          <a:lstStyle/>
          <a:p>
            <a:pPr algn="ctr"/>
            <a:r>
              <a:rPr lang="en-US" altLang="ko-KR" sz="1200" b="1" u="sng" dirty="0">
                <a:solidFill>
                  <a:prstClr val="black"/>
                </a:solidFill>
              </a:rPr>
              <a:t>DW Management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48810" y="4469141"/>
            <a:ext cx="1512000" cy="936104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72000" rtlCol="0" anchor="b">
            <a:noAutofit/>
          </a:bodyPr>
          <a:lstStyle/>
          <a:p>
            <a:pPr algn="ctr"/>
            <a:r>
              <a:rPr lang="en-US" altLang="ko-KR" sz="1200" b="1" u="sng" dirty="0">
                <a:solidFill>
                  <a:prstClr val="black">
                    <a:lumMod val="95000"/>
                    <a:lumOff val="5000"/>
                  </a:prstClr>
                </a:solidFill>
              </a:rPr>
              <a:t>Data provisioning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681649" y="2326262"/>
            <a:ext cx="3351471" cy="122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36000" rtlCol="0" anchor="t"/>
          <a:lstStyle/>
          <a:p>
            <a:pPr algn="ctr"/>
            <a:r>
              <a:rPr lang="en-US" altLang="ko-KR" sz="1200" b="1" u="sng" dirty="0">
                <a:solidFill>
                  <a:prstClr val="black"/>
                </a:solidFill>
              </a:rPr>
              <a:t>Data discovery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681649" y="3597274"/>
            <a:ext cx="3351471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2000" rtlCol="0" anchor="t"/>
          <a:lstStyle/>
          <a:p>
            <a:pPr algn="ctr"/>
            <a:r>
              <a:rPr lang="en-US" altLang="ko-KR" sz="1200" b="1" u="sng" dirty="0">
                <a:solidFill>
                  <a:prstClr val="black"/>
                </a:solidFill>
              </a:rPr>
              <a:t>Data processing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822479" y="3910915"/>
            <a:ext cx="852438" cy="1404000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t"/>
          <a:lstStyle/>
          <a:p>
            <a:pPr algn="ctr"/>
            <a:r>
              <a:rPr lang="en-US" altLang="ko-KR" sz="1050" b="1" dirty="0">
                <a:solidFill>
                  <a:prstClr val="black"/>
                </a:solidFill>
                <a:cs typeface="Times New Roman" panose="02020603050405020304" pitchFamily="18" charset="0"/>
              </a:rPr>
              <a:t>ODS</a:t>
            </a: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01964" y="3910915"/>
            <a:ext cx="2093538" cy="576000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t"/>
          <a:lstStyle/>
          <a:p>
            <a:pPr algn="ctr"/>
            <a:r>
              <a:rPr lang="en-US" altLang="ko-KR" sz="1050" b="1" dirty="0">
                <a:solidFill>
                  <a:prstClr val="black"/>
                </a:solidFill>
                <a:cs typeface="Times New Roman" panose="02020603050405020304" pitchFamily="18" charset="0"/>
              </a:rPr>
              <a:t>Mart</a:t>
            </a: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01964" y="4744846"/>
            <a:ext cx="2093538" cy="576000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t"/>
          <a:lstStyle/>
          <a:p>
            <a:pPr algn="ctr"/>
            <a:r>
              <a:rPr lang="en-US" altLang="ko-KR" sz="1050" b="1" dirty="0">
                <a:solidFill>
                  <a:prstClr val="black"/>
                </a:solidFill>
                <a:cs typeface="Times New Roman" panose="02020603050405020304" pitchFamily="18" charset="0"/>
              </a:rPr>
              <a:t>DW</a:t>
            </a: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3683531" y="4742173"/>
            <a:ext cx="227048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9" name="오른쪽 화살표 18"/>
          <p:cNvSpPr/>
          <p:nvPr/>
        </p:nvSpPr>
        <p:spPr>
          <a:xfrm rot="16200000">
            <a:off x="4771473" y="4455830"/>
            <a:ext cx="245969" cy="365538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773710" y="2559516"/>
            <a:ext cx="3168000" cy="360000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1050" b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Metatron</a:t>
            </a: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81647" y="3582709"/>
            <a:ext cx="365538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DW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81647" y="2322525"/>
            <a:ext cx="365538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BI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56856" y="4886277"/>
            <a:ext cx="216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>
                <a:solidFill>
                  <a:prstClr val="black"/>
                </a:solidFill>
              </a:rPr>
              <a:t>ETL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15995" y="4534390"/>
            <a:ext cx="396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prstClr val="black"/>
                </a:solidFill>
              </a:rPr>
              <a:t>ETL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48810" y="2326262"/>
            <a:ext cx="1512000" cy="216000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r>
              <a:rPr lang="en-US" altLang="ko-KR" sz="1200" b="1" u="sng" dirty="0">
                <a:solidFill>
                  <a:prstClr val="black">
                    <a:lumMod val="95000"/>
                    <a:lumOff val="5000"/>
                  </a:prstClr>
                </a:solidFill>
              </a:rPr>
              <a:t>Data collection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48810" y="2326264"/>
            <a:ext cx="365538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IF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80824" y="3679385"/>
            <a:ext cx="1260000" cy="504000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050" b="1" dirty="0">
                <a:solidFill>
                  <a:prstClr val="black"/>
                </a:solidFill>
                <a:cs typeface="Times New Roman" panose="02020603050405020304" pitchFamily="18" charset="0"/>
              </a:rPr>
              <a:t>Inventory </a:t>
            </a:r>
            <a:br>
              <a:rPr lang="en-US" altLang="ko-KR" sz="1050" b="1" dirty="0">
                <a:solidFill>
                  <a:prstClr val="black"/>
                </a:solidFill>
                <a:cs typeface="Times New Roman" panose="02020603050405020304" pitchFamily="18" charset="0"/>
              </a:rPr>
            </a:b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80824" y="2795710"/>
            <a:ext cx="1260000" cy="864000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 dirty="0">
                <a:solidFill>
                  <a:prstClr val="black"/>
                </a:solidFill>
                <a:cs typeface="Times New Roman" panose="02020603050405020304" pitchFamily="18" charset="0"/>
              </a:rPr>
              <a:t>Output data</a:t>
            </a:r>
          </a:p>
          <a:p>
            <a:pPr algn="ctr"/>
            <a:r>
              <a:rPr lang="en-US" altLang="ko-KR" sz="800" dirty="0">
                <a:solidFill>
                  <a:prstClr val="black"/>
                </a:solidFill>
                <a:cs typeface="Times New Roman" panose="02020603050405020304" pitchFamily="18" charset="0"/>
              </a:rPr>
              <a:t>(TANGO-A, MOIRA, T-EOS)</a:t>
            </a:r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71018" y="4119859"/>
            <a:ext cx="75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CEI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71018" y="4585526"/>
            <a:ext cx="75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MOIRA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82448" y="4956129"/>
            <a:ext cx="612000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Aggregate</a:t>
            </a:r>
          </a:p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L1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32392" y="4956129"/>
            <a:ext cx="612000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Aggregate</a:t>
            </a:r>
          </a:p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L2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02594" y="4904373"/>
            <a:ext cx="612000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Aggregate</a:t>
            </a:r>
          </a:p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L3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982448" y="4175048"/>
            <a:ext cx="612000" cy="25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CEI,KPI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639668" y="4175048"/>
            <a:ext cx="612000" cy="25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MOIRA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46151" y="2618842"/>
            <a:ext cx="720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Fixed Report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357886" y="2618842"/>
            <a:ext cx="720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Dynamic Analysis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45759" y="5442224"/>
            <a:ext cx="365538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DM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42036" y="3198377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Batch collector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316781" y="5742279"/>
            <a:ext cx="144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t"/>
          <a:lstStyle/>
          <a:p>
            <a:pPr algn="ctr"/>
            <a:r>
              <a:rPr lang="en-US" altLang="ko-KR" sz="1050" b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Hadoop</a:t>
            </a:r>
            <a:r>
              <a:rPr lang="en-US" altLang="ko-KR" sz="1050" b="1" dirty="0">
                <a:solidFill>
                  <a:prstClr val="black"/>
                </a:solidFill>
                <a:cs typeface="Times New Roman" panose="02020603050405020304" pitchFamily="18" charset="0"/>
              </a:rPr>
              <a:t> Monitoring</a:t>
            </a: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42036" y="3417446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Online collector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871018" y="4351308"/>
            <a:ext cx="75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Access RF KPI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142036" y="3939817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Batch collector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080824" y="4239061"/>
            <a:ext cx="1260000" cy="374096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 dirty="0">
                <a:solidFill>
                  <a:prstClr val="black"/>
                </a:solidFill>
                <a:cs typeface="Times New Roman" panose="02020603050405020304" pitchFamily="18" charset="0"/>
              </a:rPr>
              <a:t>Interface Info.</a:t>
            </a: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080824" y="4822639"/>
            <a:ext cx="1260000" cy="27965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050" b="1" dirty="0">
                <a:solidFill>
                  <a:prstClr val="black"/>
                </a:solidFill>
                <a:cs typeface="Times New Roman" panose="02020603050405020304" pitchFamily="18" charset="0"/>
              </a:rPr>
              <a:t>Provisioning App.</a:t>
            </a: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56456" y="4710041"/>
            <a:ext cx="576000" cy="576000"/>
          </a:xfrm>
          <a:prstGeom prst="ellipse">
            <a:avLst/>
          </a:prstGeom>
          <a:solidFill>
            <a:sysClr val="window" lastClr="FFFFFF"/>
          </a:solidFill>
          <a:ln w="12700" algn="ctr">
            <a:solidFill>
              <a:sysClr val="windowText" lastClr="000000">
                <a:lumMod val="50000"/>
                <a:lumOff val="50000"/>
              </a:sysClr>
            </a:solidFill>
            <a:round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fontAlgn="ctr" latinLnBrk="0">
              <a:defRPr/>
            </a:pPr>
            <a:r>
              <a:rPr lang="en-US" altLang="ko-KR" sz="900" kern="0" dirty="0">
                <a:solidFill>
                  <a:srgbClr val="000000"/>
                </a:solidFill>
              </a:rPr>
              <a:t>External system</a:t>
            </a:r>
            <a:endParaRPr lang="ko-KR" altLang="en-US" sz="900" kern="0" dirty="0">
              <a:solidFill>
                <a:srgbClr val="000000"/>
              </a:solidFill>
            </a:endParaRPr>
          </a:p>
        </p:txBody>
      </p:sp>
      <p:cxnSp>
        <p:nvCxnSpPr>
          <p:cNvPr id="47" name="직선 화살표 연결선 46"/>
          <p:cNvCxnSpPr>
            <a:endCxn id="46" idx="6"/>
          </p:cNvCxnSpPr>
          <p:nvPr/>
        </p:nvCxnSpPr>
        <p:spPr>
          <a:xfrm flipH="1">
            <a:off x="632456" y="4994281"/>
            <a:ext cx="316354" cy="3760"/>
          </a:xfrm>
          <a:prstGeom prst="straightConnector1">
            <a:avLst/>
          </a:prstGeom>
          <a:noFill/>
          <a:ln w="19050" cap="flat" cmpd="sng" algn="ctr">
            <a:solidFill>
              <a:srgbClr val="E31936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8" name="오른쪽 화살표 47"/>
          <p:cNvSpPr/>
          <p:nvPr/>
        </p:nvSpPr>
        <p:spPr>
          <a:xfrm>
            <a:off x="2460810" y="3559266"/>
            <a:ext cx="227048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9" name="오른쪽 화살표 48"/>
          <p:cNvSpPr/>
          <p:nvPr/>
        </p:nvSpPr>
        <p:spPr>
          <a:xfrm rot="16200000">
            <a:off x="4178421" y="3381268"/>
            <a:ext cx="180000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720752" y="5742279"/>
            <a:ext cx="144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t"/>
          <a:lstStyle/>
          <a:p>
            <a:pPr algn="ctr"/>
            <a:r>
              <a:rPr lang="en-US" altLang="ko-KR" sz="1050" b="1" dirty="0">
                <a:solidFill>
                  <a:prstClr val="black"/>
                </a:solidFill>
                <a:cs typeface="Times New Roman" panose="02020603050405020304" pitchFamily="18" charset="0"/>
              </a:rPr>
              <a:t>Workflow Scheduler</a:t>
            </a: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1" name="오른쪽 화살표 50"/>
          <p:cNvSpPr/>
          <p:nvPr/>
        </p:nvSpPr>
        <p:spPr>
          <a:xfrm rot="10800000">
            <a:off x="2451285" y="4469189"/>
            <a:ext cx="227048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51284" y="3607939"/>
            <a:ext cx="216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>
                <a:solidFill>
                  <a:prstClr val="black"/>
                </a:solidFill>
              </a:rPr>
              <a:t>ETL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53" name="타원 52"/>
          <p:cNvSpPr/>
          <p:nvPr/>
        </p:nvSpPr>
        <p:spPr bwMode="auto">
          <a:xfrm>
            <a:off x="56456" y="3581642"/>
            <a:ext cx="576000" cy="576000"/>
          </a:xfrm>
          <a:prstGeom prst="ellipse">
            <a:avLst/>
          </a:prstGeom>
          <a:solidFill>
            <a:sysClr val="window" lastClr="FFFFFF"/>
          </a:solidFill>
          <a:ln w="12700" algn="ctr">
            <a:solidFill>
              <a:sysClr val="windowText" lastClr="000000">
                <a:lumMod val="50000"/>
                <a:lumOff val="50000"/>
              </a:sysClr>
            </a:solidFill>
            <a:round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fontAlgn="ctr" latinLnBrk="0">
              <a:defRPr/>
            </a:pPr>
            <a:r>
              <a:rPr lang="en-US" altLang="ko-KR" sz="900" kern="0" dirty="0">
                <a:solidFill>
                  <a:srgbClr val="000000"/>
                </a:solidFill>
              </a:rPr>
              <a:t>Legacy</a:t>
            </a:r>
          </a:p>
        </p:txBody>
      </p:sp>
      <p:cxnSp>
        <p:nvCxnSpPr>
          <p:cNvPr id="54" name="직선 화살표 연결선 53"/>
          <p:cNvCxnSpPr>
            <a:stCxn id="53" idx="6"/>
          </p:cNvCxnSpPr>
          <p:nvPr/>
        </p:nvCxnSpPr>
        <p:spPr>
          <a:xfrm>
            <a:off x="632456" y="3869642"/>
            <a:ext cx="288096" cy="8515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1644826" y="1193102"/>
            <a:ext cx="13246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err="1">
                <a:solidFill>
                  <a:prstClr val="black"/>
                </a:solidFill>
              </a:rPr>
              <a:t>xDR</a:t>
            </a:r>
            <a:r>
              <a:rPr lang="en-US" altLang="ko-KR" sz="800" dirty="0">
                <a:solidFill>
                  <a:prstClr val="black"/>
                </a:solidFill>
              </a:rPr>
              <a:t>, Call Trace, </a:t>
            </a:r>
          </a:p>
          <a:p>
            <a:r>
              <a:rPr lang="en-US" altLang="ko-KR" sz="800" dirty="0">
                <a:solidFill>
                  <a:prstClr val="black"/>
                </a:solidFill>
              </a:rPr>
              <a:t>CEI, Access RF KPI 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6" name="순서도: 자기 디스크 55"/>
          <p:cNvSpPr/>
          <p:nvPr/>
        </p:nvSpPr>
        <p:spPr>
          <a:xfrm>
            <a:off x="3690024" y="3155394"/>
            <a:ext cx="1140210" cy="3240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Druid</a:t>
            </a:r>
          </a:p>
        </p:txBody>
      </p:sp>
      <p:grpSp>
        <p:nvGrpSpPr>
          <p:cNvPr id="57" name="그룹 45"/>
          <p:cNvGrpSpPr/>
          <p:nvPr/>
        </p:nvGrpSpPr>
        <p:grpSpPr>
          <a:xfrm>
            <a:off x="6465168" y="1070991"/>
            <a:ext cx="2987927" cy="337100"/>
            <a:chOff x="268339" y="1155533"/>
            <a:chExt cx="5112000" cy="333044"/>
          </a:xfrm>
        </p:grpSpPr>
        <p:cxnSp>
          <p:nvCxnSpPr>
            <p:cNvPr id="58" name="직선 연결선 57"/>
            <p:cNvCxnSpPr/>
            <p:nvPr/>
          </p:nvCxnSpPr>
          <p:spPr bwMode="auto">
            <a:xfrm>
              <a:off x="268339" y="1488577"/>
              <a:ext cx="5112000" cy="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796195" y="1155533"/>
              <a:ext cx="4073457" cy="304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latinLnBrk="0" hangingPunct="1"/>
              <a:r>
                <a:rPr lang="en-US" altLang="ko-KR" sz="1400" b="1" kern="0" dirty="0">
                  <a:solidFill>
                    <a:srgbClr val="000000"/>
                  </a:solidFill>
                  <a:latin typeface="맑은 고딕"/>
                  <a:ea typeface="맑은 고딕"/>
                  <a:cs typeface="Times New Roman" panose="02020603050405020304" pitchFamily="18" charset="0"/>
                </a:rPr>
                <a:t>Main Task</a:t>
              </a:r>
              <a:endParaRPr lang="ko-KR" altLang="en-US" sz="1400" b="1" kern="0" dirty="0">
                <a:solidFill>
                  <a:srgbClr val="000000"/>
                </a:solidFill>
                <a:latin typeface="맑은 고딕"/>
                <a:ea typeface="맑은 고딕"/>
                <a:cs typeface="Times New Roman" panose="02020603050405020304" pitchFamily="18" charset="0"/>
              </a:endParaRPr>
            </a:p>
          </p:txBody>
        </p:sp>
      </p:grpSp>
      <p:sp>
        <p:nvSpPr>
          <p:cNvPr id="60" name="모서리가 둥근 직사각형 59"/>
          <p:cNvSpPr/>
          <p:nvPr/>
        </p:nvSpPr>
        <p:spPr>
          <a:xfrm>
            <a:off x="1136736" y="5742279"/>
            <a:ext cx="144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t"/>
          <a:lstStyle/>
          <a:p>
            <a:pPr algn="ctr"/>
            <a:r>
              <a:rPr lang="en-US" altLang="ko-KR" sz="1050" b="1" dirty="0">
                <a:solidFill>
                  <a:prstClr val="black"/>
                </a:solidFill>
                <a:cs typeface="Times New Roman" panose="02020603050405020304" pitchFamily="18" charset="0"/>
              </a:rPr>
              <a:t>Interface Monitoring</a:t>
            </a: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169104" y="2618842"/>
            <a:ext cx="720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Ad-Hoc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890517" y="2954627"/>
            <a:ext cx="1044000" cy="252000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50" b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Jupyter</a:t>
            </a: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890517" y="3252184"/>
            <a:ext cx="1044000" cy="252000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50" b="1" dirty="0">
                <a:solidFill>
                  <a:prstClr val="black"/>
                </a:solidFill>
                <a:cs typeface="Times New Roman" panose="02020603050405020304" pitchFamily="18" charset="0"/>
              </a:rPr>
              <a:t>Hive Metadata</a:t>
            </a: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4" name="위쪽/아래쪽 화살표 63"/>
          <p:cNvSpPr/>
          <p:nvPr/>
        </p:nvSpPr>
        <p:spPr>
          <a:xfrm>
            <a:off x="5169024" y="3525358"/>
            <a:ext cx="432000" cy="252000"/>
          </a:xfrm>
          <a:prstGeom prst="upDownArrow">
            <a:avLst>
              <a:gd name="adj1" fmla="val 50000"/>
              <a:gd name="adj2" fmla="val 34968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65" name="꺾인 연결선 64"/>
          <p:cNvCxnSpPr>
            <a:stCxn id="56" idx="1"/>
            <a:endCxn id="36" idx="2"/>
          </p:cNvCxnSpPr>
          <p:nvPr/>
        </p:nvCxnSpPr>
        <p:spPr>
          <a:xfrm rot="16200000" flipV="1">
            <a:off x="3940864" y="2836129"/>
            <a:ext cx="284552" cy="35397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56" idx="1"/>
            <a:endCxn id="37" idx="2"/>
          </p:cNvCxnSpPr>
          <p:nvPr/>
        </p:nvCxnSpPr>
        <p:spPr>
          <a:xfrm rot="5400000" flipH="1" flipV="1">
            <a:off x="4346731" y="2784240"/>
            <a:ext cx="284552" cy="45775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290834" y="732078"/>
            <a:ext cx="1662166" cy="3960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T-EOS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442962" y="1535020"/>
            <a:ext cx="1662166" cy="250648"/>
          </a:xfrm>
          <a:prstGeom prst="rect">
            <a:avLst/>
          </a:prstGeom>
          <a:solidFill>
            <a:schemeClr val="accent3"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MOIRA</a:t>
            </a:r>
          </a:p>
        </p:txBody>
      </p:sp>
      <p:cxnSp>
        <p:nvCxnSpPr>
          <p:cNvPr id="69" name="직선 화살표 연결선 68"/>
          <p:cNvCxnSpPr/>
          <p:nvPr/>
        </p:nvCxnSpPr>
        <p:spPr>
          <a:xfrm flipV="1">
            <a:off x="1424608" y="1196784"/>
            <a:ext cx="0" cy="288000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70" name="직선 화살표 연결선 69"/>
          <p:cNvCxnSpPr/>
          <p:nvPr/>
        </p:nvCxnSpPr>
        <p:spPr>
          <a:xfrm flipV="1">
            <a:off x="3921328" y="1196784"/>
            <a:ext cx="0" cy="288000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71" name="직선 화살표 연결선 70"/>
          <p:cNvCxnSpPr/>
          <p:nvPr/>
        </p:nvCxnSpPr>
        <p:spPr>
          <a:xfrm flipV="1">
            <a:off x="1568624" y="1196784"/>
            <a:ext cx="0" cy="288000"/>
          </a:xfrm>
          <a:prstGeom prst="straightConnector1">
            <a:avLst/>
          </a:prstGeom>
          <a:noFill/>
          <a:ln w="19050" cap="flat" cmpd="sng" algn="ctr">
            <a:solidFill>
              <a:srgbClr val="E31936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72" name="직선 화살표 연결선 71"/>
          <p:cNvCxnSpPr/>
          <p:nvPr/>
        </p:nvCxnSpPr>
        <p:spPr>
          <a:xfrm flipV="1">
            <a:off x="4065344" y="1196784"/>
            <a:ext cx="0" cy="288000"/>
          </a:xfrm>
          <a:prstGeom prst="straightConnector1">
            <a:avLst/>
          </a:prstGeom>
          <a:noFill/>
          <a:ln w="19050" cap="flat" cmpd="sng" algn="ctr">
            <a:solidFill>
              <a:srgbClr val="E31936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73" name="직선 화살표 연결선 72"/>
          <p:cNvCxnSpPr/>
          <p:nvPr/>
        </p:nvCxnSpPr>
        <p:spPr>
          <a:xfrm flipV="1">
            <a:off x="632520" y="980760"/>
            <a:ext cx="190283" cy="5212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776600" y="1289697"/>
            <a:ext cx="576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prstClr val="black"/>
                </a:solidFill>
              </a:rPr>
              <a:t>CM File etc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0472" y="808280"/>
            <a:ext cx="576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prstClr val="black"/>
                </a:solidFill>
              </a:rPr>
              <a:t>Probe data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368824" y="1289697"/>
            <a:ext cx="576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prstClr val="black"/>
                </a:solidFill>
              </a:rPr>
              <a:t>Input data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121178" y="1289697"/>
            <a:ext cx="576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prstClr val="black"/>
                </a:solidFill>
              </a:rPr>
              <a:t>Output data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 flipV="1">
            <a:off x="4359422" y="1772816"/>
            <a:ext cx="95568" cy="267095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79" name="직선 화살표 연결선 78"/>
          <p:cNvCxnSpPr/>
          <p:nvPr/>
        </p:nvCxnSpPr>
        <p:spPr>
          <a:xfrm flipV="1">
            <a:off x="4503438" y="1772816"/>
            <a:ext cx="72008" cy="267095"/>
          </a:xfrm>
          <a:prstGeom prst="straightConnector1">
            <a:avLst/>
          </a:prstGeom>
          <a:noFill/>
          <a:ln w="19050" cap="flat" cmpd="sng" algn="ctr">
            <a:solidFill>
              <a:srgbClr val="E31936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3873008" y="1812166"/>
            <a:ext cx="576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prstClr val="black"/>
                </a:solidFill>
              </a:rPr>
              <a:t>Input data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593024" y="1884174"/>
            <a:ext cx="576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prstClr val="black"/>
                </a:solidFill>
              </a:rPr>
              <a:t>Output data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871018" y="4829181"/>
            <a:ext cx="75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T-EOS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313040" y="4123292"/>
            <a:ext cx="612000" cy="25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T-EOS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88904" y="3519886"/>
            <a:ext cx="396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prstClr val="black"/>
                </a:solidFill>
              </a:rPr>
              <a:t>ETL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133080" y="3540358"/>
            <a:ext cx="540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prstClr val="black"/>
                </a:solidFill>
              </a:rPr>
              <a:t>Query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209752" y="4562701"/>
            <a:ext cx="756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prstClr val="black"/>
                </a:solidFill>
              </a:rPr>
              <a:t>Download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871018" y="5066721"/>
            <a:ext cx="75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Master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7307266" y="1450280"/>
            <a:ext cx="2520000" cy="12241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Apache </a:t>
            </a:r>
            <a:r>
              <a:rPr lang="en-US" altLang="ko-KR" sz="1000" dirty="0" err="1">
                <a:solidFill>
                  <a:prstClr val="black"/>
                </a:solidFill>
                <a:sym typeface="Wingdings" panose="05000000000000000000" pitchFamily="2" charset="2"/>
              </a:rPr>
              <a:t>NiFi</a:t>
            </a: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 based interface development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Monitoring and tracking history for collection &amp; provision with Apache </a:t>
            </a:r>
            <a:r>
              <a:rPr lang="en-US" altLang="ko-KR" sz="1000" dirty="0" err="1">
                <a:solidFill>
                  <a:prstClr val="black"/>
                </a:solidFill>
                <a:sym typeface="Wingdings" panose="05000000000000000000" pitchFamily="2" charset="2"/>
              </a:rPr>
              <a:t>NiFi</a:t>
            </a: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 Web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Collect for Output data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Provide DW data to external systems 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cxnSp>
        <p:nvCxnSpPr>
          <p:cNvPr id="89" name="직선 연결선 88"/>
          <p:cNvCxnSpPr/>
          <p:nvPr/>
        </p:nvCxnSpPr>
        <p:spPr bwMode="auto">
          <a:xfrm>
            <a:off x="6469144" y="2600245"/>
            <a:ext cx="3240000" cy="380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직사각형 89"/>
          <p:cNvSpPr/>
          <p:nvPr/>
        </p:nvSpPr>
        <p:spPr bwMode="auto">
          <a:xfrm>
            <a:off x="7307266" y="2710608"/>
            <a:ext cx="2520000" cy="176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Apache </a:t>
            </a:r>
            <a:r>
              <a:rPr lang="en-US" altLang="ko-KR" sz="1000" dirty="0" err="1">
                <a:solidFill>
                  <a:prstClr val="black"/>
                </a:solidFill>
                <a:sym typeface="Wingdings" panose="05000000000000000000" pitchFamily="2" charset="2"/>
              </a:rPr>
              <a:t>Hadoop</a:t>
            </a: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-based DW implementation.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Loading in the ODS area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    Output data for TANGO-A,MOIRA 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    and T-EOS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Aggregate in the DW area 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Create mart data for a specific purpose(CEI, Access RF KPI)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Loading Druid for BI &amp; Daily Report</a:t>
            </a:r>
          </a:p>
        </p:txBody>
      </p:sp>
      <p:sp>
        <p:nvSpPr>
          <p:cNvPr id="91" name="직사각형 90"/>
          <p:cNvSpPr/>
          <p:nvPr/>
        </p:nvSpPr>
        <p:spPr bwMode="auto">
          <a:xfrm>
            <a:off x="6353280" y="1455552"/>
            <a:ext cx="936000" cy="11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r>
              <a:rPr lang="en-US" altLang="ko-KR" sz="1050" b="1" dirty="0">
                <a:solidFill>
                  <a:prstClr val="black"/>
                </a:solidFill>
                <a:cs typeface="Arials"/>
              </a:rPr>
              <a:t>Data Collection,</a:t>
            </a:r>
          </a:p>
          <a:p>
            <a:pPr algn="ctr" defTabSz="863379" latinLnBrk="0">
              <a:lnSpc>
                <a:spcPct val="90000"/>
              </a:lnSpc>
            </a:pPr>
            <a:r>
              <a:rPr lang="en-US" altLang="ko-KR" sz="1050" b="1" dirty="0">
                <a:solidFill>
                  <a:prstClr val="black"/>
                </a:solidFill>
                <a:cs typeface="Arials"/>
              </a:rPr>
              <a:t>Data Provisioning</a:t>
            </a:r>
            <a:endParaRPr lang="ko-KR" altLang="en-US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6357256" y="5122738"/>
            <a:ext cx="936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r>
              <a:rPr lang="en-US" altLang="ko-KR" sz="1050" b="1" dirty="0">
                <a:solidFill>
                  <a:prstClr val="black"/>
                </a:solidFill>
                <a:cs typeface="Arials"/>
              </a:rPr>
              <a:t>Management</a:t>
            </a:r>
          </a:p>
        </p:txBody>
      </p:sp>
      <p:sp>
        <p:nvSpPr>
          <p:cNvPr id="93" name="직사각형 92"/>
          <p:cNvSpPr/>
          <p:nvPr/>
        </p:nvSpPr>
        <p:spPr bwMode="auto">
          <a:xfrm>
            <a:off x="7307266" y="5079780"/>
            <a:ext cx="2520000" cy="122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/>
              <a:t>Web-based interface monitoring (Apache </a:t>
            </a:r>
            <a:r>
              <a:rPr lang="en-US" altLang="ko-KR" sz="1000" dirty="0" err="1"/>
              <a:t>NiFi</a:t>
            </a:r>
            <a:r>
              <a:rPr lang="en-US" altLang="ko-KR" sz="1000" dirty="0"/>
              <a:t>)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prstClr val="black"/>
                </a:solidFill>
                <a:sym typeface="Wingdings" panose="05000000000000000000" pitchFamily="2" charset="2"/>
              </a:rPr>
              <a:t>Oozie</a:t>
            </a: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-based Workflow Scheduler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prstClr val="black"/>
                </a:solidFill>
                <a:sym typeface="Wingdings" panose="05000000000000000000" pitchFamily="2" charset="2"/>
              </a:rPr>
              <a:t>Hadoop</a:t>
            </a: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 Monitoring using </a:t>
            </a:r>
            <a:r>
              <a:rPr lang="en-US" altLang="ko-KR" sz="1000" dirty="0" err="1">
                <a:solidFill>
                  <a:prstClr val="black"/>
                </a:solidFill>
                <a:sym typeface="Wingdings" panose="05000000000000000000" pitchFamily="2" charset="2"/>
              </a:rPr>
              <a:t>Grafana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Hive Metadata Inquiry &amp; Update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Kerberos </a:t>
            </a:r>
            <a:r>
              <a:rPr lang="en-US" altLang="ko-KR" sz="1000" dirty="0" err="1">
                <a:solidFill>
                  <a:prstClr val="black"/>
                </a:solidFill>
                <a:sym typeface="Wingdings" panose="05000000000000000000" pitchFamily="2" charset="2"/>
              </a:rPr>
              <a:t>Hadoop</a:t>
            </a: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 authentication</a:t>
            </a:r>
          </a:p>
        </p:txBody>
      </p:sp>
      <p:sp>
        <p:nvSpPr>
          <p:cNvPr id="94" name="직사각형 93"/>
          <p:cNvSpPr/>
          <p:nvPr/>
        </p:nvSpPr>
        <p:spPr bwMode="auto">
          <a:xfrm>
            <a:off x="6353280" y="4466725"/>
            <a:ext cx="936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r>
              <a:rPr lang="en-US" altLang="ko-KR" sz="1050" b="1" dirty="0">
                <a:solidFill>
                  <a:prstClr val="black"/>
                </a:solidFill>
                <a:cs typeface="Arials"/>
              </a:rPr>
              <a:t>Daily Report</a:t>
            </a:r>
          </a:p>
        </p:txBody>
      </p:sp>
      <p:sp>
        <p:nvSpPr>
          <p:cNvPr id="95" name="직사각형 94"/>
          <p:cNvSpPr/>
          <p:nvPr/>
        </p:nvSpPr>
        <p:spPr bwMode="auto">
          <a:xfrm>
            <a:off x="7307266" y="4483985"/>
            <a:ext cx="2520000" cy="57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CEI Daily Report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Access RF KPI Daily Report </a:t>
            </a:r>
          </a:p>
        </p:txBody>
      </p:sp>
      <p:cxnSp>
        <p:nvCxnSpPr>
          <p:cNvPr id="96" name="직선 연결선 95"/>
          <p:cNvCxnSpPr/>
          <p:nvPr/>
        </p:nvCxnSpPr>
        <p:spPr bwMode="auto">
          <a:xfrm>
            <a:off x="6465168" y="5041782"/>
            <a:ext cx="3240000" cy="1924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직사각형 96"/>
          <p:cNvSpPr/>
          <p:nvPr/>
        </p:nvSpPr>
        <p:spPr>
          <a:xfrm>
            <a:off x="6362843" y="1455553"/>
            <a:ext cx="365538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IF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362843" y="4466725"/>
            <a:ext cx="365538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BI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362190" y="5130280"/>
            <a:ext cx="365538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DM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0" name="직선 연결선 99"/>
          <p:cNvCxnSpPr/>
          <p:nvPr/>
        </p:nvCxnSpPr>
        <p:spPr bwMode="auto">
          <a:xfrm>
            <a:off x="6465168" y="4382255"/>
            <a:ext cx="3240000" cy="1924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직사각형 100"/>
          <p:cNvSpPr/>
          <p:nvPr/>
        </p:nvSpPr>
        <p:spPr bwMode="auto">
          <a:xfrm>
            <a:off x="6353280" y="2677052"/>
            <a:ext cx="936000" cy="16982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r>
              <a:rPr lang="en-US" altLang="ko-KR" sz="1050" b="1" dirty="0">
                <a:solidFill>
                  <a:prstClr val="black"/>
                </a:solidFill>
                <a:cs typeface="Arials"/>
              </a:rPr>
              <a:t>Data Processing</a:t>
            </a:r>
            <a:endParaRPr lang="ko-KR" altLang="en-US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362843" y="2677052"/>
            <a:ext cx="365538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DW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11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cs typeface="Arial" panose="020B0604020202020204" pitchFamily="34" charset="0"/>
              </a:rPr>
              <a:t>2. Big data architecture – Data Warehouse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 Box 94"/>
          <p:cNvSpPr txBox="1">
            <a:spLocks noChangeArrowheads="1"/>
          </p:cNvSpPr>
          <p:nvPr/>
        </p:nvSpPr>
        <p:spPr bwMode="auto">
          <a:xfrm>
            <a:off x="6609184" y="188913"/>
            <a:ext cx="311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en-US"/>
            </a:defPPr>
            <a:lvl1pPr marL="179388" indent="-179388" algn="r"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romanUcPeriod"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latin typeface="+mn-ea"/>
              </a:rPr>
              <a:t>I. TANGO-D Overall</a:t>
            </a:r>
            <a:endParaRPr lang="ko-KR" altLang="en-US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2070" y="692697"/>
            <a:ext cx="2258150" cy="558733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t"/>
          <a:lstStyle/>
          <a:p>
            <a:pPr algn="ctr" latinLnBrk="0"/>
            <a:endParaRPr lang="en-US" altLang="ko-KR" sz="1600" b="1" i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84369" y="692696"/>
            <a:ext cx="4068000" cy="40777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t"/>
          <a:lstStyle/>
          <a:p>
            <a:pPr algn="ctr" latinLnBrk="0"/>
            <a:endParaRPr lang="en-US" altLang="ko-KR" sz="1600" b="1" i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12052" y="3939692"/>
            <a:ext cx="3055257" cy="360000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>
                <a:solidFill>
                  <a:prstClr val="black"/>
                </a:solidFill>
              </a:rPr>
              <a:t>YARN</a:t>
            </a:r>
          </a:p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( </a:t>
            </a:r>
            <a:r>
              <a:rPr lang="en-US" altLang="ko-KR" sz="1100" dirty="0" err="1">
                <a:solidFill>
                  <a:prstClr val="black"/>
                </a:solidFill>
              </a:rPr>
              <a:t>ResourceManager</a:t>
            </a:r>
            <a:r>
              <a:rPr lang="en-US" altLang="ko-KR" sz="1100" dirty="0">
                <a:solidFill>
                  <a:prstClr val="black"/>
                </a:solidFill>
              </a:rPr>
              <a:t> &amp; </a:t>
            </a:r>
            <a:r>
              <a:rPr lang="en-US" altLang="ko-KR" sz="1100" dirty="0" err="1">
                <a:solidFill>
                  <a:prstClr val="black"/>
                </a:solidFill>
              </a:rPr>
              <a:t>NodeManager</a:t>
            </a:r>
            <a:r>
              <a:rPr lang="en-US" altLang="ko-KR" sz="1100" dirty="0">
                <a:solidFill>
                  <a:prstClr val="black"/>
                </a:solidFill>
              </a:rPr>
              <a:t>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12051" y="4356657"/>
            <a:ext cx="3384000" cy="360000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>
                <a:solidFill>
                  <a:prstClr val="black"/>
                </a:solidFill>
              </a:rPr>
              <a:t>HDFS </a:t>
            </a:r>
          </a:p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( Data Repository 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743210" y="2991326"/>
            <a:ext cx="2326412" cy="904667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>
                <a:solidFill>
                  <a:prstClr val="black"/>
                </a:solidFill>
              </a:rPr>
              <a:t>Apache Spark 2.3.0 </a:t>
            </a:r>
            <a:r>
              <a:rPr lang="en-US" altLang="ko-KR" sz="900" dirty="0">
                <a:solidFill>
                  <a:prstClr val="black"/>
                </a:solidFill>
              </a:rPr>
              <a:t>(Expected soon)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12052" y="2991326"/>
            <a:ext cx="664689" cy="904667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>
                <a:solidFill>
                  <a:prstClr val="black"/>
                </a:solidFill>
              </a:rPr>
              <a:t>Hive </a:t>
            </a:r>
          </a:p>
          <a:p>
            <a:pPr algn="ctr">
              <a:defRPr/>
            </a:pPr>
            <a:r>
              <a:rPr lang="en-US" altLang="ko-KR" sz="1100" b="1" dirty="0">
                <a:solidFill>
                  <a:prstClr val="black"/>
                </a:solidFill>
              </a:rPr>
              <a:t>on </a:t>
            </a:r>
            <a:r>
              <a:rPr lang="en-US" altLang="ko-KR" sz="1100" b="1" dirty="0" err="1">
                <a:solidFill>
                  <a:prstClr val="black"/>
                </a:solidFill>
              </a:rPr>
              <a:t>Tez</a:t>
            </a:r>
            <a:endParaRPr lang="ko-KR" altLang="en-US" sz="1100" b="1" dirty="0">
              <a:solidFill>
                <a:prstClr val="black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09679" y="3584654"/>
            <a:ext cx="2193474" cy="252000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dirty="0">
                <a:solidFill>
                  <a:prstClr val="black"/>
                </a:solidFill>
              </a:rPr>
              <a:t>Spark Core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09679" y="3285878"/>
            <a:ext cx="1063503" cy="252000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dirty="0">
                <a:solidFill>
                  <a:prstClr val="black"/>
                </a:solidFill>
              </a:rPr>
              <a:t>Spark-SQL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39651" y="3286939"/>
            <a:ext cx="1063503" cy="252000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dirty="0">
                <a:solidFill>
                  <a:prstClr val="black"/>
                </a:solidFill>
              </a:rPr>
              <a:t>Thrift Server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 rot="10800000">
            <a:off x="6105129" y="3002949"/>
            <a:ext cx="277461" cy="1296000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vert="eaVert"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 err="1">
                <a:solidFill>
                  <a:prstClr val="black"/>
                </a:solidFill>
              </a:rPr>
              <a:t>Sqoop</a:t>
            </a:r>
            <a:r>
              <a:rPr lang="en-US" altLang="ko-KR" sz="1100" b="1" dirty="0">
                <a:solidFill>
                  <a:prstClr val="black"/>
                </a:solidFill>
              </a:rPr>
              <a:t> 1.4.6</a:t>
            </a:r>
            <a:endParaRPr lang="ko-KR" altLang="en-US" sz="1100" b="1" dirty="0">
              <a:solidFill>
                <a:prstClr val="black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012052" y="1691884"/>
            <a:ext cx="3389915" cy="1224136"/>
          </a:xfrm>
          <a:prstGeom prst="roundRect">
            <a:avLst>
              <a:gd name="adj" fmla="val 6889"/>
            </a:avLst>
          </a:prstGeom>
          <a:solidFill>
            <a:srgbClr val="FFFFFF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>
                <a:solidFill>
                  <a:prstClr val="black"/>
                </a:solidFill>
              </a:rPr>
              <a:t>Hive 1.2.1</a:t>
            </a:r>
            <a:r>
              <a:rPr lang="en-US" altLang="ko-KR" sz="1100" dirty="0">
                <a:solidFill>
                  <a:prstClr val="black"/>
                </a:solidFill>
              </a:rPr>
              <a:t> </a:t>
            </a:r>
          </a:p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( </a:t>
            </a:r>
            <a:r>
              <a:rPr lang="en-US" altLang="ko-KR" sz="1100" dirty="0" err="1">
                <a:solidFill>
                  <a:prstClr val="black"/>
                </a:solidFill>
              </a:rPr>
              <a:t>Hadoop</a:t>
            </a:r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/>
              <a:t>data warehouse </a:t>
            </a:r>
            <a:r>
              <a:rPr lang="en-US" altLang="ko-KR" sz="1100" dirty="0">
                <a:solidFill>
                  <a:prstClr val="black"/>
                </a:solidFill>
              </a:rPr>
              <a:t>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33520" y="2708920"/>
            <a:ext cx="2700000" cy="19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t"/>
          <a:lstStyle/>
          <a:p>
            <a:pPr algn="ctr" latinLnBrk="0"/>
            <a:endParaRPr lang="en-US" altLang="ko-KR" sz="1000" dirty="0">
              <a:solidFill>
                <a:schemeClr val="tx1"/>
              </a:solidFill>
            </a:endParaRPr>
          </a:p>
          <a:p>
            <a:pPr algn="ctr" latinLnBrk="0"/>
            <a:endParaRPr lang="en-US" altLang="ko-KR" sz="1000" dirty="0">
              <a:solidFill>
                <a:schemeClr val="tx1"/>
              </a:solidFill>
            </a:endParaRPr>
          </a:p>
          <a:p>
            <a:pPr algn="ctr" latinLnBrk="0"/>
            <a:endParaRPr lang="ko-KR" altLang="en-US" sz="1000" dirty="0">
              <a:solidFill>
                <a:schemeClr val="tx1"/>
              </a:solidFill>
            </a:endParaRPr>
          </a:p>
          <a:p>
            <a:pPr algn="ctr" latinLnBrk="0"/>
            <a:endParaRPr lang="ko-KR" altLang="en-US" sz="10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049951" y="4049129"/>
            <a:ext cx="2484000" cy="284347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Deep Storage(HDFS)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049952" y="3708952"/>
            <a:ext cx="1152000" cy="284347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Historical Nodes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329334" y="3708952"/>
            <a:ext cx="1188000" cy="284347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Real-Time Nodes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049952" y="3233525"/>
            <a:ext cx="756000" cy="424935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Broker </a:t>
            </a:r>
          </a:p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Nodes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894159" y="3233525"/>
            <a:ext cx="756000" cy="424935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Zookeeper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744877" y="3233525"/>
            <a:ext cx="756000" cy="424935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Coordinator</a:t>
            </a:r>
          </a:p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Nodes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933520" y="4716518"/>
            <a:ext cx="2700000" cy="158417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t"/>
          <a:lstStyle/>
          <a:p>
            <a:pPr algn="ctr" latinLnBrk="0"/>
            <a:endParaRPr lang="ko-KR" altLang="en-US" sz="1600" b="1" i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33520" y="692696"/>
            <a:ext cx="2700000" cy="19352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t"/>
          <a:lstStyle/>
          <a:p>
            <a:pPr algn="ctr" latinLnBrk="0"/>
            <a:endParaRPr lang="ko-KR" altLang="en-US" sz="1600" b="1" i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82549" y="928283"/>
            <a:ext cx="18421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b="1" i="1" dirty="0" err="1">
                <a:solidFill>
                  <a:srgbClr val="0000FF"/>
                </a:solidFill>
              </a:rPr>
              <a:t>Metatron</a:t>
            </a:r>
            <a:r>
              <a:rPr lang="en-US" altLang="ko-KR" sz="1000" b="1" i="1" dirty="0">
                <a:solidFill>
                  <a:srgbClr val="0000FF"/>
                </a:solidFill>
              </a:rPr>
              <a:t> 1.0 + </a:t>
            </a:r>
            <a:r>
              <a:rPr lang="en-US" altLang="ko-KR" sz="1000" b="1" i="1" dirty="0" err="1">
                <a:solidFill>
                  <a:srgbClr val="0000FF"/>
                </a:solidFill>
              </a:rPr>
              <a:t>Jupyter</a:t>
            </a:r>
            <a:r>
              <a:rPr lang="en-US" altLang="ko-KR" sz="1000" b="1" i="1" dirty="0">
                <a:solidFill>
                  <a:srgbClr val="0000FF"/>
                </a:solidFill>
              </a:rPr>
              <a:t> 5.0</a:t>
            </a:r>
            <a:endParaRPr lang="ko-KR" altLang="en-US" sz="1000" b="1" i="1" dirty="0">
              <a:solidFill>
                <a:srgbClr val="0000FF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70116" y="1334327"/>
            <a:ext cx="1063385" cy="324000"/>
          </a:xfrm>
          <a:prstGeom prst="roundRect">
            <a:avLst>
              <a:gd name="adj" fmla="val 6889"/>
            </a:avLst>
          </a:prstGeom>
          <a:noFill/>
          <a:ln w="9525" cap="flat" cmpd="sng" algn="ctr">
            <a:noFill/>
            <a:prstDash val="sysDot"/>
          </a:ln>
          <a:effectLst/>
        </p:spPr>
        <p:txBody>
          <a:bodyPr wrap="none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Cleansing</a:t>
            </a:r>
          </a:p>
          <a:p>
            <a:pPr marL="108000" indent="-108000"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Profiling</a:t>
            </a:r>
          </a:p>
          <a:p>
            <a:pPr>
              <a:defRPr/>
            </a:pP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144115" y="1334327"/>
            <a:ext cx="1066449" cy="324000"/>
          </a:xfrm>
          <a:prstGeom prst="roundRect">
            <a:avLst>
              <a:gd name="adj" fmla="val 6889"/>
            </a:avLst>
          </a:prstGeom>
          <a:noFill/>
          <a:ln w="9525" cap="flat" cmpd="sng" algn="ctr">
            <a:noFill/>
            <a:prstDash val="sysDot"/>
          </a:ln>
          <a:effectLst/>
        </p:spPr>
        <p:txBody>
          <a:bodyPr wrap="none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Aggregation</a:t>
            </a:r>
          </a:p>
          <a:p>
            <a:pPr marL="108000" indent="-108000"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Filter, Join, Sort</a:t>
            </a:r>
          </a:p>
          <a:p>
            <a:pPr>
              <a:defRPr/>
            </a:pP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509558" y="1334327"/>
            <a:ext cx="1063385" cy="324000"/>
          </a:xfrm>
          <a:prstGeom prst="roundRect">
            <a:avLst>
              <a:gd name="adj" fmla="val 6889"/>
            </a:avLst>
          </a:prstGeom>
          <a:noFill/>
          <a:ln w="9525" cap="flat" cmpd="sng" algn="ctr">
            <a:noFill/>
            <a:prstDash val="sysDot"/>
          </a:ln>
          <a:effectLst/>
        </p:spPr>
        <p:txBody>
          <a:bodyPr wrap="none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Converting</a:t>
            </a:r>
          </a:p>
          <a:p>
            <a:pPr>
              <a:defRPr/>
            </a:pP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178858" y="920334"/>
            <a:ext cx="15023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b="1" i="1" dirty="0">
                <a:solidFill>
                  <a:srgbClr val="0000FF"/>
                </a:solidFill>
              </a:rPr>
              <a:t>Apache </a:t>
            </a:r>
            <a:r>
              <a:rPr lang="en-US" altLang="ko-KR" sz="1000" b="1" i="1" dirty="0" err="1">
                <a:solidFill>
                  <a:srgbClr val="0000FF"/>
                </a:solidFill>
              </a:rPr>
              <a:t>Hadoop</a:t>
            </a:r>
            <a:r>
              <a:rPr lang="en-US" altLang="ko-KR" sz="1000" b="1" i="1" dirty="0">
                <a:solidFill>
                  <a:srgbClr val="0000FF"/>
                </a:solidFill>
              </a:rPr>
              <a:t> 2.8.2</a:t>
            </a:r>
            <a:endParaRPr lang="ko-KR" altLang="en-US" sz="1000" b="1" i="1" dirty="0">
              <a:solidFill>
                <a:srgbClr val="0000FF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9982" y="2399372"/>
            <a:ext cx="1998978" cy="2772000"/>
          </a:xfrm>
          <a:prstGeom prst="roundRect">
            <a:avLst>
              <a:gd name="adj" fmla="val 6889"/>
            </a:avLst>
          </a:prstGeom>
          <a:solidFill>
            <a:srgbClr val="FFFFFF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>
                <a:solidFill>
                  <a:prstClr val="black"/>
                </a:solidFill>
              </a:rPr>
              <a:t>Apache </a:t>
            </a:r>
            <a:r>
              <a:rPr lang="en-US" altLang="ko-KR" sz="1100" b="1" dirty="0" err="1">
                <a:solidFill>
                  <a:prstClr val="black"/>
                </a:solidFill>
              </a:rPr>
              <a:t>NiFi</a:t>
            </a:r>
            <a:r>
              <a:rPr lang="en-US" altLang="ko-KR" sz="1100" b="1" dirty="0">
                <a:solidFill>
                  <a:prstClr val="black"/>
                </a:solidFill>
              </a:rPr>
              <a:t> 1.4.0</a:t>
            </a:r>
          </a:p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( Dataflow engine )</a:t>
            </a:r>
          </a:p>
          <a:p>
            <a:pPr algn="ctr">
              <a:defRPr/>
            </a:pPr>
            <a:endParaRPr lang="en-US" altLang="ko-KR" sz="1100" dirty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Zero-Master Clustering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9982" y="1823308"/>
            <a:ext cx="1998978" cy="432048"/>
          </a:xfrm>
          <a:prstGeom prst="roundRect">
            <a:avLst>
              <a:gd name="adj" fmla="val 6889"/>
            </a:avLst>
          </a:prstGeom>
          <a:solidFill>
            <a:srgbClr val="FFFFFF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>
                <a:solidFill>
                  <a:prstClr val="black"/>
                </a:solidFill>
              </a:rPr>
              <a:t>Apache Kafka 1.0.0</a:t>
            </a:r>
          </a:p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( Receive</a:t>
            </a:r>
            <a:r>
              <a:rPr lang="ko-KR" altLang="en-US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>
                <a:solidFill>
                  <a:prstClr val="black"/>
                </a:solidFill>
              </a:rPr>
              <a:t>collection notice 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14735" y="3202820"/>
            <a:ext cx="1188000" cy="612000"/>
          </a:xfrm>
          <a:prstGeom prst="roundRect">
            <a:avLst>
              <a:gd name="adj" fmla="val 6889"/>
            </a:avLst>
          </a:prstGeom>
          <a:solidFill>
            <a:srgbClr val="FFFFFF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dirty="0">
                <a:solidFill>
                  <a:prstClr val="black"/>
                </a:solidFill>
              </a:rPr>
              <a:t>Apache </a:t>
            </a:r>
            <a:r>
              <a:rPr lang="en-US" altLang="ko-KR" sz="1000" dirty="0" err="1">
                <a:solidFill>
                  <a:prstClr val="black"/>
                </a:solidFill>
              </a:rPr>
              <a:t>NiFi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30759" y="3451118"/>
            <a:ext cx="1188000" cy="612000"/>
          </a:xfrm>
          <a:prstGeom prst="roundRect">
            <a:avLst>
              <a:gd name="adj" fmla="val 6889"/>
            </a:avLst>
          </a:prstGeom>
          <a:solidFill>
            <a:srgbClr val="FFFFFF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square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dirty="0">
                <a:solidFill>
                  <a:prstClr val="black"/>
                </a:solidFill>
              </a:rPr>
              <a:t>Apache </a:t>
            </a:r>
            <a:r>
              <a:rPr lang="en-US" altLang="ko-KR" sz="1000" dirty="0" err="1">
                <a:solidFill>
                  <a:prstClr val="black"/>
                </a:solidFill>
              </a:rPr>
              <a:t>NiFi</a:t>
            </a:r>
            <a:r>
              <a:rPr lang="en-US" altLang="ko-KR" sz="1000" dirty="0">
                <a:solidFill>
                  <a:prstClr val="black"/>
                </a:solidFill>
              </a:rPr>
              <a:t> – Cluster Coordinator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21969" y="3962634"/>
            <a:ext cx="1188000" cy="612000"/>
          </a:xfrm>
          <a:prstGeom prst="roundRect">
            <a:avLst>
              <a:gd name="adj" fmla="val 6889"/>
            </a:avLst>
          </a:prstGeom>
          <a:solidFill>
            <a:srgbClr val="FFFFFF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square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dirty="0">
                <a:solidFill>
                  <a:prstClr val="black"/>
                </a:solidFill>
              </a:rPr>
              <a:t>Apache </a:t>
            </a:r>
            <a:r>
              <a:rPr lang="en-US" altLang="ko-KR" sz="1000" dirty="0" err="1">
                <a:solidFill>
                  <a:prstClr val="black"/>
                </a:solidFill>
              </a:rPr>
              <a:t>NiFi</a:t>
            </a:r>
            <a:r>
              <a:rPr lang="en-US" altLang="ko-KR" sz="1000" dirty="0">
                <a:solidFill>
                  <a:prstClr val="black"/>
                </a:solidFill>
              </a:rPr>
              <a:t> – Primary Node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49982" y="5229200"/>
            <a:ext cx="1998978" cy="432048"/>
          </a:xfrm>
          <a:prstGeom prst="roundRect">
            <a:avLst>
              <a:gd name="adj" fmla="val 6889"/>
            </a:avLst>
          </a:prstGeom>
          <a:solidFill>
            <a:srgbClr val="FFFFFF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>
                <a:solidFill>
                  <a:prstClr val="black"/>
                </a:solidFill>
              </a:rPr>
              <a:t>Zookeeper 3.4.9</a:t>
            </a:r>
          </a:p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(</a:t>
            </a:r>
            <a:r>
              <a:rPr lang="en-US" altLang="ko-KR" sz="1100" dirty="0"/>
              <a:t>Distributed coordination )</a:t>
            </a:r>
            <a:endParaRPr lang="en-US" altLang="ko-KR" sz="1100" b="1" dirty="0">
              <a:solidFill>
                <a:prstClr val="black"/>
              </a:solidFill>
            </a:endParaRPr>
          </a:p>
        </p:txBody>
      </p:sp>
      <p:sp>
        <p:nvSpPr>
          <p:cNvPr id="36" name="TextBox 51"/>
          <p:cNvSpPr txBox="1">
            <a:spLocks noChangeArrowheads="1"/>
          </p:cNvSpPr>
          <p:nvPr/>
        </p:nvSpPr>
        <p:spPr bwMode="auto">
          <a:xfrm>
            <a:off x="381477" y="4631668"/>
            <a:ext cx="612000" cy="432000"/>
          </a:xfrm>
          <a:prstGeom prst="can">
            <a:avLst>
              <a:gd name="adj" fmla="val 18597"/>
            </a:avLst>
          </a:prstGeom>
          <a:solidFill>
            <a:sysClr val="window" lastClr="FFFFFF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wrap="square" lIns="0" tIns="36000" rIns="0" bIns="36000" anchor="ctr">
            <a:no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00" b="0" kern="0" dirty="0" err="1">
                <a:solidFill>
                  <a:prstClr val="black"/>
                </a:solidFill>
                <a:latin typeface="맑은 고딕" pitchFamily="50" charset="-127"/>
                <a:cs typeface="Times New Roman" panose="02020603050405020304" pitchFamily="18" charset="0"/>
              </a:rPr>
              <a:t>Flowfile</a:t>
            </a:r>
            <a:endParaRPr lang="en-US" altLang="ko-KR" sz="900" b="0" kern="0" dirty="0">
              <a:solidFill>
                <a:prstClr val="black"/>
              </a:solidFill>
              <a:latin typeface="맑은 고딕" pitchFamily="50" charset="-127"/>
              <a:cs typeface="Times New Roman" panose="02020603050405020304" pitchFamily="18" charset="0"/>
            </a:endParaRPr>
          </a:p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00" b="0" kern="0" dirty="0">
                <a:solidFill>
                  <a:prstClr val="black"/>
                </a:solidFill>
                <a:latin typeface="맑은 고딕" pitchFamily="50" charset="-127"/>
                <a:cs typeface="Times New Roman" panose="02020603050405020304" pitchFamily="18" charset="0"/>
              </a:rPr>
              <a:t>Repository</a:t>
            </a:r>
          </a:p>
        </p:txBody>
      </p:sp>
      <p:sp>
        <p:nvSpPr>
          <p:cNvPr id="37" name="TextBox 51"/>
          <p:cNvSpPr txBox="1">
            <a:spLocks noChangeArrowheads="1"/>
          </p:cNvSpPr>
          <p:nvPr/>
        </p:nvSpPr>
        <p:spPr bwMode="auto">
          <a:xfrm>
            <a:off x="1040307" y="4631668"/>
            <a:ext cx="612000" cy="432000"/>
          </a:xfrm>
          <a:prstGeom prst="can">
            <a:avLst>
              <a:gd name="adj" fmla="val 18597"/>
            </a:avLst>
          </a:prstGeom>
          <a:solidFill>
            <a:sysClr val="window" lastClr="FFFFFF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wrap="square" lIns="0" tIns="36000" rIns="0" bIns="36000" anchor="ctr">
            <a:no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00" b="0" kern="0" dirty="0">
                <a:solidFill>
                  <a:prstClr val="black"/>
                </a:solidFill>
                <a:latin typeface="맑은 고딕" pitchFamily="50" charset="-127"/>
                <a:cs typeface="Times New Roman" panose="02020603050405020304" pitchFamily="18" charset="0"/>
              </a:rPr>
              <a:t>Contents</a:t>
            </a:r>
          </a:p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00" b="0" kern="0" dirty="0">
                <a:solidFill>
                  <a:prstClr val="black"/>
                </a:solidFill>
                <a:latin typeface="맑은 고딕" pitchFamily="50" charset="-127"/>
                <a:cs typeface="Times New Roman" panose="02020603050405020304" pitchFamily="18" charset="0"/>
              </a:rPr>
              <a:t>Repository</a:t>
            </a:r>
          </a:p>
        </p:txBody>
      </p:sp>
      <p:sp>
        <p:nvSpPr>
          <p:cNvPr id="38" name="TextBox 51"/>
          <p:cNvSpPr txBox="1">
            <a:spLocks noChangeArrowheads="1"/>
          </p:cNvSpPr>
          <p:nvPr/>
        </p:nvSpPr>
        <p:spPr bwMode="auto">
          <a:xfrm>
            <a:off x="1691677" y="4631668"/>
            <a:ext cx="612000" cy="432000"/>
          </a:xfrm>
          <a:prstGeom prst="can">
            <a:avLst>
              <a:gd name="adj" fmla="val 18597"/>
            </a:avLst>
          </a:prstGeom>
          <a:solidFill>
            <a:sysClr val="window" lastClr="FFFFFF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wrap="square" lIns="0" tIns="36000" rIns="0" bIns="36000" anchor="ctr">
            <a:no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00" b="0" kern="0" dirty="0">
                <a:solidFill>
                  <a:prstClr val="black"/>
                </a:solidFill>
                <a:latin typeface="맑은 고딕" pitchFamily="50" charset="-127"/>
                <a:cs typeface="Times New Roman" panose="02020603050405020304" pitchFamily="18" charset="0"/>
              </a:rPr>
              <a:t>Provenance</a:t>
            </a:r>
          </a:p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00" b="0" kern="0" dirty="0">
                <a:solidFill>
                  <a:prstClr val="black"/>
                </a:solidFill>
                <a:latin typeface="맑은 고딕" pitchFamily="50" charset="-127"/>
                <a:cs typeface="Times New Roman" panose="02020603050405020304" pitchFamily="18" charset="0"/>
              </a:rPr>
              <a:t>Repository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684369" y="4814404"/>
            <a:ext cx="4068000" cy="14828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t"/>
          <a:lstStyle/>
          <a:p>
            <a:pPr algn="ctr" latinLnBrk="0"/>
            <a:endParaRPr lang="ko-KR" altLang="en-US" sz="1600" b="1" i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08038" y="5355964"/>
            <a:ext cx="1440000" cy="396000"/>
          </a:xfrm>
          <a:prstGeom prst="roundRect">
            <a:avLst>
              <a:gd name="adj" fmla="val 6889"/>
            </a:avLst>
          </a:prstGeom>
          <a:solidFill>
            <a:srgbClr val="FFFFFF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 err="1">
                <a:solidFill>
                  <a:prstClr val="black"/>
                </a:solidFill>
              </a:rPr>
              <a:t>Oozie</a:t>
            </a:r>
            <a:r>
              <a:rPr lang="en-US" altLang="ko-KR" sz="1100" b="1" dirty="0">
                <a:solidFill>
                  <a:prstClr val="black"/>
                </a:solidFill>
              </a:rPr>
              <a:t> 4.3.0</a:t>
            </a:r>
          </a:p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(</a:t>
            </a:r>
            <a:r>
              <a:rPr lang="en-US" altLang="ko-KR" sz="1100" dirty="0"/>
              <a:t> Workflow scheduler</a:t>
            </a:r>
            <a:r>
              <a:rPr lang="en-US" altLang="ko-KR" sz="1100" dirty="0">
                <a:solidFill>
                  <a:prstClr val="black"/>
                </a:solidFill>
              </a:rPr>
              <a:t> 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328926" y="5355964"/>
            <a:ext cx="2232000" cy="396000"/>
          </a:xfrm>
          <a:prstGeom prst="roundRect">
            <a:avLst>
              <a:gd name="adj" fmla="val 6889"/>
            </a:avLst>
          </a:prstGeom>
          <a:solidFill>
            <a:srgbClr val="FFFFFF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 err="1">
                <a:solidFill>
                  <a:prstClr val="black"/>
                </a:solidFill>
              </a:rPr>
              <a:t>Telegraf</a:t>
            </a:r>
            <a:r>
              <a:rPr lang="en-US" altLang="ko-KR" sz="1100" b="1" dirty="0">
                <a:solidFill>
                  <a:prstClr val="black"/>
                </a:solidFill>
              </a:rPr>
              <a:t> + </a:t>
            </a:r>
            <a:r>
              <a:rPr lang="en-US" altLang="ko-KR" sz="1100" b="1" dirty="0" err="1">
                <a:solidFill>
                  <a:prstClr val="black"/>
                </a:solidFill>
              </a:rPr>
              <a:t>InfluxDB</a:t>
            </a:r>
            <a:r>
              <a:rPr lang="en-US" altLang="ko-KR" sz="1100" b="1" dirty="0">
                <a:solidFill>
                  <a:prstClr val="black"/>
                </a:solidFill>
              </a:rPr>
              <a:t> + </a:t>
            </a:r>
            <a:r>
              <a:rPr lang="en-US" altLang="ko-KR" sz="1100" b="1" dirty="0" err="1">
                <a:solidFill>
                  <a:prstClr val="black"/>
                </a:solidFill>
              </a:rPr>
              <a:t>Grafana</a:t>
            </a:r>
            <a:endParaRPr lang="en-US" altLang="ko-KR" sz="1100" b="1" dirty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(</a:t>
            </a:r>
            <a:r>
              <a:rPr lang="en-US" altLang="ko-KR" sz="1100" dirty="0"/>
              <a:t> Data visualization &amp; Monitoring </a:t>
            </a:r>
            <a:r>
              <a:rPr lang="en-US" altLang="ko-KR" sz="1100" dirty="0">
                <a:solidFill>
                  <a:prstClr val="black"/>
                </a:solidFill>
              </a:rPr>
              <a:t>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073294" y="1119118"/>
            <a:ext cx="1063385" cy="247483"/>
          </a:xfrm>
          <a:prstGeom prst="roundRect">
            <a:avLst>
              <a:gd name="adj" fmla="val 6889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u="sng" dirty="0">
                <a:solidFill>
                  <a:prstClr val="black"/>
                </a:solidFill>
              </a:rPr>
              <a:t>Extraction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213414" y="1119118"/>
            <a:ext cx="1207401" cy="216024"/>
          </a:xfrm>
          <a:prstGeom prst="roundRect">
            <a:avLst>
              <a:gd name="adj" fmla="val 6889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u="sng" dirty="0">
                <a:solidFill>
                  <a:prstClr val="black"/>
                </a:solidFill>
              </a:rPr>
              <a:t>Transformation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348807" y="1119118"/>
            <a:ext cx="1063385" cy="249298"/>
          </a:xfrm>
          <a:prstGeom prst="roundRect">
            <a:avLst>
              <a:gd name="adj" fmla="val 6889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u="sng" dirty="0">
                <a:solidFill>
                  <a:prstClr val="black"/>
                </a:solidFill>
              </a:rPr>
              <a:t>Load</a:t>
            </a:r>
          </a:p>
        </p:txBody>
      </p:sp>
      <p:sp>
        <p:nvSpPr>
          <p:cNvPr id="45" name="TextBox 51"/>
          <p:cNvSpPr txBox="1">
            <a:spLocks noChangeArrowheads="1"/>
          </p:cNvSpPr>
          <p:nvPr/>
        </p:nvSpPr>
        <p:spPr bwMode="auto">
          <a:xfrm>
            <a:off x="3260575" y="2195940"/>
            <a:ext cx="720000" cy="432000"/>
          </a:xfrm>
          <a:prstGeom prst="can">
            <a:avLst>
              <a:gd name="adj" fmla="val 18597"/>
            </a:avLst>
          </a:prstGeom>
          <a:solidFill>
            <a:sysClr val="window" lastClr="FFFFFF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wrap="square" lIns="0" tIns="36000" rIns="0" bIns="36000" anchor="ctr">
            <a:no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00" b="0" kern="0" dirty="0">
                <a:solidFill>
                  <a:prstClr val="black"/>
                </a:solidFill>
                <a:latin typeface="맑은 고딕" pitchFamily="50" charset="-127"/>
                <a:cs typeface="Times New Roman" panose="02020603050405020304" pitchFamily="18" charset="0"/>
              </a:rPr>
              <a:t>ODS</a:t>
            </a:r>
          </a:p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00" b="0" kern="0" dirty="0">
                <a:solidFill>
                  <a:prstClr val="black"/>
                </a:solidFill>
                <a:latin typeface="맑은 고딕" pitchFamily="50" charset="-127"/>
                <a:cs typeface="Times New Roman" panose="02020603050405020304" pitchFamily="18" charset="0"/>
              </a:rPr>
              <a:t>(Base data)</a:t>
            </a:r>
          </a:p>
        </p:txBody>
      </p:sp>
      <p:sp>
        <p:nvSpPr>
          <p:cNvPr id="46" name="TextBox 51"/>
          <p:cNvSpPr txBox="1">
            <a:spLocks noChangeArrowheads="1"/>
          </p:cNvSpPr>
          <p:nvPr/>
        </p:nvSpPr>
        <p:spPr bwMode="auto">
          <a:xfrm>
            <a:off x="4358913" y="2195940"/>
            <a:ext cx="720000" cy="432000"/>
          </a:xfrm>
          <a:prstGeom prst="can">
            <a:avLst>
              <a:gd name="adj" fmla="val 18597"/>
            </a:avLst>
          </a:prstGeom>
          <a:solidFill>
            <a:sysClr val="window" lastClr="FFFFFF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wrap="square" lIns="0" tIns="36000" rIns="0" bIns="36000" anchor="ctr">
            <a:no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00" b="0" kern="0" dirty="0">
                <a:solidFill>
                  <a:prstClr val="black"/>
                </a:solidFill>
                <a:latin typeface="맑은 고딕" pitchFamily="50" charset="-127"/>
                <a:cs typeface="Times New Roman" panose="02020603050405020304" pitchFamily="18" charset="0"/>
              </a:rPr>
              <a:t>DW</a:t>
            </a:r>
          </a:p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00" b="0" kern="0" dirty="0">
                <a:solidFill>
                  <a:prstClr val="black"/>
                </a:solidFill>
                <a:latin typeface="맑은 고딕" pitchFamily="50" charset="-127"/>
                <a:cs typeface="Times New Roman" panose="02020603050405020304" pitchFamily="18" charset="0"/>
              </a:rPr>
              <a:t>(Aggregate)</a:t>
            </a:r>
          </a:p>
        </p:txBody>
      </p:sp>
      <p:sp>
        <p:nvSpPr>
          <p:cNvPr id="47" name="TextBox 51"/>
          <p:cNvSpPr txBox="1">
            <a:spLocks noChangeArrowheads="1"/>
          </p:cNvSpPr>
          <p:nvPr/>
        </p:nvSpPr>
        <p:spPr bwMode="auto">
          <a:xfrm>
            <a:off x="5511041" y="2195940"/>
            <a:ext cx="720000" cy="432000"/>
          </a:xfrm>
          <a:prstGeom prst="can">
            <a:avLst>
              <a:gd name="adj" fmla="val 18597"/>
            </a:avLst>
          </a:prstGeom>
          <a:solidFill>
            <a:sysClr val="window" lastClr="FFFFFF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wrap="square" lIns="0" tIns="36000" rIns="0" bIns="36000" anchor="ctr">
            <a:no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00" b="0" kern="0" dirty="0">
                <a:solidFill>
                  <a:prstClr val="black"/>
                </a:solidFill>
                <a:latin typeface="맑은 고딕" pitchFamily="50" charset="-127"/>
                <a:cs typeface="Times New Roman" panose="02020603050405020304" pitchFamily="18" charset="0"/>
              </a:rPr>
              <a:t>Mart</a:t>
            </a:r>
          </a:p>
        </p:txBody>
      </p:sp>
      <p:cxnSp>
        <p:nvCxnSpPr>
          <p:cNvPr id="48" name="직선 화살표 연결선 47"/>
          <p:cNvCxnSpPr>
            <a:stCxn id="45" idx="4"/>
            <a:endCxn id="46" idx="2"/>
          </p:cNvCxnSpPr>
          <p:nvPr/>
        </p:nvCxnSpPr>
        <p:spPr>
          <a:xfrm>
            <a:off x="3980575" y="2411940"/>
            <a:ext cx="37833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6" idx="4"/>
            <a:endCxn id="47" idx="2"/>
          </p:cNvCxnSpPr>
          <p:nvPr/>
        </p:nvCxnSpPr>
        <p:spPr>
          <a:xfrm>
            <a:off x="5078913" y="2411940"/>
            <a:ext cx="4321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449080" y="2700020"/>
            <a:ext cx="1512032" cy="216000"/>
          </a:xfrm>
          <a:prstGeom prst="roundRect">
            <a:avLst>
              <a:gd name="adj" fmla="val 6889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rtlCol="0"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* File format :Parquet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160198" y="1310571"/>
            <a:ext cx="12987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b="1" i="1" dirty="0">
                <a:solidFill>
                  <a:srgbClr val="0000FF"/>
                </a:solidFill>
              </a:rPr>
              <a:t>Apache </a:t>
            </a:r>
            <a:r>
              <a:rPr lang="en-US" altLang="ko-KR" sz="1000" b="1" i="1" dirty="0" err="1">
                <a:solidFill>
                  <a:srgbClr val="0000FF"/>
                </a:solidFill>
              </a:rPr>
              <a:t>NiFi</a:t>
            </a:r>
            <a:r>
              <a:rPr lang="en-US" altLang="ko-KR" sz="1000" b="1" i="1" dirty="0">
                <a:solidFill>
                  <a:srgbClr val="0000FF"/>
                </a:solidFill>
              </a:rPr>
              <a:t>  1.4.0</a:t>
            </a:r>
            <a:endParaRPr lang="ko-KR" altLang="en-US" sz="1000" b="1" i="1" dirty="0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766793" y="2988326"/>
            <a:ext cx="8579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b="1" i="1" dirty="0">
                <a:solidFill>
                  <a:srgbClr val="0000FF"/>
                </a:solidFill>
              </a:rPr>
              <a:t>Druid 0.9.1</a:t>
            </a:r>
            <a:endParaRPr lang="ko-KR" altLang="en-US" sz="1000" b="1" i="1" dirty="0">
              <a:solidFill>
                <a:srgbClr val="0000FF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802506" y="5836270"/>
            <a:ext cx="3744000" cy="396000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r>
              <a:rPr lang="en-US" altLang="ko-KR" sz="1100" b="1" dirty="0" err="1">
                <a:solidFill>
                  <a:prstClr val="black"/>
                </a:solidFill>
              </a:rPr>
              <a:t>MariaDB</a:t>
            </a:r>
            <a:r>
              <a:rPr lang="en-US" altLang="ko-KR" sz="1100" b="1" dirty="0">
                <a:solidFill>
                  <a:prstClr val="black"/>
                </a:solidFill>
              </a:rPr>
              <a:t> 10.0.20 + </a:t>
            </a:r>
            <a:r>
              <a:rPr lang="en-US" altLang="ko-KR" sz="1100" b="1" dirty="0" err="1">
                <a:solidFill>
                  <a:prstClr val="black"/>
                </a:solidFill>
              </a:rPr>
              <a:t>HaProxy</a:t>
            </a:r>
            <a:r>
              <a:rPr lang="en-US" altLang="ko-KR" sz="1100" b="1" dirty="0">
                <a:solidFill>
                  <a:prstClr val="black"/>
                </a:solidFill>
              </a:rPr>
              <a:t> 1.5.4</a:t>
            </a:r>
          </a:p>
          <a:p>
            <a:pPr algn="ctr" latinLnBrk="0"/>
            <a:r>
              <a:rPr lang="en-US" altLang="ko-KR" sz="1100" dirty="0">
                <a:solidFill>
                  <a:prstClr val="black"/>
                </a:solidFill>
              </a:rPr>
              <a:t>( DB for </a:t>
            </a:r>
            <a:r>
              <a:rPr lang="en-US" altLang="ko-KR" sz="1100" dirty="0" err="1">
                <a:solidFill>
                  <a:prstClr val="black"/>
                </a:solidFill>
              </a:rPr>
              <a:t>Metatore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en-US" altLang="ko-KR" sz="1100" dirty="0" err="1">
                <a:solidFill>
                  <a:prstClr val="black"/>
                </a:solidFill>
              </a:rPr>
              <a:t>Metatron</a:t>
            </a:r>
            <a:r>
              <a:rPr lang="en-US" altLang="ko-KR" sz="1100" dirty="0">
                <a:solidFill>
                  <a:prstClr val="black"/>
                </a:solidFill>
              </a:rPr>
              <a:t> and </a:t>
            </a:r>
            <a:r>
              <a:rPr lang="en-US" altLang="ko-KR" sz="1100" dirty="0" err="1">
                <a:solidFill>
                  <a:prstClr val="black"/>
                </a:solidFill>
              </a:rPr>
              <a:t>Oozie</a:t>
            </a:r>
            <a:r>
              <a:rPr lang="en-US" altLang="ko-KR" sz="1100" dirty="0">
                <a:solidFill>
                  <a:prstClr val="black"/>
                </a:solidFill>
              </a:rPr>
              <a:t> 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995714" y="5142533"/>
            <a:ext cx="27574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b="1" i="1" dirty="0" err="1">
                <a:solidFill>
                  <a:srgbClr val="0000FF"/>
                </a:solidFill>
              </a:rPr>
              <a:t>Oozie</a:t>
            </a:r>
            <a:r>
              <a:rPr lang="en-US" altLang="ko-KR" sz="1000" b="1" i="1" dirty="0">
                <a:solidFill>
                  <a:srgbClr val="0000FF"/>
                </a:solidFill>
              </a:rPr>
              <a:t> 4.3.0 + </a:t>
            </a:r>
            <a:r>
              <a:rPr lang="en-US" altLang="ko-KR" sz="1000" b="1" i="1" dirty="0" err="1">
                <a:solidFill>
                  <a:srgbClr val="0000FF"/>
                </a:solidFill>
              </a:rPr>
              <a:t>Grafana</a:t>
            </a:r>
            <a:r>
              <a:rPr lang="en-US" altLang="ko-KR" sz="1000" b="1" i="1" dirty="0">
                <a:solidFill>
                  <a:srgbClr val="0000FF"/>
                </a:solidFill>
              </a:rPr>
              <a:t> + </a:t>
            </a:r>
            <a:r>
              <a:rPr lang="en-US" altLang="ko-KR" sz="1000" b="1" i="1" dirty="0" err="1">
                <a:solidFill>
                  <a:srgbClr val="0000FF"/>
                </a:solidFill>
              </a:rPr>
              <a:t>MariaDB</a:t>
            </a:r>
            <a:r>
              <a:rPr lang="en-US" altLang="ko-KR" sz="1000" b="1" i="1" dirty="0">
                <a:solidFill>
                  <a:srgbClr val="0000FF"/>
                </a:solidFill>
              </a:rPr>
              <a:t> 10.0.20 </a:t>
            </a:r>
            <a:endParaRPr lang="ko-KR" altLang="en-US" sz="1000" b="1" i="1" dirty="0">
              <a:solidFill>
                <a:srgbClr val="0000FF"/>
              </a:solidFill>
            </a:endParaRPr>
          </a:p>
        </p:txBody>
      </p:sp>
      <p:sp>
        <p:nvSpPr>
          <p:cNvPr id="55" name="직사각형 54"/>
          <p:cNvSpPr/>
          <p:nvPr/>
        </p:nvSpPr>
        <p:spPr bwMode="gray">
          <a:xfrm>
            <a:off x="259846" y="716861"/>
            <a:ext cx="2196000" cy="2492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lIns="0" tIns="89984" rIns="0" bIns="89984" rtlCol="0" anchor="ctr"/>
          <a:lstStyle/>
          <a:p>
            <a:pPr algn="ctr" latinLnBrk="0"/>
            <a:r>
              <a:rPr lang="en-US" altLang="ko-KR" sz="1400" b="1" i="1" dirty="0">
                <a:solidFill>
                  <a:srgbClr val="FFFFFF"/>
                </a:solidFill>
                <a:cs typeface="Times New Roman" panose="02020603050405020304" pitchFamily="18" charset="0"/>
              </a:rPr>
              <a:t>Data Collection</a:t>
            </a:r>
            <a:endParaRPr lang="ko-KR" altLang="en-US" sz="1400" b="1" i="1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56" name="직사각형 55"/>
          <p:cNvSpPr/>
          <p:nvPr/>
        </p:nvSpPr>
        <p:spPr bwMode="gray">
          <a:xfrm>
            <a:off x="259846" y="5916007"/>
            <a:ext cx="2196000" cy="2492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lIns="0" tIns="89984" rIns="0" bIns="89984" rtlCol="0" anchor="ctr"/>
          <a:lstStyle/>
          <a:p>
            <a:pPr algn="ctr" latinLnBrk="0"/>
            <a:r>
              <a:rPr lang="en-US" altLang="ko-KR" sz="1400" b="1" i="1" dirty="0">
                <a:solidFill>
                  <a:srgbClr val="FFFFFF"/>
                </a:solidFill>
                <a:cs typeface="Times New Roman" panose="02020603050405020304" pitchFamily="18" charset="0"/>
              </a:rPr>
              <a:t>Data Provisioning</a:t>
            </a:r>
            <a:endParaRPr lang="ko-KR" altLang="en-US" sz="1400" b="1" i="1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57" name="직사각형 56"/>
          <p:cNvSpPr/>
          <p:nvPr/>
        </p:nvSpPr>
        <p:spPr bwMode="gray">
          <a:xfrm>
            <a:off x="3549088" y="716861"/>
            <a:ext cx="2196000" cy="2492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lIns="0" tIns="89984" rIns="0" bIns="89984" rtlCol="0" anchor="ctr"/>
          <a:lstStyle/>
          <a:p>
            <a:pPr algn="ctr" latinLnBrk="0"/>
            <a:r>
              <a:rPr lang="en-US" altLang="ko-KR" sz="1400" b="1" i="1" dirty="0">
                <a:solidFill>
                  <a:srgbClr val="FFFFFF"/>
                </a:solidFill>
                <a:cs typeface="Times New Roman" panose="02020603050405020304" pitchFamily="18" charset="0"/>
              </a:rPr>
              <a:t>Data Warehouse</a:t>
            </a:r>
            <a:endParaRPr lang="ko-KR" altLang="en-US" sz="1400" b="1" i="1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58" name="직사각형 57"/>
          <p:cNvSpPr/>
          <p:nvPr/>
        </p:nvSpPr>
        <p:spPr bwMode="gray">
          <a:xfrm>
            <a:off x="7207482" y="716861"/>
            <a:ext cx="2196000" cy="2492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lIns="0" tIns="89984" rIns="0" bIns="89984" rtlCol="0" anchor="ctr"/>
          <a:lstStyle/>
          <a:p>
            <a:pPr algn="ctr" latinLnBrk="0"/>
            <a:r>
              <a:rPr lang="en-US" altLang="ko-KR" sz="1400" b="1" i="1" dirty="0">
                <a:solidFill>
                  <a:srgbClr val="FFFFFF"/>
                </a:solidFill>
                <a:cs typeface="Times New Roman" panose="02020603050405020304" pitchFamily="18" charset="0"/>
              </a:rPr>
              <a:t>Business Intelligence</a:t>
            </a:r>
            <a:endParaRPr lang="ko-KR" altLang="en-US" sz="1400" b="1" i="1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59" name="직사각형 58"/>
          <p:cNvSpPr/>
          <p:nvPr/>
        </p:nvSpPr>
        <p:spPr bwMode="gray">
          <a:xfrm>
            <a:off x="7207482" y="2744712"/>
            <a:ext cx="2196000" cy="2492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lIns="0" tIns="89984" rIns="0" bIns="89984" rtlCol="0" anchor="ctr"/>
          <a:lstStyle/>
          <a:p>
            <a:pPr algn="ctr" latinLnBrk="0"/>
            <a:r>
              <a:rPr lang="en-US" altLang="ko-KR" sz="1400" b="1" i="1" dirty="0">
                <a:solidFill>
                  <a:srgbClr val="FFFFFF"/>
                </a:solidFill>
                <a:cs typeface="Times New Roman" panose="02020603050405020304" pitchFamily="18" charset="0"/>
              </a:rPr>
              <a:t>Druid Cluster</a:t>
            </a:r>
            <a:endParaRPr lang="ko-KR" altLang="en-US" sz="1400" b="1" i="1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60" name="직사각형 59"/>
          <p:cNvSpPr/>
          <p:nvPr/>
        </p:nvSpPr>
        <p:spPr bwMode="gray">
          <a:xfrm>
            <a:off x="3549088" y="4868247"/>
            <a:ext cx="2196000" cy="2492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lIns="0" tIns="89984" rIns="0" bIns="89984" rtlCol="0" anchor="ctr"/>
          <a:lstStyle/>
          <a:p>
            <a:pPr algn="ctr" latinLnBrk="0"/>
            <a:r>
              <a:rPr lang="en-US" altLang="ko-KR" sz="1400" b="1" i="1" dirty="0">
                <a:solidFill>
                  <a:srgbClr val="FFFFFF"/>
                </a:solidFill>
                <a:cs typeface="Times New Roman" panose="02020603050405020304" pitchFamily="18" charset="0"/>
              </a:rPr>
              <a:t>DW Management</a:t>
            </a:r>
            <a:endParaRPr lang="ko-KR" altLang="en-US" sz="1400" b="1" i="1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61" name="직사각형 60"/>
          <p:cNvSpPr/>
          <p:nvPr/>
        </p:nvSpPr>
        <p:spPr bwMode="gray">
          <a:xfrm>
            <a:off x="7207482" y="4753317"/>
            <a:ext cx="2196000" cy="2492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lIns="0" tIns="89984" rIns="0" bIns="89984" rtlCol="0" anchor="ctr"/>
          <a:lstStyle/>
          <a:p>
            <a:pPr algn="ctr" latinLnBrk="0"/>
            <a:r>
              <a:rPr lang="en-US" altLang="ko-KR" sz="1400" b="1" i="1" dirty="0">
                <a:solidFill>
                  <a:srgbClr val="FFFFFF"/>
                </a:solidFill>
                <a:cs typeface="Times New Roman" panose="02020603050405020304" pitchFamily="18" charset="0"/>
              </a:rPr>
              <a:t>Hive Metadata</a:t>
            </a:r>
            <a:endParaRPr lang="ko-KR" altLang="en-US" sz="1400" b="1" i="1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193233" y="5067277"/>
            <a:ext cx="13452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b="1" i="1" dirty="0" err="1">
                <a:solidFill>
                  <a:srgbClr val="0000FF"/>
                </a:solidFill>
              </a:rPr>
              <a:t>ElasticSearch</a:t>
            </a:r>
            <a:r>
              <a:rPr lang="en-US" altLang="ko-KR" sz="1000" b="1" i="1" dirty="0">
                <a:solidFill>
                  <a:srgbClr val="0000FF"/>
                </a:solidFill>
              </a:rPr>
              <a:t> 5.1.1 </a:t>
            </a:r>
            <a:endParaRPr lang="ko-KR" altLang="en-US" sz="1000" b="1" i="1" dirty="0">
              <a:solidFill>
                <a:srgbClr val="0000FF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044307" y="5928477"/>
            <a:ext cx="2484000" cy="323960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r>
              <a:rPr lang="en-US" altLang="ko-KR" sz="1100" b="1" dirty="0" err="1">
                <a:solidFill>
                  <a:prstClr val="black"/>
                </a:solidFill>
              </a:rPr>
              <a:t>ElasticSearch</a:t>
            </a:r>
            <a:r>
              <a:rPr lang="en-US" altLang="ko-KR" sz="1100" b="1" dirty="0">
                <a:solidFill>
                  <a:prstClr val="black"/>
                </a:solidFill>
              </a:rPr>
              <a:t> 5.1.1</a:t>
            </a:r>
          </a:p>
          <a:p>
            <a:pPr algn="ctr" latinLnBrk="0"/>
            <a:r>
              <a:rPr lang="en-US" altLang="ko-KR" sz="1100" dirty="0">
                <a:solidFill>
                  <a:prstClr val="black"/>
                </a:solidFill>
              </a:rPr>
              <a:t>( Search engine 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044307" y="5316333"/>
            <a:ext cx="1224000" cy="540000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squar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r>
              <a:rPr lang="en-US" altLang="ko-KR" sz="1100" b="1" dirty="0" err="1">
                <a:solidFill>
                  <a:prstClr val="black"/>
                </a:solidFill>
              </a:rPr>
              <a:t>Metastore</a:t>
            </a:r>
            <a:endParaRPr lang="en-US" altLang="ko-KR" sz="1100" b="1" dirty="0">
              <a:solidFill>
                <a:prstClr val="black"/>
              </a:solidFill>
            </a:endParaRPr>
          </a:p>
          <a:p>
            <a:pPr algn="ctr" latinLnBrk="0"/>
            <a:r>
              <a:rPr lang="en-US" altLang="ko-KR" sz="1100" dirty="0">
                <a:solidFill>
                  <a:prstClr val="black"/>
                </a:solidFill>
              </a:rPr>
              <a:t>(</a:t>
            </a:r>
            <a:r>
              <a:rPr lang="en-US" altLang="ko-KR" sz="1100" dirty="0"/>
              <a:t>The metadata for Hive </a:t>
            </a:r>
            <a:r>
              <a:rPr lang="en-US" altLang="ko-KR" sz="1100" dirty="0">
                <a:solidFill>
                  <a:prstClr val="black"/>
                </a:solidFill>
              </a:rPr>
              <a:t>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8292193" y="5316333"/>
            <a:ext cx="1224000" cy="540000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r>
              <a:rPr lang="en-US" altLang="ko-KR" sz="1100" b="1" dirty="0">
                <a:solidFill>
                  <a:prstClr val="black"/>
                </a:solidFill>
              </a:rPr>
              <a:t>Meta Query </a:t>
            </a:r>
          </a:p>
          <a:p>
            <a:pPr algn="ctr" latinLnBrk="0"/>
            <a:r>
              <a:rPr lang="en-US" altLang="ko-KR" sz="1100" b="1" dirty="0">
                <a:solidFill>
                  <a:prstClr val="black"/>
                </a:solidFill>
              </a:rPr>
              <a:t>Engine</a:t>
            </a:r>
          </a:p>
          <a:p>
            <a:pPr algn="ctr" latinLnBrk="0"/>
            <a:r>
              <a:rPr lang="en-US" altLang="ko-KR" sz="1100" dirty="0">
                <a:solidFill>
                  <a:prstClr val="black"/>
                </a:solidFill>
              </a:rPr>
              <a:t>( Query engine 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7032432" y="1196792"/>
            <a:ext cx="2484000" cy="1116000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square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r>
              <a:rPr lang="en-US" altLang="ko-KR" sz="1100" b="1" dirty="0">
                <a:solidFill>
                  <a:prstClr val="black"/>
                </a:solidFill>
              </a:rPr>
              <a:t>Metatron 1.0</a:t>
            </a:r>
          </a:p>
          <a:p>
            <a:pPr algn="ctr" latinLnBrk="0"/>
            <a:r>
              <a:rPr lang="en-US" altLang="ko-KR" sz="900" dirty="0">
                <a:solidFill>
                  <a:prstClr val="black"/>
                </a:solidFill>
              </a:rPr>
              <a:t>( Fixed Report, Dynamic Analysis, Ad-Hoc )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032432" y="2204146"/>
            <a:ext cx="2484000" cy="360000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r>
              <a:rPr lang="en-US" altLang="ko-KR" sz="1100" b="1" dirty="0" err="1">
                <a:solidFill>
                  <a:prstClr val="black"/>
                </a:solidFill>
              </a:rPr>
              <a:t>Jupyter</a:t>
            </a:r>
            <a:r>
              <a:rPr lang="en-US" altLang="ko-KR" sz="1100" b="1" dirty="0">
                <a:solidFill>
                  <a:prstClr val="black"/>
                </a:solidFill>
              </a:rPr>
              <a:t> 5.0</a:t>
            </a:r>
          </a:p>
          <a:p>
            <a:pPr algn="ctr" latinLnBrk="0"/>
            <a:r>
              <a:rPr lang="en-US" altLang="ko-KR" sz="1100" dirty="0">
                <a:solidFill>
                  <a:prstClr val="black"/>
                </a:solidFill>
              </a:rPr>
              <a:t>( Model design 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7073702" y="1628800"/>
            <a:ext cx="1584000" cy="424935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Workspace</a:t>
            </a:r>
          </a:p>
          <a:p>
            <a:pPr algn="ctr"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(Fixed report,</a:t>
            </a:r>
          </a:p>
          <a:p>
            <a:pPr algn="ctr"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Dynamic Analysis)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8721127" y="1628800"/>
            <a:ext cx="756000" cy="424935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Workbench</a:t>
            </a:r>
          </a:p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(Ad-Hoc)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070034" y="2700020"/>
            <a:ext cx="1224000" cy="216000"/>
          </a:xfrm>
          <a:prstGeom prst="roundRect">
            <a:avLst>
              <a:gd name="adj" fmla="val 6889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rtlCol="0"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* File format :Text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7016065" y="4378286"/>
            <a:ext cx="2592288" cy="216000"/>
          </a:xfrm>
          <a:prstGeom prst="roundRect">
            <a:avLst>
              <a:gd name="adj" fmla="val 6889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rtlCol="0"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* File format :Segment format</a:t>
            </a:r>
            <a:r>
              <a:rPr lang="en-US" altLang="ko-KR" sz="800" dirty="0">
                <a:solidFill>
                  <a:prstClr val="black"/>
                </a:solidFill>
              </a:rPr>
              <a:t>(Columnar)</a:t>
            </a:r>
          </a:p>
        </p:txBody>
      </p:sp>
    </p:spTree>
    <p:extLst>
      <p:ext uri="{BB962C8B-B14F-4D97-AF65-F5344CB8AC3E}">
        <p14:creationId xmlns:p14="http://schemas.microsoft.com/office/powerpoint/2010/main" val="200308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아키텍처 정의서  가이드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8586" y="764704"/>
            <a:ext cx="9648825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/>
            <a:r>
              <a:rPr lang="en-US" altLang="ko-KR" sz="1600" b="1" dirty="0">
                <a:latin typeface="+mn-ea"/>
              </a:rPr>
              <a:t>1. </a:t>
            </a:r>
            <a:r>
              <a:rPr lang="ko-KR" altLang="ko-KR" sz="1600" b="1" dirty="0">
                <a:latin typeface="+mn-ea"/>
              </a:rPr>
              <a:t>개요</a:t>
            </a:r>
          </a:p>
          <a:p>
            <a:pPr indent="266700" hangingPunct="0"/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개발시스템에 대한 어플리케이션 아키텍처와 이를 구현하기 위한 기술 아키텍처의 내용을 통합하여 작성한다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</a:t>
            </a:r>
            <a:endParaRPr lang="ko-KR" altLang="ko-KR" sz="1200" dirty="0">
              <a:solidFill>
                <a:srgbClr val="0000FF"/>
              </a:solidFill>
              <a:latin typeface="+mn-ea"/>
            </a:endParaRPr>
          </a:p>
          <a:p>
            <a:pPr indent="266700" hangingPunct="0"/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To-Be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아키텍처에 대한 개요를 기술한다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 </a:t>
            </a:r>
          </a:p>
          <a:p>
            <a:pPr hangingPunct="0"/>
            <a:endParaRPr lang="ko-KR" altLang="ko-KR" dirty="0"/>
          </a:p>
          <a:p>
            <a:pPr lvl="0" hangingPunct="0"/>
            <a:r>
              <a:rPr lang="en-US" altLang="ko-KR" sz="1600" b="1" dirty="0">
                <a:latin typeface="+mn-ea"/>
              </a:rPr>
              <a:t>2. </a:t>
            </a:r>
            <a:r>
              <a:rPr lang="ko-KR" altLang="ko-KR" sz="1600" b="1" dirty="0">
                <a:latin typeface="+mn-ea"/>
              </a:rPr>
              <a:t>아키텍처 정의</a:t>
            </a:r>
            <a:endParaRPr lang="en-US" altLang="ko-KR" sz="1600" b="1" dirty="0">
              <a:latin typeface="+mn-ea"/>
            </a:endParaRPr>
          </a:p>
          <a:p>
            <a:pPr lvl="0" hangingPunct="0"/>
            <a:endParaRPr lang="en-US" altLang="ko-KR" sz="1400" b="1" dirty="0">
              <a:latin typeface="+mn-ea"/>
            </a:endParaRPr>
          </a:p>
          <a:p>
            <a:pPr lvl="0" hangingPunct="0"/>
            <a:r>
              <a:rPr lang="en-US" altLang="ko-KR" sz="1400" b="1" dirty="0"/>
              <a:t>2.1 </a:t>
            </a:r>
            <a:r>
              <a:rPr lang="ko-KR" altLang="ko-KR" sz="1400" b="1" dirty="0"/>
              <a:t>기본요건 및 고려사항</a:t>
            </a:r>
          </a:p>
          <a:p>
            <a:pPr indent="266700" hangingPunct="0"/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Guide :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시스템 구성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구축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)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시 만족하여야 할 기본요건을 기술한다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</a:t>
            </a:r>
            <a:endParaRPr lang="ko-KR" altLang="ko-KR" sz="1200" dirty="0">
              <a:solidFill>
                <a:srgbClr val="0000FF"/>
              </a:solidFill>
              <a:latin typeface="+mn-ea"/>
            </a:endParaRPr>
          </a:p>
          <a:p>
            <a:pPr indent="266700" hangingPunct="0"/>
            <a:r>
              <a:rPr lang="ko-KR" altLang="ko-KR" sz="1200" dirty="0">
                <a:latin typeface="+mn-ea"/>
              </a:rPr>
              <a:t>기본요건을 달성하기 위하여 특별히 고려하여야 할 고려사항을 기술한다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indent="266700" hangingPunct="0"/>
            <a:endParaRPr lang="en-US" altLang="ko-KR" sz="1200" dirty="0">
              <a:latin typeface="+mn-ea"/>
            </a:endParaRPr>
          </a:p>
          <a:p>
            <a:pPr hangingPunct="0"/>
            <a:r>
              <a:rPr lang="en-US" altLang="ko-KR" sz="1400" b="1" dirty="0"/>
              <a:t>2.2 </a:t>
            </a:r>
            <a:r>
              <a:rPr lang="ko-KR" altLang="en-US" sz="1400" b="1" dirty="0"/>
              <a:t>시스템아키텍처</a:t>
            </a:r>
            <a:endParaRPr lang="en-US" altLang="ko-KR" sz="1400" b="1" dirty="0"/>
          </a:p>
          <a:p>
            <a:pPr hangingPunct="0"/>
            <a:r>
              <a:rPr lang="en-US" altLang="ko-KR" sz="1200" dirty="0">
                <a:latin typeface="+mn-ea"/>
              </a:rPr>
              <a:t>      - </a:t>
            </a:r>
            <a:r>
              <a:rPr lang="ko-KR" altLang="ko-KR" sz="1200" dirty="0">
                <a:latin typeface="+mn-ea"/>
              </a:rPr>
              <a:t>전체 시스템</a:t>
            </a:r>
            <a:r>
              <a:rPr lang="en-US" altLang="ko-KR" sz="1200" dirty="0">
                <a:latin typeface="+mn-ea"/>
              </a:rPr>
              <a:t> To-Be </a:t>
            </a:r>
            <a:r>
              <a:rPr lang="ko-KR" altLang="ko-KR" sz="1200" dirty="0">
                <a:latin typeface="+mn-ea"/>
              </a:rPr>
              <a:t>이미지</a:t>
            </a:r>
          </a:p>
          <a:p>
            <a:pPr hangingPunct="0"/>
            <a:endParaRPr lang="en-US" altLang="ko-KR" sz="1200" dirty="0"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  <a:p>
            <a:pPr hangingPunct="0"/>
            <a:r>
              <a:rPr lang="en-US" altLang="ko-KR" sz="1200" dirty="0">
                <a:latin typeface="+mn-ea"/>
              </a:rPr>
              <a:t>      - </a:t>
            </a:r>
            <a:r>
              <a:rPr lang="ko-KR" altLang="ko-KR" sz="1200" dirty="0">
                <a:latin typeface="+mn-ea"/>
              </a:rPr>
              <a:t>시스템 아키텍처 개념도</a:t>
            </a:r>
            <a:endParaRPr lang="en-US" altLang="ko-KR" sz="1200" dirty="0">
              <a:latin typeface="+mn-ea"/>
            </a:endParaRPr>
          </a:p>
          <a:p>
            <a:pPr marL="982663" indent="-533400" hangingPunct="0"/>
            <a:r>
              <a:rPr lang="en-US" altLang="ko-KR" sz="1200" dirty="0">
                <a:solidFill>
                  <a:srgbClr val="0000FF"/>
                </a:solidFill>
              </a:rPr>
              <a:t>Guide : </a:t>
            </a:r>
            <a:r>
              <a:rPr lang="ko-KR" altLang="ko-KR" sz="1200" dirty="0">
                <a:solidFill>
                  <a:srgbClr val="0000FF"/>
                </a:solidFill>
              </a:rPr>
              <a:t>구체적으로 기술</a:t>
            </a:r>
            <a:r>
              <a:rPr lang="ko-KR" altLang="en-US" sz="1200" dirty="0">
                <a:solidFill>
                  <a:srgbClr val="0000FF"/>
                </a:solidFill>
              </a:rPr>
              <a:t>하며</a:t>
            </a:r>
            <a:r>
              <a:rPr lang="en-US" altLang="ko-KR" sz="1200" dirty="0">
                <a:solidFill>
                  <a:srgbClr val="0000FF"/>
                </a:solidFill>
              </a:rPr>
              <a:t>,</a:t>
            </a:r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시스템 구성도는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DBMS,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개발 어플리케이션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통신 프로그램 등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Server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와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Client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에 필요한 제반 소프트웨어에 관련된 내용을 중심으로 기술한다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정형적으로 발생하는 업무유형별로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PATH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를 표현하여 정리하는 것도 효과적이다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기존시스템과의 인터페이스가 발생하는 업무에 대한 내용도 포함하여 정리한다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시스템을 구성하는 </a:t>
            </a:r>
            <a:r>
              <a:rPr lang="ko-KR" altLang="ko-KR" sz="1200" dirty="0" err="1">
                <a:solidFill>
                  <a:srgbClr val="0000FF"/>
                </a:solidFill>
                <a:latin typeface="+mn-ea"/>
              </a:rPr>
              <a:t>레이어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(Layer)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와 각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Layer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별로 처리하는 대표적인 업무가 표현되도록 정리한다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</a:t>
            </a:r>
            <a:endParaRPr lang="ko-KR" altLang="ko-KR" sz="1200" dirty="0">
              <a:solidFill>
                <a:srgbClr val="0000FF"/>
              </a:solidFill>
              <a:latin typeface="+mn-ea"/>
            </a:endParaRPr>
          </a:p>
          <a:p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pPr marL="0" lvl="1"/>
            <a:r>
              <a:rPr lang="en-US" altLang="ko-KR" sz="1400" b="1" dirty="0">
                <a:latin typeface="+mn-ea"/>
              </a:rPr>
              <a:t>2.3</a:t>
            </a:r>
            <a:r>
              <a:rPr lang="ko-KR" altLang="ko-KR" sz="1400" b="1" dirty="0">
                <a:latin typeface="+mn-ea"/>
              </a:rPr>
              <a:t> 소프트웨어 구성도</a:t>
            </a:r>
          </a:p>
          <a:p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7510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6350">
          <a:noFill/>
        </a:ln>
      </a:spPr>
      <a:bodyPr lIns="36000" tIns="0" rIns="36000" bIns="0" rtlCol="0" anchor="ctr"/>
      <a:lstStyle>
        <a:defPPr algn="ctr" latinLnBrk="0">
          <a:defRPr sz="1200" dirty="0" smtClean="0">
            <a:solidFill>
              <a:schemeClr val="tx1"/>
            </a:solidFill>
            <a:latin typeface="+mn-ea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26593</TotalTime>
  <Words>1692</Words>
  <Application>Microsoft Office PowerPoint</Application>
  <PresentationFormat>A4 용지(210x297mm)</PresentationFormat>
  <Paragraphs>623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피승현님/임시</cp:lastModifiedBy>
  <cp:revision>1531</cp:revision>
  <cp:lastPrinted>2017-12-15T06:29:14Z</cp:lastPrinted>
  <dcterms:created xsi:type="dcterms:W3CDTF">2015-08-25T01:09:51Z</dcterms:created>
  <dcterms:modified xsi:type="dcterms:W3CDTF">2019-08-21T08:15:29Z</dcterms:modified>
</cp:coreProperties>
</file>