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83" r:id="rId2"/>
    <p:sldId id="1184" r:id="rId3"/>
    <p:sldId id="1185" r:id="rId4"/>
    <p:sldId id="1198" r:id="rId5"/>
    <p:sldId id="1201" r:id="rId6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</p14:sldIdLst>
        </p14:section>
        <p14:section name="제목 없는 구역" id="{748B3F4C-B824-47C6-9641-028D9892AEE7}">
          <p14:sldIdLst>
            <p14:sldId id="12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6" autoAdjust="0"/>
    <p:restoredTop sz="96984" autoAdjust="0"/>
  </p:normalViewPr>
  <p:slideViewPr>
    <p:cSldViewPr>
      <p:cViewPr varScale="1">
        <p:scale>
          <a:sx n="131" d="100"/>
          <a:sy n="131" d="100"/>
        </p:scale>
        <p:origin x="726" y="120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10-10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. 10. 10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10-10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1112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</a:t>
            </a:r>
            <a:endParaRPr lang="ko-KR" altLang="en-US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10973"/>
              </p:ext>
            </p:extLst>
          </p:nvPr>
        </p:nvGraphicFramePr>
        <p:xfrm>
          <a:off x="501456" y="2078199"/>
          <a:ext cx="1775070" cy="829240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기준일시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2019.10.10 11:00:00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김태용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85DE7B-9C8C-4700-A0F6-1C7A2B781A5C}"/>
              </a:ext>
            </a:extLst>
          </p:cNvPr>
          <p:cNvSpPr/>
          <p:nvPr/>
        </p:nvSpPr>
        <p:spPr>
          <a:xfrm>
            <a:off x="1288568" y="1817383"/>
            <a:ext cx="973470" cy="1988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5BE42-005C-429A-AEF9-D04E09665CF6}"/>
              </a:ext>
            </a:extLst>
          </p:cNvPr>
          <p:cNvSpPr/>
          <p:nvPr/>
        </p:nvSpPr>
        <p:spPr>
          <a:xfrm>
            <a:off x="493396" y="1817383"/>
            <a:ext cx="760530" cy="1988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  <a:cs typeface="Times New Roman" panose="02020603050405020304" pitchFamily="18" charset="0"/>
              </a:rPr>
              <a:t>기준일자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C235A-5E7C-434E-A780-2D835E59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0371"/>
              </p:ext>
            </p:extLst>
          </p:nvPr>
        </p:nvGraphicFramePr>
        <p:xfrm>
          <a:off x="2817889" y="2759340"/>
          <a:ext cx="3431253" cy="813096"/>
        </p:xfrm>
        <a:graphic>
          <a:graphicData uri="http://schemas.openxmlformats.org/drawingml/2006/table">
            <a:tbl>
              <a:tblPr firstRow="1" bandRow="1"/>
              <a:tblGrid>
                <a:gridCol w="119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808354863"/>
                    </a:ext>
                  </a:extLst>
                </a:gridCol>
              </a:tblGrid>
              <a:tr h="203274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하이잡임계치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미들잡임계치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(M)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 ~ 4,999,999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로우잡임계치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(L)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미만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13113EC-1289-40F9-85D8-4F88C4D42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66922"/>
              </p:ext>
            </p:extLst>
          </p:nvPr>
        </p:nvGraphicFramePr>
        <p:xfrm>
          <a:off x="2792760" y="4005064"/>
          <a:ext cx="1728192" cy="813096"/>
        </p:xfrm>
        <a:graphic>
          <a:graphicData uri="http://schemas.openxmlformats.org/drawingml/2006/table">
            <a:tbl>
              <a:tblPr firstRow="1" bandRow="1"/>
              <a:tblGrid>
                <a:gridCol w="118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실행 최대 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하이잡실행최대갯수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미들잡실행최대갯수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로우잡실행최대갯수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91EA54A-6C88-4F83-832A-A54F2BF1C6ED}"/>
              </a:ext>
            </a:extLst>
          </p:cNvPr>
          <p:cNvSpPr/>
          <p:nvPr/>
        </p:nvSpPr>
        <p:spPr>
          <a:xfrm>
            <a:off x="2850838" y="1775266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2D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4B403-C34F-46E4-8EDD-1A0C4B16FBC2}"/>
              </a:ext>
            </a:extLst>
          </p:cNvPr>
          <p:cNvSpPr/>
          <p:nvPr/>
        </p:nvSpPr>
        <p:spPr>
          <a:xfrm>
            <a:off x="2722824" y="3785625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세팅</a:t>
            </a:r>
            <a:endParaRPr lang="ko-KR" altLang="en-US" sz="8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6E9B6-2F0A-45A6-BF21-690024C38001}"/>
              </a:ext>
            </a:extLst>
          </p:cNvPr>
          <p:cNvSpPr/>
          <p:nvPr/>
        </p:nvSpPr>
        <p:spPr>
          <a:xfrm>
            <a:off x="2720752" y="2492896"/>
            <a:ext cx="18133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가중치별 실행잡 세팅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B5F496-4C79-4B31-9900-1028735B403E}"/>
              </a:ext>
            </a:extLst>
          </p:cNvPr>
          <p:cNvSpPr/>
          <p:nvPr/>
        </p:nvSpPr>
        <p:spPr>
          <a:xfrm>
            <a:off x="389830" y="1550406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기준일자별 검색</a:t>
            </a:r>
            <a:endParaRPr lang="ko-KR" altLang="en-US" sz="8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B1556-CB3B-4540-B6D2-06A340276798}"/>
              </a:ext>
            </a:extLst>
          </p:cNvPr>
          <p:cNvSpPr/>
          <p:nvPr/>
        </p:nvSpPr>
        <p:spPr>
          <a:xfrm>
            <a:off x="4381828" y="5030360"/>
            <a:ext cx="760530" cy="1988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cs typeface="Times New Roman" panose="02020603050405020304" pitchFamily="18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A5A3-362D-4ECC-9C7F-FC549F1AE3BE}"/>
              </a:ext>
            </a:extLst>
          </p:cNvPr>
          <p:cNvCxnSpPr>
            <a:cxnSpLocks/>
          </p:cNvCxnSpPr>
          <p:nvPr/>
        </p:nvCxnSpPr>
        <p:spPr>
          <a:xfrm>
            <a:off x="2550070" y="1427890"/>
            <a:ext cx="0" cy="4744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599A9A-8C44-4DA0-8CD9-A56A4DBAA48B}"/>
              </a:ext>
            </a:extLst>
          </p:cNvPr>
          <p:cNvSpPr/>
          <p:nvPr/>
        </p:nvSpPr>
        <p:spPr>
          <a:xfrm>
            <a:off x="200471" y="1359435"/>
            <a:ext cx="9361037" cy="48778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75553C-1960-4921-AF1A-007F026C57E7}"/>
              </a:ext>
            </a:extLst>
          </p:cNvPr>
          <p:cNvCxnSpPr>
            <a:cxnSpLocks/>
          </p:cNvCxnSpPr>
          <p:nvPr/>
        </p:nvCxnSpPr>
        <p:spPr>
          <a:xfrm>
            <a:off x="6961604" y="1359435"/>
            <a:ext cx="0" cy="48778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F63A7-D18F-4FA7-A04B-779A43ACCCED}"/>
              </a:ext>
            </a:extLst>
          </p:cNvPr>
          <p:cNvSpPr txBox="1"/>
          <p:nvPr/>
        </p:nvSpPr>
        <p:spPr>
          <a:xfrm>
            <a:off x="6961604" y="1378102"/>
            <a:ext cx="2599904" cy="4877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050"/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1&gt;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</a:t>
            </a:r>
            <a:endParaRPr lang="ko-KR" altLang="en-US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8C89B7-C840-46F8-ADF7-BAF6F07F3E99}"/>
              </a:ext>
            </a:extLst>
          </p:cNvPr>
          <p:cNvSpPr/>
          <p:nvPr/>
        </p:nvSpPr>
        <p:spPr>
          <a:xfrm>
            <a:off x="283600" y="1420334"/>
            <a:ext cx="6586950" cy="47525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6CAA50-7AEC-42F5-87DF-131B39373A40}"/>
              </a:ext>
            </a:extLst>
          </p:cNvPr>
          <p:cNvSpPr/>
          <p:nvPr/>
        </p:nvSpPr>
        <p:spPr>
          <a:xfrm>
            <a:off x="2849654" y="2063298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3D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(BIN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r>
              <a:rPr lang="en-US" altLang="ko-KR" sz="800" b="1">
                <a:latin typeface="맑은 고딕" pitchFamily="50" charset="-127"/>
              </a:rPr>
              <a:t> + </a:t>
            </a:r>
            <a:r>
              <a:rPr lang="ko-KR" altLang="en-US" sz="800" b="1">
                <a:latin typeface="맑은 고딕" pitchFamily="50" charset="-127"/>
              </a:rPr>
              <a:t>빌딩</a:t>
            </a:r>
            <a:r>
              <a:rPr lang="en-US" altLang="ko-KR" sz="800" b="1">
                <a:latin typeface="맑은 고딕" pitchFamily="50" charset="-127"/>
              </a:rPr>
              <a:t>(</a:t>
            </a:r>
            <a:r>
              <a:rPr lang="ko-KR" altLang="en-US" sz="800" b="1">
                <a:latin typeface="맑은 고딕" pitchFamily="50" charset="-127"/>
              </a:rPr>
              <a:t>면적</a:t>
            </a:r>
            <a:r>
              <a:rPr lang="en-US" altLang="ko-KR" sz="800" b="1">
                <a:latin typeface="맑은 고딕" pitchFamily="50" charset="-127"/>
              </a:rPr>
              <a:t>*</a:t>
            </a:r>
            <a:r>
              <a:rPr lang="ko-KR" altLang="en-US" sz="800" b="1">
                <a:latin typeface="맑은 고딕" pitchFamily="50" charset="-127"/>
              </a:rPr>
              <a:t>층수</a:t>
            </a:r>
            <a:r>
              <a:rPr lang="en-US" altLang="ko-KR" sz="800" b="1">
                <a:latin typeface="맑은 고딕" pitchFamily="50" charset="-127"/>
              </a:rPr>
              <a:t>)/3D </a:t>
            </a:r>
            <a:r>
              <a:rPr lang="ko-KR" altLang="en-US" sz="800" b="1">
                <a:latin typeface="맑은 고딕" pitchFamily="50" charset="-127"/>
              </a:rPr>
              <a:t>분석 </a:t>
            </a:r>
            <a:r>
              <a:rPr lang="en-US" altLang="ko-KR" sz="800" b="1">
                <a:latin typeface="맑은 고딕" pitchFamily="50" charset="-127"/>
              </a:rPr>
              <a:t>Resolution ^2)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1A51B-C5AB-4282-ABA3-B77F6CD6329A}"/>
              </a:ext>
            </a:extLst>
          </p:cNvPr>
          <p:cNvSpPr/>
          <p:nvPr/>
        </p:nvSpPr>
        <p:spPr>
          <a:xfrm>
            <a:off x="2766094" y="1538116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산출로직</a:t>
            </a:r>
            <a:endParaRPr lang="ko-KR" altLang="en-US" sz="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C8C264-8830-44EA-8E09-2D75BB167695}"/>
              </a:ext>
            </a:extLst>
          </p:cNvPr>
          <p:cNvSpPr/>
          <p:nvPr/>
        </p:nvSpPr>
        <p:spPr>
          <a:xfrm>
            <a:off x="200471" y="5301208"/>
            <a:ext cx="9361006" cy="940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0" rIns="54000" bIns="0" rtlCol="0" anchor="ctr"/>
          <a:lstStyle/>
          <a:p>
            <a:pPr algn="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29332"/>
              </p:ext>
            </p:extLst>
          </p:nvPr>
        </p:nvGraphicFramePr>
        <p:xfrm>
          <a:off x="657546" y="5463944"/>
          <a:ext cx="8543926" cy="629352"/>
        </p:xfrm>
        <a:graphic>
          <a:graphicData uri="http://schemas.openxmlformats.org/drawingml/2006/table">
            <a:tbl>
              <a:tblPr/>
              <a:tblGrid>
                <a:gridCol w="790795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514493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28825">
                  <a:extLst>
                    <a:ext uri="{9D8B030D-6E8A-4147-A177-3AD203B41FA5}">
                      <a16:colId xmlns:a16="http://schemas.microsoft.com/office/drawing/2014/main" val="3598857488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1896412507"/>
                    </a:ext>
                  </a:extLst>
                </a:gridCol>
                <a:gridCol w="466856">
                  <a:extLst>
                    <a:ext uri="{9D8B030D-6E8A-4147-A177-3AD203B41FA5}">
                      <a16:colId xmlns:a16="http://schemas.microsoft.com/office/drawing/2014/main" val="1093597328"/>
                    </a:ext>
                  </a:extLst>
                </a:gridCol>
                <a:gridCol w="485910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  <a:gridCol w="621680">
                  <a:extLst>
                    <a:ext uri="{9D8B030D-6E8A-4147-A177-3AD203B41FA5}">
                      <a16:colId xmlns:a16="http://schemas.microsoft.com/office/drawing/2014/main" val="450979819"/>
                    </a:ext>
                  </a:extLst>
                </a:gridCol>
                <a:gridCol w="609770">
                  <a:extLst>
                    <a:ext uri="{9D8B030D-6E8A-4147-A177-3AD203B41FA5}">
                      <a16:colId xmlns:a16="http://schemas.microsoft.com/office/drawing/2014/main" val="257762324"/>
                    </a:ext>
                  </a:extLst>
                </a:gridCol>
                <a:gridCol w="478765">
                  <a:extLst>
                    <a:ext uri="{9D8B030D-6E8A-4147-A177-3AD203B41FA5}">
                      <a16:colId xmlns:a16="http://schemas.microsoft.com/office/drawing/2014/main" val="838353224"/>
                    </a:ext>
                  </a:extLst>
                </a:gridCol>
                <a:gridCol w="743158">
                  <a:extLst>
                    <a:ext uri="{9D8B030D-6E8A-4147-A177-3AD203B41FA5}">
                      <a16:colId xmlns:a16="http://schemas.microsoft.com/office/drawing/2014/main" val="400426509"/>
                    </a:ext>
                  </a:extLst>
                </a:gridCol>
                <a:gridCol w="943238">
                  <a:extLst>
                    <a:ext uri="{9D8B030D-6E8A-4147-A177-3AD203B41FA5}">
                      <a16:colId xmlns:a16="http://schemas.microsoft.com/office/drawing/2014/main" val="877606602"/>
                    </a:ext>
                  </a:extLst>
                </a:gridCol>
                <a:gridCol w="733629">
                  <a:extLst>
                    <a:ext uri="{9D8B030D-6E8A-4147-A177-3AD203B41FA5}">
                      <a16:colId xmlns:a16="http://schemas.microsoft.com/office/drawing/2014/main" val="1232322345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837332558"/>
                    </a:ext>
                  </a:extLst>
                </a:gridCol>
              </a:tblGrid>
              <a:tr h="15733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SCHEDULE_ID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TYPE_CD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SIDO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SIGUGUN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DONG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AREA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BIN_X_CNT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BIN_Y_CNT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RU_CNT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3D_RESOLUTION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JOB_WEIGHT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JOB_THRESHOLD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8462895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2,340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8462896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SC051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78000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39,445,965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15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8461422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SC001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강남구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3474400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11,118,080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5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37558</TotalTime>
  <Words>260</Words>
  <Application>Microsoft Office PowerPoint</Application>
  <PresentationFormat>A4 용지(210x297mm)</PresentationFormat>
  <Paragraphs>192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1655</cp:revision>
  <cp:lastPrinted>2017-12-15T06:29:14Z</cp:lastPrinted>
  <dcterms:created xsi:type="dcterms:W3CDTF">2015-08-25T01:09:51Z</dcterms:created>
  <dcterms:modified xsi:type="dcterms:W3CDTF">2019-10-31T04:31:30Z</dcterms:modified>
</cp:coreProperties>
</file>