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259" r:id="rId5"/>
    <p:sldId id="267" r:id="rId6"/>
    <p:sldId id="268" r:id="rId7"/>
    <p:sldId id="261" r:id="rId8"/>
    <p:sldId id="265" r:id="rId9"/>
    <p:sldId id="263" r:id="rId10"/>
    <p:sldId id="264" r:id="rId11"/>
    <p:sldId id="272" r:id="rId12"/>
    <p:sldId id="273" r:id="rId13"/>
    <p:sldId id="266" r:id="rId14"/>
    <p:sldId id="269" r:id="rId15"/>
    <p:sldId id="270" r:id="rId16"/>
    <p:sldId id="274" r:id="rId17"/>
    <p:sldId id="271" r:id="rId18"/>
    <p:sldId id="276" r:id="rId19"/>
    <p:sldId id="275" r:id="rId20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385" autoAdjust="0"/>
  </p:normalViewPr>
  <p:slideViewPr>
    <p:cSldViewPr snapToGrid="0">
      <p:cViewPr varScale="1">
        <p:scale>
          <a:sx n="98" d="100"/>
          <a:sy n="98" d="100"/>
        </p:scale>
        <p:origin x="2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FF8B987B-6643-43AA-9B56-509B80CCD0F3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C0D42F3-CDD5-4B19-B3DB-7C5223465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1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22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69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41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00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8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58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68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CVT</a:t>
            </a:r>
            <a:r>
              <a:rPr lang="en-US" baseline="0" dirty="0"/>
              <a:t> transmissions were used may centuries ago  In tractors and different equipment.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1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17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38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0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4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76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5248-46FB-4B21-86CC-193094DCEFA0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C9A-5A1F-4B55-A065-BB4E65346D4D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D0E3-2BD6-4254-82D0-8E1441667E33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CEC5-CE1B-4617-82D6-65BD0F5B07A5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11BD-7957-4CF3-8BCA-9A385F7F00A0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1E35-9E29-4BA2-8650-B8DF2FB8418A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36BE-4641-4FC6-BB34-6A020DAA3E16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94D2-0D2E-4C87-8168-ED920BF6FA52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852E-F5CF-4AEE-8E73-07BBAD90892A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BE78-9AC4-4210-8A68-53918CCA97CC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F09E-DD05-437F-9F41-BFC11A888A78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3E312BF-6E7B-46F2-B83A-98982FB970FA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3C9CC-F0AD-4F56-9B0F-18ED29C3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071" y="2414715"/>
            <a:ext cx="7369642" cy="360848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Fuel Efficiency through Transmission  Design: Hoax or Reality?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38C4F-5ED7-4B74-B0C6-2DF6DC04F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168" y="1079212"/>
            <a:ext cx="6437630" cy="133550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Paul J. Motes</a:t>
            </a:r>
          </a:p>
          <a:p>
            <a:pPr algn="l"/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562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2460-FD1A-4BBC-9BB7-F5D9FA37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5BD4C-4A9A-4308-91E9-BE231E090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Show Jupyter Notebook Window: </a:t>
            </a:r>
          </a:p>
          <a:p>
            <a:pPr lvl="1"/>
            <a:r>
              <a:rPr lang="en-US" dirty="0"/>
              <a:t>Functional parts of Python code.</a:t>
            </a:r>
          </a:p>
          <a:p>
            <a:pPr lvl="1"/>
            <a:r>
              <a:rPr lang="en-US" dirty="0"/>
              <a:t>Cover key visualizations.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3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32EA-6B37-408E-8547-A45E1C05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Findings, Part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A93E-D467-4242-8090-274674EB7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Transmissions:</a:t>
            </a:r>
          </a:p>
          <a:p>
            <a:pPr lvl="1"/>
            <a:r>
              <a:rPr lang="en-US" dirty="0"/>
              <a:t>8 speed transmission won the popularity contest!</a:t>
            </a:r>
          </a:p>
          <a:p>
            <a:pPr lvl="1"/>
            <a:r>
              <a:rPr lang="en-US" dirty="0"/>
              <a:t>6 speed and 8 speed have outliers which affect the average.</a:t>
            </a:r>
          </a:p>
          <a:p>
            <a:pPr lvl="1"/>
            <a:r>
              <a:rPr lang="en-US" dirty="0"/>
              <a:t>Diesels use 6, 8 or 10 speeds.</a:t>
            </a:r>
          </a:p>
          <a:p>
            <a:pPr lvl="1"/>
            <a:r>
              <a:rPr lang="en-US" dirty="0"/>
              <a:t>Gasoline models vary.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6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32EA-6B37-408E-8547-A45E1C05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Findings, Part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A93E-D467-4242-8090-274674EB7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Fuel Economy:</a:t>
            </a:r>
          </a:p>
          <a:p>
            <a:pPr lvl="1"/>
            <a:r>
              <a:rPr lang="en-US" dirty="0"/>
              <a:t>FE generally was between 10 and 50 mpg</a:t>
            </a:r>
          </a:p>
          <a:p>
            <a:pPr lvl="1"/>
            <a:r>
              <a:rPr lang="en-US" dirty="0"/>
              <a:t>Highest Average FE</a:t>
            </a:r>
          </a:p>
          <a:p>
            <a:pPr lvl="2"/>
            <a:r>
              <a:rPr lang="en-US" dirty="0"/>
              <a:t>1 speed – CVT transmission (Sample size 1374)</a:t>
            </a:r>
          </a:p>
          <a:p>
            <a:pPr lvl="2"/>
            <a:r>
              <a:rPr lang="en-US" dirty="0"/>
              <a:t>5 speed transmission (Sample size was only 60)</a:t>
            </a:r>
          </a:p>
          <a:p>
            <a:pPr lvl="2"/>
            <a:r>
              <a:rPr lang="en-US" dirty="0"/>
              <a:t>6 speed transmission (Sample size was 1474)</a:t>
            </a:r>
          </a:p>
          <a:p>
            <a:pPr lvl="2"/>
            <a:r>
              <a:rPr lang="en-US" dirty="0"/>
              <a:t>8 speed transmission  (most stable FE, size was 2636)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63F2-3727-49D1-9C03-A6D69BA6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Findings, Part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6470-0EBA-4AAE-A1FF-5CA678AD3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5"/>
            <a:ext cx="7796540" cy="4008025"/>
          </a:xfrm>
        </p:spPr>
        <p:txBody>
          <a:bodyPr/>
          <a:lstStyle/>
          <a:p>
            <a:r>
              <a:rPr lang="en-US" b="1" dirty="0"/>
              <a:t>Modeling</a:t>
            </a:r>
          </a:p>
          <a:p>
            <a:pPr lvl="1"/>
            <a:r>
              <a:rPr lang="en-US" dirty="0"/>
              <a:t>Correlation – Negative</a:t>
            </a:r>
          </a:p>
          <a:p>
            <a:pPr lvl="1"/>
            <a:r>
              <a:rPr lang="en-US" dirty="0"/>
              <a:t>Linear Regression, OLS -  p-value = 0.0</a:t>
            </a:r>
          </a:p>
          <a:p>
            <a:pPr lvl="1"/>
            <a:r>
              <a:rPr lang="en-US" dirty="0"/>
              <a:t>One-way ANOVA (Kruskal Wallis) - p-value = 0.0</a:t>
            </a:r>
          </a:p>
          <a:p>
            <a:pPr lvl="1"/>
            <a:r>
              <a:rPr lang="en-US" dirty="0"/>
              <a:t>Polynomial regression – 4</a:t>
            </a:r>
            <a:r>
              <a:rPr lang="en-US" baseline="30000" dirty="0"/>
              <a:t>th</a:t>
            </a:r>
            <a:r>
              <a:rPr lang="en-US" dirty="0"/>
              <a:t> order equation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DA7E85-6759-41DC-A48D-74554D548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70500"/>
              </p:ext>
            </p:extLst>
          </p:nvPr>
        </p:nvGraphicFramePr>
        <p:xfrm>
          <a:off x="1400175" y="4504689"/>
          <a:ext cx="9810750" cy="20580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3999">
                  <a:extLst>
                    <a:ext uri="{9D8B030D-6E8A-4147-A177-3AD203B41FA5}">
                      <a16:colId xmlns:a16="http://schemas.microsoft.com/office/drawing/2014/main" val="4010655677"/>
                    </a:ext>
                  </a:extLst>
                </a:gridCol>
                <a:gridCol w="2517970">
                  <a:extLst>
                    <a:ext uri="{9D8B030D-6E8A-4147-A177-3AD203B41FA5}">
                      <a16:colId xmlns:a16="http://schemas.microsoft.com/office/drawing/2014/main" val="795598358"/>
                    </a:ext>
                  </a:extLst>
                </a:gridCol>
                <a:gridCol w="1257411">
                  <a:extLst>
                    <a:ext uri="{9D8B030D-6E8A-4147-A177-3AD203B41FA5}">
                      <a16:colId xmlns:a16="http://schemas.microsoft.com/office/drawing/2014/main" val="3465057908"/>
                    </a:ext>
                  </a:extLst>
                </a:gridCol>
                <a:gridCol w="2079607">
                  <a:extLst>
                    <a:ext uri="{9D8B030D-6E8A-4147-A177-3AD203B41FA5}">
                      <a16:colId xmlns:a16="http://schemas.microsoft.com/office/drawing/2014/main" val="698434048"/>
                    </a:ext>
                  </a:extLst>
                </a:gridCol>
                <a:gridCol w="1501763">
                  <a:extLst>
                    <a:ext uri="{9D8B030D-6E8A-4147-A177-3AD203B41FA5}">
                      <a16:colId xmlns:a16="http://schemas.microsoft.com/office/drawing/2014/main" val="935562294"/>
                    </a:ext>
                  </a:extLst>
                </a:gridCol>
              </a:tblGrid>
              <a:tr h="2572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Method</a:t>
                      </a:r>
                      <a:endParaRPr lang="en-US" sz="11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P-Value</a:t>
                      </a:r>
                      <a:endParaRPr lang="en-US" sz="11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Alpha</a:t>
                      </a:r>
                      <a:endParaRPr lang="en-US" sz="11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P-value &lt; Alpha</a:t>
                      </a:r>
                      <a:endParaRPr lang="en-US" sz="11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 squared</a:t>
                      </a:r>
                      <a:endParaRPr lang="en-US" sz="11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4750563"/>
                  </a:ext>
                </a:extLst>
              </a:tr>
              <a:tr h="7717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Linear Regression (</a:t>
                      </a:r>
                      <a:r>
                        <a:rPr lang="en-US" sz="1100" b="1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sklearn</a:t>
                      </a:r>
                      <a:r>
                        <a:rPr lang="en-US" sz="11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ML modeling)</a:t>
                      </a:r>
                      <a:endParaRPr lang="en-US" sz="11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</a:t>
                      </a:r>
                      <a:endParaRPr lang="en-US" sz="11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0.05</a:t>
                      </a:r>
                      <a:endParaRPr lang="en-US" sz="11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True</a:t>
                      </a:r>
                      <a:endParaRPr lang="en-US" sz="11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0.219</a:t>
                      </a:r>
                      <a:endParaRPr lang="en-US" sz="11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956290"/>
                  </a:ext>
                </a:extLst>
              </a:tr>
              <a:tr h="2572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OLS (stats module)</a:t>
                      </a:r>
                      <a:endParaRPr lang="en-US" sz="11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</a:t>
                      </a:r>
                      <a:endParaRPr lang="en-US" sz="11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0.05</a:t>
                      </a:r>
                      <a:endParaRPr lang="en-US" sz="11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True</a:t>
                      </a:r>
                      <a:endParaRPr lang="en-US" sz="11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0.219</a:t>
                      </a:r>
                      <a:endParaRPr lang="en-US" sz="11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359326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Kruskal-Wallis (ANOVA)</a:t>
                      </a:r>
                      <a:endParaRPr lang="en-US" sz="11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</a:t>
                      </a:r>
                      <a:endParaRPr lang="en-US" sz="11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0.05</a:t>
                      </a:r>
                      <a:endParaRPr lang="en-US" sz="11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True</a:t>
                      </a:r>
                      <a:endParaRPr lang="en-US" sz="11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1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4968804"/>
                  </a:ext>
                </a:extLst>
              </a:tr>
              <a:tr h="2572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en-US" sz="1100" b="1" baseline="30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th</a:t>
                      </a:r>
                      <a:r>
                        <a:rPr lang="en-US" sz="11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order polynomial</a:t>
                      </a:r>
                      <a:endParaRPr lang="en-US" sz="11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1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0.05</a:t>
                      </a:r>
                      <a:endParaRPr lang="en-US" sz="11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1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0.230</a:t>
                      </a:r>
                      <a:endParaRPr lang="en-US" sz="11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4772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3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32EA-6B37-408E-8547-A45E1C05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Design: Hoax or Reality?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A93E-D467-4242-8090-274674EB7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to Research Question?</a:t>
            </a:r>
          </a:p>
          <a:p>
            <a:pPr lvl="1"/>
            <a:r>
              <a:rPr lang="en-US" dirty="0"/>
              <a:t>Based on findings, p-value = 0.0, and slope coefficient is negative.</a:t>
            </a:r>
          </a:p>
          <a:p>
            <a:pPr lvl="1"/>
            <a:r>
              <a:rPr lang="en-US" dirty="0"/>
              <a:t>Therefore, Reject Null Hypothesis.</a:t>
            </a:r>
          </a:p>
          <a:p>
            <a:pPr lvl="1"/>
            <a:r>
              <a:rPr lang="en-US" dirty="0"/>
              <a:t>Accept Alternative Hypothesis.</a:t>
            </a:r>
          </a:p>
          <a:p>
            <a:r>
              <a:rPr lang="en-US" dirty="0"/>
              <a:t>Meaning? </a:t>
            </a:r>
          </a:p>
          <a:p>
            <a:pPr lvl="1"/>
            <a:r>
              <a:rPr lang="en-US" dirty="0"/>
              <a:t>Transmission design does impact FE.</a:t>
            </a:r>
          </a:p>
          <a:p>
            <a:pPr lvl="1"/>
            <a:r>
              <a:rPr lang="en-US" dirty="0"/>
              <a:t>1 speed 45 mpg, 6 speed 33.5mpg, 8 speed 30.2 mpg</a:t>
            </a:r>
          </a:p>
          <a:p>
            <a:pPr lvl="1"/>
            <a:r>
              <a:rPr lang="en-US" dirty="0"/>
              <a:t>Hoax or Reality? </a:t>
            </a:r>
          </a:p>
        </p:txBody>
      </p:sp>
    </p:spTree>
    <p:extLst>
      <p:ext uri="{BB962C8B-B14F-4D97-AF65-F5344CB8AC3E}">
        <p14:creationId xmlns:p14="http://schemas.microsoft.com/office/powerpoint/2010/main" val="322431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A325-A127-4257-8586-431DA8A0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Design: Hoax or Reality?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EC408-E3A0-4DAD-9EB1-384775201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Legend’s business needs?</a:t>
            </a:r>
          </a:p>
          <a:p>
            <a:pPr lvl="1"/>
            <a:r>
              <a:rPr lang="en-US" dirty="0"/>
              <a:t>1 speed CVT Transmission</a:t>
            </a:r>
          </a:p>
          <a:p>
            <a:pPr lvl="2"/>
            <a:r>
              <a:rPr lang="en-US" dirty="0"/>
              <a:t>Regulated FE standards?</a:t>
            </a:r>
          </a:p>
          <a:p>
            <a:pPr lvl="2"/>
            <a:r>
              <a:rPr lang="en-US" dirty="0"/>
              <a:t>Further Research : Improve vehicle sales and customer satisfaction?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6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B18E-74F8-473D-9214-167EF029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 the “Gears” be with you !</a:t>
            </a:r>
          </a:p>
        </p:txBody>
      </p:sp>
      <p:pic>
        <p:nvPicPr>
          <p:cNvPr id="5" name="Content Placeholder 4" descr="A close-up of a machine&#10;&#10;Description automatically generated with low confidence">
            <a:extLst>
              <a:ext uri="{FF2B5EF4-FFF2-40B4-BE49-F238E27FC236}">
                <a16:creationId xmlns:a16="http://schemas.microsoft.com/office/drawing/2014/main" id="{2A8259EB-82B1-4BFA-A1E1-F7B0F4026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5888" y="2052638"/>
            <a:ext cx="6091161" cy="3997325"/>
          </a:xfrm>
        </p:spPr>
      </p:pic>
    </p:spTree>
    <p:extLst>
      <p:ext uri="{BB962C8B-B14F-4D97-AF65-F5344CB8AC3E}">
        <p14:creationId xmlns:p14="http://schemas.microsoft.com/office/powerpoint/2010/main" val="198776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784D-B57C-4F93-9D7A-1929AAAE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Design, Part 1:</a:t>
            </a:r>
          </a:p>
        </p:txBody>
      </p:sp>
      <p:pic>
        <p:nvPicPr>
          <p:cNvPr id="5" name="Content Placeholder 4" descr="A picture containing text, engine&#10;&#10;Description automatically generated">
            <a:extLst>
              <a:ext uri="{FF2B5EF4-FFF2-40B4-BE49-F238E27FC236}">
                <a16:creationId xmlns:a16="http://schemas.microsoft.com/office/drawing/2014/main" id="{A5DC1E12-9353-41F2-B4B9-66B548390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1808" y="2192597"/>
            <a:ext cx="5606346" cy="39973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A856CA-DFAE-43AB-813D-12410BB10ED5}"/>
              </a:ext>
            </a:extLst>
          </p:cNvPr>
          <p:cNvSpPr txBox="1"/>
          <p:nvPr/>
        </p:nvSpPr>
        <p:spPr>
          <a:xfrm>
            <a:off x="8514786" y="2080092"/>
            <a:ext cx="2608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speed transmission</a:t>
            </a:r>
            <a:br>
              <a:rPr lang="en-US" dirty="0"/>
            </a:br>
            <a:r>
              <a:rPr lang="en-US" dirty="0"/>
              <a:t>design in cars like</a:t>
            </a:r>
            <a:br>
              <a:rPr lang="en-US" dirty="0"/>
            </a:br>
            <a:r>
              <a:rPr lang="en-US" dirty="0"/>
              <a:t> BMW, Ford, Dodge,</a:t>
            </a:r>
            <a:br>
              <a:rPr lang="en-US" dirty="0"/>
            </a:br>
            <a:r>
              <a:rPr lang="en-US" dirty="0"/>
              <a:t>Chevrolet, Alfa Romeo,</a:t>
            </a:r>
            <a:br>
              <a:rPr lang="en-US" dirty="0"/>
            </a:br>
            <a:r>
              <a:rPr lang="en-US" dirty="0"/>
              <a:t>and even Rolls Royce.</a:t>
            </a:r>
          </a:p>
        </p:txBody>
      </p:sp>
    </p:spTree>
    <p:extLst>
      <p:ext uri="{BB962C8B-B14F-4D97-AF65-F5344CB8AC3E}">
        <p14:creationId xmlns:p14="http://schemas.microsoft.com/office/powerpoint/2010/main" val="78292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45E6-E962-44F5-8342-D9C2DAA1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Design, Part 2:</a:t>
            </a:r>
          </a:p>
        </p:txBody>
      </p:sp>
      <p:pic>
        <p:nvPicPr>
          <p:cNvPr id="6" name="Picture 5" descr="A close-up of a robot&#10;&#10;Description automatically generated with medium confidence">
            <a:extLst>
              <a:ext uri="{FF2B5EF4-FFF2-40B4-BE49-F238E27FC236}">
                <a16:creationId xmlns:a16="http://schemas.microsoft.com/office/drawing/2014/main" id="{9ED8463C-2554-4C94-BB6D-2711BA8D8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762" y="2128780"/>
            <a:ext cx="4579958" cy="39935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030E35-6B4D-4428-866D-6F0852E34F25}"/>
              </a:ext>
            </a:extLst>
          </p:cNvPr>
          <p:cNvSpPr txBox="1"/>
          <p:nvPr/>
        </p:nvSpPr>
        <p:spPr>
          <a:xfrm>
            <a:off x="4470894" y="6216775"/>
            <a:ext cx="206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CVT Transmission</a:t>
            </a:r>
          </a:p>
        </p:txBody>
      </p:sp>
    </p:spTree>
    <p:extLst>
      <p:ext uri="{BB962C8B-B14F-4D97-AF65-F5344CB8AC3E}">
        <p14:creationId xmlns:p14="http://schemas.microsoft.com/office/powerpoint/2010/main" val="53791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4D37-DBC7-4E5B-8BDA-EAD488B0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FBBF6-9EE9-4825-883B-BDF075908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what extent do the total number of gears in the transmission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have on fuel economy (FE) for vehicles driven in the United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States that were produced from 2020-2021?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1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4FF2-B18C-4B89-8940-24D28403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B41F-26E0-4138-A8FA-CDCE3AB9F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fuel economy (FE) data from EPA testing</a:t>
            </a:r>
          </a:p>
          <a:p>
            <a:pPr lvl="1"/>
            <a:r>
              <a:rPr lang="en-US" dirty="0"/>
              <a:t>2020 – 2021 Vehicles</a:t>
            </a:r>
          </a:p>
          <a:p>
            <a:r>
              <a:rPr lang="en-US" dirty="0"/>
              <a:t>Limited by our research question</a:t>
            </a:r>
          </a:p>
          <a:p>
            <a:pPr lvl="1"/>
            <a:r>
              <a:rPr lang="en-US" dirty="0"/>
              <a:t>Transmission Design</a:t>
            </a:r>
          </a:p>
          <a:p>
            <a:pPr lvl="1"/>
            <a:r>
              <a:rPr lang="en-US" dirty="0"/>
              <a:t>Fuel Economy (FE)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1777-1F23-43B4-9969-933C8B25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85E27-FD36-41FB-9ACE-88EFBCB85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Legend’s Business need?</a:t>
            </a:r>
          </a:p>
          <a:p>
            <a:pPr lvl="1"/>
            <a:r>
              <a:rPr lang="en-US" dirty="0"/>
              <a:t>2024 Alanty Model</a:t>
            </a:r>
          </a:p>
          <a:p>
            <a:pPr lvl="1"/>
            <a:r>
              <a:rPr lang="en-US" dirty="0"/>
              <a:t>Transmission design improves FE?</a:t>
            </a:r>
          </a:p>
          <a:p>
            <a:pPr lvl="2"/>
            <a:r>
              <a:rPr lang="en-US" dirty="0"/>
              <a:t>Current Transmission Design for Alanty</a:t>
            </a:r>
          </a:p>
          <a:p>
            <a:pPr lvl="2"/>
            <a:r>
              <a:rPr lang="en-US" dirty="0"/>
              <a:t>6 speed automatic Transmission, Average 29.5 mpg</a:t>
            </a:r>
          </a:p>
          <a:p>
            <a:pPr lvl="1"/>
            <a:r>
              <a:rPr lang="en-US" dirty="0"/>
              <a:t>Change from a 6-speed transmission to another transmission design?</a:t>
            </a:r>
          </a:p>
          <a:p>
            <a:pPr lvl="3"/>
            <a:r>
              <a:rPr lang="en-US" dirty="0"/>
              <a:t>2020-2021 EPA:  Average FE was 35.45 mpg.</a:t>
            </a:r>
          </a:p>
        </p:txBody>
      </p:sp>
    </p:spTree>
    <p:extLst>
      <p:ext uri="{BB962C8B-B14F-4D97-AF65-F5344CB8AC3E}">
        <p14:creationId xmlns:p14="http://schemas.microsoft.com/office/powerpoint/2010/main" val="31062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F93B-F91E-4CBD-9F43-52D8BF8A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52AC-8B99-4AA4-918A-62916E26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Hypothesis:</a:t>
            </a:r>
          </a:p>
          <a:p>
            <a:pPr lvl="1"/>
            <a:r>
              <a:rPr lang="en-US" dirty="0"/>
              <a:t>The total number of gears in the transmission </a:t>
            </a:r>
            <a:r>
              <a:rPr lang="en-US" u="sng" dirty="0"/>
              <a:t>has</a:t>
            </a:r>
            <a:r>
              <a:rPr lang="en-US" dirty="0"/>
              <a:t> </a:t>
            </a:r>
            <a:r>
              <a:rPr lang="en-US" u="sng" dirty="0"/>
              <a:t>an</a:t>
            </a:r>
            <a:r>
              <a:rPr lang="en-US" dirty="0"/>
              <a:t> </a:t>
            </a:r>
            <a:r>
              <a:rPr lang="en-US" u="sng" dirty="0"/>
              <a:t>impact</a:t>
            </a:r>
            <a:r>
              <a:rPr lang="en-US" dirty="0"/>
              <a:t> on fuel economy in vehicles driven between 2020 and 2021 in the United States.</a:t>
            </a:r>
          </a:p>
          <a:p>
            <a:r>
              <a:rPr lang="en-US" dirty="0"/>
              <a:t>Null Hypothesis:</a:t>
            </a:r>
          </a:p>
          <a:p>
            <a:pPr lvl="1"/>
            <a:r>
              <a:rPr lang="en-US" dirty="0"/>
              <a:t>The total number of gears in the transmission have a </a:t>
            </a:r>
            <a:r>
              <a:rPr lang="en-US" u="sng" dirty="0"/>
              <a:t>neutral</a:t>
            </a:r>
            <a:r>
              <a:rPr lang="en-US" dirty="0"/>
              <a:t> </a:t>
            </a:r>
            <a:r>
              <a:rPr lang="en-US" u="sng" dirty="0"/>
              <a:t>impact</a:t>
            </a:r>
            <a:r>
              <a:rPr lang="en-US" dirty="0"/>
              <a:t> on fuel economy in vehicles driven between 2020 and 2021 in the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202809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F926-E9C5-478D-A505-973BB897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CC1FE-AA36-4F03-9C83-F8962F6D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 to be used?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Unnecessary columns?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deal with not a number (</a:t>
            </a:r>
            <a:r>
              <a:rPr lang="en-US" dirty="0" err="1"/>
              <a:t>NaN</a:t>
            </a:r>
            <a:r>
              <a:rPr lang="en-US" dirty="0"/>
              <a:t>)?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Fuel type limitation?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Outlier values?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key focus? </a:t>
            </a:r>
          </a:p>
          <a:p>
            <a:pPr marL="736600" lvl="1" indent="-285750"/>
            <a:r>
              <a:rPr lang="en-US" u="sng" dirty="0"/>
              <a:t>Transmission Design and FE</a:t>
            </a:r>
          </a:p>
        </p:txBody>
      </p:sp>
    </p:spTree>
    <p:extLst>
      <p:ext uri="{BB962C8B-B14F-4D97-AF65-F5344CB8AC3E}">
        <p14:creationId xmlns:p14="http://schemas.microsoft.com/office/powerpoint/2010/main" val="194130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C124-0086-47AD-BE0D-BA9978D8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F301-BCAD-4190-83DC-F30E12F43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Number [of] Gears</a:t>
            </a:r>
          </a:p>
          <a:p>
            <a:pPr lvl="1"/>
            <a:r>
              <a:rPr lang="en-US" dirty="0"/>
              <a:t>Design with respect to number of gears, goes from 1 to 10 speeds.</a:t>
            </a:r>
          </a:p>
          <a:p>
            <a:r>
              <a:rPr lang="en-US" b="1" dirty="0"/>
              <a:t>Adjusted Fuel Economy</a:t>
            </a:r>
          </a:p>
          <a:p>
            <a:pPr lvl="1"/>
            <a:r>
              <a:rPr lang="en-US" dirty="0"/>
              <a:t>Numerical value of fuel economy for each vehicle tested.</a:t>
            </a:r>
          </a:p>
          <a:p>
            <a:r>
              <a:rPr lang="en-US" b="1" dirty="0"/>
              <a:t>Test Fuel Type Description</a:t>
            </a:r>
          </a:p>
          <a:p>
            <a:pPr lvl="1"/>
            <a:r>
              <a:rPr lang="en-US" dirty="0"/>
              <a:t>Fuel type: either gasoline, diesel, or electric.</a:t>
            </a:r>
          </a:p>
          <a:p>
            <a:pPr lvl="1"/>
            <a:r>
              <a:rPr lang="en-US" dirty="0"/>
              <a:t>Partial Hybrid (engine combined with battery power)</a:t>
            </a:r>
          </a:p>
          <a:p>
            <a:r>
              <a:rPr lang="en-US" b="1" dirty="0"/>
              <a:t>Test Category</a:t>
            </a:r>
          </a:p>
          <a:p>
            <a:pPr lvl="1"/>
            <a:r>
              <a:rPr lang="en-US" dirty="0"/>
              <a:t>Type of vehicle test used by the EPA.</a:t>
            </a:r>
          </a:p>
        </p:txBody>
      </p:sp>
    </p:spTree>
    <p:extLst>
      <p:ext uri="{BB962C8B-B14F-4D97-AF65-F5344CB8AC3E}">
        <p14:creationId xmlns:p14="http://schemas.microsoft.com/office/powerpoint/2010/main" val="255112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15A3BA9-6D02-4532-AB7C-88A97C6EE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9D4EA3-187B-4130-8E4D-A4F81F9678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38766F-4A4C-4A97-A586-D473DB738966}">
  <ds:schemaRefs>
    <ds:schemaRef ds:uri="http://purl.org/dc/dcmitype/"/>
    <ds:schemaRef ds:uri="http://purl.org/dc/elements/1.1/"/>
    <ds:schemaRef ds:uri="http://purl.org/dc/terms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 design</Template>
  <TotalTime>462</TotalTime>
  <Words>678</Words>
  <Application>Microsoft Office PowerPoint</Application>
  <PresentationFormat>Widescreen</PresentationFormat>
  <Paragraphs>131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MS Shell Dlg 2</vt:lpstr>
      <vt:lpstr>Times New Roman</vt:lpstr>
      <vt:lpstr>Wingdings</vt:lpstr>
      <vt:lpstr>Wingdings 3</vt:lpstr>
      <vt:lpstr>Madison</vt:lpstr>
      <vt:lpstr>Fuel Efficiency through Transmission  Design: Hoax or Reality?</vt:lpstr>
      <vt:lpstr>Transmission Design, Part 1:</vt:lpstr>
      <vt:lpstr>Transmission Design, Part 2:</vt:lpstr>
      <vt:lpstr>Research Question? </vt:lpstr>
      <vt:lpstr>Project Scope</vt:lpstr>
      <vt:lpstr>Business Need</vt:lpstr>
      <vt:lpstr>Research Hypothesis</vt:lpstr>
      <vt:lpstr>Constraints of Data Analysis</vt:lpstr>
      <vt:lpstr>Key Terms </vt:lpstr>
      <vt:lpstr>Jupyter Notebook</vt:lpstr>
      <vt:lpstr>Summary of Findings, Part 1:</vt:lpstr>
      <vt:lpstr>Summary of Findings, Part 2:</vt:lpstr>
      <vt:lpstr>Summary of Findings, Part 3:</vt:lpstr>
      <vt:lpstr>Transmission Design: Hoax or Reality? </vt:lpstr>
      <vt:lpstr>Transmission Design: Hoax or Reality? </vt:lpstr>
      <vt:lpstr>May the “Gears” be with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Design and Fuel Economy: Hoax or Reality?</dc:title>
  <dc:creator>Paul Motes</dc:creator>
  <cp:lastModifiedBy>Paul Motes</cp:lastModifiedBy>
  <cp:revision>33</cp:revision>
  <cp:lastPrinted>2021-10-31T02:07:17Z</cp:lastPrinted>
  <dcterms:created xsi:type="dcterms:W3CDTF">2021-10-30T19:39:28Z</dcterms:created>
  <dcterms:modified xsi:type="dcterms:W3CDTF">2021-10-31T19:56:37Z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