
<file path=[Content_Types].xml><?xml version="1.0" encoding="utf-8"?>
<Types xmlns="http://schemas.openxmlformats.org/package/2006/content-types">
  <Default ContentType="image/jpeg" Extension="jpeg"/>
  <Default ContentType="application/vnd.openxmlformats-package.relationships+xml" Extension="rels"/>
  <Default ContentType="image/tiff" Extension="tiff"/>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drawingml.diagramData+xml" PartName="/ppt/diagrams/data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drawingml.diagramColors+xml" PartName="/ppt/diagrams/colors1.xml"/>
  <Override ContentType="application/vnd.ms-office.drawingml.diagramDrawing+xml" PartName="/ppt/diagrams/drawing1.xml"/>
  <Override ContentType="application/vnd.openxmlformats-package.core-properties+xml" PartName="/docProps/core.xml"/>
  <Override ContentType="application/vnd.openxmlformats-officedocument.extended-properties+xml" PartName="/docProps/app.xml"/>
  <Default ContentType="image/png" Extension="png"/>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2" r:id="rId7"/>
    <p:sldId id="261" r:id="rId8"/>
    <p:sldId id="263" r:id="rId9"/>
    <p:sldId id="264" r:id="rId10"/>
    <p:sldId id="266" r:id="rId11"/>
    <p:sldId id="267" r:id="rId12"/>
    <p:sldId id="265"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25"/>
    <p:restoredTop sz="94690"/>
  </p:normalViewPr>
  <p:slideViewPr>
    <p:cSldViewPr snapToGrid="0" snapToObjects="1">
      <p:cViewPr varScale="1">
        <p:scale>
          <a:sx n="98" d="100"/>
          <a:sy n="98" d="100"/>
        </p:scale>
        <p:origin x="216"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CDE607-5FAA-0241-A2A2-D0A655C1FA4F}" type="doc">
      <dgm:prSet loTypeId="urn:microsoft.com/office/officeart/2005/8/layout/cycle2" loCatId="" qsTypeId="urn:microsoft.com/office/officeart/2005/8/quickstyle/simple1" qsCatId="simple" csTypeId="urn:microsoft.com/office/officeart/2005/8/colors/accent1_2" csCatId="accent1" phldr="1"/>
      <dgm:spPr/>
      <dgm:t>
        <a:bodyPr/>
        <a:lstStyle/>
        <a:p>
          <a:endParaRPr lang="en-GB"/>
        </a:p>
      </dgm:t>
    </dgm:pt>
    <dgm:pt modelId="{BE6DDD52-392A-A14D-AD0B-119AD506E521}">
      <dgm:prSet phldrT="[Text]"/>
      <dgm:spPr/>
      <dgm:t>
        <a:bodyPr/>
        <a:lstStyle/>
        <a:p>
          <a:r>
            <a:rPr lang="en-GB" dirty="0"/>
            <a:t>Central API Storing Real time data</a:t>
          </a:r>
        </a:p>
      </dgm:t>
    </dgm:pt>
    <dgm:pt modelId="{658C2571-D595-A64B-B944-EC8D3E4987D8}" type="parTrans" cxnId="{15E2BED1-7B20-BE45-8109-23DA2CD7E0DE}">
      <dgm:prSet/>
      <dgm:spPr/>
      <dgm:t>
        <a:bodyPr/>
        <a:lstStyle/>
        <a:p>
          <a:endParaRPr lang="en-GB"/>
        </a:p>
      </dgm:t>
    </dgm:pt>
    <dgm:pt modelId="{BD2B0BB5-164F-4D42-B432-5DD5EE9725F8}" type="sibTrans" cxnId="{15E2BED1-7B20-BE45-8109-23DA2CD7E0DE}">
      <dgm:prSet/>
      <dgm:spPr/>
      <dgm:t>
        <a:bodyPr/>
        <a:lstStyle/>
        <a:p>
          <a:endParaRPr lang="en-GB"/>
        </a:p>
      </dgm:t>
    </dgm:pt>
    <dgm:pt modelId="{69156F4E-A5F9-884B-B79C-6034420C8AC8}">
      <dgm:prSet phldrT="[Text]"/>
      <dgm:spPr/>
      <dgm:t>
        <a:bodyPr/>
        <a:lstStyle/>
        <a:p>
          <a:r>
            <a:rPr lang="en-GB" dirty="0"/>
            <a:t>Airflow scheduler running script every 10 mins </a:t>
          </a:r>
        </a:p>
      </dgm:t>
    </dgm:pt>
    <dgm:pt modelId="{2F8D8514-027D-B143-8F7A-EFA82BD8D8F3}" type="parTrans" cxnId="{7F18CA66-D0B1-934B-8436-137929076175}">
      <dgm:prSet/>
      <dgm:spPr/>
      <dgm:t>
        <a:bodyPr/>
        <a:lstStyle/>
        <a:p>
          <a:endParaRPr lang="en-GB"/>
        </a:p>
      </dgm:t>
    </dgm:pt>
    <dgm:pt modelId="{E45D907A-32B9-2F43-AB59-8EEEEC817C1A}" type="sibTrans" cxnId="{7F18CA66-D0B1-934B-8436-137929076175}">
      <dgm:prSet/>
      <dgm:spPr/>
      <dgm:t>
        <a:bodyPr/>
        <a:lstStyle/>
        <a:p>
          <a:endParaRPr lang="en-GB"/>
        </a:p>
      </dgm:t>
    </dgm:pt>
    <dgm:pt modelId="{F44B4A87-42F7-2348-BFFA-CF55553A7F0F}">
      <dgm:prSet phldrT="[Text]"/>
      <dgm:spPr/>
      <dgm:t>
        <a:bodyPr/>
        <a:lstStyle/>
        <a:p>
          <a:r>
            <a:rPr lang="en-GB" dirty="0"/>
            <a:t>Storing on Real time DB </a:t>
          </a:r>
        </a:p>
      </dgm:t>
    </dgm:pt>
    <dgm:pt modelId="{AC11DCA2-BD9D-B744-8D02-7AC962D4E7E0}" type="parTrans" cxnId="{805D86A6-A9F5-5F45-8E91-4C3209F56802}">
      <dgm:prSet/>
      <dgm:spPr/>
      <dgm:t>
        <a:bodyPr/>
        <a:lstStyle/>
        <a:p>
          <a:endParaRPr lang="en-GB"/>
        </a:p>
      </dgm:t>
    </dgm:pt>
    <dgm:pt modelId="{048652B8-944E-C54A-816F-7499844187F6}" type="sibTrans" cxnId="{805D86A6-A9F5-5F45-8E91-4C3209F56802}">
      <dgm:prSet/>
      <dgm:spPr/>
      <dgm:t>
        <a:bodyPr/>
        <a:lstStyle/>
        <a:p>
          <a:endParaRPr lang="en-GB"/>
        </a:p>
      </dgm:t>
    </dgm:pt>
    <dgm:pt modelId="{1B5A43D7-E92D-6949-BB8A-532873EB5CC2}">
      <dgm:prSet phldrT="[Text]"/>
      <dgm:spPr/>
      <dgm:t>
        <a:bodyPr/>
        <a:lstStyle/>
        <a:p>
          <a:r>
            <a:rPr lang="en-GB" dirty="0"/>
            <a:t>Populating graphs out of it</a:t>
          </a:r>
        </a:p>
      </dgm:t>
    </dgm:pt>
    <dgm:pt modelId="{893E9531-F280-BA4F-AD27-5FD7EFB04A9D}" type="parTrans" cxnId="{8653512B-1934-5B43-AF6B-23988B09CF25}">
      <dgm:prSet/>
      <dgm:spPr/>
      <dgm:t>
        <a:bodyPr/>
        <a:lstStyle/>
        <a:p>
          <a:endParaRPr lang="en-GB"/>
        </a:p>
      </dgm:t>
    </dgm:pt>
    <dgm:pt modelId="{FC902301-958D-3B4B-813C-E33A9613056E}" type="sibTrans" cxnId="{8653512B-1934-5B43-AF6B-23988B09CF25}">
      <dgm:prSet/>
      <dgm:spPr/>
      <dgm:t>
        <a:bodyPr/>
        <a:lstStyle/>
        <a:p>
          <a:endParaRPr lang="en-GB"/>
        </a:p>
      </dgm:t>
    </dgm:pt>
    <dgm:pt modelId="{14F71D80-2028-D646-82EA-5A0F79ACDF1E}">
      <dgm:prSet phldrT="[Text]"/>
      <dgm:spPr/>
      <dgm:t>
        <a:bodyPr/>
        <a:lstStyle/>
        <a:p>
          <a:r>
            <a:rPr lang="en-GB" dirty="0" err="1"/>
            <a:t>Sql</a:t>
          </a:r>
          <a:r>
            <a:rPr lang="en-GB" dirty="0"/>
            <a:t> Server fetching that JSON Data</a:t>
          </a:r>
        </a:p>
      </dgm:t>
    </dgm:pt>
    <dgm:pt modelId="{116ABB6E-F295-EC41-A406-B579DB7F8D59}" type="parTrans" cxnId="{4EE8C21C-336B-244E-BA23-9EF37B9BC56D}">
      <dgm:prSet/>
      <dgm:spPr/>
      <dgm:t>
        <a:bodyPr/>
        <a:lstStyle/>
        <a:p>
          <a:endParaRPr lang="en-GB"/>
        </a:p>
      </dgm:t>
    </dgm:pt>
    <dgm:pt modelId="{002CDA3C-13C5-6846-994D-145192E9D7CB}" type="sibTrans" cxnId="{4EE8C21C-336B-244E-BA23-9EF37B9BC56D}">
      <dgm:prSet/>
      <dgm:spPr/>
      <dgm:t>
        <a:bodyPr/>
        <a:lstStyle/>
        <a:p>
          <a:endParaRPr lang="en-GB"/>
        </a:p>
      </dgm:t>
    </dgm:pt>
    <dgm:pt modelId="{D6856562-135A-054E-9004-AF361240ACC7}" type="pres">
      <dgm:prSet presAssocID="{41CDE607-5FAA-0241-A2A2-D0A655C1FA4F}" presName="cycle" presStyleCnt="0">
        <dgm:presLayoutVars>
          <dgm:dir/>
          <dgm:resizeHandles val="exact"/>
        </dgm:presLayoutVars>
      </dgm:prSet>
      <dgm:spPr/>
    </dgm:pt>
    <dgm:pt modelId="{2469F5F8-E0C5-A747-B6CB-AB46FF5F6283}" type="pres">
      <dgm:prSet presAssocID="{BE6DDD52-392A-A14D-AD0B-119AD506E521}" presName="node" presStyleLbl="node1" presStyleIdx="0" presStyleCnt="5">
        <dgm:presLayoutVars>
          <dgm:bulletEnabled val="1"/>
        </dgm:presLayoutVars>
      </dgm:prSet>
      <dgm:spPr/>
    </dgm:pt>
    <dgm:pt modelId="{A5B3EB61-1B99-4545-ACFB-9B3E5F4524E7}" type="pres">
      <dgm:prSet presAssocID="{BD2B0BB5-164F-4D42-B432-5DD5EE9725F8}" presName="sibTrans" presStyleLbl="sibTrans2D1" presStyleIdx="0" presStyleCnt="5"/>
      <dgm:spPr/>
    </dgm:pt>
    <dgm:pt modelId="{A1ED1371-D9F2-B34C-977A-55ED9552D48E}" type="pres">
      <dgm:prSet presAssocID="{BD2B0BB5-164F-4D42-B432-5DD5EE9725F8}" presName="connectorText" presStyleLbl="sibTrans2D1" presStyleIdx="0" presStyleCnt="5"/>
      <dgm:spPr/>
    </dgm:pt>
    <dgm:pt modelId="{91CFADE6-F9DD-A846-B1CE-67325107D884}" type="pres">
      <dgm:prSet presAssocID="{69156F4E-A5F9-884B-B79C-6034420C8AC8}" presName="node" presStyleLbl="node1" presStyleIdx="1" presStyleCnt="5">
        <dgm:presLayoutVars>
          <dgm:bulletEnabled val="1"/>
        </dgm:presLayoutVars>
      </dgm:prSet>
      <dgm:spPr/>
    </dgm:pt>
    <dgm:pt modelId="{640586EE-A300-ED41-A721-3A9D78166217}" type="pres">
      <dgm:prSet presAssocID="{E45D907A-32B9-2F43-AB59-8EEEEC817C1A}" presName="sibTrans" presStyleLbl="sibTrans2D1" presStyleIdx="1" presStyleCnt="5"/>
      <dgm:spPr/>
    </dgm:pt>
    <dgm:pt modelId="{4CF7E644-D0BA-0F4F-AF83-84745F539472}" type="pres">
      <dgm:prSet presAssocID="{E45D907A-32B9-2F43-AB59-8EEEEC817C1A}" presName="connectorText" presStyleLbl="sibTrans2D1" presStyleIdx="1" presStyleCnt="5"/>
      <dgm:spPr/>
    </dgm:pt>
    <dgm:pt modelId="{63719588-FD9C-3547-A16A-0C90CCC41A86}" type="pres">
      <dgm:prSet presAssocID="{F44B4A87-42F7-2348-BFFA-CF55553A7F0F}" presName="node" presStyleLbl="node1" presStyleIdx="2" presStyleCnt="5">
        <dgm:presLayoutVars>
          <dgm:bulletEnabled val="1"/>
        </dgm:presLayoutVars>
      </dgm:prSet>
      <dgm:spPr/>
    </dgm:pt>
    <dgm:pt modelId="{AB996792-2ABB-DC49-841F-0C5E8024BEFA}" type="pres">
      <dgm:prSet presAssocID="{048652B8-944E-C54A-816F-7499844187F6}" presName="sibTrans" presStyleLbl="sibTrans2D1" presStyleIdx="2" presStyleCnt="5"/>
      <dgm:spPr/>
    </dgm:pt>
    <dgm:pt modelId="{B429BEB9-5BC6-9447-B70F-616D663E6A5D}" type="pres">
      <dgm:prSet presAssocID="{048652B8-944E-C54A-816F-7499844187F6}" presName="connectorText" presStyleLbl="sibTrans2D1" presStyleIdx="2" presStyleCnt="5"/>
      <dgm:spPr/>
    </dgm:pt>
    <dgm:pt modelId="{11372BA7-F4A7-3B4E-85D4-62D8CA460DE0}" type="pres">
      <dgm:prSet presAssocID="{1B5A43D7-E92D-6949-BB8A-532873EB5CC2}" presName="node" presStyleLbl="node1" presStyleIdx="3" presStyleCnt="5">
        <dgm:presLayoutVars>
          <dgm:bulletEnabled val="1"/>
        </dgm:presLayoutVars>
      </dgm:prSet>
      <dgm:spPr/>
    </dgm:pt>
    <dgm:pt modelId="{70D61B5B-3B1F-3347-9BB0-82DEF5AD2A49}" type="pres">
      <dgm:prSet presAssocID="{FC902301-958D-3B4B-813C-E33A9613056E}" presName="sibTrans" presStyleLbl="sibTrans2D1" presStyleIdx="3" presStyleCnt="5"/>
      <dgm:spPr/>
    </dgm:pt>
    <dgm:pt modelId="{9473C1B6-4915-3649-95FB-DEDF43F954A1}" type="pres">
      <dgm:prSet presAssocID="{FC902301-958D-3B4B-813C-E33A9613056E}" presName="connectorText" presStyleLbl="sibTrans2D1" presStyleIdx="3" presStyleCnt="5"/>
      <dgm:spPr/>
    </dgm:pt>
    <dgm:pt modelId="{0FE5CD7A-9051-CA48-9C68-23426A7123A6}" type="pres">
      <dgm:prSet presAssocID="{14F71D80-2028-D646-82EA-5A0F79ACDF1E}" presName="node" presStyleLbl="node1" presStyleIdx="4" presStyleCnt="5">
        <dgm:presLayoutVars>
          <dgm:bulletEnabled val="1"/>
        </dgm:presLayoutVars>
      </dgm:prSet>
      <dgm:spPr/>
    </dgm:pt>
    <dgm:pt modelId="{176627A0-7BD4-8D46-A05F-3905B15D0551}" type="pres">
      <dgm:prSet presAssocID="{002CDA3C-13C5-6846-994D-145192E9D7CB}" presName="sibTrans" presStyleLbl="sibTrans2D1" presStyleIdx="4" presStyleCnt="5"/>
      <dgm:spPr/>
    </dgm:pt>
    <dgm:pt modelId="{8A02F654-95F3-604E-8324-0B47AF4D7A52}" type="pres">
      <dgm:prSet presAssocID="{002CDA3C-13C5-6846-994D-145192E9D7CB}" presName="connectorText" presStyleLbl="sibTrans2D1" presStyleIdx="4" presStyleCnt="5"/>
      <dgm:spPr/>
    </dgm:pt>
  </dgm:ptLst>
  <dgm:cxnLst>
    <dgm:cxn modelId="{20BAE20C-49FD-DB4B-856C-51A11893C331}" type="presOf" srcId="{69156F4E-A5F9-884B-B79C-6034420C8AC8}" destId="{91CFADE6-F9DD-A846-B1CE-67325107D884}" srcOrd="0" destOrd="0" presId="urn:microsoft.com/office/officeart/2005/8/layout/cycle2"/>
    <dgm:cxn modelId="{D1D18C17-3572-7841-9191-C0E9AC652959}" type="presOf" srcId="{002CDA3C-13C5-6846-994D-145192E9D7CB}" destId="{8A02F654-95F3-604E-8324-0B47AF4D7A52}" srcOrd="1" destOrd="0" presId="urn:microsoft.com/office/officeart/2005/8/layout/cycle2"/>
    <dgm:cxn modelId="{882EFF18-A84D-DD41-A279-67004A8F2BBE}" type="presOf" srcId="{048652B8-944E-C54A-816F-7499844187F6}" destId="{AB996792-2ABB-DC49-841F-0C5E8024BEFA}" srcOrd="0" destOrd="0" presId="urn:microsoft.com/office/officeart/2005/8/layout/cycle2"/>
    <dgm:cxn modelId="{4EE8C21C-336B-244E-BA23-9EF37B9BC56D}" srcId="{41CDE607-5FAA-0241-A2A2-D0A655C1FA4F}" destId="{14F71D80-2028-D646-82EA-5A0F79ACDF1E}" srcOrd="4" destOrd="0" parTransId="{116ABB6E-F295-EC41-A406-B579DB7F8D59}" sibTransId="{002CDA3C-13C5-6846-994D-145192E9D7CB}"/>
    <dgm:cxn modelId="{59DC7824-4BD2-B541-93DD-ED47DF2FC045}" type="presOf" srcId="{F44B4A87-42F7-2348-BFFA-CF55553A7F0F}" destId="{63719588-FD9C-3547-A16A-0C90CCC41A86}" srcOrd="0" destOrd="0" presId="urn:microsoft.com/office/officeart/2005/8/layout/cycle2"/>
    <dgm:cxn modelId="{8653512B-1934-5B43-AF6B-23988B09CF25}" srcId="{41CDE607-5FAA-0241-A2A2-D0A655C1FA4F}" destId="{1B5A43D7-E92D-6949-BB8A-532873EB5CC2}" srcOrd="3" destOrd="0" parTransId="{893E9531-F280-BA4F-AD27-5FD7EFB04A9D}" sibTransId="{FC902301-958D-3B4B-813C-E33A9613056E}"/>
    <dgm:cxn modelId="{E3B91D43-A9B9-CA45-848B-001A013D95FB}" type="presOf" srcId="{14F71D80-2028-D646-82EA-5A0F79ACDF1E}" destId="{0FE5CD7A-9051-CA48-9C68-23426A7123A6}" srcOrd="0" destOrd="0" presId="urn:microsoft.com/office/officeart/2005/8/layout/cycle2"/>
    <dgm:cxn modelId="{2851A34A-BF1C-C74C-B27D-4E1C7009A21C}" type="presOf" srcId="{E45D907A-32B9-2F43-AB59-8EEEEC817C1A}" destId="{4CF7E644-D0BA-0F4F-AF83-84745F539472}" srcOrd="1" destOrd="0" presId="urn:microsoft.com/office/officeart/2005/8/layout/cycle2"/>
    <dgm:cxn modelId="{284E2462-2FB4-744B-81FA-3EB657FF597C}" type="presOf" srcId="{E45D907A-32B9-2F43-AB59-8EEEEC817C1A}" destId="{640586EE-A300-ED41-A721-3A9D78166217}" srcOrd="0" destOrd="0" presId="urn:microsoft.com/office/officeart/2005/8/layout/cycle2"/>
    <dgm:cxn modelId="{F3BECE62-2F76-874F-B4F6-444B2D0CCB00}" type="presOf" srcId="{BD2B0BB5-164F-4D42-B432-5DD5EE9725F8}" destId="{A5B3EB61-1B99-4545-ACFB-9B3E5F4524E7}" srcOrd="0" destOrd="0" presId="urn:microsoft.com/office/officeart/2005/8/layout/cycle2"/>
    <dgm:cxn modelId="{7F18CA66-D0B1-934B-8436-137929076175}" srcId="{41CDE607-5FAA-0241-A2A2-D0A655C1FA4F}" destId="{69156F4E-A5F9-884B-B79C-6034420C8AC8}" srcOrd="1" destOrd="0" parTransId="{2F8D8514-027D-B143-8F7A-EFA82BD8D8F3}" sibTransId="{E45D907A-32B9-2F43-AB59-8EEEEC817C1A}"/>
    <dgm:cxn modelId="{C0EB1278-603D-D748-B5D2-39B7A08D7ABE}" type="presOf" srcId="{BD2B0BB5-164F-4D42-B432-5DD5EE9725F8}" destId="{A1ED1371-D9F2-B34C-977A-55ED9552D48E}" srcOrd="1" destOrd="0" presId="urn:microsoft.com/office/officeart/2005/8/layout/cycle2"/>
    <dgm:cxn modelId="{DBBA1E7E-959A-9E40-A038-CFDB50FF853D}" type="presOf" srcId="{002CDA3C-13C5-6846-994D-145192E9D7CB}" destId="{176627A0-7BD4-8D46-A05F-3905B15D0551}" srcOrd="0" destOrd="0" presId="urn:microsoft.com/office/officeart/2005/8/layout/cycle2"/>
    <dgm:cxn modelId="{0DF0D47F-8D18-E643-8F19-D0B0E8A0ADB0}" type="presOf" srcId="{FC902301-958D-3B4B-813C-E33A9613056E}" destId="{9473C1B6-4915-3649-95FB-DEDF43F954A1}" srcOrd="1" destOrd="0" presId="urn:microsoft.com/office/officeart/2005/8/layout/cycle2"/>
    <dgm:cxn modelId="{ADCC1580-5E77-4940-86ED-30C0E7878BF4}" type="presOf" srcId="{BE6DDD52-392A-A14D-AD0B-119AD506E521}" destId="{2469F5F8-E0C5-A747-B6CB-AB46FF5F6283}" srcOrd="0" destOrd="0" presId="urn:microsoft.com/office/officeart/2005/8/layout/cycle2"/>
    <dgm:cxn modelId="{C3F9A287-3141-A741-938E-7B7C9B098FA5}" type="presOf" srcId="{41CDE607-5FAA-0241-A2A2-D0A655C1FA4F}" destId="{D6856562-135A-054E-9004-AF361240ACC7}" srcOrd="0" destOrd="0" presId="urn:microsoft.com/office/officeart/2005/8/layout/cycle2"/>
    <dgm:cxn modelId="{DFC2C89A-ADBB-8A4B-8ECE-0A4DD2EAF555}" type="presOf" srcId="{FC902301-958D-3B4B-813C-E33A9613056E}" destId="{70D61B5B-3B1F-3347-9BB0-82DEF5AD2A49}" srcOrd="0" destOrd="0" presId="urn:microsoft.com/office/officeart/2005/8/layout/cycle2"/>
    <dgm:cxn modelId="{805D86A6-A9F5-5F45-8E91-4C3209F56802}" srcId="{41CDE607-5FAA-0241-A2A2-D0A655C1FA4F}" destId="{F44B4A87-42F7-2348-BFFA-CF55553A7F0F}" srcOrd="2" destOrd="0" parTransId="{AC11DCA2-BD9D-B744-8D02-7AC962D4E7E0}" sibTransId="{048652B8-944E-C54A-816F-7499844187F6}"/>
    <dgm:cxn modelId="{15E2BED1-7B20-BE45-8109-23DA2CD7E0DE}" srcId="{41CDE607-5FAA-0241-A2A2-D0A655C1FA4F}" destId="{BE6DDD52-392A-A14D-AD0B-119AD506E521}" srcOrd="0" destOrd="0" parTransId="{658C2571-D595-A64B-B944-EC8D3E4987D8}" sibTransId="{BD2B0BB5-164F-4D42-B432-5DD5EE9725F8}"/>
    <dgm:cxn modelId="{3E120FE4-8626-C84B-9CF3-EBBC7122989F}" type="presOf" srcId="{1B5A43D7-E92D-6949-BB8A-532873EB5CC2}" destId="{11372BA7-F4A7-3B4E-85D4-62D8CA460DE0}" srcOrd="0" destOrd="0" presId="urn:microsoft.com/office/officeart/2005/8/layout/cycle2"/>
    <dgm:cxn modelId="{BA78DFF1-9385-044B-BE87-366DC32C1254}" type="presOf" srcId="{048652B8-944E-C54A-816F-7499844187F6}" destId="{B429BEB9-5BC6-9447-B70F-616D663E6A5D}" srcOrd="1" destOrd="0" presId="urn:microsoft.com/office/officeart/2005/8/layout/cycle2"/>
    <dgm:cxn modelId="{AB995464-3DE6-1C44-93B3-6D0AA92542D3}" type="presParOf" srcId="{D6856562-135A-054E-9004-AF361240ACC7}" destId="{2469F5F8-E0C5-A747-B6CB-AB46FF5F6283}" srcOrd="0" destOrd="0" presId="urn:microsoft.com/office/officeart/2005/8/layout/cycle2"/>
    <dgm:cxn modelId="{7016E828-2539-EA4E-9D8D-6A26309BE51A}" type="presParOf" srcId="{D6856562-135A-054E-9004-AF361240ACC7}" destId="{A5B3EB61-1B99-4545-ACFB-9B3E5F4524E7}" srcOrd="1" destOrd="0" presId="urn:microsoft.com/office/officeart/2005/8/layout/cycle2"/>
    <dgm:cxn modelId="{BC6A9437-4B67-6842-9A4F-814D3FA3481C}" type="presParOf" srcId="{A5B3EB61-1B99-4545-ACFB-9B3E5F4524E7}" destId="{A1ED1371-D9F2-B34C-977A-55ED9552D48E}" srcOrd="0" destOrd="0" presId="urn:microsoft.com/office/officeart/2005/8/layout/cycle2"/>
    <dgm:cxn modelId="{1B479EC7-6877-1041-8FEC-D646AC456BB0}" type="presParOf" srcId="{D6856562-135A-054E-9004-AF361240ACC7}" destId="{91CFADE6-F9DD-A846-B1CE-67325107D884}" srcOrd="2" destOrd="0" presId="urn:microsoft.com/office/officeart/2005/8/layout/cycle2"/>
    <dgm:cxn modelId="{38B93351-F556-2641-AB62-93F9E51AD598}" type="presParOf" srcId="{D6856562-135A-054E-9004-AF361240ACC7}" destId="{640586EE-A300-ED41-A721-3A9D78166217}" srcOrd="3" destOrd="0" presId="urn:microsoft.com/office/officeart/2005/8/layout/cycle2"/>
    <dgm:cxn modelId="{3C86DF16-7942-F742-8223-63F80F6356A3}" type="presParOf" srcId="{640586EE-A300-ED41-A721-3A9D78166217}" destId="{4CF7E644-D0BA-0F4F-AF83-84745F539472}" srcOrd="0" destOrd="0" presId="urn:microsoft.com/office/officeart/2005/8/layout/cycle2"/>
    <dgm:cxn modelId="{1C043E57-DD17-AA41-9014-34A2387ECC48}" type="presParOf" srcId="{D6856562-135A-054E-9004-AF361240ACC7}" destId="{63719588-FD9C-3547-A16A-0C90CCC41A86}" srcOrd="4" destOrd="0" presId="urn:microsoft.com/office/officeart/2005/8/layout/cycle2"/>
    <dgm:cxn modelId="{51CC12F0-C4B4-264C-BDCD-ED5683AFCBFC}" type="presParOf" srcId="{D6856562-135A-054E-9004-AF361240ACC7}" destId="{AB996792-2ABB-DC49-841F-0C5E8024BEFA}" srcOrd="5" destOrd="0" presId="urn:microsoft.com/office/officeart/2005/8/layout/cycle2"/>
    <dgm:cxn modelId="{91F33AA5-CFD3-6B41-B2DB-0423C496A303}" type="presParOf" srcId="{AB996792-2ABB-DC49-841F-0C5E8024BEFA}" destId="{B429BEB9-5BC6-9447-B70F-616D663E6A5D}" srcOrd="0" destOrd="0" presId="urn:microsoft.com/office/officeart/2005/8/layout/cycle2"/>
    <dgm:cxn modelId="{9A93DB08-E8D9-2843-B290-D2402B22FD7E}" type="presParOf" srcId="{D6856562-135A-054E-9004-AF361240ACC7}" destId="{11372BA7-F4A7-3B4E-85D4-62D8CA460DE0}" srcOrd="6" destOrd="0" presId="urn:microsoft.com/office/officeart/2005/8/layout/cycle2"/>
    <dgm:cxn modelId="{7AE82D4F-0DE5-5040-B6DA-BE763B6C47A7}" type="presParOf" srcId="{D6856562-135A-054E-9004-AF361240ACC7}" destId="{70D61B5B-3B1F-3347-9BB0-82DEF5AD2A49}" srcOrd="7" destOrd="0" presId="urn:microsoft.com/office/officeart/2005/8/layout/cycle2"/>
    <dgm:cxn modelId="{49CD1F86-132B-5E43-80C5-4EC825E86959}" type="presParOf" srcId="{70D61B5B-3B1F-3347-9BB0-82DEF5AD2A49}" destId="{9473C1B6-4915-3649-95FB-DEDF43F954A1}" srcOrd="0" destOrd="0" presId="urn:microsoft.com/office/officeart/2005/8/layout/cycle2"/>
    <dgm:cxn modelId="{FD63AE89-B90F-264C-B886-0BDE96C3DB71}" type="presParOf" srcId="{D6856562-135A-054E-9004-AF361240ACC7}" destId="{0FE5CD7A-9051-CA48-9C68-23426A7123A6}" srcOrd="8" destOrd="0" presId="urn:microsoft.com/office/officeart/2005/8/layout/cycle2"/>
    <dgm:cxn modelId="{93801129-3A56-D049-91DC-E25E6F347225}" type="presParOf" srcId="{D6856562-135A-054E-9004-AF361240ACC7}" destId="{176627A0-7BD4-8D46-A05F-3905B15D0551}" srcOrd="9" destOrd="0" presId="urn:microsoft.com/office/officeart/2005/8/layout/cycle2"/>
    <dgm:cxn modelId="{92AE9214-3D4E-8042-838D-39E6B0551057}" type="presParOf" srcId="{176627A0-7BD4-8D46-A05F-3905B15D0551}" destId="{8A02F654-95F3-604E-8324-0B47AF4D7A52}"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69F5F8-E0C5-A747-B6CB-AB46FF5F6283}">
      <dsp:nvSpPr>
        <dsp:cNvPr id="0" name=""/>
        <dsp:cNvSpPr/>
      </dsp:nvSpPr>
      <dsp:spPr>
        <a:xfrm>
          <a:off x="4107562" y="164"/>
          <a:ext cx="1349727" cy="134972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GB" sz="1300" kern="1200" dirty="0"/>
            <a:t>Central API Storing Real time data</a:t>
          </a:r>
        </a:p>
      </dsp:txBody>
      <dsp:txXfrm>
        <a:off x="4305225" y="197827"/>
        <a:ext cx="954401" cy="954401"/>
      </dsp:txXfrm>
    </dsp:sp>
    <dsp:sp modelId="{A5B3EB61-1B99-4545-ACFB-9B3E5F4524E7}">
      <dsp:nvSpPr>
        <dsp:cNvPr id="0" name=""/>
        <dsp:cNvSpPr/>
      </dsp:nvSpPr>
      <dsp:spPr>
        <a:xfrm rot="2160000">
          <a:off x="5414724" y="1037135"/>
          <a:ext cx="359185" cy="4555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a:off x="5425014" y="1096574"/>
        <a:ext cx="251430" cy="273319"/>
      </dsp:txXfrm>
    </dsp:sp>
    <dsp:sp modelId="{91CFADE6-F9DD-A846-B1CE-67325107D884}">
      <dsp:nvSpPr>
        <dsp:cNvPr id="0" name=""/>
        <dsp:cNvSpPr/>
      </dsp:nvSpPr>
      <dsp:spPr>
        <a:xfrm>
          <a:off x="5747793" y="1191862"/>
          <a:ext cx="1349727" cy="134972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GB" sz="1300" kern="1200" dirty="0"/>
            <a:t>Airflow scheduler running script every 10 mins </a:t>
          </a:r>
        </a:p>
      </dsp:txBody>
      <dsp:txXfrm>
        <a:off x="5945456" y="1389525"/>
        <a:ext cx="954401" cy="954401"/>
      </dsp:txXfrm>
    </dsp:sp>
    <dsp:sp modelId="{640586EE-A300-ED41-A721-3A9D78166217}">
      <dsp:nvSpPr>
        <dsp:cNvPr id="0" name=""/>
        <dsp:cNvSpPr/>
      </dsp:nvSpPr>
      <dsp:spPr>
        <a:xfrm rot="6480000">
          <a:off x="5932949" y="2593395"/>
          <a:ext cx="359185" cy="4555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rot="10800000">
        <a:off x="6003476" y="2633261"/>
        <a:ext cx="251430" cy="273319"/>
      </dsp:txXfrm>
    </dsp:sp>
    <dsp:sp modelId="{63719588-FD9C-3547-A16A-0C90CCC41A86}">
      <dsp:nvSpPr>
        <dsp:cNvPr id="0" name=""/>
        <dsp:cNvSpPr/>
      </dsp:nvSpPr>
      <dsp:spPr>
        <a:xfrm>
          <a:off x="5121280" y="3120069"/>
          <a:ext cx="1349727" cy="134972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GB" sz="1300" kern="1200" dirty="0"/>
            <a:t>Storing on Real time DB </a:t>
          </a:r>
        </a:p>
      </dsp:txBody>
      <dsp:txXfrm>
        <a:off x="5318943" y="3317732"/>
        <a:ext cx="954401" cy="954401"/>
      </dsp:txXfrm>
    </dsp:sp>
    <dsp:sp modelId="{AB996792-2ABB-DC49-841F-0C5E8024BEFA}">
      <dsp:nvSpPr>
        <dsp:cNvPr id="0" name=""/>
        <dsp:cNvSpPr/>
      </dsp:nvSpPr>
      <dsp:spPr>
        <a:xfrm rot="10800000">
          <a:off x="4612998" y="3567166"/>
          <a:ext cx="359185" cy="4555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rot="10800000">
        <a:off x="4720753" y="3658273"/>
        <a:ext cx="251430" cy="273319"/>
      </dsp:txXfrm>
    </dsp:sp>
    <dsp:sp modelId="{11372BA7-F4A7-3B4E-85D4-62D8CA460DE0}">
      <dsp:nvSpPr>
        <dsp:cNvPr id="0" name=""/>
        <dsp:cNvSpPr/>
      </dsp:nvSpPr>
      <dsp:spPr>
        <a:xfrm>
          <a:off x="3093843" y="3120069"/>
          <a:ext cx="1349727" cy="134972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GB" sz="1300" kern="1200" dirty="0"/>
            <a:t>Populating graphs out of it</a:t>
          </a:r>
        </a:p>
      </dsp:txBody>
      <dsp:txXfrm>
        <a:off x="3291506" y="3317732"/>
        <a:ext cx="954401" cy="954401"/>
      </dsp:txXfrm>
    </dsp:sp>
    <dsp:sp modelId="{70D61B5B-3B1F-3347-9BB0-82DEF5AD2A49}">
      <dsp:nvSpPr>
        <dsp:cNvPr id="0" name=""/>
        <dsp:cNvSpPr/>
      </dsp:nvSpPr>
      <dsp:spPr>
        <a:xfrm rot="15120000">
          <a:off x="3278999" y="2612731"/>
          <a:ext cx="359185" cy="4555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rot="10800000">
        <a:off x="3349526" y="2755079"/>
        <a:ext cx="251430" cy="273319"/>
      </dsp:txXfrm>
    </dsp:sp>
    <dsp:sp modelId="{0FE5CD7A-9051-CA48-9C68-23426A7123A6}">
      <dsp:nvSpPr>
        <dsp:cNvPr id="0" name=""/>
        <dsp:cNvSpPr/>
      </dsp:nvSpPr>
      <dsp:spPr>
        <a:xfrm>
          <a:off x="2467331" y="1191862"/>
          <a:ext cx="1349727" cy="134972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GB" sz="1300" kern="1200" dirty="0" err="1"/>
            <a:t>Sql</a:t>
          </a:r>
          <a:r>
            <a:rPr lang="en-GB" sz="1300" kern="1200" dirty="0"/>
            <a:t> Server fetching that JSON Data</a:t>
          </a:r>
        </a:p>
      </dsp:txBody>
      <dsp:txXfrm>
        <a:off x="2664994" y="1389525"/>
        <a:ext cx="954401" cy="954401"/>
      </dsp:txXfrm>
    </dsp:sp>
    <dsp:sp modelId="{176627A0-7BD4-8D46-A05F-3905B15D0551}">
      <dsp:nvSpPr>
        <dsp:cNvPr id="0" name=""/>
        <dsp:cNvSpPr/>
      </dsp:nvSpPr>
      <dsp:spPr>
        <a:xfrm rot="19440000">
          <a:off x="3774493" y="1049086"/>
          <a:ext cx="359185" cy="4555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a:off x="3784783" y="1171861"/>
        <a:ext cx="251430" cy="273319"/>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D7FC033-5732-F149-9894-213A8A6A74BE}" type="datetimeFigureOut">
              <a:rPr lang="en-US" smtClean="0"/>
              <a:t>8/13/19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80C7E6F-5986-0E44-9C70-10E294D24E17}" type="slidenum">
              <a:rPr lang="en-US" smtClean="0"/>
              <a:t>‹#›</a:t>
            </a:fld>
            <a:endParaRPr lang="en-US"/>
          </a:p>
        </p:txBody>
      </p:sp>
    </p:spTree>
    <p:extLst>
      <p:ext uri="{BB962C8B-B14F-4D97-AF65-F5344CB8AC3E}">
        <p14:creationId xmlns:p14="http://schemas.microsoft.com/office/powerpoint/2010/main" val="2650549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D7FC033-5732-F149-9894-213A8A6A74BE}" type="datetimeFigureOut">
              <a:rPr lang="en-US" smtClean="0"/>
              <a:t>8/13/19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80C7E6F-5986-0E44-9C70-10E294D24E17}" type="slidenum">
              <a:rPr lang="en-US" smtClean="0"/>
              <a:t>‹#›</a:t>
            </a:fld>
            <a:endParaRPr lang="en-US"/>
          </a:p>
        </p:txBody>
      </p:sp>
    </p:spTree>
    <p:extLst>
      <p:ext uri="{BB962C8B-B14F-4D97-AF65-F5344CB8AC3E}">
        <p14:creationId xmlns:p14="http://schemas.microsoft.com/office/powerpoint/2010/main" val="4075819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ED7FC033-5732-F149-9894-213A8A6A74BE}" type="datetimeFigureOut">
              <a:rPr lang="en-US" smtClean="0"/>
              <a:t>8/13/19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0C7E6F-5986-0E44-9C70-10E294D24E17}" type="slidenum">
              <a:rPr lang="en-US" smtClean="0"/>
              <a:t>‹#›</a:t>
            </a:fld>
            <a:endParaRPr lang="en-US"/>
          </a:p>
        </p:txBody>
      </p:sp>
    </p:spTree>
    <p:extLst>
      <p:ext uri="{BB962C8B-B14F-4D97-AF65-F5344CB8AC3E}">
        <p14:creationId xmlns:p14="http://schemas.microsoft.com/office/powerpoint/2010/main" val="3647515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ED7FC033-5732-F149-9894-213A8A6A74BE}" type="datetimeFigureOut">
              <a:rPr lang="en-US" smtClean="0"/>
              <a:t>8/13/19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0C7E6F-5986-0E44-9C70-10E294D24E17}" type="slidenum">
              <a:rPr lang="en-US" smtClean="0"/>
              <a:t>‹#›</a:t>
            </a:fld>
            <a:endParaRPr lang="en-US"/>
          </a:p>
        </p:txBody>
      </p:sp>
    </p:spTree>
    <p:extLst>
      <p:ext uri="{BB962C8B-B14F-4D97-AF65-F5344CB8AC3E}">
        <p14:creationId xmlns:p14="http://schemas.microsoft.com/office/powerpoint/2010/main" val="1051416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D7FC033-5732-F149-9894-213A8A6A74BE}" type="datetimeFigureOut">
              <a:rPr lang="en-US" smtClean="0"/>
              <a:t>8/13/19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0C7E6F-5986-0E44-9C70-10E294D24E17}" type="slidenum">
              <a:rPr lang="en-US" smtClean="0"/>
              <a:t>‹#›</a:t>
            </a:fld>
            <a:endParaRPr lang="en-US"/>
          </a:p>
        </p:txBody>
      </p:sp>
    </p:spTree>
    <p:extLst>
      <p:ext uri="{BB962C8B-B14F-4D97-AF65-F5344CB8AC3E}">
        <p14:creationId xmlns:p14="http://schemas.microsoft.com/office/powerpoint/2010/main" val="1208616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D7FC033-5732-F149-9894-213A8A6A74BE}" type="datetimeFigureOut">
              <a:rPr lang="en-US" smtClean="0"/>
              <a:t>8/13/19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0C7E6F-5986-0E44-9C70-10E294D24E17}" type="slidenum">
              <a:rPr lang="en-US" smtClean="0"/>
              <a:t>‹#›</a:t>
            </a:fld>
            <a:endParaRPr lang="en-US"/>
          </a:p>
        </p:txBody>
      </p:sp>
    </p:spTree>
    <p:extLst>
      <p:ext uri="{BB962C8B-B14F-4D97-AF65-F5344CB8AC3E}">
        <p14:creationId xmlns:p14="http://schemas.microsoft.com/office/powerpoint/2010/main" val="564379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D7FC033-5732-F149-9894-213A8A6A74BE}" type="datetimeFigureOut">
              <a:rPr lang="en-US" smtClean="0"/>
              <a:t>8/13/19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80C7E6F-5986-0E44-9C70-10E294D24E17}" type="slidenum">
              <a:rPr lang="en-US" smtClean="0"/>
              <a:t>‹#›</a:t>
            </a:fld>
            <a:endParaRPr lang="en-US"/>
          </a:p>
        </p:txBody>
      </p:sp>
    </p:spTree>
    <p:extLst>
      <p:ext uri="{BB962C8B-B14F-4D97-AF65-F5344CB8AC3E}">
        <p14:creationId xmlns:p14="http://schemas.microsoft.com/office/powerpoint/2010/main" val="2211142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D7FC033-5732-F149-9894-213A8A6A74BE}" type="datetimeFigureOut">
              <a:rPr lang="en-US" smtClean="0"/>
              <a:t>8/13/19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C7E6F-5986-0E44-9C70-10E294D24E17}" type="slidenum">
              <a:rPr lang="en-US" smtClean="0"/>
              <a:t>‹#›</a:t>
            </a:fld>
            <a:endParaRPr lang="en-US"/>
          </a:p>
        </p:txBody>
      </p:sp>
    </p:spTree>
    <p:extLst>
      <p:ext uri="{BB962C8B-B14F-4D97-AF65-F5344CB8AC3E}">
        <p14:creationId xmlns:p14="http://schemas.microsoft.com/office/powerpoint/2010/main" val="928502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D7FC033-5732-F149-9894-213A8A6A74BE}" type="datetimeFigureOut">
              <a:rPr lang="en-US" smtClean="0"/>
              <a:t>8/13/19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0C7E6F-5986-0E44-9C70-10E294D24E17}" type="slidenum">
              <a:rPr lang="en-US" smtClean="0"/>
              <a:t>‹#›</a:t>
            </a:fld>
            <a:endParaRPr lang="en-US"/>
          </a:p>
        </p:txBody>
      </p:sp>
    </p:spTree>
    <p:extLst>
      <p:ext uri="{BB962C8B-B14F-4D97-AF65-F5344CB8AC3E}">
        <p14:creationId xmlns:p14="http://schemas.microsoft.com/office/powerpoint/2010/main" val="3745362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7FC033-5732-F149-9894-213A8A6A74BE}" type="datetimeFigureOut">
              <a:rPr lang="en-US" smtClean="0"/>
              <a:t>8/13/19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C7E6F-5986-0E44-9C70-10E294D24E17}" type="slidenum">
              <a:rPr lang="en-US" smtClean="0"/>
              <a:t>‹#›</a:t>
            </a:fld>
            <a:endParaRPr lang="en-US"/>
          </a:p>
        </p:txBody>
      </p:sp>
    </p:spTree>
    <p:extLst>
      <p:ext uri="{BB962C8B-B14F-4D97-AF65-F5344CB8AC3E}">
        <p14:creationId xmlns:p14="http://schemas.microsoft.com/office/powerpoint/2010/main" val="1209860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D7FC033-5732-F149-9894-213A8A6A74BE}" type="datetimeFigureOut">
              <a:rPr lang="en-US" smtClean="0"/>
              <a:t>8/13/19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0C7E6F-5986-0E44-9C70-10E294D24E17}" type="slidenum">
              <a:rPr lang="en-US" smtClean="0"/>
              <a:t>‹#›</a:t>
            </a:fld>
            <a:endParaRPr lang="en-US"/>
          </a:p>
        </p:txBody>
      </p:sp>
    </p:spTree>
    <p:extLst>
      <p:ext uri="{BB962C8B-B14F-4D97-AF65-F5344CB8AC3E}">
        <p14:creationId xmlns:p14="http://schemas.microsoft.com/office/powerpoint/2010/main" val="2571302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D7FC033-5732-F149-9894-213A8A6A74BE}" type="datetimeFigureOut">
              <a:rPr lang="en-US" smtClean="0"/>
              <a:t>8/13/19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C7E6F-5986-0E44-9C70-10E294D24E17}" type="slidenum">
              <a:rPr lang="en-US" smtClean="0"/>
              <a:t>‹#›</a:t>
            </a:fld>
            <a:endParaRPr lang="en-US"/>
          </a:p>
        </p:txBody>
      </p:sp>
    </p:spTree>
    <p:extLst>
      <p:ext uri="{BB962C8B-B14F-4D97-AF65-F5344CB8AC3E}">
        <p14:creationId xmlns:p14="http://schemas.microsoft.com/office/powerpoint/2010/main" val="3638281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D7FC033-5732-F149-9894-213A8A6A74BE}" type="datetimeFigureOut">
              <a:rPr lang="en-US" smtClean="0"/>
              <a:t>8/13/19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0C7E6F-5986-0E44-9C70-10E294D24E17}" type="slidenum">
              <a:rPr lang="en-US" smtClean="0"/>
              <a:t>‹#›</a:t>
            </a:fld>
            <a:endParaRPr lang="en-US"/>
          </a:p>
        </p:txBody>
      </p:sp>
    </p:spTree>
    <p:extLst>
      <p:ext uri="{BB962C8B-B14F-4D97-AF65-F5344CB8AC3E}">
        <p14:creationId xmlns:p14="http://schemas.microsoft.com/office/powerpoint/2010/main" val="330077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D7FC033-5732-F149-9894-213A8A6A74BE}" type="datetimeFigureOut">
              <a:rPr lang="en-US" smtClean="0"/>
              <a:t>8/13/19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0C7E6F-5986-0E44-9C70-10E294D24E17}" type="slidenum">
              <a:rPr lang="en-US" smtClean="0"/>
              <a:t>‹#›</a:t>
            </a:fld>
            <a:endParaRPr lang="en-US"/>
          </a:p>
        </p:txBody>
      </p:sp>
    </p:spTree>
    <p:extLst>
      <p:ext uri="{BB962C8B-B14F-4D97-AF65-F5344CB8AC3E}">
        <p14:creationId xmlns:p14="http://schemas.microsoft.com/office/powerpoint/2010/main" val="228576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FC033-5732-F149-9894-213A8A6A74BE}" type="datetimeFigureOut">
              <a:rPr lang="en-US" smtClean="0"/>
              <a:t>8/13/19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80C7E6F-5986-0E44-9C70-10E294D24E17}" type="slidenum">
              <a:rPr lang="en-US" smtClean="0"/>
              <a:t>‹#›</a:t>
            </a:fld>
            <a:endParaRPr lang="en-US"/>
          </a:p>
        </p:txBody>
      </p:sp>
    </p:spTree>
    <p:extLst>
      <p:ext uri="{BB962C8B-B14F-4D97-AF65-F5344CB8AC3E}">
        <p14:creationId xmlns:p14="http://schemas.microsoft.com/office/powerpoint/2010/main" val="2535365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D7FC033-5732-F149-9894-213A8A6A74BE}" type="datetimeFigureOut">
              <a:rPr lang="en-US" smtClean="0"/>
              <a:t>8/13/19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80C7E6F-5986-0E44-9C70-10E294D24E17}" type="slidenum">
              <a:rPr lang="en-US" smtClean="0"/>
              <a:t>‹#›</a:t>
            </a:fld>
            <a:endParaRPr lang="en-US"/>
          </a:p>
        </p:txBody>
      </p:sp>
    </p:spTree>
    <p:extLst>
      <p:ext uri="{BB962C8B-B14F-4D97-AF65-F5344CB8AC3E}">
        <p14:creationId xmlns:p14="http://schemas.microsoft.com/office/powerpoint/2010/main" val="1299069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D7FC033-5732-F149-9894-213A8A6A74BE}" type="datetimeFigureOut">
              <a:rPr lang="en-US" smtClean="0"/>
              <a:t>8/13/19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80C7E6F-5986-0E44-9C70-10E294D24E17}" type="slidenum">
              <a:rPr lang="en-US" smtClean="0"/>
              <a:t>‹#›</a:t>
            </a:fld>
            <a:endParaRPr lang="en-US"/>
          </a:p>
        </p:txBody>
      </p:sp>
    </p:spTree>
    <p:extLst>
      <p:ext uri="{BB962C8B-B14F-4D97-AF65-F5344CB8AC3E}">
        <p14:creationId xmlns:p14="http://schemas.microsoft.com/office/powerpoint/2010/main" val="2787040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D7FC033-5732-F149-9894-213A8A6A74BE}" type="datetimeFigureOut">
              <a:rPr lang="en-US" smtClean="0"/>
              <a:t>8/13/19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80C7E6F-5986-0E44-9C70-10E294D24E17}" type="slidenum">
              <a:rPr lang="en-US" smtClean="0"/>
              <a:t>‹#›</a:t>
            </a:fld>
            <a:endParaRPr lang="en-US"/>
          </a:p>
        </p:txBody>
      </p:sp>
    </p:spTree>
    <p:extLst>
      <p:ext uri="{BB962C8B-B14F-4D97-AF65-F5344CB8AC3E}">
        <p14:creationId xmlns:p14="http://schemas.microsoft.com/office/powerpoint/2010/main" val="3972247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arget="../media/image4.png" Type="http://schemas.openxmlformats.org/officeDocument/2006/relationships/image"/><Relationship Id="rId1" Target="../slideLayouts/slideLayout2.xml" Type="http://schemas.openxmlformats.org/officeDocument/2006/relationships/slideLayout"/></Relationships>
</file>

<file path=ppt/slides/_rels/slide13.xml.rels><?xml version="1.0" encoding="UTF-8" standalone="yes" ?><Relationships xmlns="http://schemas.openxmlformats.org/package/2006/relationships"><Relationship Id="rId2" Target="../media/image5.png" Type="http://schemas.openxmlformats.org/officeDocument/2006/relationships/image"/><Relationship Id="rId1" Target="../slideLayouts/slideLayout2.xml" Type="http://schemas.openxmlformats.org/officeDocument/2006/relationships/slideLayout"/></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arget="../media/image6.jpeg" Type="http://schemas.openxmlformats.org/officeDocument/2006/relationships/image"/><Relationship Id="rId1" Target="../slideLayouts/slideLayout2.xml" Type="http://schemas.openxmlformats.org/officeDocument/2006/relationships/slideLayout"/></Relationships>
</file>

<file path=ppt/slides/_rels/slide16.xml.rels><?xml version="1.0" encoding="UTF-8" standalone="yes" ?><Relationships xmlns="http://schemas.openxmlformats.org/package/2006/relationships"><Relationship Id="rId2" Target="../media/image7.jpeg" Type="http://schemas.openxmlformats.org/officeDocument/2006/relationships/image"/><Relationship Id="rId1" Target="../slideLayouts/slideLayout2.xml" Type="http://schemas.openxmlformats.org/officeDocument/2006/relationships/slideLayout"/></Relationships>
</file>

<file path=ppt/slides/_rels/slide17.xml.rels><?xml version="1.0" encoding="UTF-8" standalone="yes" ?><Relationships xmlns="http://schemas.openxmlformats.org/package/2006/relationships"><Relationship Id="rId2" Target="../media/image8.jpeg" Type="http://schemas.openxmlformats.org/officeDocument/2006/relationships/image"/><Relationship Id="rId1" Target="../slideLayouts/slideLayout2.xml" Type="http://schemas.openxmlformats.org/officeDocument/2006/relationships/slideLayout"/></Relationships>
</file>

<file path=ppt/slides/_rels/slide18.xml.rels><?xml version="1.0" encoding="UTF-8" standalone="yes" ?><Relationships xmlns="http://schemas.openxmlformats.org/package/2006/relationships"><Relationship Id="rId2" Target="../media/image9.jpeg" Type="http://schemas.openxmlformats.org/officeDocument/2006/relationships/image"/><Relationship Id="rId1" Target="../slideLayouts/slideLayout2.xml" Type="http://schemas.openxmlformats.org/officeDocument/2006/relationships/slideLayout"/></Relationships>
</file>

<file path=ppt/slides/_rels/slide19.xml.rels><?xml version="1.0" encoding="UTF-8" standalone="yes" ?><Relationships xmlns="http://schemas.openxmlformats.org/package/2006/relationships"><Relationship Id="rId2" Target="../media/image10.jpeg" Type="http://schemas.openxmlformats.org/officeDocument/2006/relationships/image"/><Relationship Id="rId1" Target="../slideLayouts/slideLayout2.xml" Type="http://schemas.openxmlformats.org/officeDocument/2006/relationships/slideLayout"/></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arget="../media/image11.jpeg" Type="http://schemas.openxmlformats.org/officeDocument/2006/relationships/image"/><Relationship Id="rId1" Target="../slideLayouts/slideLayout2.xml" Type="http://schemas.openxmlformats.org/officeDocument/2006/relationships/slideLayout"/></Relationships>
</file>

<file path=ppt/slides/_rels/slide21.xml.rels><?xml version="1.0" encoding="UTF-8" standalone="yes" ?><Relationships xmlns="http://schemas.openxmlformats.org/package/2006/relationships"><Relationship Id="rId2" Target="../media/image12.jpeg" Type="http://schemas.openxmlformats.org/officeDocument/2006/relationships/image"/><Relationship Id="rId1" Target="../slideLayouts/slideLayout2.xml" Type="http://schemas.openxmlformats.org/officeDocument/2006/relationships/slideLayout"/></Relationships>
</file>

<file path=ppt/slides/_rels/slide22.xml.rels><?xml version="1.0" encoding="UTF-8" standalone="yes" ?><Relationships xmlns="http://schemas.openxmlformats.org/package/2006/relationships"><Relationship Id="rId2" Target="../media/image13.jpeg" Type="http://schemas.openxmlformats.org/officeDocument/2006/relationships/image"/><Relationship Id="rId1" Target="../slideLayouts/slideLayout2.xml" Type="http://schemas.openxmlformats.org/officeDocument/2006/relationships/slideLayout"/></Relationships>
</file>

<file path=ppt/slides/_rels/slide23.xml.rels><?xml version="1.0" encoding="UTF-8" standalone="yes" ?><Relationships xmlns="http://schemas.openxmlformats.org/package/2006/relationships"><Relationship Id="rId2" Target="../media/image14.jpeg" Type="http://schemas.openxmlformats.org/officeDocument/2006/relationships/image"/><Relationship Id="rId1" Target="../slideLayouts/slideLayout2.xml" Type="http://schemas.openxmlformats.org/officeDocument/2006/relationships/slideLayout"/></Relationships>
</file>

<file path=ppt/slides/_rels/slide24.xml.rels><?xml version="1.0" encoding="UTF-8" standalone="yes" ?><Relationships xmlns="http://schemas.openxmlformats.org/package/2006/relationships"><Relationship Id="rId2" Target="../media/image15.png" Type="http://schemas.openxmlformats.org/officeDocument/2006/relationships/image"/><Relationship Id="rId1" Target="../slideLayouts/slideLayout2.xml" Type="http://schemas.openxmlformats.org/officeDocument/2006/relationships/slideLayout"/></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arget="../media/image2.png" Type="http://schemas.openxmlformats.org/officeDocument/2006/relationships/image"/><Relationship Id="rId1" Target="../slideLayouts/slideLayout2.xml" Type="http://schemas.openxmlformats.org/officeDocument/2006/relationships/slideLayout"/></Relationships>
</file>

<file path=ppt/slides/_rels/slide7.xml.rels><?xml version="1.0" encoding="UTF-8" standalone="yes" ?><Relationships xmlns="http://schemas.openxmlformats.org/package/2006/relationships"><Relationship Id="rId2" Target="../media/image3.png" Type="http://schemas.openxmlformats.org/officeDocument/2006/relationships/image"/><Relationship Id="rId1" Target="../slideLayouts/slideLayout2.xml" Type="http://schemas.openxmlformats.org/officeDocument/2006/relationships/slideLayout"/></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C9B55-9AAE-174C-B0C1-68229B804638}"/>
              </a:ext>
            </a:extLst>
          </p:cNvPr>
          <p:cNvSpPr>
            <a:spLocks noGrp="1"/>
          </p:cNvSpPr>
          <p:nvPr>
            <p:ph type="ctrTitle"/>
          </p:nvPr>
        </p:nvSpPr>
        <p:spPr>
          <a:xfrm>
            <a:off x="1037968" y="939114"/>
            <a:ext cx="7203989" cy="2211859"/>
          </a:xfrm>
        </p:spPr>
        <p:txBody>
          <a:bodyPr/>
          <a:lstStyle/>
          <a:p>
            <a:r>
              <a:rPr lang="en-US" dirty="0">
                <a:highlight>
                  <a:srgbClr val="FFFF00"/>
                </a:highlight>
              </a:rPr>
              <a:t>Am I a Good Story Teller </a:t>
            </a:r>
            <a:br>
              <a:rPr lang="en-US" dirty="0">
                <a:highlight>
                  <a:srgbClr val="FFFF00"/>
                </a:highlight>
              </a:rPr>
            </a:br>
            <a:r>
              <a:rPr lang="en-US" dirty="0">
                <a:highlight>
                  <a:srgbClr val="FFFF00"/>
                </a:highlight>
              </a:rPr>
              <a:t>Let’s Try</a:t>
            </a:r>
          </a:p>
        </p:txBody>
      </p:sp>
      <p:sp>
        <p:nvSpPr>
          <p:cNvPr id="3" name="Subtitle 2">
            <a:extLst>
              <a:ext uri="{FF2B5EF4-FFF2-40B4-BE49-F238E27FC236}">
                <a16:creationId xmlns:a16="http://schemas.microsoft.com/office/drawing/2014/main" id="{EE5819B5-0200-7E4D-9662-1F1DD833970F}"/>
              </a:ext>
            </a:extLst>
          </p:cNvPr>
          <p:cNvSpPr>
            <a:spLocks noGrp="1"/>
          </p:cNvSpPr>
          <p:nvPr>
            <p:ph type="subTitle" idx="1"/>
          </p:nvPr>
        </p:nvSpPr>
        <p:spPr>
          <a:xfrm>
            <a:off x="1524000" y="2916195"/>
            <a:ext cx="9753600" cy="3474095"/>
          </a:xfrm>
        </p:spPr>
        <p:txBody>
          <a:bodyPr>
            <a:normAutofit fontScale="47500" lnSpcReduction="20000"/>
          </a:bodyPr>
          <a:lstStyle/>
          <a:p>
            <a:endParaRPr lang="en-IN" b="1" dirty="0"/>
          </a:p>
          <a:p>
            <a:endParaRPr lang="en-IN" b="1" dirty="0"/>
          </a:p>
          <a:p>
            <a:endParaRPr lang="en-IN" b="1" dirty="0"/>
          </a:p>
          <a:p>
            <a:endParaRPr lang="en-IN" sz="2200" b="1" dirty="0"/>
          </a:p>
          <a:p>
            <a:r>
              <a:rPr lang="en-IN" sz="2200" b="1" dirty="0"/>
              <a:t>A Data-Driven Approach To </a:t>
            </a:r>
            <a:r>
              <a:rPr lang="en-IN" sz="2200" b="1" dirty="0" err="1"/>
              <a:t>Cryptocurren</a:t>
            </a:r>
            <a:endParaRPr lang="en-IN" sz="2200" b="1" dirty="0"/>
          </a:p>
          <a:p>
            <a:r>
              <a:rPr lang="en-IN" sz="2200" b="1" dirty="0"/>
              <a:t>cy Speculation</a:t>
            </a:r>
          </a:p>
          <a:p>
            <a:r>
              <a:rPr lang="en-IN" sz="2200" i="1" dirty="0"/>
              <a:t>How do Bitcoin markets behave? What are the causes of the sudden spikes and dips in cryptocurrency values? Are the markets for different altcoins, such as Litecoin and Ripple, inseparably linked or largely independent? </a:t>
            </a:r>
            <a:r>
              <a:rPr lang="en-IN" sz="2200" b="1" i="1" dirty="0"/>
              <a:t>How can we predict what will happen next?</a:t>
            </a:r>
            <a:endParaRPr lang="en-IN" sz="2200" dirty="0"/>
          </a:p>
          <a:p>
            <a:r>
              <a:rPr lang="en-IN" sz="2200" dirty="0"/>
              <a:t>Articles on cryptocurrencies, such as Bitcoin and Ethereum, are rife with speculation these days, with hundreds of self-proclaimed experts advocating for the trends that they expect to emerge. What is lacking from many of these analyses is a strong data analysis foundation to backup the claims.</a:t>
            </a:r>
          </a:p>
          <a:p>
            <a:r>
              <a:rPr lang="en-IN" sz="2200" dirty="0"/>
              <a:t>The goal of this article is to provide an easy introduction to cryptocurrency analysis using Python. We will walk through a simple Python script to retrieve, </a:t>
            </a:r>
            <a:r>
              <a:rPr lang="en-IN" sz="2200" dirty="0" err="1"/>
              <a:t>analyze</a:t>
            </a:r>
            <a:r>
              <a:rPr lang="en-IN" sz="2200" dirty="0"/>
              <a:t>, and visualize data on different cryptocurrencies. In the process, we will uncover an interesting trend in how these volatile markets behave, and how they are evolving.</a:t>
            </a:r>
          </a:p>
          <a:p>
            <a:br>
              <a:rPr lang="en-IN" dirty="0"/>
            </a:br>
            <a:endParaRPr lang="en-US" dirty="0"/>
          </a:p>
        </p:txBody>
      </p:sp>
    </p:spTree>
    <p:extLst>
      <p:ext uri="{BB962C8B-B14F-4D97-AF65-F5344CB8AC3E}">
        <p14:creationId xmlns:p14="http://schemas.microsoft.com/office/powerpoint/2010/main" val="730297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30EFD-201F-5146-A65B-931E4C690EA8}"/>
              </a:ext>
            </a:extLst>
          </p:cNvPr>
          <p:cNvSpPr>
            <a:spLocks noGrp="1"/>
          </p:cNvSpPr>
          <p:nvPr>
            <p:ph type="title"/>
          </p:nvPr>
        </p:nvSpPr>
        <p:spPr/>
        <p:txBody>
          <a:bodyPr/>
          <a:lstStyle/>
          <a:p>
            <a:r>
              <a:rPr lang="en-US" dirty="0"/>
              <a:t>Above will give the JSON Output from </a:t>
            </a:r>
          </a:p>
        </p:txBody>
      </p:sp>
      <p:sp>
        <p:nvSpPr>
          <p:cNvPr id="3" name="Content Placeholder 2">
            <a:extLst>
              <a:ext uri="{FF2B5EF4-FFF2-40B4-BE49-F238E27FC236}">
                <a16:creationId xmlns:a16="http://schemas.microsoft.com/office/drawing/2014/main" id="{C4B663CD-418C-4F4C-997C-03DAA9C64ACA}"/>
              </a:ext>
            </a:extLst>
          </p:cNvPr>
          <p:cNvSpPr>
            <a:spLocks noGrp="1"/>
          </p:cNvSpPr>
          <p:nvPr>
            <p:ph idx="1"/>
          </p:nvPr>
        </p:nvSpPr>
        <p:spPr/>
        <p:txBody>
          <a:bodyPr>
            <a:noAutofit/>
          </a:bodyPr>
          <a:lstStyle/>
          <a:p>
            <a:pPr marL="0" indent="0">
              <a:buNone/>
            </a:pPr>
            <a:r>
              <a:rPr lang="en-US" sz="1400" dirty="0">
                <a:highlight>
                  <a:srgbClr val="FFFF00"/>
                </a:highlight>
              </a:rPr>
              <a:t> {</a:t>
            </a:r>
          </a:p>
          <a:p>
            <a:pPr marL="0" indent="0">
              <a:buNone/>
            </a:pPr>
            <a:r>
              <a:rPr lang="en-US" sz="1400" dirty="0">
                <a:highlight>
                  <a:srgbClr val="FFFF00"/>
                </a:highlight>
              </a:rPr>
              <a:t>	'Realtime Currency Exchange Rate': {</a:t>
            </a:r>
          </a:p>
          <a:p>
            <a:pPr marL="0" indent="0">
              <a:buNone/>
            </a:pPr>
            <a:r>
              <a:rPr lang="en-US" sz="1400" dirty="0">
                <a:highlight>
                  <a:srgbClr val="FFFF00"/>
                </a:highlight>
              </a:rPr>
              <a:t>		'1. </a:t>
            </a:r>
            <a:r>
              <a:rPr lang="en-US" sz="1400" dirty="0" err="1">
                <a:highlight>
                  <a:srgbClr val="FFFF00"/>
                </a:highlight>
              </a:rPr>
              <a:t>From_Currency</a:t>
            </a:r>
            <a:r>
              <a:rPr lang="en-US" sz="1400" dirty="0">
                <a:highlight>
                  <a:srgbClr val="FFFF00"/>
                </a:highlight>
              </a:rPr>
              <a:t> Code': 'USD',</a:t>
            </a:r>
          </a:p>
          <a:p>
            <a:pPr marL="0" indent="0">
              <a:buNone/>
            </a:pPr>
            <a:r>
              <a:rPr lang="en-US" sz="1400" dirty="0">
                <a:highlight>
                  <a:srgbClr val="FFFF00"/>
                </a:highlight>
              </a:rPr>
              <a:t>		'2. </a:t>
            </a:r>
            <a:r>
              <a:rPr lang="en-US" sz="1400" dirty="0" err="1">
                <a:highlight>
                  <a:srgbClr val="FFFF00"/>
                </a:highlight>
              </a:rPr>
              <a:t>From_Currency</a:t>
            </a:r>
            <a:r>
              <a:rPr lang="en-US" sz="1400" dirty="0">
                <a:highlight>
                  <a:srgbClr val="FFFF00"/>
                </a:highlight>
              </a:rPr>
              <a:t> Name': 'United States Dollar',</a:t>
            </a:r>
          </a:p>
          <a:p>
            <a:pPr marL="0" indent="0">
              <a:buNone/>
            </a:pPr>
            <a:r>
              <a:rPr lang="en-US" sz="1400" dirty="0">
                <a:highlight>
                  <a:srgbClr val="FFFF00"/>
                </a:highlight>
              </a:rPr>
              <a:t>		'3. </a:t>
            </a:r>
            <a:r>
              <a:rPr lang="en-US" sz="1400" dirty="0" err="1">
                <a:highlight>
                  <a:srgbClr val="FFFF00"/>
                </a:highlight>
              </a:rPr>
              <a:t>To_Currency</a:t>
            </a:r>
            <a:r>
              <a:rPr lang="en-US" sz="1400" dirty="0">
                <a:highlight>
                  <a:srgbClr val="FFFF00"/>
                </a:highlight>
              </a:rPr>
              <a:t> Code': 'BTC',</a:t>
            </a:r>
          </a:p>
          <a:p>
            <a:pPr marL="0" indent="0">
              <a:buNone/>
            </a:pPr>
            <a:r>
              <a:rPr lang="en-US" sz="1400" dirty="0">
                <a:highlight>
                  <a:srgbClr val="FFFF00"/>
                </a:highlight>
              </a:rPr>
              <a:t>		'4. </a:t>
            </a:r>
            <a:r>
              <a:rPr lang="en-US" sz="1400" dirty="0" err="1">
                <a:highlight>
                  <a:srgbClr val="FFFF00"/>
                </a:highlight>
              </a:rPr>
              <a:t>To_Currency</a:t>
            </a:r>
            <a:r>
              <a:rPr lang="en-US" sz="1400" dirty="0">
                <a:highlight>
                  <a:srgbClr val="FFFF00"/>
                </a:highlight>
              </a:rPr>
              <a:t> Name': 'Bitcoin',</a:t>
            </a:r>
          </a:p>
          <a:p>
            <a:pPr marL="0" indent="0">
              <a:buNone/>
            </a:pPr>
            <a:r>
              <a:rPr lang="en-US" sz="1400" dirty="0">
                <a:highlight>
                  <a:srgbClr val="FFFF00"/>
                </a:highlight>
              </a:rPr>
              <a:t>		'5. Exchange Rate': '0.00008882',</a:t>
            </a:r>
          </a:p>
          <a:p>
            <a:pPr marL="0" indent="0">
              <a:buNone/>
            </a:pPr>
            <a:r>
              <a:rPr lang="en-US" sz="1400" dirty="0">
                <a:highlight>
                  <a:srgbClr val="FFFF00"/>
                </a:highlight>
              </a:rPr>
              <a:t>		'6. Last Refreshed': '2019-08-13 11:38:29',</a:t>
            </a:r>
          </a:p>
          <a:p>
            <a:pPr marL="0" indent="0">
              <a:buNone/>
            </a:pPr>
            <a:r>
              <a:rPr lang="en-US" sz="1400" dirty="0">
                <a:highlight>
                  <a:srgbClr val="FFFF00"/>
                </a:highlight>
              </a:rPr>
              <a:t>		'7. Time Zone': 'UTC',</a:t>
            </a:r>
          </a:p>
          <a:p>
            <a:pPr marL="0" indent="0">
              <a:buNone/>
            </a:pPr>
            <a:r>
              <a:rPr lang="en-US" sz="1400" dirty="0">
                <a:highlight>
                  <a:srgbClr val="FFFF00"/>
                </a:highlight>
              </a:rPr>
              <a:t>		'8. Bid Price': '-',</a:t>
            </a:r>
          </a:p>
          <a:p>
            <a:pPr marL="0" indent="0">
              <a:buNone/>
            </a:pPr>
            <a:r>
              <a:rPr lang="en-US" sz="1400" dirty="0">
                <a:highlight>
                  <a:srgbClr val="FFFF00"/>
                </a:highlight>
              </a:rPr>
              <a:t>		'9. Ask Price': '-'</a:t>
            </a:r>
          </a:p>
          <a:p>
            <a:pPr marL="0" indent="0">
              <a:buNone/>
            </a:pPr>
            <a:r>
              <a:rPr lang="en-US" sz="1400" dirty="0">
                <a:highlight>
                  <a:srgbClr val="FFFF00"/>
                </a:highlight>
              </a:rPr>
              <a:t>	}</a:t>
            </a:r>
          </a:p>
          <a:p>
            <a:pPr marL="0" indent="0">
              <a:buNone/>
            </a:pPr>
            <a:r>
              <a:rPr lang="en-US" sz="1400" dirty="0">
                <a:highlight>
                  <a:srgbClr val="FFFF00"/>
                </a:highlight>
              </a:rPr>
              <a:t>}</a:t>
            </a:r>
          </a:p>
        </p:txBody>
      </p:sp>
    </p:spTree>
    <p:extLst>
      <p:ext uri="{BB962C8B-B14F-4D97-AF65-F5344CB8AC3E}">
        <p14:creationId xmlns:p14="http://schemas.microsoft.com/office/powerpoint/2010/main" val="516522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88B4-785E-F444-BF5F-341860893E8B}"/>
              </a:ext>
            </a:extLst>
          </p:cNvPr>
          <p:cNvSpPr>
            <a:spLocks noGrp="1"/>
          </p:cNvSpPr>
          <p:nvPr>
            <p:ph type="title"/>
          </p:nvPr>
        </p:nvSpPr>
        <p:spPr/>
        <p:txBody>
          <a:bodyPr/>
          <a:lstStyle/>
          <a:p>
            <a:r>
              <a:rPr lang="en-US" dirty="0"/>
              <a:t>Do we have an DB Server ?</a:t>
            </a:r>
          </a:p>
        </p:txBody>
      </p:sp>
      <p:sp>
        <p:nvSpPr>
          <p:cNvPr id="3" name="Content Placeholder 2">
            <a:extLst>
              <a:ext uri="{FF2B5EF4-FFF2-40B4-BE49-F238E27FC236}">
                <a16:creationId xmlns:a16="http://schemas.microsoft.com/office/drawing/2014/main" id="{9CB9B97D-4D5C-5E4B-B8B9-91EE3B2EFCEA}"/>
              </a:ext>
            </a:extLst>
          </p:cNvPr>
          <p:cNvSpPr>
            <a:spLocks noGrp="1"/>
          </p:cNvSpPr>
          <p:nvPr>
            <p:ph idx="1"/>
          </p:nvPr>
        </p:nvSpPr>
        <p:spPr/>
        <p:txBody>
          <a:bodyPr/>
          <a:lstStyle/>
          <a:p>
            <a:r>
              <a:rPr lang="en-US" dirty="0"/>
              <a:t>Create a DB </a:t>
            </a:r>
            <a:r>
              <a:rPr lang="en-US" dirty="0" err="1"/>
              <a:t>Mysql</a:t>
            </a:r>
            <a:r>
              <a:rPr lang="en-US" dirty="0"/>
              <a:t> or Postgres server </a:t>
            </a:r>
          </a:p>
          <a:p>
            <a:r>
              <a:rPr lang="en-US" dirty="0"/>
              <a:t>Create bitcoin database</a:t>
            </a:r>
          </a:p>
          <a:p>
            <a:r>
              <a:rPr lang="en-US" dirty="0"/>
              <a:t>Create a bitcoin table</a:t>
            </a:r>
          </a:p>
          <a:p>
            <a:r>
              <a:rPr lang="en-US" dirty="0"/>
              <a:t>Run or Schedule code from Airflow to input the JSON data into Table</a:t>
            </a:r>
          </a:p>
        </p:txBody>
      </p:sp>
    </p:spTree>
    <p:extLst>
      <p:ext uri="{BB962C8B-B14F-4D97-AF65-F5344CB8AC3E}">
        <p14:creationId xmlns:p14="http://schemas.microsoft.com/office/powerpoint/2010/main" val="3282414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A29A-3B80-9F43-9D9A-CD932A023800}"/>
              </a:ext>
            </a:extLst>
          </p:cNvPr>
          <p:cNvSpPr>
            <a:spLocks noGrp="1"/>
          </p:cNvSpPr>
          <p:nvPr>
            <p:ph type="title"/>
          </p:nvPr>
        </p:nvSpPr>
        <p:spPr/>
        <p:txBody>
          <a:bodyPr/>
          <a:lstStyle/>
          <a:p>
            <a:r>
              <a:rPr lang="en-US" dirty="0"/>
              <a:t>AIRFLOW DAG </a:t>
            </a:r>
          </a:p>
        </p:txBody>
      </p:sp>
      <p:sp>
        <p:nvSpPr>
          <p:cNvPr id="3" name="Content Placeholder 2">
            <a:extLst>
              <a:ext uri="{FF2B5EF4-FFF2-40B4-BE49-F238E27FC236}">
                <a16:creationId xmlns:a16="http://schemas.microsoft.com/office/drawing/2014/main" id="{339B5B5D-6452-1146-95FF-E0CCB7D3087F}"/>
              </a:ext>
            </a:extLst>
          </p:cNvPr>
          <p:cNvSpPr>
            <a:spLocks noGrp="1"/>
          </p:cNvSpPr>
          <p:nvPr>
            <p:ph idx="1"/>
          </p:nvPr>
        </p:nvSpPr>
        <p:spPr>
          <a:xfrm>
            <a:off x="1154954" y="2603500"/>
            <a:ext cx="8955697" cy="4254500"/>
          </a:xfrm>
        </p:spPr>
        <p:txBody>
          <a:bodyPr/>
          <a:lstStyle/>
          <a:p>
            <a:r>
              <a:rPr lang="en-US" dirty="0"/>
              <a:t>Will create a Cron and run script every 10 mins </a:t>
            </a:r>
          </a:p>
          <a:p>
            <a:endParaRPr lang="en-US" dirty="0"/>
          </a:p>
        </p:txBody>
      </p:sp>
      <p:pic>
        <p:nvPicPr>
          <p:cNvPr id="5" name="Picture 4">
            <a:extLst>
              <a:ext uri="{FF2B5EF4-FFF2-40B4-BE49-F238E27FC236}">
                <a16:creationId xmlns:a16="http://schemas.microsoft.com/office/drawing/2014/main" id="{22F86567-A3C6-3148-907F-38749C134025}"/>
              </a:ext>
            </a:extLst>
          </p:cNvPr>
          <p:cNvPicPr>
            <a:picLocks noChangeAspect="1"/>
          </p:cNvPicPr>
          <p:nvPr/>
        </p:nvPicPr>
        <p:blipFill>
          <a:blip r:embed="rId2"/>
          <a:stretch>
            <a:fillRect/>
          </a:stretch>
        </p:blipFill>
        <p:spPr>
          <a:xfrm>
            <a:off x="2731952" y="2993181"/>
            <a:ext cx="2923343" cy="3655814"/>
          </a:xfrm>
          <a:prstGeom prst="rect">
            <a:avLst/>
          </a:prstGeom>
        </p:spPr>
      </p:pic>
    </p:spTree>
    <p:extLst>
      <p:ext uri="{BB962C8B-B14F-4D97-AF65-F5344CB8AC3E}">
        <p14:creationId xmlns:p14="http://schemas.microsoft.com/office/powerpoint/2010/main" val="2321990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F445-2A1C-0240-9C75-EC0DAF85A085}"/>
              </a:ext>
            </a:extLst>
          </p:cNvPr>
          <p:cNvSpPr>
            <a:spLocks noGrp="1"/>
          </p:cNvSpPr>
          <p:nvPr>
            <p:ph type="title"/>
          </p:nvPr>
        </p:nvSpPr>
        <p:spPr/>
        <p:txBody>
          <a:bodyPr/>
          <a:lstStyle/>
          <a:p>
            <a:r>
              <a:rPr lang="en-US" dirty="0"/>
              <a:t>Docker HUB  Images for Amazon ECS </a:t>
            </a:r>
          </a:p>
        </p:txBody>
      </p:sp>
      <p:sp>
        <p:nvSpPr>
          <p:cNvPr id="3" name="Content Placeholder 2">
            <a:extLst>
              <a:ext uri="{FF2B5EF4-FFF2-40B4-BE49-F238E27FC236}">
                <a16:creationId xmlns:a16="http://schemas.microsoft.com/office/drawing/2014/main" id="{3BD7AC49-25B3-1B4F-964D-14F0C63C2332}"/>
              </a:ext>
            </a:extLst>
          </p:cNvPr>
          <p:cNvSpPr>
            <a:spLocks noGrp="1"/>
          </p:cNvSpPr>
          <p:nvPr>
            <p:ph idx="1"/>
          </p:nvPr>
        </p:nvSpPr>
        <p:spPr>
          <a:xfrm>
            <a:off x="953590" y="2220687"/>
            <a:ext cx="9366068" cy="4741816"/>
          </a:xfrm>
        </p:spPr>
        <p:txBody>
          <a:bodyPr/>
          <a:lstStyle/>
          <a:p>
            <a:r>
              <a:rPr lang="en-US" dirty="0"/>
              <a:t>We will push both the images to docker hub which we will be running inside ECS </a:t>
            </a:r>
            <a:r>
              <a:rPr lang="en-US" dirty="0" err="1"/>
              <a:t>Fargate</a:t>
            </a:r>
            <a:r>
              <a:rPr lang="en-US" dirty="0"/>
              <a:t> for Tasks failures and </a:t>
            </a:r>
            <a:r>
              <a:rPr lang="en-US" dirty="0" err="1"/>
              <a:t>scallabitiy</a:t>
            </a:r>
            <a:r>
              <a:rPr lang="en-US" dirty="0"/>
              <a:t> .</a:t>
            </a:r>
          </a:p>
          <a:p>
            <a:endParaRPr lang="en-US" dirty="0"/>
          </a:p>
        </p:txBody>
      </p:sp>
      <p:pic>
        <p:nvPicPr>
          <p:cNvPr id="4" name="Picture 3">
            <a:extLst>
              <a:ext uri="{FF2B5EF4-FFF2-40B4-BE49-F238E27FC236}">
                <a16:creationId xmlns:a16="http://schemas.microsoft.com/office/drawing/2014/main" id="{5D904558-D466-A94D-87F2-8224639925DC}"/>
              </a:ext>
            </a:extLst>
          </p:cNvPr>
          <p:cNvPicPr>
            <a:picLocks noChangeAspect="1"/>
          </p:cNvPicPr>
          <p:nvPr/>
        </p:nvPicPr>
        <p:blipFill>
          <a:blip r:embed="rId2"/>
          <a:stretch>
            <a:fillRect/>
          </a:stretch>
        </p:blipFill>
        <p:spPr>
          <a:xfrm>
            <a:off x="274320" y="2938439"/>
            <a:ext cx="11286309" cy="3919561"/>
          </a:xfrm>
          <a:prstGeom prst="rect">
            <a:avLst/>
          </a:prstGeom>
        </p:spPr>
      </p:pic>
    </p:spTree>
    <p:extLst>
      <p:ext uri="{BB962C8B-B14F-4D97-AF65-F5344CB8AC3E}">
        <p14:creationId xmlns:p14="http://schemas.microsoft.com/office/powerpoint/2010/main" val="2359706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8D7D6-9025-0A4C-A675-5502FC275869}"/>
              </a:ext>
            </a:extLst>
          </p:cNvPr>
          <p:cNvSpPr>
            <a:spLocks noGrp="1"/>
          </p:cNvSpPr>
          <p:nvPr>
            <p:ph type="title"/>
          </p:nvPr>
        </p:nvSpPr>
        <p:spPr>
          <a:xfrm>
            <a:off x="1154954" y="973667"/>
            <a:ext cx="8761413" cy="1325395"/>
          </a:xfrm>
        </p:spPr>
        <p:txBody>
          <a:bodyPr/>
          <a:lstStyle/>
          <a:p>
            <a:r>
              <a:rPr lang="en-US" dirty="0"/>
              <a:t>Amazon ECS for Scaling and Task Monitoring</a:t>
            </a:r>
          </a:p>
        </p:txBody>
      </p:sp>
      <p:sp>
        <p:nvSpPr>
          <p:cNvPr id="3" name="Content Placeholder 2">
            <a:extLst>
              <a:ext uri="{FF2B5EF4-FFF2-40B4-BE49-F238E27FC236}">
                <a16:creationId xmlns:a16="http://schemas.microsoft.com/office/drawing/2014/main" id="{DDBD5ED5-EED9-B249-8F08-3D4AB7874C24}"/>
              </a:ext>
            </a:extLst>
          </p:cNvPr>
          <p:cNvSpPr>
            <a:spLocks noGrp="1"/>
          </p:cNvSpPr>
          <p:nvPr>
            <p:ph idx="1"/>
          </p:nvPr>
        </p:nvSpPr>
        <p:spPr/>
        <p:txBody>
          <a:bodyPr/>
          <a:lstStyle/>
          <a:p>
            <a:r>
              <a:rPr lang="en-US" dirty="0"/>
              <a:t>We will create task definition</a:t>
            </a:r>
          </a:p>
          <a:p>
            <a:r>
              <a:rPr lang="en-US" dirty="0"/>
              <a:t>Use the pushed Images from docker hub</a:t>
            </a:r>
          </a:p>
          <a:p>
            <a:r>
              <a:rPr lang="en-US" dirty="0"/>
              <a:t>Create Services for Task </a:t>
            </a:r>
            <a:r>
              <a:rPr lang="en-US" dirty="0" err="1"/>
              <a:t>definations</a:t>
            </a:r>
            <a:r>
              <a:rPr lang="en-US" dirty="0"/>
              <a:t> inside which we will use Amazon ELB </a:t>
            </a:r>
          </a:p>
          <a:p>
            <a:r>
              <a:rPr lang="en-US" dirty="0"/>
              <a:t>We will run multiple tasks inside </a:t>
            </a:r>
            <a:r>
              <a:rPr lang="en-US" dirty="0" err="1"/>
              <a:t>taks</a:t>
            </a:r>
            <a:r>
              <a:rPr lang="en-US" dirty="0"/>
              <a:t> definition and use Autoscaling feature </a:t>
            </a:r>
          </a:p>
          <a:p>
            <a:r>
              <a:rPr lang="en-US" dirty="0"/>
              <a:t>Use autoscaling under SERVICE creation for </a:t>
            </a:r>
            <a:r>
              <a:rPr lang="en-US" dirty="0" err="1"/>
              <a:t>scalabitly</a:t>
            </a:r>
            <a:r>
              <a:rPr lang="en-US" dirty="0"/>
              <a:t> </a:t>
            </a:r>
          </a:p>
          <a:p>
            <a:r>
              <a:rPr lang="en-US" dirty="0"/>
              <a:t>Properly choose TASK CPU and Memory</a:t>
            </a:r>
          </a:p>
          <a:p>
            <a:r>
              <a:rPr lang="en-US" dirty="0"/>
              <a:t>Don’t use soft limit while creating container definition because it will create conflicts  </a:t>
            </a:r>
          </a:p>
        </p:txBody>
      </p:sp>
    </p:spTree>
    <p:extLst>
      <p:ext uri="{BB962C8B-B14F-4D97-AF65-F5344CB8AC3E}">
        <p14:creationId xmlns:p14="http://schemas.microsoft.com/office/powerpoint/2010/main" val="2871984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4394F-9CB3-EF44-B7A8-D3E4F6EA5999}"/>
              </a:ext>
            </a:extLst>
          </p:cNvPr>
          <p:cNvSpPr>
            <a:spLocks noGrp="1"/>
          </p:cNvSpPr>
          <p:nvPr>
            <p:ph type="title"/>
          </p:nvPr>
        </p:nvSpPr>
        <p:spPr/>
        <p:txBody>
          <a:bodyPr/>
          <a:lstStyle/>
          <a:p>
            <a:r>
              <a:rPr lang="en-US" dirty="0" err="1"/>
              <a:t>Fargate</a:t>
            </a:r>
            <a:r>
              <a:rPr lang="en-US" dirty="0"/>
              <a:t> features </a:t>
            </a:r>
          </a:p>
        </p:txBody>
      </p:sp>
      <p:pic>
        <p:nvPicPr>
          <p:cNvPr id="4" name="Content Placeholder 3">
            <a:extLst>
              <a:ext uri="{FF2B5EF4-FFF2-40B4-BE49-F238E27FC236}">
                <a16:creationId xmlns:a16="http://schemas.microsoft.com/office/drawing/2014/main" id="{E4B5FCA2-02FA-0741-987D-50444BC70BBF}"/>
              </a:ext>
            </a:extLst>
          </p:cNvPr>
          <p:cNvPicPr>
            <a:picLocks noGrp="1" noChangeAspect="1"/>
          </p:cNvPicPr>
          <p:nvPr>
            <p:ph idx="1"/>
          </p:nvPr>
        </p:nvPicPr>
        <p:blipFill>
          <a:blip r:embed="rId2"/>
          <a:stretch>
            <a:fillRect/>
          </a:stretch>
        </p:blipFill>
        <p:spPr>
          <a:xfrm>
            <a:off x="2594893" y="2603500"/>
            <a:ext cx="5946527" cy="3416300"/>
          </a:xfrm>
          <a:prstGeom prst="rect">
            <a:avLst/>
          </a:prstGeom>
        </p:spPr>
      </p:pic>
    </p:spTree>
    <p:extLst>
      <p:ext uri="{BB962C8B-B14F-4D97-AF65-F5344CB8AC3E}">
        <p14:creationId xmlns:p14="http://schemas.microsoft.com/office/powerpoint/2010/main" val="4159274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1490-8553-8D4A-9706-FB6E0F8E4548}"/>
              </a:ext>
            </a:extLst>
          </p:cNvPr>
          <p:cNvSpPr>
            <a:spLocks noGrp="1"/>
          </p:cNvSpPr>
          <p:nvPr>
            <p:ph type="title"/>
          </p:nvPr>
        </p:nvSpPr>
        <p:spPr/>
        <p:txBody>
          <a:bodyPr/>
          <a:lstStyle/>
          <a:p>
            <a:r>
              <a:rPr lang="en-US" dirty="0"/>
              <a:t>Container Lifecycle</a:t>
            </a:r>
          </a:p>
        </p:txBody>
      </p:sp>
      <p:pic>
        <p:nvPicPr>
          <p:cNvPr id="4" name="Content Placeholder 3">
            <a:extLst>
              <a:ext uri="{FF2B5EF4-FFF2-40B4-BE49-F238E27FC236}">
                <a16:creationId xmlns:a16="http://schemas.microsoft.com/office/drawing/2014/main" id="{D3282E70-D5E1-1247-97A8-E53CA6B12461}"/>
              </a:ext>
            </a:extLst>
          </p:cNvPr>
          <p:cNvPicPr>
            <a:picLocks noGrp="1" noChangeAspect="1"/>
          </p:cNvPicPr>
          <p:nvPr>
            <p:ph idx="1"/>
          </p:nvPr>
        </p:nvPicPr>
        <p:blipFill>
          <a:blip r:embed="rId2"/>
          <a:stretch>
            <a:fillRect/>
          </a:stretch>
        </p:blipFill>
        <p:spPr>
          <a:xfrm>
            <a:off x="2390455" y="2603500"/>
            <a:ext cx="6355402" cy="3416300"/>
          </a:xfrm>
          <a:prstGeom prst="rect">
            <a:avLst/>
          </a:prstGeom>
        </p:spPr>
      </p:pic>
    </p:spTree>
    <p:extLst>
      <p:ext uri="{BB962C8B-B14F-4D97-AF65-F5344CB8AC3E}">
        <p14:creationId xmlns:p14="http://schemas.microsoft.com/office/powerpoint/2010/main" val="1154337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67D6C-33CF-4944-A999-68019351D4AD}"/>
              </a:ext>
            </a:extLst>
          </p:cNvPr>
          <p:cNvSpPr>
            <a:spLocks noGrp="1"/>
          </p:cNvSpPr>
          <p:nvPr>
            <p:ph type="title"/>
          </p:nvPr>
        </p:nvSpPr>
        <p:spPr/>
        <p:txBody>
          <a:bodyPr/>
          <a:lstStyle/>
          <a:p>
            <a:r>
              <a:rPr lang="en-US" dirty="0"/>
              <a:t>Task definition and service </a:t>
            </a:r>
          </a:p>
        </p:txBody>
      </p:sp>
      <p:pic>
        <p:nvPicPr>
          <p:cNvPr id="4" name="Content Placeholder 3">
            <a:extLst>
              <a:ext uri="{FF2B5EF4-FFF2-40B4-BE49-F238E27FC236}">
                <a16:creationId xmlns:a16="http://schemas.microsoft.com/office/drawing/2014/main" id="{D85E84C2-1159-FC40-9818-22666F30944C}"/>
              </a:ext>
            </a:extLst>
          </p:cNvPr>
          <p:cNvPicPr>
            <a:picLocks noGrp="1" noChangeAspect="1"/>
          </p:cNvPicPr>
          <p:nvPr>
            <p:ph idx="1"/>
          </p:nvPr>
        </p:nvPicPr>
        <p:blipFill>
          <a:blip r:embed="rId2"/>
          <a:stretch>
            <a:fillRect/>
          </a:stretch>
        </p:blipFill>
        <p:spPr>
          <a:xfrm>
            <a:off x="2572705" y="2603500"/>
            <a:ext cx="5990902" cy="3416300"/>
          </a:xfrm>
          <a:prstGeom prst="rect">
            <a:avLst/>
          </a:prstGeom>
        </p:spPr>
      </p:pic>
    </p:spTree>
    <p:extLst>
      <p:ext uri="{BB962C8B-B14F-4D97-AF65-F5344CB8AC3E}">
        <p14:creationId xmlns:p14="http://schemas.microsoft.com/office/powerpoint/2010/main" val="537530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B1A27-A5CB-334D-ADBB-6BD8DE5E252E}"/>
              </a:ext>
            </a:extLst>
          </p:cNvPr>
          <p:cNvSpPr>
            <a:spLocks noGrp="1"/>
          </p:cNvSpPr>
          <p:nvPr>
            <p:ph type="title"/>
          </p:nvPr>
        </p:nvSpPr>
        <p:spPr/>
        <p:txBody>
          <a:bodyPr/>
          <a:lstStyle/>
          <a:p>
            <a:r>
              <a:rPr lang="en-US" dirty="0"/>
              <a:t>CPU and Memory constraints </a:t>
            </a:r>
          </a:p>
        </p:txBody>
      </p:sp>
      <p:pic>
        <p:nvPicPr>
          <p:cNvPr id="4" name="Content Placeholder 3">
            <a:extLst>
              <a:ext uri="{FF2B5EF4-FFF2-40B4-BE49-F238E27FC236}">
                <a16:creationId xmlns:a16="http://schemas.microsoft.com/office/drawing/2014/main" id="{3382B05B-DA3C-2D4D-AB8D-8A139CD3714A}"/>
              </a:ext>
            </a:extLst>
          </p:cNvPr>
          <p:cNvPicPr>
            <a:picLocks noGrp="1" noChangeAspect="1"/>
          </p:cNvPicPr>
          <p:nvPr>
            <p:ph idx="1"/>
          </p:nvPr>
        </p:nvPicPr>
        <p:blipFill>
          <a:blip r:embed="rId2"/>
          <a:stretch>
            <a:fillRect/>
          </a:stretch>
        </p:blipFill>
        <p:spPr>
          <a:xfrm>
            <a:off x="2457253" y="2603500"/>
            <a:ext cx="6221806" cy="3416300"/>
          </a:xfrm>
          <a:prstGeom prst="rect">
            <a:avLst/>
          </a:prstGeom>
        </p:spPr>
      </p:pic>
    </p:spTree>
    <p:extLst>
      <p:ext uri="{BB962C8B-B14F-4D97-AF65-F5344CB8AC3E}">
        <p14:creationId xmlns:p14="http://schemas.microsoft.com/office/powerpoint/2010/main" val="170312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2DDBE-6E36-A240-A86B-6F0B53A6540E}"/>
              </a:ext>
            </a:extLst>
          </p:cNvPr>
          <p:cNvSpPr>
            <a:spLocks noGrp="1"/>
          </p:cNvSpPr>
          <p:nvPr>
            <p:ph type="title"/>
          </p:nvPr>
        </p:nvSpPr>
        <p:spPr/>
        <p:txBody>
          <a:bodyPr/>
          <a:lstStyle/>
          <a:p>
            <a:r>
              <a:rPr lang="en-US" dirty="0"/>
              <a:t>VPC Integration for Security</a:t>
            </a:r>
          </a:p>
        </p:txBody>
      </p:sp>
      <p:pic>
        <p:nvPicPr>
          <p:cNvPr id="4" name="Content Placeholder 3">
            <a:extLst>
              <a:ext uri="{FF2B5EF4-FFF2-40B4-BE49-F238E27FC236}">
                <a16:creationId xmlns:a16="http://schemas.microsoft.com/office/drawing/2014/main" id="{1DDAD7AA-70CE-F54D-B04D-38D7EAE50CB2}"/>
              </a:ext>
            </a:extLst>
          </p:cNvPr>
          <p:cNvPicPr>
            <a:picLocks noGrp="1" noChangeAspect="1"/>
          </p:cNvPicPr>
          <p:nvPr>
            <p:ph idx="1"/>
          </p:nvPr>
        </p:nvPicPr>
        <p:blipFill>
          <a:blip r:embed="rId2"/>
          <a:stretch>
            <a:fillRect/>
          </a:stretch>
        </p:blipFill>
        <p:spPr>
          <a:xfrm>
            <a:off x="2598990" y="2603500"/>
            <a:ext cx="5938333" cy="3416300"/>
          </a:xfrm>
          <a:prstGeom prst="rect">
            <a:avLst/>
          </a:prstGeom>
        </p:spPr>
      </p:pic>
    </p:spTree>
    <p:extLst>
      <p:ext uri="{BB962C8B-B14F-4D97-AF65-F5344CB8AC3E}">
        <p14:creationId xmlns:p14="http://schemas.microsoft.com/office/powerpoint/2010/main" val="3536106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FAC12-E8E1-6144-B036-AE37763C807B}"/>
              </a:ext>
            </a:extLst>
          </p:cNvPr>
          <p:cNvSpPr>
            <a:spLocks noGrp="1"/>
          </p:cNvSpPr>
          <p:nvPr>
            <p:ph type="title"/>
          </p:nvPr>
        </p:nvSpPr>
        <p:spPr/>
        <p:txBody>
          <a:bodyPr/>
          <a:lstStyle/>
          <a:p>
            <a:r>
              <a:rPr lang="en-US" dirty="0"/>
              <a:t>Project Requirements </a:t>
            </a:r>
          </a:p>
        </p:txBody>
      </p:sp>
      <p:sp>
        <p:nvSpPr>
          <p:cNvPr id="3" name="Content Placeholder 2">
            <a:extLst>
              <a:ext uri="{FF2B5EF4-FFF2-40B4-BE49-F238E27FC236}">
                <a16:creationId xmlns:a16="http://schemas.microsoft.com/office/drawing/2014/main" id="{C5D14D8A-4993-9A4E-BA05-F76C570FAF81}"/>
              </a:ext>
            </a:extLst>
          </p:cNvPr>
          <p:cNvSpPr>
            <a:spLocks noGrp="1"/>
          </p:cNvSpPr>
          <p:nvPr>
            <p:ph idx="1"/>
          </p:nvPr>
        </p:nvSpPr>
        <p:spPr/>
        <p:txBody>
          <a:bodyPr/>
          <a:lstStyle/>
          <a:p>
            <a:endParaRPr lang="en-US" dirty="0"/>
          </a:p>
          <a:p>
            <a:endParaRPr lang="en-US" dirty="0"/>
          </a:p>
        </p:txBody>
      </p:sp>
      <p:sp>
        <p:nvSpPr>
          <p:cNvPr id="4" name="TextBox 3">
            <a:extLst>
              <a:ext uri="{FF2B5EF4-FFF2-40B4-BE49-F238E27FC236}">
                <a16:creationId xmlns:a16="http://schemas.microsoft.com/office/drawing/2014/main" id="{CFDA3B53-9581-1944-92FA-F129C3345E30}"/>
              </a:ext>
            </a:extLst>
          </p:cNvPr>
          <p:cNvSpPr txBox="1"/>
          <p:nvPr/>
        </p:nvSpPr>
        <p:spPr>
          <a:xfrm>
            <a:off x="1671145" y="2603500"/>
            <a:ext cx="8944303" cy="3416320"/>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dirty="0"/>
              <a:t>A Relational DB for storing the time sensitive data  </a:t>
            </a:r>
          </a:p>
          <a:p>
            <a:pPr marL="285750" indent="-285750">
              <a:buFont typeface="Arial" panose="020B0604020202020204" pitchFamily="34" charset="0"/>
              <a:buChar char="•"/>
            </a:pPr>
            <a:r>
              <a:rPr lang="en-US" dirty="0"/>
              <a:t>A Airflow Scheduler for running the continuous data task in a DAG </a:t>
            </a:r>
          </a:p>
          <a:p>
            <a:pPr marL="285750" indent="-285750">
              <a:buFont typeface="Arial" panose="020B0604020202020204" pitchFamily="34" charset="0"/>
              <a:buChar char="•"/>
            </a:pPr>
            <a:r>
              <a:rPr lang="en-US" dirty="0"/>
              <a:t>A Time Series database to store the fetched data and</a:t>
            </a:r>
          </a:p>
          <a:p>
            <a:pPr marL="285750" indent="-285750">
              <a:buFont typeface="Arial" panose="020B0604020202020204" pitchFamily="34" charset="0"/>
              <a:buChar char="•"/>
            </a:pPr>
            <a:r>
              <a:rPr lang="en-US" dirty="0"/>
              <a:t>A Docker running environment</a:t>
            </a:r>
          </a:p>
          <a:p>
            <a:pPr marL="285750" indent="-285750">
              <a:buFont typeface="Arial" panose="020B0604020202020204" pitchFamily="34" charset="0"/>
              <a:buChar char="•"/>
            </a:pPr>
            <a:r>
              <a:rPr lang="en-US" dirty="0"/>
              <a:t>A Docker orchestration engine for monitoring and scaling</a:t>
            </a:r>
          </a:p>
          <a:p>
            <a:pPr marL="285750" indent="-285750">
              <a:buFont typeface="Arial" panose="020B0604020202020204" pitchFamily="34" charset="0"/>
              <a:buChar char="•"/>
            </a:pPr>
            <a:r>
              <a:rPr lang="en-US" dirty="0"/>
              <a:t>Logging and Monitoring  tools such as AWS cloud watch , Airflow scheduler </a:t>
            </a:r>
            <a:r>
              <a:rPr lang="en-US" dirty="0" err="1"/>
              <a:t>etc</a:t>
            </a:r>
            <a:r>
              <a:rPr lang="en-US" dirty="0"/>
              <a:t> and </a:t>
            </a:r>
            <a:r>
              <a:rPr lang="en-US" dirty="0" err="1"/>
              <a:t>ofcourse</a:t>
            </a:r>
            <a:r>
              <a:rPr lang="en-US" dirty="0"/>
              <a:t> </a:t>
            </a:r>
          </a:p>
          <a:p>
            <a:pPr marL="285750" indent="-285750">
              <a:buFont typeface="Arial" panose="020B0604020202020204" pitchFamily="34" charset="0"/>
              <a:buChar char="•"/>
            </a:pPr>
            <a:r>
              <a:rPr lang="en-US" dirty="0"/>
              <a:t>A good Python Developer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25607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4E7BC-038D-E645-A980-D2F20AA2EF69}"/>
              </a:ext>
            </a:extLst>
          </p:cNvPr>
          <p:cNvSpPr>
            <a:spLocks noGrp="1"/>
          </p:cNvSpPr>
          <p:nvPr>
            <p:ph type="title"/>
          </p:nvPr>
        </p:nvSpPr>
        <p:spPr/>
        <p:txBody>
          <a:bodyPr/>
          <a:lstStyle/>
          <a:p>
            <a:r>
              <a:rPr lang="en-US" dirty="0"/>
              <a:t>ELB Configuration</a:t>
            </a:r>
          </a:p>
        </p:txBody>
      </p:sp>
      <p:pic>
        <p:nvPicPr>
          <p:cNvPr id="4" name="Content Placeholder 3">
            <a:extLst>
              <a:ext uri="{FF2B5EF4-FFF2-40B4-BE49-F238E27FC236}">
                <a16:creationId xmlns:a16="http://schemas.microsoft.com/office/drawing/2014/main" id="{8E43A07F-5BA5-4D4D-AF2C-FE2C1C4B6D2A}"/>
              </a:ext>
            </a:extLst>
          </p:cNvPr>
          <p:cNvPicPr>
            <a:picLocks noGrp="1" noChangeAspect="1"/>
          </p:cNvPicPr>
          <p:nvPr>
            <p:ph idx="1"/>
          </p:nvPr>
        </p:nvPicPr>
        <p:blipFill>
          <a:blip r:embed="rId2"/>
          <a:stretch>
            <a:fillRect/>
          </a:stretch>
        </p:blipFill>
        <p:spPr>
          <a:xfrm>
            <a:off x="2637796" y="2603500"/>
            <a:ext cx="5860721" cy="3416300"/>
          </a:xfrm>
          <a:prstGeom prst="rect">
            <a:avLst/>
          </a:prstGeom>
        </p:spPr>
      </p:pic>
    </p:spTree>
    <p:extLst>
      <p:ext uri="{BB962C8B-B14F-4D97-AF65-F5344CB8AC3E}">
        <p14:creationId xmlns:p14="http://schemas.microsoft.com/office/powerpoint/2010/main" val="1081624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92A1C-C38F-6843-99B8-151FC1ADC80C}"/>
              </a:ext>
            </a:extLst>
          </p:cNvPr>
          <p:cNvSpPr>
            <a:spLocks noGrp="1"/>
          </p:cNvSpPr>
          <p:nvPr>
            <p:ph type="title"/>
          </p:nvPr>
        </p:nvSpPr>
        <p:spPr/>
        <p:txBody>
          <a:bodyPr/>
          <a:lstStyle/>
          <a:p>
            <a:r>
              <a:rPr lang="en-US" dirty="0"/>
              <a:t>Permissions tiers </a:t>
            </a:r>
          </a:p>
        </p:txBody>
      </p:sp>
      <p:pic>
        <p:nvPicPr>
          <p:cNvPr id="4" name="Content Placeholder 3">
            <a:extLst>
              <a:ext uri="{FF2B5EF4-FFF2-40B4-BE49-F238E27FC236}">
                <a16:creationId xmlns:a16="http://schemas.microsoft.com/office/drawing/2014/main" id="{14F4D3E8-7416-764D-9291-B072318A8D14}"/>
              </a:ext>
            </a:extLst>
          </p:cNvPr>
          <p:cNvPicPr>
            <a:picLocks noGrp="1" noChangeAspect="1"/>
          </p:cNvPicPr>
          <p:nvPr>
            <p:ph idx="1"/>
          </p:nvPr>
        </p:nvPicPr>
        <p:blipFill>
          <a:blip r:embed="rId2"/>
          <a:stretch>
            <a:fillRect/>
          </a:stretch>
        </p:blipFill>
        <p:spPr>
          <a:xfrm>
            <a:off x="2588825" y="2603500"/>
            <a:ext cx="5958662" cy="3416300"/>
          </a:xfrm>
          <a:prstGeom prst="rect">
            <a:avLst/>
          </a:prstGeom>
        </p:spPr>
      </p:pic>
    </p:spTree>
    <p:extLst>
      <p:ext uri="{BB962C8B-B14F-4D97-AF65-F5344CB8AC3E}">
        <p14:creationId xmlns:p14="http://schemas.microsoft.com/office/powerpoint/2010/main" val="3623236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B7F74-925B-FF4A-899B-8032F7CE726E}"/>
              </a:ext>
            </a:extLst>
          </p:cNvPr>
          <p:cNvSpPr>
            <a:spLocks noGrp="1"/>
          </p:cNvSpPr>
          <p:nvPr>
            <p:ph type="title"/>
          </p:nvPr>
        </p:nvSpPr>
        <p:spPr/>
        <p:txBody>
          <a:bodyPr/>
          <a:lstStyle/>
          <a:p>
            <a:r>
              <a:rPr lang="en-US" dirty="0"/>
              <a:t>Application permissions </a:t>
            </a:r>
          </a:p>
        </p:txBody>
      </p:sp>
      <p:pic>
        <p:nvPicPr>
          <p:cNvPr id="4" name="Content Placeholder 3">
            <a:extLst>
              <a:ext uri="{FF2B5EF4-FFF2-40B4-BE49-F238E27FC236}">
                <a16:creationId xmlns:a16="http://schemas.microsoft.com/office/drawing/2014/main" id="{9017BC6A-9F13-BC45-81F2-6E2D11576B4A}"/>
              </a:ext>
            </a:extLst>
          </p:cNvPr>
          <p:cNvPicPr>
            <a:picLocks noGrp="1" noChangeAspect="1"/>
          </p:cNvPicPr>
          <p:nvPr>
            <p:ph idx="1"/>
          </p:nvPr>
        </p:nvPicPr>
        <p:blipFill>
          <a:blip r:embed="rId2"/>
          <a:stretch>
            <a:fillRect/>
          </a:stretch>
        </p:blipFill>
        <p:spPr>
          <a:xfrm>
            <a:off x="2560219" y="2603500"/>
            <a:ext cx="6015875" cy="3416300"/>
          </a:xfrm>
          <a:prstGeom prst="rect">
            <a:avLst/>
          </a:prstGeom>
        </p:spPr>
      </p:pic>
    </p:spTree>
    <p:extLst>
      <p:ext uri="{BB962C8B-B14F-4D97-AF65-F5344CB8AC3E}">
        <p14:creationId xmlns:p14="http://schemas.microsoft.com/office/powerpoint/2010/main" val="2574063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8BC2E-958B-C84E-97CF-A5C58EA72E8B}"/>
              </a:ext>
            </a:extLst>
          </p:cNvPr>
          <p:cNvSpPr>
            <a:spLocks noGrp="1"/>
          </p:cNvSpPr>
          <p:nvPr>
            <p:ph type="title"/>
          </p:nvPr>
        </p:nvSpPr>
        <p:spPr>
          <a:xfrm>
            <a:off x="1058091" y="940526"/>
            <a:ext cx="9091749" cy="1306285"/>
          </a:xfrm>
        </p:spPr>
        <p:txBody>
          <a:bodyPr/>
          <a:lstStyle/>
          <a:p>
            <a:r>
              <a:rPr lang="en-US" dirty="0"/>
              <a:t>Tasks and Logs Monitoring with cloud watch</a:t>
            </a:r>
          </a:p>
        </p:txBody>
      </p:sp>
      <p:pic>
        <p:nvPicPr>
          <p:cNvPr id="4" name="Content Placeholder 3">
            <a:extLst>
              <a:ext uri="{FF2B5EF4-FFF2-40B4-BE49-F238E27FC236}">
                <a16:creationId xmlns:a16="http://schemas.microsoft.com/office/drawing/2014/main" id="{4E2714AE-AA2B-D145-A6F0-BF2812C31AC7}"/>
              </a:ext>
            </a:extLst>
          </p:cNvPr>
          <p:cNvPicPr>
            <a:picLocks noGrp="1" noChangeAspect="1"/>
          </p:cNvPicPr>
          <p:nvPr>
            <p:ph idx="1"/>
          </p:nvPr>
        </p:nvPicPr>
        <p:blipFill>
          <a:blip r:embed="rId2"/>
          <a:stretch>
            <a:fillRect/>
          </a:stretch>
        </p:blipFill>
        <p:spPr>
          <a:xfrm>
            <a:off x="2541613" y="2603499"/>
            <a:ext cx="7191054" cy="4058557"/>
          </a:xfrm>
          <a:prstGeom prst="rect">
            <a:avLst/>
          </a:prstGeom>
        </p:spPr>
      </p:pic>
    </p:spTree>
    <p:extLst>
      <p:ext uri="{BB962C8B-B14F-4D97-AF65-F5344CB8AC3E}">
        <p14:creationId xmlns:p14="http://schemas.microsoft.com/office/powerpoint/2010/main" val="4109572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18E6B-BCBF-4C4E-8213-D8567B6D625C}"/>
              </a:ext>
            </a:extLst>
          </p:cNvPr>
          <p:cNvSpPr>
            <a:spLocks noGrp="1"/>
          </p:cNvSpPr>
          <p:nvPr>
            <p:ph type="title"/>
          </p:nvPr>
        </p:nvSpPr>
        <p:spPr/>
        <p:txBody>
          <a:bodyPr/>
          <a:lstStyle/>
          <a:p>
            <a:r>
              <a:rPr lang="en-US" dirty="0"/>
              <a:t>Monitoring Cloud watch logs </a:t>
            </a:r>
          </a:p>
        </p:txBody>
      </p:sp>
      <p:pic>
        <p:nvPicPr>
          <p:cNvPr id="4" name="Content Placeholder 3">
            <a:extLst>
              <a:ext uri="{FF2B5EF4-FFF2-40B4-BE49-F238E27FC236}">
                <a16:creationId xmlns:a16="http://schemas.microsoft.com/office/drawing/2014/main" id="{EA2BFD6D-1269-CA4C-9F59-C1A5DEDED571}"/>
              </a:ext>
            </a:extLst>
          </p:cNvPr>
          <p:cNvPicPr>
            <a:picLocks noGrp="1" noChangeAspect="1"/>
          </p:cNvPicPr>
          <p:nvPr>
            <p:ph idx="1"/>
          </p:nvPr>
        </p:nvPicPr>
        <p:blipFill>
          <a:blip r:embed="rId2"/>
          <a:stretch>
            <a:fillRect/>
          </a:stretch>
        </p:blipFill>
        <p:spPr>
          <a:xfrm>
            <a:off x="2637570" y="2603500"/>
            <a:ext cx="8400543" cy="4081732"/>
          </a:xfrm>
          <a:prstGeom prst="rect">
            <a:avLst/>
          </a:prstGeom>
        </p:spPr>
      </p:pic>
    </p:spTree>
    <p:extLst>
      <p:ext uri="{BB962C8B-B14F-4D97-AF65-F5344CB8AC3E}">
        <p14:creationId xmlns:p14="http://schemas.microsoft.com/office/powerpoint/2010/main" val="4199918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DFDA-4A98-0E41-923C-A868736EEAA5}"/>
              </a:ext>
            </a:extLst>
          </p:cNvPr>
          <p:cNvSpPr>
            <a:spLocks noGrp="1"/>
          </p:cNvSpPr>
          <p:nvPr>
            <p:ph type="title"/>
          </p:nvPr>
        </p:nvSpPr>
        <p:spPr/>
        <p:txBody>
          <a:bodyPr/>
          <a:lstStyle/>
          <a:p>
            <a:r>
              <a:rPr lang="en-US" dirty="0"/>
              <a:t>Flowchart </a:t>
            </a:r>
          </a:p>
        </p:txBody>
      </p:sp>
      <p:graphicFrame>
        <p:nvGraphicFramePr>
          <p:cNvPr id="7" name="Content Placeholder 6">
            <a:extLst>
              <a:ext uri="{FF2B5EF4-FFF2-40B4-BE49-F238E27FC236}">
                <a16:creationId xmlns:a16="http://schemas.microsoft.com/office/drawing/2014/main" id="{E4CAD869-689F-4D45-9A17-50492ECA7982}"/>
              </a:ext>
            </a:extLst>
          </p:cNvPr>
          <p:cNvGraphicFramePr>
            <a:graphicFrameLocks noGrp="1"/>
          </p:cNvGraphicFramePr>
          <p:nvPr>
            <p:ph idx="1"/>
            <p:extLst>
              <p:ext uri="{D42A27DB-BD31-4B8C-83A1-F6EECF244321}">
                <p14:modId xmlns:p14="http://schemas.microsoft.com/office/powerpoint/2010/main" val="3436209419"/>
              </p:ext>
            </p:extLst>
          </p:nvPr>
        </p:nvGraphicFramePr>
        <p:xfrm>
          <a:off x="1155700" y="2603500"/>
          <a:ext cx="9564852" cy="4469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987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D9D9-DEBD-3D46-99A8-F33E53EC2D32}"/>
              </a:ext>
            </a:extLst>
          </p:cNvPr>
          <p:cNvSpPr>
            <a:spLocks noGrp="1"/>
          </p:cNvSpPr>
          <p:nvPr>
            <p:ph type="title"/>
          </p:nvPr>
        </p:nvSpPr>
        <p:spPr/>
        <p:txBody>
          <a:bodyPr/>
          <a:lstStyle/>
          <a:p>
            <a:r>
              <a:rPr lang="en-US" dirty="0"/>
              <a:t>What is Apache Airflow </a:t>
            </a:r>
          </a:p>
        </p:txBody>
      </p:sp>
      <p:sp>
        <p:nvSpPr>
          <p:cNvPr id="3" name="Content Placeholder 2">
            <a:extLst>
              <a:ext uri="{FF2B5EF4-FFF2-40B4-BE49-F238E27FC236}">
                <a16:creationId xmlns:a16="http://schemas.microsoft.com/office/drawing/2014/main" id="{3481EACC-B158-3549-B208-257560330B3C}"/>
              </a:ext>
            </a:extLst>
          </p:cNvPr>
          <p:cNvSpPr>
            <a:spLocks noGrp="1"/>
          </p:cNvSpPr>
          <p:nvPr>
            <p:ph idx="1"/>
          </p:nvPr>
        </p:nvSpPr>
        <p:spPr/>
        <p:txBody>
          <a:bodyPr>
            <a:normAutofit fontScale="92500" lnSpcReduction="10000"/>
          </a:bodyPr>
          <a:lstStyle/>
          <a:p>
            <a:r>
              <a:rPr lang="en-US" b="1" dirty="0"/>
              <a:t>CRON IS SO REGULAR </a:t>
            </a:r>
            <a:r>
              <a:rPr lang="en-US" dirty="0"/>
              <a:t>, Here is Airflow </a:t>
            </a:r>
          </a:p>
          <a:p>
            <a:endParaRPr lang="en-US" dirty="0"/>
          </a:p>
          <a:p>
            <a:r>
              <a:rPr lang="en-IN" dirty="0"/>
              <a:t>Airflow is a platform to programmatically author, schedule and monitor workflows.</a:t>
            </a:r>
          </a:p>
          <a:p>
            <a:r>
              <a:rPr lang="en-IN" dirty="0"/>
              <a:t>Use airflow to author workflows as directed acyclic graphs (DAGs) of tasks. The airflow scheduler executes your tasks on an array of workers while following the specified dependencies. Rich command line utilities make performing complex surgeries on DAGs a snap. The rich user interface makes it easy to visualize pipelines running in production, monitor progress, and troubleshoot issues when needed.</a:t>
            </a:r>
          </a:p>
          <a:p>
            <a:r>
              <a:rPr lang="en-IN" dirty="0"/>
              <a:t>When workflows are defined as code, they become more maintainable, </a:t>
            </a:r>
            <a:r>
              <a:rPr lang="en-IN" dirty="0" err="1"/>
              <a:t>versionable</a:t>
            </a:r>
            <a:r>
              <a:rPr lang="en-IN" dirty="0"/>
              <a:t>, testable, and collaborative.</a:t>
            </a:r>
          </a:p>
          <a:p>
            <a:endParaRPr lang="en-US" dirty="0"/>
          </a:p>
        </p:txBody>
      </p:sp>
    </p:spTree>
    <p:extLst>
      <p:ext uri="{BB962C8B-B14F-4D97-AF65-F5344CB8AC3E}">
        <p14:creationId xmlns:p14="http://schemas.microsoft.com/office/powerpoint/2010/main" val="2304028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DC2B0-D2AD-1843-9AF7-7378D8D77FA4}"/>
              </a:ext>
            </a:extLst>
          </p:cNvPr>
          <p:cNvSpPr>
            <a:spLocks noGrp="1"/>
          </p:cNvSpPr>
          <p:nvPr>
            <p:ph type="title"/>
          </p:nvPr>
        </p:nvSpPr>
        <p:spPr/>
        <p:txBody>
          <a:bodyPr/>
          <a:lstStyle/>
          <a:p>
            <a:r>
              <a:rPr lang="en-US" dirty="0"/>
              <a:t>How it Works </a:t>
            </a:r>
          </a:p>
        </p:txBody>
      </p:sp>
      <p:sp>
        <p:nvSpPr>
          <p:cNvPr id="3" name="Content Placeholder 2">
            <a:extLst>
              <a:ext uri="{FF2B5EF4-FFF2-40B4-BE49-F238E27FC236}">
                <a16:creationId xmlns:a16="http://schemas.microsoft.com/office/drawing/2014/main" id="{32A31BDA-61E8-9C4E-9C03-18EFA18A71E9}"/>
              </a:ext>
            </a:extLst>
          </p:cNvPr>
          <p:cNvSpPr>
            <a:spLocks noGrp="1"/>
          </p:cNvSpPr>
          <p:nvPr>
            <p:ph idx="1"/>
          </p:nvPr>
        </p:nvSpPr>
        <p:spPr/>
        <p:txBody>
          <a:bodyPr/>
          <a:lstStyle/>
          <a:p>
            <a:r>
              <a:rPr lang="en-US" dirty="0"/>
              <a:t>Create the Airflow server on Docker </a:t>
            </a:r>
          </a:p>
          <a:p>
            <a:r>
              <a:rPr lang="en-US" dirty="0"/>
              <a:t>Start the webserver </a:t>
            </a:r>
          </a:p>
          <a:p>
            <a:r>
              <a:rPr lang="en-US" dirty="0"/>
              <a:t>Create DAG which is collection of acyclic graphs running in a continuous but a non reversible fashion</a:t>
            </a:r>
          </a:p>
          <a:p>
            <a:endParaRPr lang="en-US" dirty="0"/>
          </a:p>
          <a:p>
            <a:endParaRPr lang="en-US" dirty="0"/>
          </a:p>
        </p:txBody>
      </p:sp>
    </p:spTree>
    <p:extLst>
      <p:ext uri="{BB962C8B-B14F-4D97-AF65-F5344CB8AC3E}">
        <p14:creationId xmlns:p14="http://schemas.microsoft.com/office/powerpoint/2010/main" val="2646849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6E4CC-16C7-C24C-8E03-4C3611C520D0}"/>
              </a:ext>
            </a:extLst>
          </p:cNvPr>
          <p:cNvSpPr>
            <a:spLocks noGrp="1"/>
          </p:cNvSpPr>
          <p:nvPr>
            <p:ph type="title"/>
          </p:nvPr>
        </p:nvSpPr>
        <p:spPr/>
        <p:txBody>
          <a:bodyPr/>
          <a:lstStyle/>
          <a:p>
            <a:r>
              <a:rPr lang="en-US" dirty="0"/>
              <a:t>Architecture </a:t>
            </a:r>
          </a:p>
        </p:txBody>
      </p:sp>
      <p:pic>
        <p:nvPicPr>
          <p:cNvPr id="4" name="Content Placeholder 3">
            <a:extLst>
              <a:ext uri="{FF2B5EF4-FFF2-40B4-BE49-F238E27FC236}">
                <a16:creationId xmlns:a16="http://schemas.microsoft.com/office/drawing/2014/main" id="{9ABB6A8E-8E79-744A-B4BB-CA11BD6A83B1}"/>
              </a:ext>
            </a:extLst>
          </p:cNvPr>
          <p:cNvPicPr>
            <a:picLocks noGrp="1" noChangeAspect="1"/>
          </p:cNvPicPr>
          <p:nvPr>
            <p:ph idx="1"/>
          </p:nvPr>
        </p:nvPicPr>
        <p:blipFill>
          <a:blip r:embed="rId2"/>
          <a:stretch>
            <a:fillRect/>
          </a:stretch>
        </p:blipFill>
        <p:spPr>
          <a:xfrm>
            <a:off x="2916196" y="2320911"/>
            <a:ext cx="5820032" cy="4368904"/>
          </a:xfrm>
          <a:prstGeom prst="rect">
            <a:avLst/>
          </a:prstGeom>
        </p:spPr>
      </p:pic>
    </p:spTree>
    <p:extLst>
      <p:ext uri="{BB962C8B-B14F-4D97-AF65-F5344CB8AC3E}">
        <p14:creationId xmlns:p14="http://schemas.microsoft.com/office/powerpoint/2010/main" val="1769286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82E65-9641-F647-A4AF-27D03E2A8E29}"/>
              </a:ext>
            </a:extLst>
          </p:cNvPr>
          <p:cNvSpPr>
            <a:spLocks noGrp="1"/>
          </p:cNvSpPr>
          <p:nvPr>
            <p:ph type="title"/>
          </p:nvPr>
        </p:nvSpPr>
        <p:spPr/>
        <p:txBody>
          <a:bodyPr/>
          <a:lstStyle/>
          <a:p>
            <a:r>
              <a:rPr lang="en-US" dirty="0"/>
              <a:t>What is Airflow  DAG </a:t>
            </a:r>
          </a:p>
        </p:txBody>
      </p:sp>
      <p:sp>
        <p:nvSpPr>
          <p:cNvPr id="3" name="Content Placeholder 2">
            <a:extLst>
              <a:ext uri="{FF2B5EF4-FFF2-40B4-BE49-F238E27FC236}">
                <a16:creationId xmlns:a16="http://schemas.microsoft.com/office/drawing/2014/main" id="{BC3208F4-8620-7A47-A560-8586BB725806}"/>
              </a:ext>
            </a:extLst>
          </p:cNvPr>
          <p:cNvSpPr>
            <a:spLocks noGrp="1"/>
          </p:cNvSpPr>
          <p:nvPr>
            <p:ph idx="1"/>
          </p:nvPr>
        </p:nvSpPr>
        <p:spPr>
          <a:xfrm>
            <a:off x="1154954" y="2273643"/>
            <a:ext cx="9014657" cy="4938927"/>
          </a:xfrm>
        </p:spPr>
        <p:txBody>
          <a:bodyPr/>
          <a:lstStyle/>
          <a:p>
            <a:r>
              <a:rPr lang="en-US" dirty="0"/>
              <a:t>Collection of tasks running in a continuous fashion which makes the Data pipeline </a:t>
            </a:r>
          </a:p>
          <a:p>
            <a:endParaRPr lang="en-US" dirty="0"/>
          </a:p>
        </p:txBody>
      </p:sp>
      <p:pic>
        <p:nvPicPr>
          <p:cNvPr id="4" name="Picture 3">
            <a:extLst>
              <a:ext uri="{FF2B5EF4-FFF2-40B4-BE49-F238E27FC236}">
                <a16:creationId xmlns:a16="http://schemas.microsoft.com/office/drawing/2014/main" id="{4BD30466-BACE-EE44-8714-0B1541A2BFF7}"/>
              </a:ext>
            </a:extLst>
          </p:cNvPr>
          <p:cNvPicPr>
            <a:picLocks noChangeAspect="1"/>
          </p:cNvPicPr>
          <p:nvPr/>
        </p:nvPicPr>
        <p:blipFill>
          <a:blip r:embed="rId2"/>
          <a:stretch>
            <a:fillRect/>
          </a:stretch>
        </p:blipFill>
        <p:spPr>
          <a:xfrm>
            <a:off x="4667682" y="2829697"/>
            <a:ext cx="3497746" cy="3917092"/>
          </a:xfrm>
          <a:prstGeom prst="rect">
            <a:avLst/>
          </a:prstGeom>
        </p:spPr>
      </p:pic>
    </p:spTree>
    <p:extLst>
      <p:ext uri="{BB962C8B-B14F-4D97-AF65-F5344CB8AC3E}">
        <p14:creationId xmlns:p14="http://schemas.microsoft.com/office/powerpoint/2010/main" val="2174376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06DED-AA61-1B4E-A81B-CEB2EECBCC07}"/>
              </a:ext>
            </a:extLst>
          </p:cNvPr>
          <p:cNvSpPr>
            <a:spLocks noGrp="1"/>
          </p:cNvSpPr>
          <p:nvPr>
            <p:ph type="title"/>
          </p:nvPr>
        </p:nvSpPr>
        <p:spPr/>
        <p:txBody>
          <a:bodyPr/>
          <a:lstStyle/>
          <a:p>
            <a:r>
              <a:rPr lang="en-US" dirty="0"/>
              <a:t> Airflow DAG Creation </a:t>
            </a:r>
          </a:p>
        </p:txBody>
      </p:sp>
      <p:sp>
        <p:nvSpPr>
          <p:cNvPr id="3" name="Content Placeholder 2">
            <a:extLst>
              <a:ext uri="{FF2B5EF4-FFF2-40B4-BE49-F238E27FC236}">
                <a16:creationId xmlns:a16="http://schemas.microsoft.com/office/drawing/2014/main" id="{DC24492E-3FA6-3042-BFCC-3980D3651E7A}"/>
              </a:ext>
            </a:extLst>
          </p:cNvPr>
          <p:cNvSpPr>
            <a:spLocks noGrp="1"/>
          </p:cNvSpPr>
          <p:nvPr>
            <p:ph idx="1"/>
          </p:nvPr>
        </p:nvSpPr>
        <p:spPr/>
        <p:txBody>
          <a:bodyPr/>
          <a:lstStyle/>
          <a:p>
            <a:r>
              <a:rPr lang="en-US" dirty="0"/>
              <a:t>We can use default arguments  for stuff like Monitoring , give email ID for data pipeline monitoring </a:t>
            </a:r>
            <a:r>
              <a:rPr lang="en-US" dirty="0" err="1"/>
              <a:t>etc</a:t>
            </a:r>
            <a:endParaRPr lang="en-US" dirty="0"/>
          </a:p>
          <a:p>
            <a:r>
              <a:rPr lang="en-US" dirty="0"/>
              <a:t>Create tasks within DAG and choose the task dependency</a:t>
            </a:r>
          </a:p>
          <a:p>
            <a:r>
              <a:rPr lang="en-US" dirty="0"/>
              <a:t>Create Tasks using operators for </a:t>
            </a:r>
            <a:r>
              <a:rPr lang="en-US" dirty="0" err="1"/>
              <a:t>eg</a:t>
            </a:r>
            <a:r>
              <a:rPr lang="en-US" dirty="0"/>
              <a:t> we want to run Python tasks , we will use Python operator for that </a:t>
            </a:r>
          </a:p>
          <a:p>
            <a:endParaRPr lang="en-US" dirty="0"/>
          </a:p>
          <a:p>
            <a:endParaRPr lang="en-US" dirty="0"/>
          </a:p>
        </p:txBody>
      </p:sp>
    </p:spTree>
    <p:extLst>
      <p:ext uri="{BB962C8B-B14F-4D97-AF65-F5344CB8AC3E}">
        <p14:creationId xmlns:p14="http://schemas.microsoft.com/office/powerpoint/2010/main" val="1473589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7F450-BBB8-C44C-BCBC-72F86ABEDF68}"/>
              </a:ext>
            </a:extLst>
          </p:cNvPr>
          <p:cNvSpPr>
            <a:spLocks noGrp="1"/>
          </p:cNvSpPr>
          <p:nvPr>
            <p:ph type="title"/>
          </p:nvPr>
        </p:nvSpPr>
        <p:spPr>
          <a:xfrm>
            <a:off x="1154954" y="973668"/>
            <a:ext cx="8825659" cy="1247018"/>
          </a:xfrm>
        </p:spPr>
        <p:txBody>
          <a:bodyPr/>
          <a:lstStyle/>
          <a:p>
            <a:r>
              <a:rPr lang="en-US" dirty="0"/>
              <a:t>Do we have the code to schedule/</a:t>
            </a:r>
            <a:r>
              <a:rPr lang="en-US" dirty="0" err="1"/>
              <a:t>cron</a:t>
            </a:r>
            <a:r>
              <a:rPr lang="en-US" dirty="0"/>
              <a:t> ??</a:t>
            </a:r>
          </a:p>
        </p:txBody>
      </p:sp>
      <p:sp>
        <p:nvSpPr>
          <p:cNvPr id="3" name="Content Placeholder 2">
            <a:extLst>
              <a:ext uri="{FF2B5EF4-FFF2-40B4-BE49-F238E27FC236}">
                <a16:creationId xmlns:a16="http://schemas.microsoft.com/office/drawing/2014/main" id="{A79DF31E-D4E5-DF4E-B96D-634B2AF298E0}"/>
              </a:ext>
            </a:extLst>
          </p:cNvPr>
          <p:cNvSpPr>
            <a:spLocks noGrp="1"/>
          </p:cNvSpPr>
          <p:nvPr>
            <p:ph idx="1"/>
          </p:nvPr>
        </p:nvSpPr>
        <p:spPr>
          <a:xfrm>
            <a:off x="1154954" y="2220686"/>
            <a:ext cx="9778657" cy="4637314"/>
          </a:xfrm>
        </p:spPr>
        <p:txBody>
          <a:bodyPr>
            <a:noAutofit/>
          </a:bodyPr>
          <a:lstStyle/>
          <a:p>
            <a:pPr marL="0" indent="0">
              <a:buNone/>
            </a:pPr>
            <a:r>
              <a:rPr lang="en-US" sz="2000" dirty="0"/>
              <a:t>import requests</a:t>
            </a:r>
          </a:p>
          <a:p>
            <a:pPr marL="0" indent="0">
              <a:buNone/>
            </a:pPr>
            <a:r>
              <a:rPr lang="en-US" sz="2000" dirty="0"/>
              <a:t># Where USD is the base currency you want to use</a:t>
            </a:r>
          </a:p>
          <a:p>
            <a:pPr marL="0" indent="0">
              <a:buNone/>
            </a:pPr>
            <a:r>
              <a:rPr lang="en-US" sz="2000" dirty="0" err="1"/>
              <a:t>json_url</a:t>
            </a:r>
            <a:r>
              <a:rPr lang="en-US" sz="2000" dirty="0"/>
              <a:t> = 'https://</a:t>
            </a:r>
            <a:r>
              <a:rPr lang="en-US" sz="2000" dirty="0" err="1"/>
              <a:t>www.alphavantage.co</a:t>
            </a:r>
            <a:r>
              <a:rPr lang="en-US" sz="2000" dirty="0"/>
              <a:t>/</a:t>
            </a:r>
            <a:r>
              <a:rPr lang="en-US" sz="2000" dirty="0" err="1"/>
              <a:t>query?function</a:t>
            </a:r>
            <a:r>
              <a:rPr lang="en-US" sz="2000" dirty="0"/>
              <a:t>=</a:t>
            </a:r>
            <a:r>
              <a:rPr lang="en-US" sz="2000" dirty="0" err="1"/>
              <a:t>CURRENCY_EXCHANGE_RATE&amp;from_currency</a:t>
            </a:r>
            <a:r>
              <a:rPr lang="en-US" sz="2000" dirty="0"/>
              <a:t>=</a:t>
            </a:r>
            <a:r>
              <a:rPr lang="en-US" sz="2000" dirty="0" err="1"/>
              <a:t>USD&amp;to_currency</a:t>
            </a:r>
            <a:r>
              <a:rPr lang="en-US" sz="2000" dirty="0"/>
              <a:t>=</a:t>
            </a:r>
            <a:r>
              <a:rPr lang="en-US" sz="2000" dirty="0" err="1"/>
              <a:t>BTC&amp;apikey</a:t>
            </a:r>
            <a:r>
              <a:rPr lang="en-US" sz="2000" dirty="0"/>
              <a:t>=TLPB5KRYPO2BX23A'</a:t>
            </a:r>
          </a:p>
          <a:p>
            <a:pPr marL="0" indent="0">
              <a:buNone/>
            </a:pPr>
            <a:r>
              <a:rPr lang="en-US" sz="2000" dirty="0"/>
              <a:t>Making our request</a:t>
            </a:r>
          </a:p>
          <a:p>
            <a:pPr marL="0" indent="0">
              <a:buNone/>
            </a:pPr>
            <a:r>
              <a:rPr lang="en-US" sz="2000" dirty="0"/>
              <a:t>response = </a:t>
            </a:r>
            <a:r>
              <a:rPr lang="en-US" sz="2000" dirty="0" err="1"/>
              <a:t>requests.get</a:t>
            </a:r>
            <a:r>
              <a:rPr lang="en-US" sz="2000" dirty="0"/>
              <a:t>(</a:t>
            </a:r>
            <a:r>
              <a:rPr lang="en-US" sz="2000" dirty="0" err="1"/>
              <a:t>json_url</a:t>
            </a:r>
            <a:r>
              <a:rPr lang="en-US" sz="2000" dirty="0"/>
              <a:t>)</a:t>
            </a:r>
          </a:p>
          <a:p>
            <a:pPr marL="0" indent="0">
              <a:buNone/>
            </a:pPr>
            <a:r>
              <a:rPr lang="en-US" sz="2000" dirty="0"/>
              <a:t>data = </a:t>
            </a:r>
            <a:r>
              <a:rPr lang="en-US" sz="2000" dirty="0" err="1"/>
              <a:t>response.json</a:t>
            </a:r>
            <a:r>
              <a:rPr lang="en-US" sz="2000" dirty="0"/>
              <a:t>()</a:t>
            </a:r>
          </a:p>
          <a:p>
            <a:pPr marL="0" indent="0">
              <a:buNone/>
            </a:pPr>
            <a:r>
              <a:rPr lang="en-US" sz="2000" dirty="0"/>
              <a:t># Your JSON object</a:t>
            </a:r>
          </a:p>
          <a:p>
            <a:pPr marL="0" indent="0">
              <a:buNone/>
            </a:pPr>
            <a:r>
              <a:rPr lang="en-US" sz="2000" dirty="0"/>
              <a:t>print(data)</a:t>
            </a:r>
          </a:p>
        </p:txBody>
      </p:sp>
    </p:spTree>
    <p:extLst>
      <p:ext uri="{BB962C8B-B14F-4D97-AF65-F5344CB8AC3E}">
        <p14:creationId xmlns:p14="http://schemas.microsoft.com/office/powerpoint/2010/main" val="474140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{DBFDE8D3-EFB0-C848-877B-4DA1D334386E}tf10001076</Template>
  <TotalTime>4360</TotalTime>
  <Words>630</Words>
  <Application>Microsoft Macintosh PowerPoint</Application>
  <PresentationFormat>Widescreen</PresentationFormat>
  <Paragraphs>94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Gothic</vt:lpstr>
      <vt:lpstr>Wingdings 3</vt:lpstr>
      <vt:lpstr>Ion Boardroom</vt:lpstr>
      <vt:lpstr>Am I a Good Story Teller  Let’s Try</vt:lpstr>
      <vt:lpstr>Project Requirements </vt:lpstr>
      <vt:lpstr>Flowchart </vt:lpstr>
      <vt:lpstr>What is Apache Airflow </vt:lpstr>
      <vt:lpstr>How it Works </vt:lpstr>
      <vt:lpstr>Architecture </vt:lpstr>
      <vt:lpstr>What is Airflow  DAG </vt:lpstr>
      <vt:lpstr> Airflow DAG Creation </vt:lpstr>
      <vt:lpstr>Do we have the code to schedule/cron ??</vt:lpstr>
      <vt:lpstr>Above will give the JSON Output from </vt:lpstr>
      <vt:lpstr>Do we have an DB Server ?</vt:lpstr>
      <vt:lpstr>AIRFLOW DAG </vt:lpstr>
      <vt:lpstr>Docker HUB  Images for Amazon ECS </vt:lpstr>
      <vt:lpstr>Amazon ECS for Scaling and Task Monitoring</vt:lpstr>
      <vt:lpstr>Fargate features </vt:lpstr>
      <vt:lpstr>Container Lifecycle</vt:lpstr>
      <vt:lpstr>Task definition and service </vt:lpstr>
      <vt:lpstr>CPU and Memory constraints </vt:lpstr>
      <vt:lpstr>VPC Integration for Security</vt:lpstr>
      <vt:lpstr>ELB Configuration</vt:lpstr>
      <vt:lpstr>Permissions tiers </vt:lpstr>
      <vt:lpstr>Application permissions </vt:lpstr>
      <vt:lpstr>Tasks and Logs Monitoring with cloud watch</vt:lpstr>
      <vt:lpstr>Monitoring Cloud watch logs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 I a Good Story Teller  Let’s Try</dc:title>
  <dc:creator>Motwani, Pankaj</dc:creator>
  <cp:lastModifiedBy>Motwani, Pankaj</cp:lastModifiedBy>
  <cp:revision>11</cp:revision>
  <dcterms:created xsi:type="dcterms:W3CDTF">2019-08-10T15:49:09Z</dcterms:created>
  <dcterms:modified xsi:type="dcterms:W3CDTF">2019-08-14T13:39:42Z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804043</vt:lpwstr>
  </property>
  <property fmtid="{D5CDD505-2E9C-101B-9397-08002B2CF9AE}" name="NXPowerLiteSettings" pid="3">
    <vt:lpwstr>C700052003A000</vt:lpwstr>
  </property>
  <property fmtid="{D5CDD505-2E9C-101B-9397-08002B2CF9AE}" name="NXPowerLiteVersion" pid="4">
    <vt:lpwstr>D8.0.7</vt:lpwstr>
  </property>
</Properties>
</file>