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8/16/19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747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975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8/16/19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273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702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779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17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517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049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078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676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8/16/19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553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8/16/19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18466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
            <a:extLst>
              <a:ext uri="{FF2B5EF4-FFF2-40B4-BE49-F238E27FC236}">
                <a16:creationId xmlns:a16="http://schemas.microsoft.com/office/drawing/2014/main" id="{004F9650-0404-427F-95D1-8A1735FF59CB}"/>
              </a:ext>
            </a:extLst>
          </p:cNvPr>
          <p:cNvPicPr>
            <a:picLocks noChangeAspect="1"/>
          </p:cNvPicPr>
          <p:nvPr/>
        </p:nvPicPr>
        <p:blipFill rotWithShape="1">
          <a:blip r:embed="rId2"/>
          <a:srcRect t="31274" b="8331"/>
          <a:stretch/>
        </p:blipFill>
        <p:spPr>
          <a:xfrm>
            <a:off x="-32" y="10"/>
            <a:ext cx="12192031" cy="4915066"/>
          </a:xfrm>
          <a:prstGeom prst="rect">
            <a:avLst/>
          </a:prstGeom>
        </p:spPr>
      </p:pic>
      <p:sp>
        <p:nvSpPr>
          <p:cNvPr id="2" name="Title 1">
            <a:extLst>
              <a:ext uri="{FF2B5EF4-FFF2-40B4-BE49-F238E27FC236}">
                <a16:creationId xmlns:a16="http://schemas.microsoft.com/office/drawing/2014/main" id="{E3253A14-5927-8847-B6C9-8825669ADB29}"/>
              </a:ext>
            </a:extLst>
          </p:cNvPr>
          <p:cNvSpPr>
            <a:spLocks noGrp="1"/>
          </p:cNvSpPr>
          <p:nvPr>
            <p:ph type="ctrTitle"/>
          </p:nvPr>
        </p:nvSpPr>
        <p:spPr>
          <a:xfrm>
            <a:off x="828675" y="5120639"/>
            <a:ext cx="7137263" cy="1280161"/>
          </a:xfrm>
        </p:spPr>
        <p:txBody>
          <a:bodyPr anchor="ctr">
            <a:normAutofit/>
          </a:bodyPr>
          <a:lstStyle/>
          <a:p>
            <a:pPr algn="r"/>
            <a:r>
              <a:rPr lang="en-US" sz="4800">
                <a:solidFill>
                  <a:srgbClr val="FFFFFF"/>
                </a:solidFill>
              </a:rPr>
              <a:t>Project Bitcoin</a:t>
            </a:r>
          </a:p>
        </p:txBody>
      </p:sp>
      <p:sp>
        <p:nvSpPr>
          <p:cNvPr id="3" name="Subtitle 2">
            <a:extLst>
              <a:ext uri="{FF2B5EF4-FFF2-40B4-BE49-F238E27FC236}">
                <a16:creationId xmlns:a16="http://schemas.microsoft.com/office/drawing/2014/main" id="{777449FD-2036-154D-B163-97CD8CB237BC}"/>
              </a:ext>
            </a:extLst>
          </p:cNvPr>
          <p:cNvSpPr>
            <a:spLocks noGrp="1"/>
          </p:cNvSpPr>
          <p:nvPr>
            <p:ph type="subTitle" idx="1"/>
          </p:nvPr>
        </p:nvSpPr>
        <p:spPr>
          <a:xfrm>
            <a:off x="1371600" y="840259"/>
            <a:ext cx="9991725" cy="5560540"/>
          </a:xfrm>
        </p:spPr>
        <p:txBody>
          <a:bodyPr anchor="ctr">
            <a:normAutofit/>
          </a:bodyPr>
          <a:lstStyle/>
          <a:p>
            <a:pPr>
              <a:lnSpc>
                <a:spcPct val="90000"/>
              </a:lnSpc>
            </a:pPr>
            <a:endParaRPr lang="en-US" sz="1600" dirty="0">
              <a:solidFill>
                <a:srgbClr val="FFFFFF"/>
              </a:solidFill>
            </a:endParaRPr>
          </a:p>
          <a:p>
            <a:pPr marL="285750" indent="-285750">
              <a:lnSpc>
                <a:spcPct val="90000"/>
              </a:lnSpc>
              <a:buFont typeface="Arial" panose="020B0604020202020204" pitchFamily="34" charset="0"/>
              <a:buChar char="•"/>
            </a:pPr>
            <a:r>
              <a:rPr lang="en-US" sz="1600" dirty="0">
                <a:solidFill>
                  <a:srgbClr val="FF0000"/>
                </a:solidFill>
                <a:highlight>
                  <a:srgbClr val="000000"/>
                </a:highlight>
              </a:rPr>
              <a:t>describe the project scenario , requirements , what I understood by problem </a:t>
            </a:r>
          </a:p>
          <a:p>
            <a:pPr marL="285750" indent="-285750">
              <a:lnSpc>
                <a:spcPct val="90000"/>
              </a:lnSpc>
              <a:buFont typeface="Arial" panose="020B0604020202020204" pitchFamily="34" charset="0"/>
              <a:buChar char="•"/>
            </a:pPr>
            <a:r>
              <a:rPr lang="en-US" sz="1600" dirty="0">
                <a:solidFill>
                  <a:srgbClr val="FF0000"/>
                </a:solidFill>
                <a:highlight>
                  <a:srgbClr val="000000"/>
                </a:highlight>
              </a:rPr>
              <a:t> what skill set do I need for this , what sort of resources </a:t>
            </a:r>
          </a:p>
          <a:p>
            <a:pPr marL="285750" indent="-285750">
              <a:lnSpc>
                <a:spcPct val="90000"/>
              </a:lnSpc>
              <a:buFont typeface="Arial" panose="020B0604020202020204" pitchFamily="34" charset="0"/>
              <a:buChar char="•"/>
            </a:pPr>
            <a:r>
              <a:rPr lang="en-US" sz="1600" dirty="0">
                <a:solidFill>
                  <a:srgbClr val="FF0000"/>
                </a:solidFill>
                <a:highlight>
                  <a:srgbClr val="000000"/>
                </a:highlight>
              </a:rPr>
              <a:t>Give the project outline</a:t>
            </a:r>
          </a:p>
          <a:p>
            <a:pPr marL="285750" indent="-285750">
              <a:lnSpc>
                <a:spcPct val="90000"/>
              </a:lnSpc>
              <a:buFont typeface="Arial" panose="020B0604020202020204" pitchFamily="34" charset="0"/>
              <a:buChar char="•"/>
            </a:pPr>
            <a:r>
              <a:rPr lang="en-US" sz="1600" dirty="0">
                <a:solidFill>
                  <a:srgbClr val="FF0000"/>
                </a:solidFill>
                <a:highlight>
                  <a:srgbClr val="000000"/>
                </a:highlight>
              </a:rPr>
              <a:t>Design explanation with various components</a:t>
            </a:r>
          </a:p>
          <a:p>
            <a:pPr marL="285750" indent="-285750">
              <a:lnSpc>
                <a:spcPct val="90000"/>
              </a:lnSpc>
              <a:buFont typeface="Arial" panose="020B0604020202020204" pitchFamily="34" charset="0"/>
              <a:buChar char="•"/>
            </a:pPr>
            <a:r>
              <a:rPr lang="en-US" sz="1600" dirty="0">
                <a:solidFill>
                  <a:srgbClr val="FF0000"/>
                </a:solidFill>
                <a:highlight>
                  <a:srgbClr val="000000"/>
                </a:highlight>
              </a:rPr>
              <a:t>What I have covered and How can I Enhance this </a:t>
            </a:r>
          </a:p>
          <a:p>
            <a:pPr marL="285750" indent="-285750">
              <a:lnSpc>
                <a:spcPct val="90000"/>
              </a:lnSpc>
              <a:buFont typeface="Arial" panose="020B0604020202020204" pitchFamily="34" charset="0"/>
              <a:buChar char="•"/>
            </a:pPr>
            <a:r>
              <a:rPr lang="en-US" sz="1600" dirty="0">
                <a:solidFill>
                  <a:srgbClr val="FF0000"/>
                </a:solidFill>
                <a:highlight>
                  <a:srgbClr val="000000"/>
                </a:highlight>
              </a:rPr>
              <a:t>Comments!!</a:t>
            </a:r>
          </a:p>
          <a:p>
            <a:pPr>
              <a:lnSpc>
                <a:spcPct val="90000"/>
              </a:lnSpc>
            </a:pPr>
            <a:endParaRPr lang="en-US" sz="1300" dirty="0">
              <a:solidFill>
                <a:srgbClr val="FFFFFF"/>
              </a:solidFill>
            </a:endParaRPr>
          </a:p>
          <a:p>
            <a:pPr marL="285750" indent="-285750">
              <a:lnSpc>
                <a:spcPct val="90000"/>
              </a:lnSpc>
              <a:buFont typeface="Arial" panose="020B0604020202020204" pitchFamily="34" charset="0"/>
              <a:buChar char="•"/>
            </a:pPr>
            <a:endParaRPr lang="en-US" sz="1300" dirty="0">
              <a:solidFill>
                <a:srgbClr val="FFFFFF"/>
              </a:solidFill>
            </a:endParaRPr>
          </a:p>
        </p:txBody>
      </p:sp>
    </p:spTree>
    <p:extLst>
      <p:ext uri="{BB962C8B-B14F-4D97-AF65-F5344CB8AC3E}">
        <p14:creationId xmlns:p14="http://schemas.microsoft.com/office/powerpoint/2010/main" val="2446159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9DAE-1B8A-2142-B480-8B6BB2B796BE}"/>
              </a:ext>
            </a:extLst>
          </p:cNvPr>
          <p:cNvSpPr>
            <a:spLocks noGrp="1"/>
          </p:cNvSpPr>
          <p:nvPr>
            <p:ph type="title"/>
          </p:nvPr>
        </p:nvSpPr>
        <p:spPr/>
        <p:txBody>
          <a:bodyPr/>
          <a:lstStyle/>
          <a:p>
            <a:br>
              <a:rPr lang="en-US" dirty="0"/>
            </a:br>
            <a:r>
              <a:rPr lang="en-US" dirty="0"/>
              <a:t>Case Study </a:t>
            </a:r>
          </a:p>
        </p:txBody>
      </p:sp>
      <p:sp>
        <p:nvSpPr>
          <p:cNvPr id="3" name="Content Placeholder 2">
            <a:extLst>
              <a:ext uri="{FF2B5EF4-FFF2-40B4-BE49-F238E27FC236}">
                <a16:creationId xmlns:a16="http://schemas.microsoft.com/office/drawing/2014/main" id="{906B2361-EF99-B548-9C83-F0BA928DF3EC}"/>
              </a:ext>
            </a:extLst>
          </p:cNvPr>
          <p:cNvSpPr>
            <a:spLocks noGrp="1"/>
          </p:cNvSpPr>
          <p:nvPr>
            <p:ph idx="1"/>
          </p:nvPr>
        </p:nvSpPr>
        <p:spPr/>
        <p:txBody>
          <a:bodyPr/>
          <a:lstStyle/>
          <a:p>
            <a:endParaRPr lang="en-US" dirty="0"/>
          </a:p>
          <a:p>
            <a:pPr marL="457200" indent="-457200">
              <a:buFont typeface="+mj-lt"/>
              <a:buAutoNum type="arabicPeriod"/>
            </a:pPr>
            <a:r>
              <a:rPr lang="en-US" dirty="0"/>
              <a:t>An Airflow Scheduler workflow to Insert Data on </a:t>
            </a:r>
            <a:r>
              <a:rPr lang="en-US" dirty="0" err="1"/>
              <a:t>Mysql</a:t>
            </a:r>
            <a:r>
              <a:rPr lang="en-US" dirty="0"/>
              <a:t> server</a:t>
            </a:r>
          </a:p>
          <a:p>
            <a:pPr marL="457200" indent="-457200">
              <a:buFont typeface="+mj-lt"/>
              <a:buAutoNum type="arabicPeriod"/>
            </a:pPr>
            <a:r>
              <a:rPr lang="en-US" dirty="0"/>
              <a:t>Will run every 10 minutes to Insert the data continuously on </a:t>
            </a:r>
            <a:r>
              <a:rPr lang="en-US" dirty="0" err="1"/>
              <a:t>Mysql</a:t>
            </a:r>
            <a:r>
              <a:rPr lang="en-US" dirty="0"/>
              <a:t> backend</a:t>
            </a:r>
          </a:p>
          <a:p>
            <a:pPr marL="457200" indent="-457200">
              <a:buFont typeface="+mj-lt"/>
              <a:buAutoNum type="arabicPeriod"/>
            </a:pPr>
            <a:r>
              <a:rPr lang="en-US" dirty="0"/>
              <a:t>A database to store the Information , In my case the database name is Bitcoin</a:t>
            </a:r>
          </a:p>
          <a:p>
            <a:pPr marL="457200" indent="-457200">
              <a:buFont typeface="+mj-lt"/>
              <a:buAutoNum type="arabicPeriod"/>
            </a:pPr>
            <a:r>
              <a:rPr lang="en-US" dirty="0"/>
              <a:t>A graphical frontend to display USD vs Bitcoin on regular Intervals </a:t>
            </a:r>
          </a:p>
          <a:p>
            <a:pPr marL="457200" indent="-457200">
              <a:buFont typeface="+mj-lt"/>
              <a:buAutoNum type="arabicPeriod"/>
            </a:pPr>
            <a:r>
              <a:rPr lang="en-US" dirty="0"/>
              <a:t>Generate alerts on task failures ( Step 1)</a:t>
            </a:r>
          </a:p>
          <a:p>
            <a:pPr marL="457200" indent="-457200">
              <a:buFont typeface="+mj-lt"/>
              <a:buAutoNum type="arabicPeriod"/>
            </a:pPr>
            <a:r>
              <a:rPr lang="en-US" dirty="0"/>
              <a:t>Secure the entire stack , containers and be ready to </a:t>
            </a:r>
            <a:r>
              <a:rPr lang="en-US" dirty="0" err="1"/>
              <a:t>autoscale</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69803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9122-22E9-3048-9015-8933812AEA54}"/>
              </a:ext>
            </a:extLst>
          </p:cNvPr>
          <p:cNvSpPr>
            <a:spLocks noGrp="1"/>
          </p:cNvSpPr>
          <p:nvPr>
            <p:ph type="title"/>
          </p:nvPr>
        </p:nvSpPr>
        <p:spPr/>
        <p:txBody>
          <a:bodyPr/>
          <a:lstStyle/>
          <a:p>
            <a:r>
              <a:rPr lang="en-US" dirty="0"/>
              <a:t>What is Time Series DB</a:t>
            </a:r>
          </a:p>
        </p:txBody>
      </p:sp>
      <p:sp>
        <p:nvSpPr>
          <p:cNvPr id="3" name="Content Placeholder 2">
            <a:extLst>
              <a:ext uri="{FF2B5EF4-FFF2-40B4-BE49-F238E27FC236}">
                <a16:creationId xmlns:a16="http://schemas.microsoft.com/office/drawing/2014/main" id="{62C27D6D-FE63-914F-8EF6-361A7D7DF059}"/>
              </a:ext>
            </a:extLst>
          </p:cNvPr>
          <p:cNvSpPr>
            <a:spLocks noGrp="1"/>
          </p:cNvSpPr>
          <p:nvPr>
            <p:ph idx="1"/>
          </p:nvPr>
        </p:nvSpPr>
        <p:spPr/>
        <p:txBody>
          <a:bodyPr/>
          <a:lstStyle/>
          <a:p>
            <a:r>
              <a:rPr lang="en-IN" dirty="0"/>
              <a:t>As the name suggests, time-series databases are designed to store data that changes with time. This can be any kind of data which was collected over time. It might be metrics collected from some systems - all trending systems are examples of the time-series data.</a:t>
            </a:r>
          </a:p>
          <a:p>
            <a:r>
              <a:rPr lang="en-IN" dirty="0"/>
              <a:t>They can be a SQL DB or No </a:t>
            </a:r>
            <a:r>
              <a:rPr lang="en-IN" dirty="0" err="1"/>
              <a:t>sql</a:t>
            </a:r>
            <a:r>
              <a:rPr lang="en-IN" dirty="0"/>
              <a:t> , In our use case we have decided to go for </a:t>
            </a:r>
            <a:r>
              <a:rPr lang="en-IN" dirty="0" err="1"/>
              <a:t>Relationbal</a:t>
            </a:r>
            <a:r>
              <a:rPr lang="en-IN" dirty="0"/>
              <a:t> DB</a:t>
            </a:r>
          </a:p>
          <a:p>
            <a:endParaRPr lang="en-US" dirty="0"/>
          </a:p>
        </p:txBody>
      </p:sp>
    </p:spTree>
    <p:extLst>
      <p:ext uri="{BB962C8B-B14F-4D97-AF65-F5344CB8AC3E}">
        <p14:creationId xmlns:p14="http://schemas.microsoft.com/office/powerpoint/2010/main" val="302661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0D32-E885-9B4A-BBAD-34D02CD0B70D}"/>
              </a:ext>
            </a:extLst>
          </p:cNvPr>
          <p:cNvSpPr>
            <a:spLocks noGrp="1"/>
          </p:cNvSpPr>
          <p:nvPr>
            <p:ph type="title"/>
          </p:nvPr>
        </p:nvSpPr>
        <p:spPr/>
        <p:txBody>
          <a:bodyPr/>
          <a:lstStyle/>
          <a:p>
            <a:r>
              <a:rPr lang="en-US" dirty="0"/>
              <a:t>Skill Set Required </a:t>
            </a:r>
          </a:p>
        </p:txBody>
      </p:sp>
      <p:sp>
        <p:nvSpPr>
          <p:cNvPr id="3" name="Content Placeholder 2">
            <a:extLst>
              <a:ext uri="{FF2B5EF4-FFF2-40B4-BE49-F238E27FC236}">
                <a16:creationId xmlns:a16="http://schemas.microsoft.com/office/drawing/2014/main" id="{D8A2300E-7C07-FC4A-9D80-A4F36E8425E2}"/>
              </a:ext>
            </a:extLst>
          </p:cNvPr>
          <p:cNvSpPr>
            <a:spLocks noGrp="1"/>
          </p:cNvSpPr>
          <p:nvPr>
            <p:ph idx="1"/>
          </p:nvPr>
        </p:nvSpPr>
        <p:spPr/>
        <p:txBody>
          <a:bodyPr/>
          <a:lstStyle/>
          <a:p>
            <a:pPr marL="457200" indent="-457200">
              <a:buFont typeface="+mj-lt"/>
              <a:buAutoNum type="arabicPeriod"/>
            </a:pPr>
            <a:r>
              <a:rPr lang="en-US" dirty="0"/>
              <a:t>A little understanding of how RDS DB work</a:t>
            </a:r>
          </a:p>
          <a:p>
            <a:pPr marL="457200" indent="-457200">
              <a:buFont typeface="+mj-lt"/>
              <a:buAutoNum type="arabicPeriod"/>
            </a:pPr>
            <a:r>
              <a:rPr lang="en-US" dirty="0"/>
              <a:t>Good understanding of developing and maintaining applications on Docker</a:t>
            </a:r>
          </a:p>
          <a:p>
            <a:pPr marL="457200" indent="-457200">
              <a:buFont typeface="+mj-lt"/>
              <a:buAutoNum type="arabicPeriod"/>
            </a:pPr>
            <a:r>
              <a:rPr lang="en-US" dirty="0"/>
              <a:t>Good understanding of AWS if want to scale the project and host on cloud platform</a:t>
            </a:r>
          </a:p>
          <a:p>
            <a:pPr marL="457200" indent="-457200">
              <a:buFont typeface="+mj-lt"/>
              <a:buAutoNum type="arabicPeriod"/>
            </a:pPr>
            <a:r>
              <a:rPr lang="en-US" dirty="0"/>
              <a:t>Good understanding of how data pipeline works in Airflow</a:t>
            </a:r>
          </a:p>
          <a:p>
            <a:pPr marL="457200" indent="-457200">
              <a:buFont typeface="+mj-lt"/>
              <a:buAutoNum type="arabicPeriod"/>
            </a:pPr>
            <a:r>
              <a:rPr lang="en-US" dirty="0"/>
              <a:t>Good Python Skills </a:t>
            </a:r>
          </a:p>
          <a:p>
            <a:pPr marL="0" indent="0">
              <a:buNone/>
            </a:pPr>
            <a:r>
              <a:rPr lang="en-US" dirty="0"/>
              <a:t>Nice to have</a:t>
            </a:r>
          </a:p>
          <a:p>
            <a:pPr marL="0" indent="0">
              <a:buNone/>
            </a:pPr>
            <a:r>
              <a:rPr lang="en-US" dirty="0"/>
              <a:t>Bash Knowledge , Admin </a:t>
            </a:r>
            <a:r>
              <a:rPr lang="en-US" dirty="0" err="1"/>
              <a:t>unix</a:t>
            </a:r>
            <a:r>
              <a:rPr lang="en-US" dirty="0"/>
              <a:t> skills </a:t>
            </a:r>
            <a:r>
              <a:rPr lang="en-US" dirty="0" err="1"/>
              <a:t>etc</a:t>
            </a:r>
            <a:r>
              <a:rPr lang="en-US" dirty="0"/>
              <a:t> .</a:t>
            </a:r>
          </a:p>
          <a:p>
            <a:pPr marL="457200" indent="-457200">
              <a:buFont typeface="+mj-lt"/>
              <a:buAutoNum type="arabicPeriod"/>
            </a:pPr>
            <a:endParaRPr lang="en-US" dirty="0"/>
          </a:p>
        </p:txBody>
      </p:sp>
    </p:spTree>
    <p:extLst>
      <p:ext uri="{BB962C8B-B14F-4D97-AF65-F5344CB8AC3E}">
        <p14:creationId xmlns:p14="http://schemas.microsoft.com/office/powerpoint/2010/main" val="156312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4FA4-31C4-974A-AE58-FB367A9B8E4A}"/>
              </a:ext>
            </a:extLst>
          </p:cNvPr>
          <p:cNvSpPr>
            <a:spLocks noGrp="1"/>
          </p:cNvSpPr>
          <p:nvPr>
            <p:ph type="title"/>
          </p:nvPr>
        </p:nvSpPr>
        <p:spPr/>
        <p:txBody>
          <a:bodyPr/>
          <a:lstStyle/>
          <a:p>
            <a:r>
              <a:rPr lang="en-US" dirty="0"/>
              <a:t>Various Components </a:t>
            </a:r>
          </a:p>
        </p:txBody>
      </p:sp>
      <p:sp>
        <p:nvSpPr>
          <p:cNvPr id="3" name="Content Placeholder 2">
            <a:extLst>
              <a:ext uri="{FF2B5EF4-FFF2-40B4-BE49-F238E27FC236}">
                <a16:creationId xmlns:a16="http://schemas.microsoft.com/office/drawing/2014/main" id="{96A83039-C16E-B740-8A09-2F3B5E6B94E0}"/>
              </a:ext>
            </a:extLst>
          </p:cNvPr>
          <p:cNvSpPr>
            <a:spLocks noGrp="1"/>
          </p:cNvSpPr>
          <p:nvPr>
            <p:ph idx="1"/>
          </p:nvPr>
        </p:nvSpPr>
        <p:spPr/>
        <p:txBody>
          <a:bodyPr/>
          <a:lstStyle/>
          <a:p>
            <a:pPr marL="457200" indent="-457200">
              <a:buFont typeface="+mj-lt"/>
              <a:buAutoNum type="arabicPeriod"/>
            </a:pPr>
            <a:r>
              <a:rPr lang="en-US" dirty="0"/>
              <a:t>DB Server </a:t>
            </a:r>
            <a:r>
              <a:rPr lang="en-US" dirty="0" err="1"/>
              <a:t>Mysql</a:t>
            </a:r>
            <a:endParaRPr lang="en-US" dirty="0"/>
          </a:p>
          <a:p>
            <a:pPr marL="457200" indent="-457200">
              <a:buFont typeface="+mj-lt"/>
              <a:buAutoNum type="arabicPeriod"/>
            </a:pPr>
            <a:r>
              <a:rPr lang="en-US" dirty="0"/>
              <a:t>Airflow Webserver </a:t>
            </a:r>
          </a:p>
          <a:p>
            <a:pPr marL="457200" indent="-457200">
              <a:buFont typeface="+mj-lt"/>
              <a:buAutoNum type="arabicPeriod"/>
            </a:pPr>
            <a:r>
              <a:rPr lang="en-US" dirty="0"/>
              <a:t>Production ready Python Scripts </a:t>
            </a:r>
          </a:p>
          <a:p>
            <a:pPr marL="457200" indent="-457200">
              <a:buFont typeface="+mj-lt"/>
              <a:buAutoNum type="arabicPeriod"/>
            </a:pPr>
            <a:r>
              <a:rPr lang="en-US" dirty="0"/>
              <a:t>Whole lot of Python Modules such as </a:t>
            </a:r>
            <a:r>
              <a:rPr lang="en-US" dirty="0" err="1"/>
              <a:t>Matplot</a:t>
            </a:r>
            <a:r>
              <a:rPr lang="en-US" dirty="0"/>
              <a:t> , </a:t>
            </a:r>
            <a:r>
              <a:rPr lang="en-US" dirty="0" err="1"/>
              <a:t>numpy</a:t>
            </a:r>
            <a:r>
              <a:rPr lang="en-US" dirty="0"/>
              <a:t> , requests </a:t>
            </a:r>
            <a:r>
              <a:rPr lang="en-US" dirty="0" err="1"/>
              <a:t>etc</a:t>
            </a:r>
            <a:r>
              <a:rPr lang="en-US" dirty="0"/>
              <a:t> </a:t>
            </a:r>
          </a:p>
          <a:p>
            <a:pPr marL="457200" indent="-457200">
              <a:buFont typeface="+mj-lt"/>
              <a:buAutoNum type="arabicPeriod"/>
            </a:pPr>
            <a:r>
              <a:rPr lang="en-US" dirty="0"/>
              <a:t>An AWS ECS stack for orchestration and advance handling of entire stack</a:t>
            </a:r>
          </a:p>
          <a:p>
            <a:pPr marL="457200" indent="-457200">
              <a:buFont typeface="+mj-lt"/>
              <a:buAutoNum type="arabicPeriod"/>
            </a:pPr>
            <a:r>
              <a:rPr lang="en-US" dirty="0"/>
              <a:t>Logging and monitoring tools if required </a:t>
            </a:r>
          </a:p>
        </p:txBody>
      </p:sp>
    </p:spTree>
    <p:extLst>
      <p:ext uri="{BB962C8B-B14F-4D97-AF65-F5344CB8AC3E}">
        <p14:creationId xmlns:p14="http://schemas.microsoft.com/office/powerpoint/2010/main" val="313324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FA9C-6230-6F45-8227-7AED5DC11F03}"/>
              </a:ext>
            </a:extLst>
          </p:cNvPr>
          <p:cNvSpPr>
            <a:spLocks noGrp="1"/>
          </p:cNvSpPr>
          <p:nvPr>
            <p:ph type="title"/>
          </p:nvPr>
        </p:nvSpPr>
        <p:spPr/>
        <p:txBody>
          <a:bodyPr/>
          <a:lstStyle/>
          <a:p>
            <a:r>
              <a:rPr lang="en-US" dirty="0"/>
              <a:t>What we have covered </a:t>
            </a:r>
          </a:p>
        </p:txBody>
      </p:sp>
      <p:sp>
        <p:nvSpPr>
          <p:cNvPr id="3" name="Content Placeholder 2">
            <a:extLst>
              <a:ext uri="{FF2B5EF4-FFF2-40B4-BE49-F238E27FC236}">
                <a16:creationId xmlns:a16="http://schemas.microsoft.com/office/drawing/2014/main" id="{5BFC499E-4DDE-3248-84F7-B1FCB10FAEF5}"/>
              </a:ext>
            </a:extLst>
          </p:cNvPr>
          <p:cNvSpPr>
            <a:spLocks noGrp="1"/>
          </p:cNvSpPr>
          <p:nvPr>
            <p:ph idx="1"/>
          </p:nvPr>
        </p:nvSpPr>
        <p:spPr/>
        <p:txBody>
          <a:bodyPr/>
          <a:lstStyle/>
          <a:p>
            <a:pPr marL="457200" indent="-457200">
              <a:buFont typeface="+mj-lt"/>
              <a:buAutoNum type="arabicPeriod"/>
            </a:pPr>
            <a:r>
              <a:rPr lang="en-US" dirty="0"/>
              <a:t>A timeseries DB “Bitcoin” showing continuous Data getting feed </a:t>
            </a:r>
          </a:p>
          <a:p>
            <a:pPr marL="457200" indent="-457200">
              <a:buFont typeface="+mj-lt"/>
              <a:buAutoNum type="arabicPeriod"/>
            </a:pPr>
            <a:r>
              <a:rPr lang="en-US" dirty="0"/>
              <a:t>Production ready Docker Containers running various components </a:t>
            </a:r>
          </a:p>
          <a:p>
            <a:pPr marL="457200" indent="-457200">
              <a:buFont typeface="+mj-lt"/>
              <a:buAutoNum type="arabicPeriod"/>
            </a:pPr>
            <a:r>
              <a:rPr lang="en-US" dirty="0"/>
              <a:t>A Front end Database to showcase the real time plot between USD and Bitcoin over a certain timeframe</a:t>
            </a:r>
          </a:p>
          <a:p>
            <a:pPr marL="457200" indent="-457200">
              <a:buFont typeface="+mj-lt"/>
              <a:buAutoNum type="arabicPeriod"/>
            </a:pPr>
            <a:r>
              <a:rPr lang="en-US" dirty="0"/>
              <a:t>An airflow server to schedule this in a Cron</a:t>
            </a:r>
          </a:p>
        </p:txBody>
      </p:sp>
    </p:spTree>
    <p:extLst>
      <p:ext uri="{BB962C8B-B14F-4D97-AF65-F5344CB8AC3E}">
        <p14:creationId xmlns:p14="http://schemas.microsoft.com/office/powerpoint/2010/main" val="1023897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1CEF-BB70-3940-8663-CC843B4E30ED}"/>
              </a:ext>
            </a:extLst>
          </p:cNvPr>
          <p:cNvSpPr>
            <a:spLocks noGrp="1"/>
          </p:cNvSpPr>
          <p:nvPr>
            <p:ph type="title"/>
          </p:nvPr>
        </p:nvSpPr>
        <p:spPr/>
        <p:txBody>
          <a:bodyPr/>
          <a:lstStyle/>
          <a:p>
            <a:r>
              <a:rPr lang="en-US" dirty="0"/>
              <a:t>How we can Enhance this</a:t>
            </a:r>
          </a:p>
        </p:txBody>
      </p:sp>
      <p:sp>
        <p:nvSpPr>
          <p:cNvPr id="3" name="Content Placeholder 2">
            <a:extLst>
              <a:ext uri="{FF2B5EF4-FFF2-40B4-BE49-F238E27FC236}">
                <a16:creationId xmlns:a16="http://schemas.microsoft.com/office/drawing/2014/main" id="{179C4525-638A-2948-BEFB-AC5E6B9E5972}"/>
              </a:ext>
            </a:extLst>
          </p:cNvPr>
          <p:cNvSpPr>
            <a:spLocks noGrp="1"/>
          </p:cNvSpPr>
          <p:nvPr>
            <p:ph idx="1"/>
          </p:nvPr>
        </p:nvSpPr>
        <p:spPr/>
        <p:txBody>
          <a:bodyPr/>
          <a:lstStyle/>
          <a:p>
            <a:pPr marL="457200" indent="-457200">
              <a:buFont typeface="+mj-lt"/>
              <a:buAutoNum type="arabicPeriod"/>
            </a:pPr>
            <a:r>
              <a:rPr lang="en-US" dirty="0"/>
              <a:t>Secure the docker containers by using tools like Prometheus or </a:t>
            </a:r>
            <a:r>
              <a:rPr lang="en-US" dirty="0" err="1"/>
              <a:t>Twistlock</a:t>
            </a:r>
            <a:endParaRPr lang="en-US" dirty="0"/>
          </a:p>
          <a:p>
            <a:pPr marL="457200" indent="-457200">
              <a:buFont typeface="+mj-lt"/>
              <a:buAutoNum type="arabicPeriod"/>
            </a:pPr>
            <a:r>
              <a:rPr lang="en-US" dirty="0"/>
              <a:t>An Advance Monitoring by using tools like Datadog </a:t>
            </a:r>
            <a:r>
              <a:rPr lang="en-US" dirty="0" err="1"/>
              <a:t>etc</a:t>
            </a:r>
            <a:r>
              <a:rPr lang="en-US" dirty="0"/>
              <a:t> </a:t>
            </a:r>
          </a:p>
          <a:p>
            <a:pPr marL="457200" indent="-457200">
              <a:buFont typeface="+mj-lt"/>
              <a:buAutoNum type="arabicPeriod"/>
            </a:pPr>
            <a:r>
              <a:rPr lang="en-US" dirty="0"/>
              <a:t>Advance Alerting system by using Cloud watch while launching stack on Amazon</a:t>
            </a:r>
          </a:p>
          <a:p>
            <a:pPr marL="457200" indent="-457200">
              <a:buFont typeface="+mj-lt"/>
              <a:buAutoNum type="arabicPeriod"/>
            </a:pPr>
            <a:r>
              <a:rPr lang="en-US" dirty="0"/>
              <a:t>A Production ready ECS </a:t>
            </a:r>
            <a:r>
              <a:rPr lang="en-US" dirty="0" err="1"/>
              <a:t>Fargate</a:t>
            </a:r>
            <a:r>
              <a:rPr lang="en-US" dirty="0"/>
              <a:t> setup running  both the servers behind a AWS Elastic load balancer and Autoscaling Group for Advanced security and scaling</a:t>
            </a:r>
          </a:p>
        </p:txBody>
      </p:sp>
    </p:spTree>
    <p:extLst>
      <p:ext uri="{BB962C8B-B14F-4D97-AF65-F5344CB8AC3E}">
        <p14:creationId xmlns:p14="http://schemas.microsoft.com/office/powerpoint/2010/main" val="376202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945E-8D6F-8E4D-A89D-211DAE2FE3EF}"/>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4E1BA2E0-B717-2F42-9121-2E0340D515CD}"/>
              </a:ext>
            </a:extLst>
          </p:cNvPr>
          <p:cNvSpPr>
            <a:spLocks noGrp="1"/>
          </p:cNvSpPr>
          <p:nvPr>
            <p:ph idx="1"/>
          </p:nvPr>
        </p:nvSpPr>
        <p:spPr/>
        <p:txBody>
          <a:bodyPr/>
          <a:lstStyle/>
          <a:p>
            <a:r>
              <a:rPr lang="en-US" dirty="0"/>
              <a:t>They are Important Always !!</a:t>
            </a:r>
          </a:p>
          <a:p>
            <a:endParaRPr lang="en-US" dirty="0"/>
          </a:p>
          <a:p>
            <a:endParaRPr lang="en-US" dirty="0"/>
          </a:p>
        </p:txBody>
      </p:sp>
    </p:spTree>
    <p:extLst>
      <p:ext uri="{BB962C8B-B14F-4D97-AF65-F5344CB8AC3E}">
        <p14:creationId xmlns:p14="http://schemas.microsoft.com/office/powerpoint/2010/main" val="40923237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{2FD266C3-4516-1E4E-8ED3-2A36F249BA1A}tf10001119</Template>
  <TotalTime>29</TotalTime>
  <Words>411</Words>
  <Application>Microsoft Macintosh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Project Bitcoin</vt:lpstr>
      <vt:lpstr> Case Study </vt:lpstr>
      <vt:lpstr>What is Time Series DB</vt:lpstr>
      <vt:lpstr>Skill Set Required </vt:lpstr>
      <vt:lpstr>Various Components </vt:lpstr>
      <vt:lpstr>What we have covered </vt:lpstr>
      <vt:lpstr>How we can Enhance this</vt:lpstr>
      <vt:lpstr>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Bitcoin</dc:title>
  <dc:creator>Motwani, Pankaj</dc:creator>
  <cp:lastModifiedBy>Motwani, Pankaj</cp:lastModifiedBy>
  <cp:revision>3</cp:revision>
  <dcterms:created xsi:type="dcterms:W3CDTF">2019-08-16T07:40:12Z</dcterms:created>
  <dcterms:modified xsi:type="dcterms:W3CDTF">2019-08-16T08:09:31Z</dcterms:modified>
</cp:coreProperties>
</file>