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4b9c8bcfe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4b9c8bcfe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800">
                <a:solidFill>
                  <a:srgbClr val="ADADAD"/>
                </a:solidFill>
              </a:rPr>
              <a:t>Due to COVID19 many banks are preparing to deal with loan defaults do to unforeseen circumstances. As amatuer data scientists we wanted to explore how banks approve applicants for loans and which variables they take into account for applications.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04b9c8bcfe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04b9c8bcfe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80% of the time data scientist are processing data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4b9c8bcfe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4b9c8bcfe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4b9c8bcfe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4b9c8bcfe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4b9c8bcfe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04b9c8bcfe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lnSpc>
                <a:spcPct val="115000"/>
              </a:lnSpc>
              <a:spcBef>
                <a:spcPts val="0"/>
              </a:spcBef>
              <a:spcAft>
                <a:spcPts val="0"/>
              </a:spcAft>
              <a:buClr>
                <a:schemeClr val="dk1"/>
              </a:buClr>
              <a:buSzPct val="52380"/>
              <a:buFont typeface="Arial"/>
              <a:buNone/>
            </a:pPr>
            <a:r>
              <a:t/>
            </a:r>
            <a:endParaRPr b="1" sz="2100">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Applicant Loan Prediction Using Random Forests and Decision Trees</a:t>
            </a:r>
            <a:endParaRPr>
              <a:latin typeface="Times New Roman"/>
              <a:ea typeface="Times New Roman"/>
              <a:cs typeface="Times New Roman"/>
              <a:sym typeface="Times New Roman"/>
            </a:endParaRPr>
          </a:p>
        </p:txBody>
      </p:sp>
      <p:sp>
        <p:nvSpPr>
          <p:cNvPr id="55" name="Google Shape;55;p13"/>
          <p:cNvSpPr txBox="1"/>
          <p:nvPr>
            <p:ph idx="1" type="subTitle"/>
          </p:nvPr>
        </p:nvSpPr>
        <p:spPr>
          <a:xfrm>
            <a:off x="311700" y="32601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Saif Awan, Param Patel</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pic>
        <p:nvPicPr>
          <p:cNvPr id="61" name="Google Shape;61;p14"/>
          <p:cNvPicPr preferRelativeResize="0"/>
          <p:nvPr/>
        </p:nvPicPr>
        <p:blipFill>
          <a:blip r:embed="rId3">
            <a:alphaModFix/>
          </a:blip>
          <a:stretch>
            <a:fillRect/>
          </a:stretch>
        </p:blipFill>
        <p:spPr>
          <a:xfrm>
            <a:off x="311700" y="1085800"/>
            <a:ext cx="3748500" cy="3748500"/>
          </a:xfrm>
          <a:prstGeom prst="rect">
            <a:avLst/>
          </a:prstGeom>
          <a:noFill/>
          <a:ln>
            <a:noFill/>
          </a:ln>
        </p:spPr>
      </p:pic>
      <p:pic>
        <p:nvPicPr>
          <p:cNvPr id="62" name="Google Shape;62;p14"/>
          <p:cNvPicPr preferRelativeResize="0"/>
          <p:nvPr/>
        </p:nvPicPr>
        <p:blipFill>
          <a:blip r:embed="rId4">
            <a:alphaModFix/>
          </a:blip>
          <a:stretch>
            <a:fillRect/>
          </a:stretch>
        </p:blipFill>
        <p:spPr>
          <a:xfrm>
            <a:off x="4146000" y="1085800"/>
            <a:ext cx="4998000" cy="3748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Technical Challenges</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SzPts val="2500"/>
              <a:buAutoNum type="arabicPeriod"/>
            </a:pPr>
            <a:r>
              <a:rPr lang="en" sz="2500"/>
              <a:t>Accurately Identifying the Problem</a:t>
            </a:r>
            <a:endParaRPr sz="2500"/>
          </a:p>
          <a:p>
            <a:pPr indent="-387350" lvl="0" marL="457200" rtl="0" algn="l">
              <a:spcBef>
                <a:spcPts val="0"/>
              </a:spcBef>
              <a:spcAft>
                <a:spcPts val="0"/>
              </a:spcAft>
              <a:buSzPts val="2500"/>
              <a:buAutoNum type="arabicPeriod"/>
            </a:pPr>
            <a:r>
              <a:rPr lang="en" sz="2500"/>
              <a:t>Making use of data properly</a:t>
            </a:r>
            <a:endParaRPr sz="2500"/>
          </a:p>
          <a:p>
            <a:pPr indent="-387350" lvl="0" marL="457200" rtl="0" algn="l">
              <a:spcBef>
                <a:spcPts val="0"/>
              </a:spcBef>
              <a:spcAft>
                <a:spcPts val="0"/>
              </a:spcAft>
              <a:buSzPts val="2500"/>
              <a:buAutoNum type="arabicPeriod"/>
            </a:pPr>
            <a:r>
              <a:rPr lang="en" sz="2500"/>
              <a:t>Data Preparation</a:t>
            </a:r>
            <a:endParaRPr sz="2500"/>
          </a:p>
          <a:p>
            <a:pPr indent="0" lvl="0" marL="0" rtl="0" algn="l">
              <a:lnSpc>
                <a:spcPct val="182608"/>
              </a:lnSpc>
              <a:spcBef>
                <a:spcPts val="1200"/>
              </a:spcBef>
              <a:spcAft>
                <a:spcPts val="1500"/>
              </a:spcAft>
              <a:buNone/>
            </a:pPr>
            <a:r>
              <a:t/>
            </a:r>
            <a:endParaRPr sz="1150">
              <a:solidFill>
                <a:srgbClr val="2C2F34"/>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Works</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our project, we came </a:t>
            </a:r>
            <a:r>
              <a:rPr lang="en"/>
              <a:t>across</a:t>
            </a:r>
            <a:r>
              <a:rPr lang="en"/>
              <a:t> an </a:t>
            </a:r>
            <a:r>
              <a:rPr lang="en"/>
              <a:t>article</a:t>
            </a:r>
            <a:r>
              <a:rPr lang="en"/>
              <a:t> called Monetary Loan Eligibility Prediction using Machine Learning, which used </a:t>
            </a:r>
            <a:r>
              <a:rPr lang="en"/>
              <a:t>variety</a:t>
            </a:r>
            <a:r>
              <a:rPr lang="en"/>
              <a:t> of </a:t>
            </a:r>
            <a:r>
              <a:rPr lang="en"/>
              <a:t>algorithms</a:t>
            </a:r>
            <a:r>
              <a:rPr lang="en"/>
              <a:t> to determine which one is the best fit.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Approach and Results</a:t>
            </a:r>
            <a:endParaRPr/>
          </a:p>
        </p:txBody>
      </p:sp>
      <p:sp>
        <p:nvSpPr>
          <p:cNvPr id="80" name="Google Shape;80;p17"/>
          <p:cNvSpPr txBox="1"/>
          <p:nvPr>
            <p:ph idx="1" type="body"/>
          </p:nvPr>
        </p:nvSpPr>
        <p:spPr>
          <a:xfrm>
            <a:off x="1096500" y="11808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400">
                <a:solidFill>
                  <a:srgbClr val="24292F"/>
                </a:solidFill>
                <a:highlight>
                  <a:srgbClr val="FFFFFF"/>
                </a:highlight>
              </a:rPr>
              <a:t>Random Forests</a:t>
            </a:r>
            <a:endParaRPr b="1" sz="3000"/>
          </a:p>
        </p:txBody>
      </p:sp>
      <p:pic>
        <p:nvPicPr>
          <p:cNvPr id="81" name="Google Shape;81;p17"/>
          <p:cNvPicPr preferRelativeResize="0"/>
          <p:nvPr/>
        </p:nvPicPr>
        <p:blipFill>
          <a:blip r:embed="rId3">
            <a:alphaModFix/>
          </a:blip>
          <a:stretch>
            <a:fillRect/>
          </a:stretch>
        </p:blipFill>
        <p:spPr>
          <a:xfrm>
            <a:off x="311700" y="2954175"/>
            <a:ext cx="4699424" cy="2022575"/>
          </a:xfrm>
          <a:prstGeom prst="rect">
            <a:avLst/>
          </a:prstGeom>
          <a:noFill/>
          <a:ln>
            <a:noFill/>
          </a:ln>
        </p:spPr>
      </p:pic>
      <p:pic>
        <p:nvPicPr>
          <p:cNvPr id="82" name="Google Shape;82;p17"/>
          <p:cNvPicPr preferRelativeResize="0"/>
          <p:nvPr/>
        </p:nvPicPr>
        <p:blipFill>
          <a:blip r:embed="rId4">
            <a:alphaModFix/>
          </a:blip>
          <a:stretch>
            <a:fillRect/>
          </a:stretch>
        </p:blipFill>
        <p:spPr>
          <a:xfrm>
            <a:off x="3579525" y="888800"/>
            <a:ext cx="5252774" cy="1951925"/>
          </a:xfrm>
          <a:prstGeom prst="rect">
            <a:avLst/>
          </a:prstGeom>
          <a:noFill/>
          <a:ln>
            <a:noFill/>
          </a:ln>
        </p:spPr>
      </p:pic>
      <p:sp>
        <p:nvSpPr>
          <p:cNvPr id="83" name="Google Shape;83;p17"/>
          <p:cNvSpPr txBox="1"/>
          <p:nvPr/>
        </p:nvSpPr>
        <p:spPr>
          <a:xfrm>
            <a:off x="4915313" y="3781975"/>
            <a:ext cx="25812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rgbClr val="24292F"/>
                </a:solidFill>
                <a:highlight>
                  <a:srgbClr val="FFFFFF"/>
                </a:highlight>
              </a:rPr>
              <a:t>Decision Trees</a:t>
            </a:r>
            <a:endParaRPr b="1" sz="2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Broader Impact</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