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A7C304-8AC3-44EA-BC67-53EE6265D121}">
  <a:tblStyle styleId="{5DA7C304-8AC3-44EA-BC67-53EE6265D1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359107f9e_5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359107f9e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359107f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359107f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59107f9e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359107f9e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359107f9e_5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359107f9e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359107f9e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359107f9e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359107f9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359107f9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359107f9e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359107f9e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e8e12a7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e8e12a7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359107f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359107f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359107f9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359107f9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59107f9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59107f9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59107f9e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59107f9e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359107f9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359107f9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359107f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359107f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59107f9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359107f9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359107f9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359107f9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ransparency.entsoe.eu/dashboard/sh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Energy Consumption </a:t>
            </a:r>
            <a:endParaRPr sz="3500"/>
          </a:p>
          <a:p>
            <a:pPr indent="0" lvl="0" marL="0" rtl="0" algn="ctr">
              <a:spcBef>
                <a:spcPts val="0"/>
              </a:spcBef>
              <a:spcAft>
                <a:spcPts val="0"/>
              </a:spcAft>
              <a:buNone/>
            </a:pPr>
            <a:r>
              <a:rPr lang="en" sz="3500"/>
              <a:t> Forecasting with Time Series Data</a:t>
            </a:r>
            <a:endParaRPr sz="3500"/>
          </a:p>
        </p:txBody>
      </p:sp>
      <p:sp>
        <p:nvSpPr>
          <p:cNvPr id="87" name="Google Shape;87;p13"/>
          <p:cNvSpPr txBox="1"/>
          <p:nvPr>
            <p:ph idx="1" type="subTitle"/>
          </p:nvPr>
        </p:nvSpPr>
        <p:spPr>
          <a:xfrm>
            <a:off x="729450" y="3885150"/>
            <a:ext cx="76881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MIS-776 Business Intelligence</a:t>
            </a:r>
            <a:endParaRPr/>
          </a:p>
          <a:p>
            <a:pPr indent="0" lvl="0" marL="0" rtl="0" algn="l">
              <a:spcBef>
                <a:spcPts val="0"/>
              </a:spcBef>
              <a:spcAft>
                <a:spcPts val="0"/>
              </a:spcAft>
              <a:buNone/>
            </a:pPr>
            <a:r>
              <a:rPr lang="en"/>
              <a:t>Dr. Michael Lee</a:t>
            </a:r>
            <a:endParaRPr/>
          </a:p>
          <a:p>
            <a:pPr indent="0" lvl="0" marL="0" rtl="0" algn="l">
              <a:spcBef>
                <a:spcPts val="0"/>
              </a:spcBef>
              <a:spcAft>
                <a:spcPts val="0"/>
              </a:spcAft>
              <a:buNone/>
            </a:pPr>
            <a:r>
              <a:rPr lang="en"/>
              <a:t>Jun Hee Lee, </a:t>
            </a:r>
            <a:r>
              <a:rPr lang="en"/>
              <a:t>Nirupama Mohan, Mai Pham, Idalia Valdez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2"/>
          <p:cNvPicPr preferRelativeResize="0"/>
          <p:nvPr/>
        </p:nvPicPr>
        <p:blipFill>
          <a:blip r:embed="rId3">
            <a:alphaModFix/>
          </a:blip>
          <a:stretch>
            <a:fillRect/>
          </a:stretch>
        </p:blipFill>
        <p:spPr>
          <a:xfrm>
            <a:off x="2850675" y="1858338"/>
            <a:ext cx="5084399" cy="1426825"/>
          </a:xfrm>
          <a:prstGeom prst="rect">
            <a:avLst/>
          </a:prstGeom>
          <a:noFill/>
          <a:ln>
            <a:noFill/>
          </a:ln>
        </p:spPr>
      </p:pic>
      <p:pic>
        <p:nvPicPr>
          <p:cNvPr id="148" name="Google Shape;148;p22"/>
          <p:cNvPicPr preferRelativeResize="0"/>
          <p:nvPr/>
        </p:nvPicPr>
        <p:blipFill>
          <a:blip r:embed="rId4">
            <a:alphaModFix/>
          </a:blip>
          <a:stretch>
            <a:fillRect/>
          </a:stretch>
        </p:blipFill>
        <p:spPr>
          <a:xfrm>
            <a:off x="2820825" y="3451825"/>
            <a:ext cx="5144100" cy="1426825"/>
          </a:xfrm>
          <a:prstGeom prst="rect">
            <a:avLst/>
          </a:prstGeom>
          <a:noFill/>
          <a:ln>
            <a:noFill/>
          </a:ln>
        </p:spPr>
      </p:pic>
      <p:sp>
        <p:nvSpPr>
          <p:cNvPr id="149" name="Google Shape;149;p22"/>
          <p:cNvSpPr txBox="1"/>
          <p:nvPr/>
        </p:nvSpPr>
        <p:spPr>
          <a:xfrm>
            <a:off x="1513875" y="2316438"/>
            <a:ext cx="9870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Lato"/>
                <a:ea typeface="Lato"/>
                <a:cs typeface="Lato"/>
                <a:sym typeface="Lato"/>
              </a:rPr>
              <a:t>SARIMA</a:t>
            </a:r>
            <a:endParaRPr b="1" sz="200">
              <a:latin typeface="Lato"/>
              <a:ea typeface="Lato"/>
              <a:cs typeface="Lato"/>
              <a:sym typeface="Lato"/>
            </a:endParaRPr>
          </a:p>
        </p:txBody>
      </p:sp>
      <p:sp>
        <p:nvSpPr>
          <p:cNvPr id="150" name="Google Shape;150;p22"/>
          <p:cNvSpPr txBox="1"/>
          <p:nvPr/>
        </p:nvSpPr>
        <p:spPr>
          <a:xfrm>
            <a:off x="1470225" y="3772550"/>
            <a:ext cx="10743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TBATS</a:t>
            </a:r>
            <a:endParaRPr b="1">
              <a:latin typeface="Lato"/>
              <a:ea typeface="Lato"/>
              <a:cs typeface="Lato"/>
              <a:sym typeface="Lato"/>
            </a:endParaRPr>
          </a:p>
        </p:txBody>
      </p:sp>
      <p:sp>
        <p:nvSpPr>
          <p:cNvPr id="151" name="Google Shape;151;p22"/>
          <p:cNvSpPr txBox="1"/>
          <p:nvPr>
            <p:ph type="title"/>
          </p:nvPr>
        </p:nvSpPr>
        <p:spPr>
          <a:xfrm>
            <a:off x="727800" y="1218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with SARIMA and TBATS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Prophet Model</a:t>
            </a:r>
            <a:endParaRPr/>
          </a:p>
        </p:txBody>
      </p:sp>
      <p:sp>
        <p:nvSpPr>
          <p:cNvPr id="157" name="Google Shape;157;p23"/>
          <p:cNvSpPr txBox="1"/>
          <p:nvPr>
            <p:ph idx="1" type="body"/>
          </p:nvPr>
        </p:nvSpPr>
        <p:spPr>
          <a:xfrm>
            <a:off x="727650" y="2078875"/>
            <a:ext cx="3844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Package by Facebook - used to analyse time series dataset - sales forecast, capacity planning etc</a:t>
            </a:r>
            <a:endParaRPr/>
          </a:p>
          <a:p>
            <a:pPr indent="-311150" lvl="0" marL="457200" rtl="0" algn="l">
              <a:spcBef>
                <a:spcPts val="0"/>
              </a:spcBef>
              <a:spcAft>
                <a:spcPts val="0"/>
              </a:spcAft>
              <a:buSzPts val="1300"/>
              <a:buChar char="●"/>
            </a:pPr>
            <a:r>
              <a:rPr lang="en"/>
              <a:t>S</a:t>
            </a:r>
            <a:r>
              <a:rPr lang="en"/>
              <a:t>um of trend, seasonality and holiday effects</a:t>
            </a:r>
            <a:endParaRPr/>
          </a:p>
          <a:p>
            <a:pPr indent="-311150" lvl="0" marL="457200" rtl="0" algn="l">
              <a:spcBef>
                <a:spcPts val="0"/>
              </a:spcBef>
              <a:spcAft>
                <a:spcPts val="0"/>
              </a:spcAft>
              <a:buSzPts val="1300"/>
              <a:buChar char="●"/>
            </a:pPr>
            <a:r>
              <a:rPr lang="en"/>
              <a:t>Takes into account multiple seasonalities</a:t>
            </a:r>
            <a:endParaRPr/>
          </a:p>
          <a:p>
            <a:pPr indent="-311150" lvl="0" marL="457200" rtl="0" algn="l">
              <a:spcBef>
                <a:spcPts val="0"/>
              </a:spcBef>
              <a:spcAft>
                <a:spcPts val="0"/>
              </a:spcAft>
              <a:buSzPts val="1300"/>
              <a:buChar char="●"/>
            </a:pPr>
            <a:r>
              <a:rPr lang="en"/>
              <a:t>Easy and completely automatic</a:t>
            </a:r>
            <a:endParaRPr/>
          </a:p>
          <a:p>
            <a:pPr indent="-311150" lvl="0" marL="457200" rtl="0" algn="l">
              <a:spcBef>
                <a:spcPts val="0"/>
              </a:spcBef>
              <a:spcAft>
                <a:spcPts val="0"/>
              </a:spcAft>
              <a:buSzPts val="1300"/>
              <a:buChar char="●"/>
            </a:pPr>
            <a:r>
              <a:rPr lang="en"/>
              <a:t>NA values are handled automatically</a:t>
            </a:r>
            <a:endParaRPr/>
          </a:p>
          <a:p>
            <a:pPr indent="-311150" lvl="0" marL="457200" rtl="0" algn="l">
              <a:spcBef>
                <a:spcPts val="0"/>
              </a:spcBef>
              <a:spcAft>
                <a:spcPts val="0"/>
              </a:spcAft>
              <a:buSzPts val="1300"/>
              <a:buChar char="●"/>
            </a:pPr>
            <a:r>
              <a:rPr lang="en"/>
              <a:t>Default settings produce accurate result</a:t>
            </a:r>
            <a:r>
              <a:rPr lang="en"/>
              <a:t>s </a:t>
            </a:r>
            <a:endParaRPr/>
          </a:p>
          <a:p>
            <a:pPr indent="-311150" lvl="0" marL="457200" rtl="0" algn="l">
              <a:spcBef>
                <a:spcPts val="0"/>
              </a:spcBef>
              <a:spcAft>
                <a:spcPts val="0"/>
              </a:spcAft>
              <a:buSzPts val="1300"/>
              <a:buChar char="●"/>
            </a:pPr>
            <a:r>
              <a:rPr lang="en"/>
              <a:t>Created an additive model - magnitude of seasonal variation is same</a:t>
            </a:r>
            <a:endParaRPr/>
          </a:p>
          <a:p>
            <a:pPr indent="-311150" lvl="0" marL="457200" rtl="0" algn="l">
              <a:spcBef>
                <a:spcPts val="0"/>
              </a:spcBef>
              <a:spcAft>
                <a:spcPts val="0"/>
              </a:spcAft>
              <a:buSzPts val="1300"/>
              <a:buChar char="●"/>
            </a:pPr>
            <a:r>
              <a:rPr lang="en"/>
              <a:t>Model improved using hyperparameter tuning</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8" name="Google Shape;158;p23"/>
          <p:cNvPicPr preferRelativeResize="0"/>
          <p:nvPr/>
        </p:nvPicPr>
        <p:blipFill>
          <a:blip r:embed="rId3">
            <a:alphaModFix/>
          </a:blip>
          <a:stretch>
            <a:fillRect/>
          </a:stretch>
        </p:blipFill>
        <p:spPr>
          <a:xfrm>
            <a:off x="4572000" y="2135725"/>
            <a:ext cx="4357851" cy="157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Prophet Results</a:t>
            </a:r>
            <a:endParaRPr/>
          </a:p>
        </p:txBody>
      </p:sp>
      <p:sp>
        <p:nvSpPr>
          <p:cNvPr id="164" name="Google Shape;164;p24"/>
          <p:cNvSpPr txBox="1"/>
          <p:nvPr>
            <p:ph idx="1" type="body"/>
          </p:nvPr>
        </p:nvSpPr>
        <p:spPr>
          <a:xfrm>
            <a:off x="729450" y="2078875"/>
            <a:ext cx="44976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Detects seasonalities automatically</a:t>
            </a:r>
            <a:endParaRPr/>
          </a:p>
          <a:p>
            <a:pPr indent="-311150" lvl="0" marL="457200" rtl="0" algn="l">
              <a:spcBef>
                <a:spcPts val="0"/>
              </a:spcBef>
              <a:spcAft>
                <a:spcPts val="0"/>
              </a:spcAft>
              <a:buSzPts val="1300"/>
              <a:buChar char="●"/>
            </a:pPr>
            <a:r>
              <a:rPr lang="en"/>
              <a:t>Plots component function provides the trend and seasonalities of the model - clearly shows the demand peaks in summer and winter</a:t>
            </a:r>
            <a:endParaRPr/>
          </a:p>
          <a:p>
            <a:pPr indent="-311150" lvl="0" marL="457200" rtl="0" algn="l">
              <a:spcBef>
                <a:spcPts val="0"/>
              </a:spcBef>
              <a:spcAft>
                <a:spcPts val="0"/>
              </a:spcAft>
              <a:buSzPts val="1300"/>
              <a:buChar char="●"/>
            </a:pPr>
            <a:r>
              <a:rPr lang="en"/>
              <a:t>Provides prediction values for lower and upper bound for demand, yearly min-max values, trend upper and lower, among others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5" name="Google Shape;165;p24"/>
          <p:cNvPicPr preferRelativeResize="0"/>
          <p:nvPr/>
        </p:nvPicPr>
        <p:blipFill>
          <a:blip r:embed="rId3">
            <a:alphaModFix/>
          </a:blip>
          <a:stretch>
            <a:fillRect/>
          </a:stretch>
        </p:blipFill>
        <p:spPr>
          <a:xfrm>
            <a:off x="5226950" y="518500"/>
            <a:ext cx="3833600" cy="462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PROPHET RESULTS FOR TRAINING DATA</a:t>
            </a:r>
            <a:endParaRPr/>
          </a:p>
        </p:txBody>
      </p:sp>
      <p:sp>
        <p:nvSpPr>
          <p:cNvPr id="171" name="Google Shape;17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5"/>
          <p:cNvPicPr preferRelativeResize="0"/>
          <p:nvPr/>
        </p:nvPicPr>
        <p:blipFill>
          <a:blip r:embed="rId3">
            <a:alphaModFix/>
          </a:blip>
          <a:stretch>
            <a:fillRect/>
          </a:stretch>
        </p:blipFill>
        <p:spPr>
          <a:xfrm>
            <a:off x="0" y="2078871"/>
            <a:ext cx="9143999" cy="30025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ph idx="1" type="body"/>
          </p:nvPr>
        </p:nvSpPr>
        <p:spPr>
          <a:xfrm>
            <a:off x="729450" y="3513250"/>
            <a:ext cx="7688700" cy="11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Red</a:t>
            </a:r>
            <a:r>
              <a:rPr lang="en"/>
              <a:t> dots - actual demand</a:t>
            </a:r>
            <a:endParaRPr/>
          </a:p>
          <a:p>
            <a:pPr indent="0" lvl="0" marL="0" rtl="0" algn="l">
              <a:spcBef>
                <a:spcPts val="1600"/>
              </a:spcBef>
              <a:spcAft>
                <a:spcPts val="0"/>
              </a:spcAft>
              <a:buNone/>
            </a:pPr>
            <a:r>
              <a:rPr lang="en">
                <a:solidFill>
                  <a:srgbClr val="0000FF"/>
                </a:solidFill>
              </a:rPr>
              <a:t>Blue</a:t>
            </a:r>
            <a:r>
              <a:rPr lang="en"/>
              <a:t> line- predicted demand</a:t>
            </a:r>
            <a:endParaRPr/>
          </a:p>
          <a:p>
            <a:pPr indent="0" lvl="0" marL="0" rtl="0" algn="l">
              <a:spcBef>
                <a:spcPts val="1600"/>
              </a:spcBef>
              <a:spcAft>
                <a:spcPts val="1600"/>
              </a:spcAft>
              <a:buNone/>
            </a:pPr>
            <a:r>
              <a:rPr lang="en">
                <a:solidFill>
                  <a:srgbClr val="3C78D8"/>
                </a:solidFill>
              </a:rPr>
              <a:t>Light blue</a:t>
            </a:r>
            <a:r>
              <a:rPr lang="en"/>
              <a:t> - 95% Confidence interval for prediction</a:t>
            </a:r>
            <a:endParaRPr/>
          </a:p>
        </p:txBody>
      </p:sp>
      <p:pic>
        <p:nvPicPr>
          <p:cNvPr id="179" name="Google Shape;179;p26"/>
          <p:cNvPicPr preferRelativeResize="0"/>
          <p:nvPr/>
        </p:nvPicPr>
        <p:blipFill>
          <a:blip r:embed="rId3">
            <a:alphaModFix/>
          </a:blip>
          <a:stretch>
            <a:fillRect/>
          </a:stretch>
        </p:blipFill>
        <p:spPr>
          <a:xfrm>
            <a:off x="1800" y="510750"/>
            <a:ext cx="8978174" cy="300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7650" y="1240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Prophet Model in Comparison With Other Models</a:t>
            </a:r>
            <a:endParaRPr sz="2300"/>
          </a:p>
        </p:txBody>
      </p:sp>
      <p:graphicFrame>
        <p:nvGraphicFramePr>
          <p:cNvPr id="185" name="Google Shape;185;p27"/>
          <p:cNvGraphicFramePr/>
          <p:nvPr/>
        </p:nvGraphicFramePr>
        <p:xfrm>
          <a:off x="2055675" y="2491225"/>
          <a:ext cx="3000000" cy="3000000"/>
        </p:xfrm>
        <a:graphic>
          <a:graphicData uri="http://schemas.openxmlformats.org/drawingml/2006/table">
            <a:tbl>
              <a:tblPr>
                <a:noFill/>
                <a:tableStyleId>{5DA7C304-8AC3-44EA-BC67-53EE6265D121}</a:tableStyleId>
              </a:tblPr>
              <a:tblGrid>
                <a:gridCol w="1218775"/>
                <a:gridCol w="732675"/>
                <a:gridCol w="694250"/>
                <a:gridCol w="1148250"/>
                <a:gridCol w="1148250"/>
              </a:tblGrid>
              <a:tr h="378450">
                <a:tc>
                  <a:txBody>
                    <a:bodyPr/>
                    <a:lstStyle/>
                    <a:p>
                      <a:pPr indent="0" lvl="0" marL="0" rtl="0" algn="l">
                        <a:spcBef>
                          <a:spcPts val="0"/>
                        </a:spcBef>
                        <a:spcAft>
                          <a:spcPts val="0"/>
                        </a:spcAft>
                        <a:buNone/>
                      </a:pPr>
                      <a:r>
                        <a:rPr b="1" lang="en" sz="1200"/>
                        <a:t>       Metric</a:t>
                      </a:r>
                      <a:endParaRPr b="1" sz="1200"/>
                    </a:p>
                  </a:txBody>
                  <a:tcPr marT="91425" marB="91425" marR="91425" marL="91425"/>
                </a:tc>
                <a:tc>
                  <a:txBody>
                    <a:bodyPr/>
                    <a:lstStyle/>
                    <a:p>
                      <a:pPr indent="0" lvl="0" marL="0" rtl="0" algn="l">
                        <a:spcBef>
                          <a:spcPts val="0"/>
                        </a:spcBef>
                        <a:spcAft>
                          <a:spcPts val="0"/>
                        </a:spcAft>
                        <a:buNone/>
                      </a:pPr>
                      <a:r>
                        <a:rPr b="1" lang="en" sz="1200"/>
                        <a:t>Simple Model</a:t>
                      </a:r>
                      <a:endParaRPr b="1" sz="1200"/>
                    </a:p>
                  </a:txBody>
                  <a:tcPr marT="91425" marB="91425" marR="91425" marL="91425"/>
                </a:tc>
                <a:tc>
                  <a:txBody>
                    <a:bodyPr/>
                    <a:lstStyle/>
                    <a:p>
                      <a:pPr indent="0" lvl="0" marL="0" rtl="0" algn="l">
                        <a:spcBef>
                          <a:spcPts val="0"/>
                        </a:spcBef>
                        <a:spcAft>
                          <a:spcPts val="0"/>
                        </a:spcAft>
                        <a:buNone/>
                      </a:pPr>
                      <a:r>
                        <a:rPr b="1" lang="en" sz="1200"/>
                        <a:t>Prophet</a:t>
                      </a:r>
                      <a:endParaRPr b="1" sz="1200"/>
                    </a:p>
                  </a:txBody>
                  <a:tcPr marT="91425" marB="91425" marR="91425" marL="91425"/>
                </a:tc>
                <a:tc>
                  <a:txBody>
                    <a:bodyPr/>
                    <a:lstStyle/>
                    <a:p>
                      <a:pPr indent="0" lvl="0" marL="0" rtl="0" algn="l">
                        <a:spcBef>
                          <a:spcPts val="0"/>
                        </a:spcBef>
                        <a:spcAft>
                          <a:spcPts val="0"/>
                        </a:spcAft>
                        <a:buNone/>
                      </a:pPr>
                      <a:r>
                        <a:rPr b="1" lang="en" sz="1200"/>
                        <a:t>Random Forest</a:t>
                      </a:r>
                      <a:endParaRPr b="1" sz="1200"/>
                    </a:p>
                  </a:txBody>
                  <a:tcPr marT="91425" marB="91425" marR="91425" marL="91425"/>
                </a:tc>
                <a:tc>
                  <a:txBody>
                    <a:bodyPr/>
                    <a:lstStyle/>
                    <a:p>
                      <a:pPr indent="-228600" lvl="0" marL="228600" rtl="0" algn="ctr">
                        <a:lnSpc>
                          <a:spcPct val="115000"/>
                        </a:lnSpc>
                        <a:spcBef>
                          <a:spcPts val="0"/>
                        </a:spcBef>
                        <a:spcAft>
                          <a:spcPts val="0"/>
                        </a:spcAft>
                        <a:buNone/>
                      </a:pPr>
                      <a:r>
                        <a:rPr b="1" lang="en" sz="1200">
                          <a:latin typeface="Times New Roman"/>
                          <a:ea typeface="Times New Roman"/>
                          <a:cs typeface="Times New Roman"/>
                          <a:sym typeface="Times New Roman"/>
                        </a:rPr>
                        <a:t>TBATS</a:t>
                      </a:r>
                      <a:endParaRPr b="1" sz="1200"/>
                    </a:p>
                  </a:txBody>
                  <a:tcPr marT="91425" marB="91425" marR="91425" marL="91425"/>
                </a:tc>
              </a:tr>
              <a:tr h="368825">
                <a:tc>
                  <a:txBody>
                    <a:bodyPr/>
                    <a:lstStyle/>
                    <a:p>
                      <a:pPr indent="0" lvl="0" marL="0" rtl="0" algn="l">
                        <a:spcBef>
                          <a:spcPts val="0"/>
                        </a:spcBef>
                        <a:spcAft>
                          <a:spcPts val="0"/>
                        </a:spcAft>
                        <a:buNone/>
                      </a:pPr>
                      <a:r>
                        <a:rPr b="1" lang="en" sz="1200"/>
                        <a:t>Mean Absolute Error</a:t>
                      </a:r>
                      <a:endParaRPr b="1" sz="1200"/>
                    </a:p>
                  </a:txBody>
                  <a:tcPr marT="91425" marB="91425" marR="91425" marL="91425"/>
                </a:tc>
                <a:tc>
                  <a:txBody>
                    <a:bodyPr/>
                    <a:lstStyle/>
                    <a:p>
                      <a:pPr indent="0" lvl="0" marL="0" rtl="0" algn="l">
                        <a:spcBef>
                          <a:spcPts val="0"/>
                        </a:spcBef>
                        <a:spcAft>
                          <a:spcPts val="0"/>
                        </a:spcAft>
                        <a:buNone/>
                      </a:pPr>
                      <a:r>
                        <a:rPr lang="en" sz="1200"/>
                        <a:t>2286.03</a:t>
                      </a:r>
                      <a:endParaRPr sz="1200"/>
                    </a:p>
                  </a:txBody>
                  <a:tcPr marT="91425" marB="91425" marR="91425" marL="91425"/>
                </a:tc>
                <a:tc>
                  <a:txBody>
                    <a:bodyPr/>
                    <a:lstStyle/>
                    <a:p>
                      <a:pPr indent="0" lvl="0" marL="0" rtl="0" algn="l">
                        <a:lnSpc>
                          <a:spcPct val="115000"/>
                        </a:lnSpc>
                        <a:spcBef>
                          <a:spcPts val="0"/>
                        </a:spcBef>
                        <a:spcAft>
                          <a:spcPts val="0"/>
                        </a:spcAft>
                        <a:buNone/>
                      </a:pPr>
                      <a:r>
                        <a:rPr lang="en" sz="1200"/>
                        <a:t>1901.6</a:t>
                      </a:r>
                      <a:r>
                        <a:rPr lang="en" sz="1150">
                          <a:highlight>
                            <a:srgbClr val="FFFFFF"/>
                          </a:highlight>
                        </a:rPr>
                        <a:t>4</a:t>
                      </a:r>
                      <a:endParaRPr sz="1300"/>
                    </a:p>
                  </a:txBody>
                  <a:tcPr marT="91425" marB="91425" marR="91425" marL="91425"/>
                </a:tc>
                <a:tc>
                  <a:txBody>
                    <a:bodyPr/>
                    <a:lstStyle/>
                    <a:p>
                      <a:pPr indent="-228600" lvl="0" marL="228600" rtl="0" algn="l">
                        <a:lnSpc>
                          <a:spcPct val="115000"/>
                        </a:lnSpc>
                        <a:spcBef>
                          <a:spcPts val="0"/>
                        </a:spcBef>
                        <a:spcAft>
                          <a:spcPts val="0"/>
                        </a:spcAft>
                        <a:buNone/>
                      </a:pPr>
                      <a:r>
                        <a:rPr lang="en" sz="1200"/>
                        <a:t>484.83</a:t>
                      </a:r>
                      <a:endParaRPr sz="1300"/>
                    </a:p>
                  </a:txBody>
                  <a:tcPr marT="91425" marB="91425" marR="91425" marL="91425"/>
                </a:tc>
                <a:tc>
                  <a:txBody>
                    <a:bodyPr/>
                    <a:lstStyle/>
                    <a:p>
                      <a:pPr indent="-228600" lvl="0" marL="228600" rtl="0" algn="l">
                        <a:lnSpc>
                          <a:spcPct val="115000"/>
                        </a:lnSpc>
                        <a:spcBef>
                          <a:spcPts val="0"/>
                        </a:spcBef>
                        <a:spcAft>
                          <a:spcPts val="0"/>
                        </a:spcAft>
                        <a:buNone/>
                      </a:pPr>
                      <a:r>
                        <a:rPr lang="en" sz="1200"/>
                        <a:t>41107.57</a:t>
                      </a:r>
                      <a:endParaRPr sz="1200"/>
                    </a:p>
                  </a:txBody>
                  <a:tcPr marT="91425" marB="91425" marR="91425" marL="91425"/>
                </a:tc>
              </a:tr>
              <a:tr h="368825">
                <a:tc>
                  <a:txBody>
                    <a:bodyPr/>
                    <a:lstStyle/>
                    <a:p>
                      <a:pPr indent="0" lvl="0" marL="0" rtl="0" algn="l">
                        <a:spcBef>
                          <a:spcPts val="0"/>
                        </a:spcBef>
                        <a:spcAft>
                          <a:spcPts val="0"/>
                        </a:spcAft>
                        <a:buNone/>
                      </a:pPr>
                      <a:r>
                        <a:rPr b="1" lang="en" sz="1200"/>
                        <a:t>Mean Squared Error</a:t>
                      </a:r>
                      <a:endParaRPr b="1" sz="1200"/>
                    </a:p>
                  </a:txBody>
                  <a:tcPr marT="91425" marB="91425" marR="91425" marL="91425"/>
                </a:tc>
                <a:tc>
                  <a:txBody>
                    <a:bodyPr/>
                    <a:lstStyle/>
                    <a:p>
                      <a:pPr indent="0" lvl="0" marL="0" rtl="0" algn="l">
                        <a:lnSpc>
                          <a:spcPct val="115000"/>
                        </a:lnSpc>
                        <a:spcBef>
                          <a:spcPts val="0"/>
                        </a:spcBef>
                        <a:spcAft>
                          <a:spcPts val="0"/>
                        </a:spcAft>
                        <a:buNone/>
                      </a:pPr>
                      <a:r>
                        <a:rPr lang="en" sz="1200"/>
                        <a:t>8253364.56</a:t>
                      </a:r>
                      <a:endParaRPr sz="1200"/>
                    </a:p>
                  </a:txBody>
                  <a:tcPr marT="91425" marB="91425" marR="91425" marL="91425"/>
                </a:tc>
                <a:tc>
                  <a:txBody>
                    <a:bodyPr/>
                    <a:lstStyle/>
                    <a:p>
                      <a:pPr indent="0" lvl="0" marL="0" rtl="0" algn="l">
                        <a:lnSpc>
                          <a:spcPct val="115000"/>
                        </a:lnSpc>
                        <a:spcBef>
                          <a:spcPts val="0"/>
                        </a:spcBef>
                        <a:spcAft>
                          <a:spcPts val="0"/>
                        </a:spcAft>
                        <a:buNone/>
                      </a:pPr>
                      <a:r>
                        <a:rPr lang="en" sz="1200"/>
                        <a:t>6692754.85</a:t>
                      </a:r>
                      <a:endParaRPr sz="1200"/>
                    </a:p>
                  </a:txBody>
                  <a:tcPr marT="91425" marB="91425" marR="91425" marL="91425"/>
                </a:tc>
                <a:tc>
                  <a:txBody>
                    <a:bodyPr/>
                    <a:lstStyle/>
                    <a:p>
                      <a:pPr indent="-228600" lvl="0" marL="228600" rtl="0" algn="l">
                        <a:lnSpc>
                          <a:spcPct val="115000"/>
                        </a:lnSpc>
                        <a:spcBef>
                          <a:spcPts val="0"/>
                        </a:spcBef>
                        <a:spcAft>
                          <a:spcPts val="0"/>
                        </a:spcAft>
                        <a:buNone/>
                      </a:pPr>
                      <a:r>
                        <a:rPr lang="en" sz="1200"/>
                        <a:t>510526.11</a:t>
                      </a:r>
                      <a:endParaRPr sz="1300"/>
                    </a:p>
                  </a:txBody>
                  <a:tcPr marT="91425" marB="91425" marR="91425" marL="91425"/>
                </a:tc>
                <a:tc>
                  <a:txBody>
                    <a:bodyPr/>
                    <a:lstStyle/>
                    <a:p>
                      <a:pPr indent="-228600" lvl="0" marL="228600" rtl="0" algn="l">
                        <a:lnSpc>
                          <a:spcPct val="115000"/>
                        </a:lnSpc>
                        <a:spcBef>
                          <a:spcPts val="0"/>
                        </a:spcBef>
                        <a:spcAft>
                          <a:spcPts val="0"/>
                        </a:spcAft>
                        <a:buNone/>
                      </a:pPr>
                      <a:r>
                        <a:rPr lang="en" sz="1200"/>
                        <a:t>3188007525.50</a:t>
                      </a:r>
                      <a:endParaRPr sz="1200"/>
                    </a:p>
                  </a:txBody>
                  <a:tcPr marT="91425" marB="91425" marR="91425" marL="91425"/>
                </a:tc>
              </a:tr>
              <a:tr h="368825">
                <a:tc>
                  <a:txBody>
                    <a:bodyPr/>
                    <a:lstStyle/>
                    <a:p>
                      <a:pPr indent="0" lvl="0" marL="0" rtl="0" algn="l">
                        <a:spcBef>
                          <a:spcPts val="0"/>
                        </a:spcBef>
                        <a:spcAft>
                          <a:spcPts val="0"/>
                        </a:spcAft>
                        <a:buNone/>
                      </a:pPr>
                      <a:r>
                        <a:rPr b="1" lang="en" sz="1200"/>
                        <a:t>R-squared</a:t>
                      </a:r>
                      <a:endParaRPr b="1" sz="1200"/>
                    </a:p>
                  </a:txBody>
                  <a:tcPr marT="91425" marB="91425" marR="91425" marL="91425"/>
                </a:tc>
                <a:tc>
                  <a:txBody>
                    <a:bodyPr/>
                    <a:lstStyle/>
                    <a:p>
                      <a:pPr indent="0" lvl="0" marL="0" rtl="0" algn="l">
                        <a:spcBef>
                          <a:spcPts val="0"/>
                        </a:spcBef>
                        <a:spcAft>
                          <a:spcPts val="0"/>
                        </a:spcAft>
                        <a:buNone/>
                      </a:pPr>
                      <a:r>
                        <a:rPr lang="en" sz="1200"/>
                        <a:t>0.61</a:t>
                      </a:r>
                      <a:endParaRPr sz="1200"/>
                    </a:p>
                  </a:txBody>
                  <a:tcPr marT="91425" marB="91425" marR="91425" marL="91425"/>
                </a:tc>
                <a:tc>
                  <a:txBody>
                    <a:bodyPr/>
                    <a:lstStyle/>
                    <a:p>
                      <a:pPr indent="0" lvl="0" marL="0" rtl="0" algn="l">
                        <a:spcBef>
                          <a:spcPts val="0"/>
                        </a:spcBef>
                        <a:spcAft>
                          <a:spcPts val="0"/>
                        </a:spcAft>
                        <a:buNone/>
                      </a:pPr>
                      <a:r>
                        <a:rPr lang="en" sz="1200"/>
                        <a:t>0.68</a:t>
                      </a:r>
                      <a:endParaRPr sz="1200"/>
                    </a:p>
                  </a:txBody>
                  <a:tcPr marT="91425" marB="91425" marR="91425" marL="91425"/>
                </a:tc>
                <a:tc>
                  <a:txBody>
                    <a:bodyPr/>
                    <a:lstStyle/>
                    <a:p>
                      <a:pPr indent="-228600" lvl="0" marL="228600" rtl="0" algn="l">
                        <a:lnSpc>
                          <a:spcPct val="115000"/>
                        </a:lnSpc>
                        <a:spcBef>
                          <a:spcPts val="0"/>
                        </a:spcBef>
                        <a:spcAft>
                          <a:spcPts val="0"/>
                        </a:spcAft>
                        <a:buNone/>
                      </a:pPr>
                      <a:r>
                        <a:rPr lang="en" sz="1200"/>
                        <a:t>0.98</a:t>
                      </a:r>
                      <a:endParaRPr sz="1300"/>
                    </a:p>
                  </a:txBody>
                  <a:tcPr marT="91425" marB="91425" marR="91425" marL="91425"/>
                </a:tc>
                <a:tc>
                  <a:txBody>
                    <a:bodyPr/>
                    <a:lstStyle/>
                    <a:p>
                      <a:pPr indent="-228600" lvl="0" marL="228600" rtl="0" algn="l">
                        <a:lnSpc>
                          <a:spcPct val="115000"/>
                        </a:lnSpc>
                        <a:spcBef>
                          <a:spcPts val="0"/>
                        </a:spcBef>
                        <a:spcAft>
                          <a:spcPts val="0"/>
                        </a:spcAft>
                        <a:buNone/>
                      </a:pPr>
                      <a:r>
                        <a:rPr lang="en" sz="1200"/>
                        <a:t>0.27</a:t>
                      </a:r>
                      <a:endParaRPr sz="1200"/>
                    </a:p>
                  </a:txBody>
                  <a:tcPr marT="91425" marB="91425" marR="91425" marL="91425"/>
                </a:tc>
              </a:tr>
            </a:tbl>
          </a:graphicData>
        </a:graphic>
      </p:graphicFrame>
      <p:sp>
        <p:nvSpPr>
          <p:cNvPr id="186" name="Google Shape;186;p27"/>
          <p:cNvSpPr txBox="1"/>
          <p:nvPr/>
        </p:nvSpPr>
        <p:spPr>
          <a:xfrm>
            <a:off x="824850" y="1775425"/>
            <a:ext cx="7494300" cy="71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Simple Model: an intuitive model calculating hourly demand based on weekly averages of same hour in same week last year</a:t>
            </a:r>
            <a:endParaRPr>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2" name="Google Shape;192;p28"/>
          <p:cNvSpPr txBox="1"/>
          <p:nvPr>
            <p:ph idx="1" type="body"/>
          </p:nvPr>
        </p:nvSpPr>
        <p:spPr>
          <a:xfrm>
            <a:off x="729450" y="2078875"/>
            <a:ext cx="7688700" cy="210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Data set is time series format. Therefore, the regression models would not offer a reliable forecast</a:t>
            </a:r>
            <a:endParaRPr sz="1200"/>
          </a:p>
          <a:p>
            <a:pPr indent="-304800" lvl="0" marL="457200" rtl="0" algn="l">
              <a:spcBef>
                <a:spcPts val="0"/>
              </a:spcBef>
              <a:spcAft>
                <a:spcPts val="0"/>
              </a:spcAft>
              <a:buSzPts val="1200"/>
              <a:buChar char="●"/>
            </a:pPr>
            <a:r>
              <a:rPr lang="en" sz="1200"/>
              <a:t>Prophet model offers the best results compared to other time series models</a:t>
            </a:r>
            <a:endParaRPr sz="1200"/>
          </a:p>
          <a:p>
            <a:pPr indent="-304800" lvl="0" marL="457200" rtl="0" algn="l">
              <a:spcBef>
                <a:spcPts val="0"/>
              </a:spcBef>
              <a:spcAft>
                <a:spcPts val="0"/>
              </a:spcAft>
              <a:buSzPts val="1200"/>
              <a:buChar char="●"/>
            </a:pPr>
            <a:r>
              <a:rPr lang="en" sz="1200"/>
              <a:t>Prophet offers a prediction number and a confidence interval that company executives can use, as they make decisions for the company overall planning</a:t>
            </a:r>
            <a:endParaRPr sz="1200"/>
          </a:p>
          <a:p>
            <a:pPr indent="-304800" lvl="0" marL="457200" rtl="0" algn="l">
              <a:spcBef>
                <a:spcPts val="0"/>
              </a:spcBef>
              <a:spcAft>
                <a:spcPts val="0"/>
              </a:spcAft>
              <a:buSzPts val="1200"/>
              <a:buChar char="●"/>
            </a:pPr>
            <a:r>
              <a:rPr lang="en" sz="1200"/>
              <a:t>The forecast can serve as the basis for budget, production, maintenance, and resources planning</a:t>
            </a:r>
            <a:endParaRPr sz="1200"/>
          </a:p>
          <a:p>
            <a:pPr indent="-304800" lvl="0" marL="457200" rtl="0" algn="l">
              <a:spcBef>
                <a:spcPts val="0"/>
              </a:spcBef>
              <a:spcAft>
                <a:spcPts val="0"/>
              </a:spcAft>
              <a:buSzPts val="1200"/>
              <a:buChar char="●"/>
            </a:pPr>
            <a:r>
              <a:rPr lang="en" sz="1200"/>
              <a:t>Pricing strategies can be planned with the forecast derived as the basis</a:t>
            </a:r>
            <a:endParaRPr sz="1200"/>
          </a:p>
          <a:p>
            <a:pPr indent="-304800" lvl="0" marL="457200" rtl="0" algn="l">
              <a:spcBef>
                <a:spcPts val="0"/>
              </a:spcBef>
              <a:spcAft>
                <a:spcPts val="0"/>
              </a:spcAft>
              <a:buSzPts val="1200"/>
              <a:buChar char="●"/>
            </a:pPr>
            <a:r>
              <a:rPr lang="en" sz="1200"/>
              <a:t>Model is not final, there is plenty of room for improvement using other features that might be correlated with energy consumption and that would need to be discovered through more analysis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Thank you for listening!</a:t>
            </a:r>
            <a:endParaRPr sz="3300"/>
          </a:p>
        </p:txBody>
      </p:sp>
      <p:pic>
        <p:nvPicPr>
          <p:cNvPr id="198" name="Google Shape;198;p29"/>
          <p:cNvPicPr preferRelativeResize="0"/>
          <p:nvPr/>
        </p:nvPicPr>
        <p:blipFill>
          <a:blip r:embed="rId3">
            <a:alphaModFix/>
          </a:blip>
          <a:stretch>
            <a:fillRect/>
          </a:stretch>
        </p:blipFill>
        <p:spPr>
          <a:xfrm>
            <a:off x="2547938" y="2061400"/>
            <a:ext cx="4048125" cy="268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Content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AutoNum type="arabicPeriod"/>
            </a:pPr>
            <a:r>
              <a:rPr lang="en"/>
              <a:t>Address the Business Question</a:t>
            </a:r>
            <a:endParaRPr/>
          </a:p>
          <a:p>
            <a:pPr indent="-311150" lvl="0" marL="457200" rtl="0" algn="l">
              <a:lnSpc>
                <a:spcPct val="200000"/>
              </a:lnSpc>
              <a:spcBef>
                <a:spcPts val="0"/>
              </a:spcBef>
              <a:spcAft>
                <a:spcPts val="0"/>
              </a:spcAft>
              <a:buSzPts val="1300"/>
              <a:buAutoNum type="arabicPeriod"/>
            </a:pPr>
            <a:r>
              <a:rPr lang="en"/>
              <a:t>Dataset Overview</a:t>
            </a:r>
            <a:endParaRPr/>
          </a:p>
          <a:p>
            <a:pPr indent="-311150" lvl="0" marL="457200" rtl="0" algn="l">
              <a:lnSpc>
                <a:spcPct val="200000"/>
              </a:lnSpc>
              <a:spcBef>
                <a:spcPts val="0"/>
              </a:spcBef>
              <a:spcAft>
                <a:spcPts val="0"/>
              </a:spcAft>
              <a:buSzPts val="1300"/>
              <a:buAutoNum type="arabicPeriod"/>
            </a:pPr>
            <a:r>
              <a:rPr lang="en"/>
              <a:t>Techniques Applied </a:t>
            </a:r>
            <a:endParaRPr/>
          </a:p>
          <a:p>
            <a:pPr indent="-311150" lvl="0" marL="457200" rtl="0" algn="l">
              <a:lnSpc>
                <a:spcPct val="200000"/>
              </a:lnSpc>
              <a:spcBef>
                <a:spcPts val="0"/>
              </a:spcBef>
              <a:spcAft>
                <a:spcPts val="0"/>
              </a:spcAft>
              <a:buSzPts val="1300"/>
              <a:buAutoNum type="arabicPeriod"/>
            </a:pPr>
            <a:r>
              <a:rPr lang="en"/>
              <a:t>Result</a:t>
            </a:r>
            <a:endParaRPr/>
          </a:p>
          <a:p>
            <a:pPr indent="-311150" lvl="0" marL="457200" rtl="0" algn="l">
              <a:lnSpc>
                <a:spcPct val="200000"/>
              </a:lnSpc>
              <a:spcBef>
                <a:spcPts val="0"/>
              </a:spcBef>
              <a:spcAft>
                <a:spcPts val="0"/>
              </a:spcAft>
              <a:buSzPts val="1300"/>
              <a:buAutoNum type="arabicPeriod"/>
            </a:pPr>
            <a:r>
              <a:rPr lang="en"/>
              <a:t>Future Improvements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Objectives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Create energy consumption forecast</a:t>
            </a:r>
            <a:endParaRPr sz="1200"/>
          </a:p>
          <a:p>
            <a:pPr indent="-304800" lvl="0" marL="457200" rtl="0" algn="l">
              <a:spcBef>
                <a:spcPts val="0"/>
              </a:spcBef>
              <a:spcAft>
                <a:spcPts val="0"/>
              </a:spcAft>
              <a:buSzPts val="1200"/>
              <a:buChar char="●"/>
            </a:pPr>
            <a:r>
              <a:rPr lang="en" sz="1200"/>
              <a:t>Meet future demand without running the risk of blackouts and consumers’ dissatisfaction</a:t>
            </a:r>
            <a:endParaRPr sz="1200"/>
          </a:p>
          <a:p>
            <a:pPr indent="-304800" lvl="0" marL="457200" rtl="0" algn="l">
              <a:spcBef>
                <a:spcPts val="0"/>
              </a:spcBef>
              <a:spcAft>
                <a:spcPts val="0"/>
              </a:spcAft>
              <a:buSzPts val="1200"/>
              <a:buChar char="●"/>
            </a:pPr>
            <a:r>
              <a:rPr lang="en" sz="1200"/>
              <a:t>Maximize utilization of power generating plants</a:t>
            </a:r>
            <a:endParaRPr sz="1200"/>
          </a:p>
          <a:p>
            <a:pPr indent="-304800" lvl="0" marL="457200" rtl="0" algn="l">
              <a:spcBef>
                <a:spcPts val="0"/>
              </a:spcBef>
              <a:spcAft>
                <a:spcPts val="0"/>
              </a:spcAft>
              <a:buSzPts val="1200"/>
              <a:buChar char="●"/>
            </a:pPr>
            <a:r>
              <a:rPr lang="en" sz="1200"/>
              <a:t>Help planning for maintenance of the power systems</a:t>
            </a:r>
            <a:endParaRPr sz="1200"/>
          </a:p>
          <a:p>
            <a:pPr indent="-304800" lvl="0" marL="457200" rtl="0" algn="l">
              <a:spcBef>
                <a:spcPts val="0"/>
              </a:spcBef>
              <a:spcAft>
                <a:spcPts val="0"/>
              </a:spcAft>
              <a:buSzPts val="1200"/>
              <a:buChar char="●"/>
            </a:pPr>
            <a:r>
              <a:rPr lang="en" sz="1200"/>
              <a:t>Get accurate demand predictions to help creating  price strategy</a:t>
            </a:r>
            <a:endParaRPr sz="1200"/>
          </a:p>
          <a:p>
            <a:pPr indent="0" lvl="0" marL="457200" rtl="0" algn="l">
              <a:spcBef>
                <a:spcPts val="0"/>
              </a:spcBef>
              <a:spcAft>
                <a:spcPts val="0"/>
              </a:spcAft>
              <a:buNone/>
            </a:pPr>
            <a:r>
              <a:t/>
            </a: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Energy consumption csv file downloaded from Kaggle</a:t>
            </a:r>
            <a:endParaRPr sz="1200"/>
          </a:p>
          <a:p>
            <a:pPr indent="-304800" lvl="0" marL="457200" rtl="0" algn="l">
              <a:spcBef>
                <a:spcPts val="0"/>
              </a:spcBef>
              <a:spcAft>
                <a:spcPts val="0"/>
              </a:spcAft>
              <a:buSzPts val="1200"/>
              <a:buChar char="●"/>
            </a:pPr>
            <a:r>
              <a:rPr lang="en" sz="1200">
                <a:highlight>
                  <a:srgbClr val="FFFFFF"/>
                </a:highlight>
              </a:rPr>
              <a:t>Contains 4 years of hourly data on electrical consumption, generation, pricing for Spain</a:t>
            </a:r>
            <a:endParaRPr sz="1200">
              <a:highlight>
                <a:srgbClr val="FFFFFF"/>
              </a:highlight>
            </a:endParaRPr>
          </a:p>
          <a:p>
            <a:pPr indent="-304800" lvl="0" marL="457200" rtl="0" algn="l">
              <a:spcBef>
                <a:spcPts val="0"/>
              </a:spcBef>
              <a:spcAft>
                <a:spcPts val="0"/>
              </a:spcAft>
              <a:buSzPts val="1200"/>
              <a:buChar char="●"/>
            </a:pPr>
            <a:r>
              <a:rPr lang="en" sz="1200"/>
              <a:t>Retrieved from </a:t>
            </a:r>
            <a:r>
              <a:rPr lang="en" sz="1200">
                <a:uFill>
                  <a:noFill/>
                </a:uFill>
                <a:hlinkClick r:id="rId3"/>
              </a:rPr>
              <a:t>ENTSOE, a Spanish public portal</a:t>
            </a:r>
            <a:r>
              <a:rPr lang="en" sz="1200"/>
              <a:t> for Transmission Service Operator (TSO) data</a:t>
            </a:r>
            <a:endParaRPr sz="1200"/>
          </a:p>
          <a:p>
            <a:pPr indent="-304800" lvl="0" marL="457200" rtl="0" algn="l">
              <a:spcBef>
                <a:spcPts val="0"/>
              </a:spcBef>
              <a:spcAft>
                <a:spcPts val="0"/>
              </a:spcAft>
              <a:buSzPts val="1200"/>
              <a:buChar char="●"/>
            </a:pPr>
            <a:r>
              <a:rPr lang="en" sz="1200"/>
              <a:t>Time series - collected daily by the hour</a:t>
            </a:r>
            <a:endParaRPr sz="1200"/>
          </a:p>
          <a:p>
            <a:pPr indent="-304800" lvl="0" marL="457200" rtl="0" algn="l">
              <a:spcBef>
                <a:spcPts val="0"/>
              </a:spcBef>
              <a:spcAft>
                <a:spcPts val="0"/>
              </a:spcAft>
              <a:buSzPts val="1200"/>
              <a:buChar char="●"/>
            </a:pPr>
            <a:r>
              <a:rPr lang="en" sz="1200"/>
              <a:t>Data was split into two sets:</a:t>
            </a:r>
            <a:endParaRPr sz="1200"/>
          </a:p>
          <a:p>
            <a:pPr indent="-304800" lvl="1" marL="914400" rtl="0" algn="l">
              <a:spcBef>
                <a:spcPts val="0"/>
              </a:spcBef>
              <a:spcAft>
                <a:spcPts val="0"/>
              </a:spcAft>
              <a:buSzPts val="1200"/>
              <a:buChar char="○"/>
            </a:pPr>
            <a:r>
              <a:rPr lang="en" sz="1200"/>
              <a:t>Train Data: Total Load Actual From January 2015 - December 2017</a:t>
            </a:r>
            <a:endParaRPr sz="1200"/>
          </a:p>
          <a:p>
            <a:pPr indent="-304800" lvl="1" marL="914400" rtl="0" algn="l">
              <a:spcBef>
                <a:spcPts val="0"/>
              </a:spcBef>
              <a:spcAft>
                <a:spcPts val="0"/>
              </a:spcAft>
              <a:buSzPts val="1200"/>
              <a:buChar char="○"/>
            </a:pPr>
            <a:r>
              <a:rPr lang="en" sz="1200"/>
              <a:t>Test Data: Total Load Actual From January 2018 - December 2018</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2689625" y="630700"/>
            <a:ext cx="6024775" cy="2010500"/>
          </a:xfrm>
          <a:prstGeom prst="rect">
            <a:avLst/>
          </a:prstGeom>
          <a:noFill/>
          <a:ln>
            <a:noFill/>
          </a:ln>
        </p:spPr>
      </p:pic>
      <p:pic>
        <p:nvPicPr>
          <p:cNvPr id="111" name="Google Shape;111;p17"/>
          <p:cNvPicPr preferRelativeResize="0"/>
          <p:nvPr/>
        </p:nvPicPr>
        <p:blipFill>
          <a:blip r:embed="rId4">
            <a:alphaModFix/>
          </a:blip>
          <a:stretch>
            <a:fillRect/>
          </a:stretch>
        </p:blipFill>
        <p:spPr>
          <a:xfrm>
            <a:off x="2689649" y="2789025"/>
            <a:ext cx="6024775" cy="2010500"/>
          </a:xfrm>
          <a:prstGeom prst="rect">
            <a:avLst/>
          </a:prstGeom>
          <a:noFill/>
          <a:ln>
            <a:noFill/>
          </a:ln>
        </p:spPr>
      </p:pic>
      <p:sp>
        <p:nvSpPr>
          <p:cNvPr id="112" name="Google Shape;112;p17"/>
          <p:cNvSpPr txBox="1"/>
          <p:nvPr/>
        </p:nvSpPr>
        <p:spPr>
          <a:xfrm>
            <a:off x="423675" y="2055300"/>
            <a:ext cx="2117100" cy="10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Lato"/>
                <a:ea typeface="Lato"/>
                <a:cs typeface="Lato"/>
                <a:sym typeface="Lato"/>
              </a:rPr>
              <a:t>YEARLY PLOTS FOR 2015 - 2016</a:t>
            </a:r>
            <a:endParaRPr b="1" sz="19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a:t>
            </a:r>
            <a:r>
              <a:rPr lang="en"/>
              <a:t>Preprocessing</a:t>
            </a:r>
            <a:endParaRPr/>
          </a:p>
        </p:txBody>
      </p:sp>
      <p:sp>
        <p:nvSpPr>
          <p:cNvPr id="118" name="Google Shape;118;p18"/>
          <p:cNvSpPr txBox="1"/>
          <p:nvPr>
            <p:ph idx="1" type="body"/>
          </p:nvPr>
        </p:nvSpPr>
        <p:spPr>
          <a:xfrm>
            <a:off x="727650" y="1795375"/>
            <a:ext cx="5372400" cy="306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Removal of unnecessary columns</a:t>
            </a:r>
            <a:endParaRPr/>
          </a:p>
          <a:p>
            <a:pPr indent="-311150" lvl="0" marL="457200" rtl="0" algn="l">
              <a:spcBef>
                <a:spcPts val="0"/>
              </a:spcBef>
              <a:spcAft>
                <a:spcPts val="0"/>
              </a:spcAft>
              <a:buSzPts val="1300"/>
              <a:buChar char="●"/>
            </a:pPr>
            <a:r>
              <a:rPr lang="en"/>
              <a:t>Removal of duplicate data</a:t>
            </a:r>
            <a:endParaRPr/>
          </a:p>
          <a:p>
            <a:pPr indent="-311150" lvl="0" marL="457200" rtl="0" algn="l">
              <a:spcBef>
                <a:spcPts val="0"/>
              </a:spcBef>
              <a:spcAft>
                <a:spcPts val="0"/>
              </a:spcAft>
              <a:buSzPts val="1300"/>
              <a:buChar char="●"/>
            </a:pPr>
            <a:r>
              <a:rPr lang="en"/>
              <a:t>Filling missing data using forward filling </a:t>
            </a:r>
            <a:r>
              <a:rPr lang="en"/>
              <a:t>- demand at a given hour is almost same as the previous hour</a:t>
            </a:r>
            <a:endParaRPr/>
          </a:p>
          <a:p>
            <a:pPr indent="-311150" lvl="0" marL="457200" rtl="0" algn="l">
              <a:spcBef>
                <a:spcPts val="0"/>
              </a:spcBef>
              <a:spcAft>
                <a:spcPts val="0"/>
              </a:spcAft>
              <a:buSzPts val="1300"/>
              <a:buChar char="●"/>
            </a:pPr>
            <a:r>
              <a:rPr lang="en"/>
              <a:t>Descriptive statistics</a:t>
            </a:r>
            <a:endParaRPr/>
          </a:p>
          <a:p>
            <a:pPr indent="-311150" lvl="0" marL="457200" rtl="0" algn="l">
              <a:spcBef>
                <a:spcPts val="0"/>
              </a:spcBef>
              <a:spcAft>
                <a:spcPts val="0"/>
              </a:spcAft>
              <a:buSzPts val="1300"/>
              <a:buChar char="●"/>
            </a:pPr>
            <a:r>
              <a:rPr lang="en"/>
              <a:t>Application of Dickey-Fuller test to discover if data set was stationary</a:t>
            </a:r>
            <a:endParaRPr/>
          </a:p>
        </p:txBody>
      </p:sp>
      <p:pic>
        <p:nvPicPr>
          <p:cNvPr id="119" name="Google Shape;119;p18"/>
          <p:cNvPicPr preferRelativeResize="0"/>
          <p:nvPr/>
        </p:nvPicPr>
        <p:blipFill>
          <a:blip r:embed="rId3">
            <a:alphaModFix/>
          </a:blip>
          <a:stretch>
            <a:fillRect/>
          </a:stretch>
        </p:blipFill>
        <p:spPr>
          <a:xfrm>
            <a:off x="948375" y="3464625"/>
            <a:ext cx="4600225" cy="1608225"/>
          </a:xfrm>
          <a:prstGeom prst="rect">
            <a:avLst/>
          </a:prstGeom>
          <a:noFill/>
          <a:ln>
            <a:noFill/>
          </a:ln>
        </p:spPr>
      </p:pic>
      <p:pic>
        <p:nvPicPr>
          <p:cNvPr id="120" name="Google Shape;120;p18"/>
          <p:cNvPicPr preferRelativeResize="0"/>
          <p:nvPr/>
        </p:nvPicPr>
        <p:blipFill>
          <a:blip r:embed="rId4">
            <a:alphaModFix/>
          </a:blip>
          <a:stretch>
            <a:fillRect/>
          </a:stretch>
        </p:blipFill>
        <p:spPr>
          <a:xfrm>
            <a:off x="6189975" y="1569050"/>
            <a:ext cx="2585176" cy="329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Insights: Stationarity Check</a:t>
            </a:r>
            <a:endParaRPr sz="2400"/>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9"/>
          <p:cNvPicPr preferRelativeResize="0"/>
          <p:nvPr/>
        </p:nvPicPr>
        <p:blipFill>
          <a:blip r:embed="rId3">
            <a:alphaModFix/>
          </a:blip>
          <a:stretch>
            <a:fillRect/>
          </a:stretch>
        </p:blipFill>
        <p:spPr>
          <a:xfrm>
            <a:off x="249000" y="2078875"/>
            <a:ext cx="2952300" cy="2505858"/>
          </a:xfrm>
          <a:prstGeom prst="rect">
            <a:avLst/>
          </a:prstGeom>
          <a:noFill/>
          <a:ln>
            <a:noFill/>
          </a:ln>
        </p:spPr>
      </p:pic>
      <p:pic>
        <p:nvPicPr>
          <p:cNvPr id="128" name="Google Shape;128;p19"/>
          <p:cNvPicPr preferRelativeResize="0"/>
          <p:nvPr/>
        </p:nvPicPr>
        <p:blipFill>
          <a:blip r:embed="rId4">
            <a:alphaModFix/>
          </a:blip>
          <a:stretch>
            <a:fillRect/>
          </a:stretch>
        </p:blipFill>
        <p:spPr>
          <a:xfrm>
            <a:off x="3201307" y="2097850"/>
            <a:ext cx="2867368" cy="2467900"/>
          </a:xfrm>
          <a:prstGeom prst="rect">
            <a:avLst/>
          </a:prstGeom>
          <a:noFill/>
          <a:ln>
            <a:noFill/>
          </a:ln>
        </p:spPr>
      </p:pic>
      <p:pic>
        <p:nvPicPr>
          <p:cNvPr id="129" name="Google Shape;129;p19"/>
          <p:cNvPicPr preferRelativeResize="0"/>
          <p:nvPr/>
        </p:nvPicPr>
        <p:blipFill>
          <a:blip r:embed="rId5">
            <a:alphaModFix/>
          </a:blip>
          <a:stretch>
            <a:fillRect/>
          </a:stretch>
        </p:blipFill>
        <p:spPr>
          <a:xfrm>
            <a:off x="6182100" y="2081350"/>
            <a:ext cx="2867375" cy="25009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478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Insights: Seasonalities</a:t>
            </a:r>
            <a:endParaRPr sz="2400"/>
          </a:p>
        </p:txBody>
      </p:sp>
      <p:sp>
        <p:nvSpPr>
          <p:cNvPr id="135" name="Google Shape;135;p20"/>
          <p:cNvSpPr txBox="1"/>
          <p:nvPr>
            <p:ph idx="1" type="body"/>
          </p:nvPr>
        </p:nvSpPr>
        <p:spPr>
          <a:xfrm>
            <a:off x="729325" y="2078875"/>
            <a:ext cx="3774300" cy="2788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No trend on dataset however, multiple seasonalities were detected</a:t>
            </a:r>
            <a:endParaRPr sz="1200"/>
          </a:p>
          <a:p>
            <a:pPr indent="-304800" lvl="0" marL="457200" rtl="0" algn="l">
              <a:spcBef>
                <a:spcPts val="0"/>
              </a:spcBef>
              <a:spcAft>
                <a:spcPts val="0"/>
              </a:spcAft>
              <a:buSzPts val="1200"/>
              <a:buChar char="●"/>
            </a:pPr>
            <a:r>
              <a:rPr lang="en" sz="1200"/>
              <a:t>Highest energy consumption of the week is observed during w</a:t>
            </a:r>
            <a:r>
              <a:rPr lang="en" sz="1200"/>
              <a:t>eekdays</a:t>
            </a:r>
            <a:endParaRPr sz="1200"/>
          </a:p>
          <a:p>
            <a:pPr indent="-304800" lvl="0" marL="457200" rtl="0" algn="l">
              <a:spcBef>
                <a:spcPts val="0"/>
              </a:spcBef>
              <a:spcAft>
                <a:spcPts val="0"/>
              </a:spcAft>
              <a:buSzPts val="1200"/>
              <a:buChar char="●"/>
            </a:pPr>
            <a:r>
              <a:rPr lang="en" sz="1200"/>
              <a:t>Energy consumption is highest during business hours</a:t>
            </a:r>
            <a:endParaRPr sz="1200"/>
          </a:p>
          <a:p>
            <a:pPr indent="-304800" lvl="0" marL="457200" rtl="0" algn="l">
              <a:spcBef>
                <a:spcPts val="0"/>
              </a:spcBef>
              <a:spcAft>
                <a:spcPts val="0"/>
              </a:spcAft>
              <a:buSzPts val="1200"/>
              <a:buChar char="●"/>
            </a:pPr>
            <a:r>
              <a:rPr lang="en" sz="1200"/>
              <a:t>Energy demand fluctuations were detected, Winter and Summer months having a higher demand and Spring months the lowest</a:t>
            </a:r>
            <a:endParaRPr sz="1200"/>
          </a:p>
          <a:p>
            <a:pPr indent="-304800" lvl="0" marL="457200" rtl="0" algn="l">
              <a:spcBef>
                <a:spcPts val="0"/>
              </a:spcBef>
              <a:spcAft>
                <a:spcPts val="0"/>
              </a:spcAft>
              <a:buSzPts val="1200"/>
              <a:buChar char="●"/>
            </a:pPr>
            <a:r>
              <a:rPr lang="en" sz="1200"/>
              <a:t>These evaluations indicate the presence of other potential influential features to the demand beyond the ones that have been applied in this project</a:t>
            </a:r>
            <a:endParaRPr/>
          </a:p>
        </p:txBody>
      </p:sp>
      <p:pic>
        <p:nvPicPr>
          <p:cNvPr id="136" name="Google Shape;136;p20"/>
          <p:cNvPicPr preferRelativeResize="0"/>
          <p:nvPr/>
        </p:nvPicPr>
        <p:blipFill>
          <a:blip r:embed="rId3">
            <a:alphaModFix/>
          </a:blip>
          <a:stretch>
            <a:fillRect/>
          </a:stretch>
        </p:blipFill>
        <p:spPr>
          <a:xfrm>
            <a:off x="4503625" y="1853850"/>
            <a:ext cx="4432800" cy="29273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Modelling Techniques</a:t>
            </a:r>
            <a:endParaRPr/>
          </a:p>
        </p:txBody>
      </p:sp>
      <p:sp>
        <p:nvSpPr>
          <p:cNvPr id="142" name="Google Shape;142;p21"/>
          <p:cNvSpPr txBox="1"/>
          <p:nvPr>
            <p:ph idx="1" type="body"/>
          </p:nvPr>
        </p:nvSpPr>
        <p:spPr>
          <a:xfrm>
            <a:off x="727650" y="1937825"/>
            <a:ext cx="7688700" cy="267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Regression models: Linear regression, KNN, and Random Forests</a:t>
            </a:r>
            <a:endParaRPr/>
          </a:p>
          <a:p>
            <a:pPr indent="-298450" lvl="1" marL="914400" rtl="0" algn="l">
              <a:spcBef>
                <a:spcPts val="0"/>
              </a:spcBef>
              <a:spcAft>
                <a:spcPts val="0"/>
              </a:spcAft>
              <a:buSzPts val="1100"/>
              <a:buChar char="○"/>
            </a:pPr>
            <a:r>
              <a:rPr i="1" lang="en"/>
              <a:t>Linear Regression: No autocorrelation is needed for this type of models</a:t>
            </a:r>
            <a:r>
              <a:rPr lang="en"/>
              <a:t>; </a:t>
            </a:r>
            <a:r>
              <a:rPr i="1" lang="en"/>
              <a:t>if present results will be biased, inconsistent, and inefficient. Since the dataset is time series, we cannot assume no autocorrelation between the lagged terms</a:t>
            </a:r>
            <a:endParaRPr i="1"/>
          </a:p>
          <a:p>
            <a:pPr indent="-298450" lvl="1" marL="914400" rtl="0" algn="l">
              <a:spcBef>
                <a:spcPts val="0"/>
              </a:spcBef>
              <a:spcAft>
                <a:spcPts val="0"/>
              </a:spcAft>
              <a:buSzPts val="1100"/>
              <a:buChar char="○"/>
            </a:pPr>
            <a:r>
              <a:rPr i="1" lang="en"/>
              <a:t>Random Forest: Prediction is overfit, and model does not scale well with presence of seasonality and trend </a:t>
            </a:r>
            <a:endParaRPr/>
          </a:p>
          <a:p>
            <a:pPr indent="-311150" lvl="0" marL="457200" rtl="0" algn="l">
              <a:spcBef>
                <a:spcPts val="0"/>
              </a:spcBef>
              <a:spcAft>
                <a:spcPts val="0"/>
              </a:spcAft>
              <a:buSzPts val="1300"/>
              <a:buChar char="●"/>
            </a:pPr>
            <a:r>
              <a:rPr lang="en"/>
              <a:t>Time series models: </a:t>
            </a:r>
            <a:endParaRPr/>
          </a:p>
          <a:p>
            <a:pPr indent="-298450" lvl="1" marL="914400" rtl="0" algn="l">
              <a:spcBef>
                <a:spcPts val="0"/>
              </a:spcBef>
              <a:spcAft>
                <a:spcPts val="0"/>
              </a:spcAft>
              <a:buSzPts val="1100"/>
              <a:buChar char="○"/>
            </a:pPr>
            <a:r>
              <a:rPr i="1" lang="en"/>
              <a:t>ARMA: Failed to address multi-seasonalities</a:t>
            </a:r>
            <a:endParaRPr i="1"/>
          </a:p>
          <a:p>
            <a:pPr indent="-298450" lvl="1" marL="914400" rtl="0" algn="l">
              <a:spcBef>
                <a:spcPts val="0"/>
              </a:spcBef>
              <a:spcAft>
                <a:spcPts val="0"/>
              </a:spcAft>
              <a:buSzPts val="1100"/>
              <a:buChar char="○"/>
            </a:pPr>
            <a:r>
              <a:rPr i="1" lang="en"/>
              <a:t>Seasonal-ARIMA, TBATS: Successfully address multi-seasonalities, but predictions have large errors</a:t>
            </a:r>
            <a:endParaRPr i="1"/>
          </a:p>
          <a:p>
            <a:pPr indent="-311150" lvl="0" marL="457200" rtl="0" algn="l">
              <a:spcBef>
                <a:spcPts val="0"/>
              </a:spcBef>
              <a:spcAft>
                <a:spcPts val="0"/>
              </a:spcAft>
              <a:buSzPts val="1300"/>
              <a:buChar char="●"/>
            </a:pPr>
            <a:r>
              <a:rPr lang="en"/>
              <a:t>Chosen Model: Prophet</a:t>
            </a:r>
            <a:endParaRPr/>
          </a:p>
          <a:p>
            <a:pPr indent="-298450" lvl="1" marL="914400" rtl="0" algn="l">
              <a:spcBef>
                <a:spcPts val="0"/>
              </a:spcBef>
              <a:spcAft>
                <a:spcPts val="0"/>
              </a:spcAft>
              <a:buSzPts val="1100"/>
              <a:buChar char="○"/>
            </a:pPr>
            <a:r>
              <a:rPr lang="en"/>
              <a:t>Successfully address multi-seasonalities, simultaneously make use of Fourier Series to fit the seasonal relationships in data</a:t>
            </a:r>
            <a:endParaRPr/>
          </a:p>
          <a:p>
            <a:pPr indent="-298450" lvl="1" marL="914400" rtl="0" algn="l">
              <a:spcBef>
                <a:spcPts val="0"/>
              </a:spcBef>
              <a:spcAft>
                <a:spcPts val="0"/>
              </a:spcAft>
              <a:buSzPts val="1100"/>
              <a:buChar char="○"/>
            </a:pPr>
            <a:r>
              <a:rPr lang="en"/>
              <a:t>Better predictions with results including upper and lower predicted consumption within 95% confidence intervals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