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4558f240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4558f240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4558f240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4558f240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4558f240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4558f240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4558f240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4558f240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4558f240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4558f240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4558f240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4558f240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4558f240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4558f240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4558f240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4558f240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BHAVNA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- Mixed language sentiment analysis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1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Members: Batch B</a:t>
            </a:r>
            <a:br>
              <a:rPr lang="en"/>
            </a:br>
            <a:r>
              <a:rPr lang="en"/>
              <a:t>Prateek Mehta (D17C/32)</a:t>
            </a:r>
            <a:br>
              <a:rPr lang="en"/>
            </a:br>
            <a:r>
              <a:rPr lang="en"/>
              <a:t>Alisha Punwani (D17C/43)</a:t>
            </a:r>
            <a:br>
              <a:rPr lang="en"/>
            </a:br>
            <a:r>
              <a:rPr lang="en"/>
              <a:t>Harsh Sachanandani (D17C/49)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8301" y="2742200"/>
            <a:ext cx="1885526" cy="198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803800" y="1958250"/>
            <a:ext cx="7688700" cy="24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Code-mixed data is an important challenge of natural language processing, </a:t>
            </a:r>
            <a:endParaRPr sz="16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need for analysis tools for code-mixed data arises.</a:t>
            </a:r>
            <a:endParaRPr sz="16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Although much research in multilingual and cross-lingual sentiment analysis has used semi-supervised or unsupervised methods, supervised methods still perform better.</a:t>
            </a:r>
            <a:endParaRPr sz="16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a few datasets for popular languages such as English-Spanish, English-Hindi, and English-Chinese are available.</a:t>
            </a:r>
            <a:endParaRPr sz="16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This project aims to bridge this gap and make sentiment analysis easier in mixed languages specifically for English-Hindi mixed text.</a:t>
            </a:r>
            <a:endParaRPr sz="16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aim is to solve the task of performing sentiment analysis on a mixed code text.</a:t>
            </a:r>
            <a:endParaRPr sz="16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a twitter dataset on collated hindi-english dataset with good labels across 3 categories, Neutral, Positive, Negative.</a:t>
            </a:r>
            <a:endParaRPr sz="16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LSTMs are the preferred model type used to tackle similar problems in other areas.</a:t>
            </a:r>
            <a:endParaRPr sz="16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we use a couple of LSTM models, one bidirectional and one single flow. Along with two convolutional networks to give a combined highly accurate result. </a:t>
            </a:r>
            <a:endParaRPr sz="16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trained a total of 4 sequential models on twitter based Hindi-English mixed text with good labels across 3 categories, Neutral, Positive, Negative. </a:t>
            </a:r>
            <a:endParaRPr sz="16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are sequential models with an average of 2.8 million trainable parameters </a:t>
            </a:r>
            <a:endParaRPr sz="16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models are fed spliced and tokenized strings with sequence lengths padded to 50 characters. </a:t>
            </a:r>
            <a:endParaRPr sz="16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were then trained to 10 epochs each. The LSTM models achieved an accuracy of 59%, whereas the CNN models performed slightly better at 62% accuracy.</a:t>
            </a:r>
            <a:endParaRPr sz="16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144800" y="2086275"/>
            <a:ext cx="4191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Model_name: "sequential"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_________________________________________________________________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Layer (type)                 Output Shape              Param #  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=================================================================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embedding (Embedding)        (None, 50, 128)           2560000  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_________________________________________________________________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bidirectional (Bidirectional (None, 256)               263168   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_________________________________________________________________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dense (Dense)                (None, 64)                16448    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_________________________________________________________________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dense_1 (Dense)              (None, 32)                2080     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_________________________________________________________________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dense_2 (Dense)              (None, 3)                 99       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=================================================================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params: 2,841,795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Trainable params: 2,841,795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4484850" y="2086275"/>
            <a:ext cx="42849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Times New Roman"/>
                <a:ea typeface="Times New Roman"/>
                <a:cs typeface="Times New Roman"/>
                <a:sym typeface="Times New Roman"/>
              </a:rPr>
              <a:t>Model_name: "sequential_3"</a:t>
            </a:r>
            <a:endParaRPr sz="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Times New Roman"/>
                <a:ea typeface="Times New Roman"/>
                <a:cs typeface="Times New Roman"/>
                <a:sym typeface="Times New Roman"/>
              </a:rPr>
              <a:t>_________________________________________________________________</a:t>
            </a:r>
            <a:endParaRPr sz="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Times New Roman"/>
                <a:ea typeface="Times New Roman"/>
                <a:cs typeface="Times New Roman"/>
                <a:sym typeface="Times New Roman"/>
              </a:rPr>
              <a:t>Layer (type)                 Output Shape              Param #   </a:t>
            </a:r>
            <a:endParaRPr sz="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Times New Roman"/>
                <a:ea typeface="Times New Roman"/>
                <a:cs typeface="Times New Roman"/>
                <a:sym typeface="Times New Roman"/>
              </a:rPr>
              <a:t>=================================================================</a:t>
            </a:r>
            <a:endParaRPr sz="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Times New Roman"/>
                <a:ea typeface="Times New Roman"/>
                <a:cs typeface="Times New Roman"/>
                <a:sym typeface="Times New Roman"/>
              </a:rPr>
              <a:t>embedding_3 (Embedding)      (None, 50, 128)           2560000   </a:t>
            </a:r>
            <a:endParaRPr sz="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Times New Roman"/>
                <a:ea typeface="Times New Roman"/>
                <a:cs typeface="Times New Roman"/>
                <a:sym typeface="Times New Roman"/>
              </a:rPr>
              <a:t>_________________________________________________________________</a:t>
            </a:r>
            <a:endParaRPr sz="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Times New Roman"/>
                <a:ea typeface="Times New Roman"/>
                <a:cs typeface="Times New Roman"/>
                <a:sym typeface="Times New Roman"/>
              </a:rPr>
              <a:t>conv1d_1 (Conv1D)            (None, 48, 64)            24640     </a:t>
            </a:r>
            <a:endParaRPr sz="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Times New Roman"/>
                <a:ea typeface="Times New Roman"/>
                <a:cs typeface="Times New Roman"/>
                <a:sym typeface="Times New Roman"/>
              </a:rPr>
              <a:t>_________________________________________________________________</a:t>
            </a:r>
            <a:endParaRPr sz="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Times New Roman"/>
                <a:ea typeface="Times New Roman"/>
                <a:cs typeface="Times New Roman"/>
                <a:sym typeface="Times New Roman"/>
              </a:rPr>
              <a:t>conv1d_2 (Conv1D)            (None, 46, 32)            6176      </a:t>
            </a:r>
            <a:endParaRPr sz="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Times New Roman"/>
                <a:ea typeface="Times New Roman"/>
                <a:cs typeface="Times New Roman"/>
                <a:sym typeface="Times New Roman"/>
              </a:rPr>
              <a:t>_________________________________________________________________</a:t>
            </a:r>
            <a:endParaRPr sz="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Times New Roman"/>
                <a:ea typeface="Times New Roman"/>
                <a:cs typeface="Times New Roman"/>
                <a:sym typeface="Times New Roman"/>
              </a:rPr>
              <a:t>conv1d_3 (Conv1D)            (None, 44, 16)            1552      </a:t>
            </a:r>
            <a:endParaRPr sz="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Times New Roman"/>
                <a:ea typeface="Times New Roman"/>
                <a:cs typeface="Times New Roman"/>
                <a:sym typeface="Times New Roman"/>
              </a:rPr>
              <a:t>_________________________________________________________________</a:t>
            </a:r>
            <a:endParaRPr sz="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Times New Roman"/>
                <a:ea typeface="Times New Roman"/>
                <a:cs typeface="Times New Roman"/>
                <a:sym typeface="Times New Roman"/>
              </a:rPr>
              <a:t>global_average_pooling1d_1 ( (None, 16)                0         </a:t>
            </a:r>
            <a:endParaRPr sz="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Times New Roman"/>
                <a:ea typeface="Times New Roman"/>
                <a:cs typeface="Times New Roman"/>
                <a:sym typeface="Times New Roman"/>
              </a:rPr>
              <a:t>_________________________________________________________________</a:t>
            </a:r>
            <a:endParaRPr sz="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Times New Roman"/>
                <a:ea typeface="Times New Roman"/>
                <a:cs typeface="Times New Roman"/>
                <a:sym typeface="Times New Roman"/>
              </a:rPr>
              <a:t>dense_7 (Dense)              (None, 8)                 136       </a:t>
            </a:r>
            <a:endParaRPr sz="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Times New Roman"/>
                <a:ea typeface="Times New Roman"/>
                <a:cs typeface="Times New Roman"/>
                <a:sym typeface="Times New Roman"/>
              </a:rPr>
              <a:t>_________________________________________________________________</a:t>
            </a:r>
            <a:endParaRPr sz="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Times New Roman"/>
                <a:ea typeface="Times New Roman"/>
                <a:cs typeface="Times New Roman"/>
                <a:sym typeface="Times New Roman"/>
              </a:rPr>
              <a:t>dense_8 (Dense)              (None, 3)                 27        </a:t>
            </a:r>
            <a:endParaRPr sz="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Times New Roman"/>
                <a:ea typeface="Times New Roman"/>
                <a:cs typeface="Times New Roman"/>
                <a:sym typeface="Times New Roman"/>
              </a:rPr>
              <a:t>=================================================================</a:t>
            </a:r>
            <a:endParaRPr sz="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Times New Roman"/>
                <a:ea typeface="Times New Roman"/>
                <a:cs typeface="Times New Roman"/>
                <a:sym typeface="Times New Roman"/>
              </a:rPr>
              <a:t>Total params: 2,592,531</a:t>
            </a:r>
            <a:endParaRPr sz="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Times New Roman"/>
                <a:ea typeface="Times New Roman"/>
                <a:cs typeface="Times New Roman"/>
                <a:sym typeface="Times New Roman"/>
              </a:rPr>
              <a:t>Trainable params: 2,592,531</a:t>
            </a:r>
            <a:br>
              <a:rPr lang="en" sz="75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7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144800" y="2086275"/>
            <a:ext cx="4191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Model_name: "sequential_1"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_________________________________________________________________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Layer (type)                 Output Shape              Param #  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=================================================================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embedding_1 (Embedding)      (None, 50, 128)           2560000  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_________________________________________________________________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conv1d (Conv1D)              (None, 48, 64)            24640    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_________________________________________________________________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global_average_pooling1d (Gl (None, 64)                0        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_________________________________________________________________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dense_3 (Dense)              (None, 64)                4160     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_________________________________________________________________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dense_4 (Dense)              (None, 3)                 195      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=================================================================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params: 2,588,995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Trainable params: 2,588,995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4536650" y="2153600"/>
            <a:ext cx="42849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Times New Roman"/>
                <a:ea typeface="Times New Roman"/>
                <a:cs typeface="Times New Roman"/>
                <a:sym typeface="Times New Roman"/>
              </a:rPr>
              <a:t>Model_name: "sequential_2"</a:t>
            </a:r>
            <a:endParaRPr sz="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Times New Roman"/>
                <a:ea typeface="Times New Roman"/>
                <a:cs typeface="Times New Roman"/>
                <a:sym typeface="Times New Roman"/>
              </a:rPr>
              <a:t>_________________________________________________________________</a:t>
            </a:r>
            <a:endParaRPr sz="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Times New Roman"/>
                <a:ea typeface="Times New Roman"/>
                <a:cs typeface="Times New Roman"/>
                <a:sym typeface="Times New Roman"/>
              </a:rPr>
              <a:t>Layer (type)                 Output Shape              Param #   </a:t>
            </a:r>
            <a:endParaRPr sz="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Times New Roman"/>
                <a:ea typeface="Times New Roman"/>
                <a:cs typeface="Times New Roman"/>
                <a:sym typeface="Times New Roman"/>
              </a:rPr>
              <a:t>=================================================================</a:t>
            </a:r>
            <a:endParaRPr sz="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Times New Roman"/>
                <a:ea typeface="Times New Roman"/>
                <a:cs typeface="Times New Roman"/>
                <a:sym typeface="Times New Roman"/>
              </a:rPr>
              <a:t>embedding_2 (Embedding)      (None, 50, 128)           2560000   </a:t>
            </a:r>
            <a:endParaRPr sz="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Times New Roman"/>
                <a:ea typeface="Times New Roman"/>
                <a:cs typeface="Times New Roman"/>
                <a:sym typeface="Times New Roman"/>
              </a:rPr>
              <a:t>_________________________________________________________________</a:t>
            </a:r>
            <a:endParaRPr sz="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Times New Roman"/>
                <a:ea typeface="Times New Roman"/>
                <a:cs typeface="Times New Roman"/>
                <a:sym typeface="Times New Roman"/>
              </a:rPr>
              <a:t>lstm_1 (LSTM)                (None, 264)               415008    </a:t>
            </a:r>
            <a:endParaRPr sz="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Times New Roman"/>
                <a:ea typeface="Times New Roman"/>
                <a:cs typeface="Times New Roman"/>
                <a:sym typeface="Times New Roman"/>
              </a:rPr>
              <a:t>_________________________________________________________________</a:t>
            </a:r>
            <a:endParaRPr sz="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Times New Roman"/>
                <a:ea typeface="Times New Roman"/>
                <a:cs typeface="Times New Roman"/>
                <a:sym typeface="Times New Roman"/>
              </a:rPr>
              <a:t>dense_5 (Dense)              (None, 64)                16960     </a:t>
            </a:r>
            <a:endParaRPr sz="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Times New Roman"/>
                <a:ea typeface="Times New Roman"/>
                <a:cs typeface="Times New Roman"/>
                <a:sym typeface="Times New Roman"/>
              </a:rPr>
              <a:t>_________________________________________________________________</a:t>
            </a:r>
            <a:endParaRPr sz="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Times New Roman"/>
                <a:ea typeface="Times New Roman"/>
                <a:cs typeface="Times New Roman"/>
                <a:sym typeface="Times New Roman"/>
              </a:rPr>
              <a:t>dropout (Dropout)            (None, 64)                0         </a:t>
            </a:r>
            <a:endParaRPr sz="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Times New Roman"/>
                <a:ea typeface="Times New Roman"/>
                <a:cs typeface="Times New Roman"/>
                <a:sym typeface="Times New Roman"/>
              </a:rPr>
              <a:t>_________________________________________________________________</a:t>
            </a:r>
            <a:endParaRPr sz="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Times New Roman"/>
                <a:ea typeface="Times New Roman"/>
                <a:cs typeface="Times New Roman"/>
                <a:sym typeface="Times New Roman"/>
              </a:rPr>
              <a:t>dense_6 (Dense)              (None, 3)                 195       </a:t>
            </a:r>
            <a:endParaRPr sz="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Times New Roman"/>
                <a:ea typeface="Times New Roman"/>
                <a:cs typeface="Times New Roman"/>
                <a:sym typeface="Times New Roman"/>
              </a:rPr>
              <a:t>=================================================================</a:t>
            </a:r>
            <a:endParaRPr sz="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Times New Roman"/>
                <a:ea typeface="Times New Roman"/>
                <a:cs typeface="Times New Roman"/>
                <a:sym typeface="Times New Roman"/>
              </a:rPr>
              <a:t>Total params: 2,992,163</a:t>
            </a:r>
            <a:endParaRPr sz="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Times New Roman"/>
                <a:ea typeface="Times New Roman"/>
                <a:cs typeface="Times New Roman"/>
                <a:sym typeface="Times New Roman"/>
              </a:rPr>
              <a:t>Trainable params: 2,992,163</a:t>
            </a:r>
            <a:endParaRPr sz="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21750"/>
            <a:ext cx="4829074" cy="3262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4952" y="935250"/>
            <a:ext cx="3334798" cy="2326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182100" y="3999900"/>
            <a:ext cx="4389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Landing page of the website showing the input field.</a:t>
            </a:r>
            <a:br>
              <a:rPr lang="en"/>
            </a:br>
            <a:r>
              <a:rPr lang="en"/>
              <a:t>Multiple sentences can be analysed at once, they must be </a:t>
            </a:r>
            <a:r>
              <a:rPr lang="en"/>
              <a:t>separated</a:t>
            </a:r>
            <a:r>
              <a:rPr lang="en"/>
              <a:t> into new lines</a:t>
            </a:r>
            <a:r>
              <a:rPr lang="en"/>
              <a:t>	</a:t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6054500" y="3384900"/>
            <a:ext cx="25557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Results of a example sentence    showing 'Negative' sentiment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182100" y="4290125"/>
            <a:ext cx="4389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Results are displayed below the input fields	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 b="0" l="15382" r="20122" t="0"/>
          <a:stretch/>
        </p:blipFill>
        <p:spPr>
          <a:xfrm>
            <a:off x="0" y="377700"/>
            <a:ext cx="4543475" cy="37753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0900" y="785576"/>
            <a:ext cx="3273825" cy="23954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9" name="Google Shape;139;p20"/>
          <p:cNvSpPr txBox="1"/>
          <p:nvPr/>
        </p:nvSpPr>
        <p:spPr>
          <a:xfrm>
            <a:off x="5748150" y="3410175"/>
            <a:ext cx="25557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Results of a example sentence    showing 'Positive' sentiment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Bhargava, Rupal, Yashvardhan Sharma, and Shubham Sharma. "Sentiment analysis for mixed script indic sentences."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2016 International conference on advances in computing, communications and informatics (ICACCI)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IEEE, 2016.</a:t>
            </a:r>
            <a:b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0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[2] Sharma, Shashank, P. Y. K. L. Srinivas, and Rakesh Chandra Balabantaray. "Text normalization of code mix and sentiment analysis."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2015 international conference on advances in computing, communications and informatics (ICACCI)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IEEE, 2015.</a:t>
            </a:r>
            <a:b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0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[3] Sitaram, Dinkar, et al. "Sentiment analysis of mixed language employing Hindi-English code switching."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2015 International Conference on Machine Learning and Cybernetics (ICMLC)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Vol. 1. IEEE, 2015.</a:t>
            </a:r>
            <a:b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0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[4]Prabhu, Ameya, et al. "Towards sub-word level compositions for sentiment analysis of hindi-english code mixed text."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arXiv preprint arXiv:1611.00472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(2016).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b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[5] Balahur, Alexandra, et al. "Resource Creation and Evaluation for Multilingual Sentiment Analysis in Social Media Texts."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LREC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2014.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