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63" r:id="rId2"/>
    <p:sldId id="281" r:id="rId3"/>
    <p:sldId id="290" r:id="rId4"/>
    <p:sldId id="297" r:id="rId5"/>
    <p:sldId id="291" r:id="rId6"/>
    <p:sldId id="289" r:id="rId7"/>
    <p:sldId id="309" r:id="rId8"/>
    <p:sldId id="279" r:id="rId9"/>
    <p:sldId id="298" r:id="rId10"/>
    <p:sldId id="300" r:id="rId11"/>
    <p:sldId id="271" r:id="rId12"/>
    <p:sldId id="299" r:id="rId13"/>
    <p:sldId id="307" r:id="rId14"/>
    <p:sldId id="302" r:id="rId15"/>
    <p:sldId id="296" r:id="rId16"/>
    <p:sldId id="301" r:id="rId17"/>
    <p:sldId id="308" r:id="rId18"/>
    <p:sldId id="295" r:id="rId19"/>
    <p:sldId id="304" r:id="rId20"/>
    <p:sldId id="303" r:id="rId21"/>
    <p:sldId id="283" r:id="rId22"/>
    <p:sldId id="305" r:id="rId23"/>
    <p:sldId id="285" r:id="rId24"/>
    <p:sldId id="287" r:id="rId25"/>
    <p:sldId id="306" r:id="rId26"/>
    <p:sldId id="294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Wingdings 2" panose="05020102010507070707" pitchFamily="18" charset="2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6" autoAdjust="0"/>
    <p:restoredTop sz="94621" autoAdjust="0"/>
  </p:normalViewPr>
  <p:slideViewPr>
    <p:cSldViewPr>
      <p:cViewPr varScale="1">
        <p:scale>
          <a:sx n="107" d="100"/>
          <a:sy n="107" d="100"/>
        </p:scale>
        <p:origin x="-3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  <a:endParaRPr lang="ko-KR" altLang="en-US" sz="5000" b="1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24797"/>
              </p:ext>
            </p:extLst>
          </p:nvPr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/>
                <a:gridCol w="2726900"/>
                <a:gridCol w="4587140"/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20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전래동화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어플리케이션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2507" y="1259394"/>
            <a:ext cx="6518987" cy="4833902"/>
            <a:chOff x="1097091" y="1052736"/>
            <a:chExt cx="6518987" cy="4833902"/>
          </a:xfrm>
        </p:grpSpPr>
        <p:pic>
          <p:nvPicPr>
            <p:cNvPr id="4097" name="_x276337896" descr="EMB00002bb84fbf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3F4F9"/>
                </a:clrFrom>
                <a:clrTo>
                  <a:srgbClr val="F3F4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1079" r="2497" b="48811"/>
            <a:stretch/>
          </p:blipFill>
          <p:spPr bwMode="auto">
            <a:xfrm>
              <a:off x="1097091" y="1052736"/>
              <a:ext cx="6518987" cy="461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130554" y="5670614"/>
              <a:ext cx="645206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이하 생략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0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80086568" descr="EMB00002bb85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" y="1249452"/>
            <a:ext cx="6840294" cy="49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8813"/>
              </p:ext>
            </p:extLst>
          </p:nvPr>
        </p:nvGraphicFramePr>
        <p:xfrm>
          <a:off x="603350" y="1412776"/>
          <a:ext cx="8001098" cy="4839921"/>
        </p:xfrm>
        <a:graphic>
          <a:graphicData uri="http://schemas.openxmlformats.org/drawingml/2006/table">
            <a:tbl>
              <a:tblPr/>
              <a:tblGrid>
                <a:gridCol w="8001098"/>
              </a:tblGrid>
              <a:tr h="358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6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5" name="_x279428696" descr="EMB00002bb84f5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8283"/>
            <a:ext cx="7056784" cy="4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lang="ko-KR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5321"/>
              </p:ext>
            </p:extLst>
          </p:nvPr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624"/>
              </p:ext>
            </p:extLst>
          </p:nvPr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845"/>
              </p:ext>
            </p:extLst>
          </p:nvPr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/>
                <a:gridCol w="1211262"/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4325"/>
              </p:ext>
            </p:extLst>
          </p:nvPr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/>
                <a:gridCol w="2436813"/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101"/>
              </p:ext>
            </p:extLst>
          </p:nvPr>
        </p:nvGraphicFramePr>
        <p:xfrm>
          <a:off x="539552" y="1340768"/>
          <a:ext cx="7992888" cy="4621369"/>
        </p:xfrm>
        <a:graphic>
          <a:graphicData uri="http://schemas.openxmlformats.org/drawingml/2006/table">
            <a:tbl>
              <a:tblPr/>
              <a:tblGrid>
                <a:gridCol w="2160240"/>
                <a:gridCol w="1224136"/>
                <a:gridCol w="4608512"/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63632"/>
              </p:ext>
            </p:extLst>
          </p:nvPr>
        </p:nvGraphicFramePr>
        <p:xfrm>
          <a:off x="424356" y="1196753"/>
          <a:ext cx="7388004" cy="1770126"/>
        </p:xfrm>
        <a:graphic>
          <a:graphicData uri="http://schemas.openxmlformats.org/drawingml/2006/table">
            <a:tbl>
              <a:tblPr/>
              <a:tblGrid>
                <a:gridCol w="1225296"/>
                <a:gridCol w="6162708"/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예약할 수 있는 기능이다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등록된 기기 중 사용자가 시간을 예약하고자 하는 기기를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버튼이 출력되면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 설정하고자 하는 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기기를 작동하고자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기기의 작동을 중지시키고자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 사이에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지정하지 않고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예약된 시간에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CP-7, FN-7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9672"/>
              </p:ext>
            </p:extLst>
          </p:nvPr>
        </p:nvGraphicFramePr>
        <p:xfrm>
          <a:off x="400496" y="3068961"/>
          <a:ext cx="7411864" cy="2118203"/>
        </p:xfrm>
        <a:graphic>
          <a:graphicData uri="http://schemas.openxmlformats.org/drawingml/2006/table">
            <a:tbl>
              <a:tblPr/>
              <a:tblGrid>
                <a:gridCol w="1291184"/>
                <a:gridCol w="864096"/>
                <a:gridCol w="5256584"/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예약을 원하는 기기를 클릭하고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기기를 작동하고 싶은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작동을 중지시키고 싶은 시간을 입력하면 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시간동안에만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기기를 선택한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켜는 시간과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끄는 시간을 입력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_x280090008" descr="EMB00002bb84f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6" y="3429000"/>
            <a:ext cx="926570" cy="16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08268"/>
              </p:ext>
            </p:extLst>
          </p:nvPr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/>
                <a:gridCol w="1006474"/>
                <a:gridCol w="1944216"/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이벤트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기기를 클릭한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8084"/>
              </p:ext>
            </p:extLst>
          </p:nvPr>
        </p:nvGraphicFramePr>
        <p:xfrm>
          <a:off x="4211960" y="5238078"/>
          <a:ext cx="3672408" cy="1089660"/>
        </p:xfrm>
        <a:graphic>
          <a:graphicData uri="http://schemas.openxmlformats.org/drawingml/2006/table">
            <a:tbl>
              <a:tblPr/>
              <a:tblGrid>
                <a:gridCol w="1440160"/>
                <a:gridCol w="2232248"/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기기를 계속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3748" y="4796282"/>
          <a:ext cx="8180218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/>
                <a:gridCol w="1643074"/>
                <a:gridCol w="5429288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블루노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가속도 센서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리니어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모터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6622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74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547674"/>
            <a:ext cx="4000528" cy="316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1928802"/>
            <a:ext cx="3071834" cy="245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 smtClean="0">
                <a:latin typeface="+mj-lt"/>
              </a:rPr>
              <a:t>※ HW </a:t>
            </a:r>
            <a:r>
              <a:rPr lang="ko-KR" altLang="en-US" sz="1100" b="1" i="1" dirty="0" smtClean="0">
                <a:latin typeface="+mj-lt"/>
              </a:rPr>
              <a:t>설계 도면</a:t>
            </a:r>
            <a:r>
              <a:rPr lang="en-US" altLang="ko-KR" sz="1100" b="1" i="1" dirty="0" smtClean="0">
                <a:latin typeface="+mj-lt"/>
              </a:rPr>
              <a:t> </a:t>
            </a:r>
            <a:r>
              <a:rPr lang="ko-KR" altLang="en-US" sz="1100" b="1" i="1" dirty="0" smtClean="0">
                <a:latin typeface="+mj-lt"/>
              </a:rPr>
              <a:t>또는</a:t>
            </a:r>
            <a:r>
              <a:rPr lang="en-US" altLang="ko-KR" sz="1100" b="1" i="1" dirty="0" smtClean="0">
                <a:latin typeface="+mj-lt"/>
              </a:rPr>
              <a:t> HW </a:t>
            </a:r>
            <a:r>
              <a:rPr lang="ko-KR" altLang="en-US" sz="1100" b="1" i="1" dirty="0" smtClean="0">
                <a:latin typeface="+mj-lt"/>
              </a:rPr>
              <a:t>제작 사진 첨부</a:t>
            </a:r>
            <a:endParaRPr lang="ko-KR" altLang="en-US" sz="1100" b="1" i="1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설계서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9431416" descr="EMB00002bb84f51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F1F4"/>
              </a:clrFrom>
              <a:clrTo>
                <a:srgbClr val="EEF1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r="5586"/>
          <a:stretch/>
        </p:blipFill>
        <p:spPr bwMode="auto">
          <a:xfrm>
            <a:off x="384682" y="2071910"/>
            <a:ext cx="4979406" cy="35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65000"/>
              </p:ext>
            </p:extLst>
          </p:nvPr>
        </p:nvGraphicFramePr>
        <p:xfrm>
          <a:off x="5490755" y="1571980"/>
          <a:ext cx="3185701" cy="4521316"/>
        </p:xfrm>
        <a:graphic>
          <a:graphicData uri="http://schemas.openxmlformats.org/drawingml/2006/table">
            <a:tbl>
              <a:tblPr/>
              <a:tblGrid>
                <a:gridCol w="675427"/>
                <a:gridCol w="710074"/>
                <a:gridCol w="1800200"/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구성도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램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면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smtClean="0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 smtClean="0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테이블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설계서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6323024" descr="EMB00002bb84f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68975"/>
            <a:ext cx="5329671" cy="53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3066"/>
              </p:ext>
            </p:extLst>
          </p:nvPr>
        </p:nvGraphicFramePr>
        <p:xfrm>
          <a:off x="168876" y="2010200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/>
                <a:gridCol w="720080"/>
                <a:gridCol w="936104"/>
                <a:gridCol w="2088232"/>
                <a:gridCol w="936104"/>
                <a:gridCol w="2573444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연령대 구분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미만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동화 관심분야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한국동화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서양동화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75406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0247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PGM001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전래동화 정보 조회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1/n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8879" y="3690275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조회 테이블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15361"/>
              </p:ext>
            </p:extLst>
          </p:nvPr>
        </p:nvGraphicFramePr>
        <p:xfrm>
          <a:off x="147612" y="3975434"/>
          <a:ext cx="8848776" cy="16700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/>
                <a:gridCol w="720080"/>
                <a:gridCol w="936104"/>
                <a:gridCol w="2088232"/>
                <a:gridCol w="936104"/>
                <a:gridCol w="2552180"/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전래동화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Radio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무료 여부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비용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과금액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382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에서 목적지를 입력 받으면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Region(Major 32123)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레인징하기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시작한다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비콘이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탐지되면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Minor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출발지인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놓고 목적지를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 후 웹 서버와 통신을 하기 위한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만들어진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이용하여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목적지까지의 경로를 질의한다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경로는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지도상의 정점 좌표들을 특수문자로 구분하여 구성됨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얻은 경로를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handler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 보낸 후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차적으로 인자 값의 종류를 판단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목적지에 도착했다는 메시지를 표시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“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Invalid Request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에러 표시를 하고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외의 값이면 경로를 그리기 시작한다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경로를 그릴 때 이전경로를 지우고 필요한 간선의 개수만큼 반복하여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얻어온 정점들의 좌표를 인자로 넣어줌으로써 경로를 그린다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올 때까지 </a:t>
                      </a:r>
                      <a:r>
                        <a:rPr lang="ko-KR" altLang="en-US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유지하면서 위 작업을 반복한다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0254"/>
              </p:ext>
            </p:extLst>
          </p:nvPr>
        </p:nvGraphicFramePr>
        <p:xfrm>
          <a:off x="168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NAV001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네비게이션</a:t>
                      </a:r>
                      <a:r>
                        <a:rPr lang="ko-KR" altLang="en-US" sz="1000" dirty="0" smtClean="0"/>
                        <a:t> 알고리즘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2016. 00. 00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사용자가 도서관 내에서 원하는 장소로 </a:t>
                      </a:r>
                      <a:r>
                        <a:rPr lang="ko-KR" altLang="en-US" sz="1000" dirty="0" err="1" smtClean="0"/>
                        <a:t>안내받을</a:t>
                      </a:r>
                      <a:r>
                        <a:rPr lang="ko-KR" altLang="en-US" sz="1000" dirty="0" smtClean="0"/>
                        <a:t> 수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원하는 장소의 이름을 입력하고 </a:t>
                      </a:r>
                      <a:r>
                        <a:rPr lang="ko-KR" altLang="en-US" sz="1000" dirty="0" err="1" smtClean="0"/>
                        <a:t>네비게이션</a:t>
                      </a:r>
                      <a:r>
                        <a:rPr lang="ko-KR" altLang="en-US" sz="1000" dirty="0" smtClean="0"/>
                        <a:t> 버튼을 누르면 출발지부터 목적지까지의 경로가 선으로 나타난다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경로를 이동할 때마다 이동한 경로의 선은 사라진다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목적지에 도착하면 도착 알림 팝업 창이 뜬다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04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온도 조절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자동 모드를 선택했을 경우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식물의 온도를 자동으로 제어하기 위한 코드이다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2353"/>
              </p:ext>
            </p:extLst>
          </p:nvPr>
        </p:nvGraphicFramePr>
        <p:xfrm>
          <a:off x="450882" y="1268760"/>
          <a:ext cx="8242236" cy="5143800"/>
        </p:xfrm>
        <a:graphic>
          <a:graphicData uri="http://schemas.openxmlformats.org/drawingml/2006/table">
            <a:tbl>
              <a:tblPr/>
              <a:tblGrid>
                <a:gridCol w="825412"/>
                <a:gridCol w="1080120"/>
                <a:gridCol w="1440160"/>
                <a:gridCol w="4896544"/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43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(RECO/Estimote SDK)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신호를 탐지하고 처리하기 위해 사용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5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iBeacon,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블루투스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비콘과 스마트폰이 블루투스 통신하기 위한 하드웨어 모듈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7703"/>
              </p:ext>
            </p:extLst>
          </p:nvPr>
        </p:nvGraphicFramePr>
        <p:xfrm>
          <a:off x="427316" y="1268760"/>
          <a:ext cx="8299776" cy="5051875"/>
        </p:xfrm>
        <a:graphic>
          <a:graphicData uri="http://schemas.openxmlformats.org/drawingml/2006/table">
            <a:tbl>
              <a:tblPr/>
              <a:tblGrid>
                <a:gridCol w="688300"/>
                <a:gridCol w="1080120"/>
                <a:gridCol w="1512168"/>
                <a:gridCol w="5019188"/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4.4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코드 작성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작성하기 유용한 개발도구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 JavaScript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구축하기 위한 코드가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기반이므로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만들기 위한 코드를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기종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2), Arduino Uno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값을 받아와 어플리케이션 내에 그래프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센서의 값을 읽어와 온도가 낮으면 온풍기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냉풍기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센서의 값을 읽어와 조도가 낮으면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 24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켜진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수를 줄임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센서의 값을 읽어와 습도가 낮으면 즉 건조하면 물주기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 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(Tomcat)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쉴드를 이용하여 아두이노를 와이파이에 연결시켜 웹서버와 통신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서버를 이용하여 아두이노와 핸드폰 사이를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2463" y="90872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Embedded SW</a:t>
            </a:r>
            <a:r>
              <a:rPr lang="ko-KR" altLang="en-US" sz="1050" b="1" i="1" dirty="0" smtClean="0">
                <a:latin typeface="+mj-lt"/>
              </a:rPr>
              <a:t>인 경우 </a:t>
            </a:r>
            <a:r>
              <a:rPr lang="en-US" altLang="ko-KR" sz="1050" b="1" i="1" dirty="0" smtClean="0">
                <a:latin typeface="+mj-lt"/>
              </a:rPr>
              <a:t>HW</a:t>
            </a:r>
            <a:r>
              <a:rPr lang="ko-KR" altLang="en-US" sz="1050" b="1" i="1" dirty="0" smtClean="0">
                <a:latin typeface="+mj-lt"/>
              </a:rPr>
              <a:t>와 </a:t>
            </a:r>
            <a:r>
              <a:rPr lang="en-US" altLang="ko-KR" sz="1050" b="1" i="1" dirty="0" smtClean="0">
                <a:latin typeface="+mj-lt"/>
              </a:rPr>
              <a:t>SW </a:t>
            </a:r>
            <a:r>
              <a:rPr lang="ko-KR" altLang="en-US" sz="1050" b="1" i="1" dirty="0" smtClean="0">
                <a:latin typeface="+mj-lt"/>
              </a:rPr>
              <a:t>구분하여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59" name="그룹 65"/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60" name="모서리가 둥근 직사각형 199"/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61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62" name="양쪽 모서리가 둥근 사각형 51"/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grpSp>
        <p:nvGrpSpPr>
          <p:cNvPr id="63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64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Group 146"/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68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1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72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5" name="AutoShape 36"/>
          <p:cNvSpPr>
            <a:spLocks noChangeArrowheads="1"/>
          </p:cNvSpPr>
          <p:nvPr/>
        </p:nvSpPr>
        <p:spPr bwMode="auto">
          <a:xfrm>
            <a:off x="1686034" y="171448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76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OO </a:t>
            </a: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 cstate="print"/>
          <a:srcRect l="8710" t="21188" r="59167" b="70357"/>
          <a:stretch>
            <a:fillRect/>
          </a:stretch>
        </p:blipFill>
        <p:spPr bwMode="auto">
          <a:xfrm>
            <a:off x="2843337" y="2639021"/>
            <a:ext cx="39608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OO </a:t>
            </a:r>
            <a:r>
              <a:rPr lang="ko-KR" altLang="en-US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9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32349" y="2843808"/>
            <a:ext cx="64135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16587" y="2843808"/>
            <a:ext cx="538162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99224" y="2843808"/>
            <a:ext cx="54610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75512" y="2843808"/>
            <a:ext cx="52863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16362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5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86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8" name="그룹 95"/>
          <p:cNvGrpSpPr>
            <a:grpSpLocks/>
          </p:cNvGrpSpPr>
          <p:nvPr/>
        </p:nvGrpSpPr>
        <p:grpSpPr bwMode="auto">
          <a:xfrm>
            <a:off x="7092280" y="2996952"/>
            <a:ext cx="1691680" cy="1008112"/>
            <a:chOff x="7977336" y="1772816"/>
            <a:chExt cx="1554578" cy="730966"/>
          </a:xfrm>
        </p:grpSpPr>
        <p:sp>
          <p:nvSpPr>
            <p:cNvPr id="89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OO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92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1837550" y="4214818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Rectangle 97"/>
          <p:cNvSpPr/>
          <p:nvPr/>
        </p:nvSpPr>
        <p:spPr>
          <a:xfrm>
            <a:off x="1845481" y="3286124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2917051" y="3310062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/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개발 언어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(IDE)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OS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928926" y="4238756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/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통신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센서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디바이스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r>
              <a:rPr lang="en-US" altLang="ko-KR" sz="1200" dirty="0" smtClean="0"/>
              <a:t>Green </a:t>
            </a:r>
            <a:r>
              <a:rPr lang="en-US" altLang="ko-KR" sz="1200" dirty="0"/>
              <a:t>Office </a:t>
            </a:r>
            <a:r>
              <a:rPr lang="ko-KR" altLang="en-US" sz="1200" dirty="0"/>
              <a:t>프로그램은 </a:t>
            </a:r>
            <a:r>
              <a:rPr lang="en-US" altLang="ko-KR" sz="1200" dirty="0"/>
              <a:t>Pandora App</a:t>
            </a:r>
            <a:r>
              <a:rPr lang="ko-KR" altLang="en-US" sz="1200" dirty="0"/>
              <a:t>과 </a:t>
            </a:r>
            <a:r>
              <a:rPr lang="en-US" altLang="ko-KR" sz="1200" dirty="0"/>
              <a:t>Pandora Machine,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로 구성되어 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사용자가 </a:t>
            </a:r>
            <a:r>
              <a:rPr lang="ko-KR" altLang="en-US" sz="1200" dirty="0"/>
              <a:t>추가하고자 하는 식물을 선택한 후 저장 버튼을 클릭하면</a:t>
            </a:r>
            <a:r>
              <a:rPr lang="en-US" altLang="ko-KR" sz="1200" dirty="0"/>
              <a:t>, Pandora App</a:t>
            </a:r>
            <a:r>
              <a:rPr lang="ko-KR" altLang="en-US" sz="1200" dirty="0"/>
              <a:t>에서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에 식물을 저장하고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식물이 등록된 것을 볼 수 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메인 화면에서 </a:t>
            </a:r>
            <a:r>
              <a:rPr lang="ko-KR" altLang="en-US" sz="1200" dirty="0"/>
              <a:t>삭제 버튼을 누르면 원하는 식물을 선택해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저장되어 있던 식물 정보를 삭제한다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6226080" descr="EMB00002bb84f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5" y="2276872"/>
            <a:ext cx="3784151" cy="29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6225520" descr="EMB00002bb84f7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2786064" cy="16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Embedded SW</a:t>
            </a:r>
            <a:r>
              <a:rPr lang="ko-KR" altLang="en-US" sz="1050" b="1" i="1" dirty="0" smtClean="0">
                <a:latin typeface="+mj-lt"/>
              </a:rPr>
              <a:t>인 경우 </a:t>
            </a:r>
            <a:r>
              <a:rPr lang="en-US" altLang="ko-KR" sz="1050" b="1" i="1" dirty="0" smtClean="0">
                <a:latin typeface="+mj-lt"/>
              </a:rPr>
              <a:t>HW</a:t>
            </a:r>
            <a:r>
              <a:rPr lang="ko-KR" altLang="en-US" sz="1050" b="1" i="1" dirty="0" smtClean="0">
                <a:latin typeface="+mj-lt"/>
              </a:rPr>
              <a:t>와 </a:t>
            </a:r>
            <a:r>
              <a:rPr lang="en-US" altLang="ko-KR" sz="1050" b="1" i="1" dirty="0" smtClean="0">
                <a:latin typeface="+mj-lt"/>
              </a:rPr>
              <a:t>SW </a:t>
            </a:r>
            <a:r>
              <a:rPr lang="ko-KR" altLang="en-US" sz="1050" b="1" i="1" dirty="0" smtClean="0">
                <a:latin typeface="+mj-lt"/>
              </a:rPr>
              <a:t>구분하여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562119"/>
            <a:ext cx="3857652" cy="47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r>
              <a:rPr lang="en-US" altLang="ko-KR" sz="1600" b="1" i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i="1" dirty="0" smtClean="0">
                <a:solidFill>
                  <a:srgbClr val="FF0000"/>
                </a:solidFill>
              </a:rPr>
              <a:t>시스템을 </a:t>
            </a:r>
            <a:r>
              <a:rPr lang="ko-KR" altLang="en-US" sz="1600" b="1" i="1" dirty="0">
                <a:solidFill>
                  <a:srgbClr val="FF0000"/>
                </a:solidFill>
              </a:rPr>
              <a:t>전체적으로 파악 할 수 있는 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SW/HW </a:t>
            </a:r>
            <a:r>
              <a:rPr lang="ko-KR" altLang="en-US" sz="1600" b="1" i="1" dirty="0" smtClean="0">
                <a:solidFill>
                  <a:srgbClr val="FF0000"/>
                </a:solidFill>
              </a:rPr>
              <a:t>시스템 서비스 기능을 설명</a:t>
            </a:r>
            <a:endParaRPr lang="en-US" altLang="ko-KR" sz="1600" b="1" i="1" dirty="0" smtClean="0">
              <a:solidFill>
                <a:srgbClr val="FF0000"/>
              </a:solidFill>
            </a:endParaRPr>
          </a:p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 smtClean="0"/>
              <a:t> ① </a:t>
            </a:r>
            <a:r>
              <a:rPr lang="en-US" altLang="ko-KR" sz="1200" dirty="0" smtClean="0"/>
              <a:t>OO</a:t>
            </a:r>
            <a:r>
              <a:rPr lang="ko-KR" altLang="en-US" sz="1200" dirty="0" smtClean="0"/>
              <a:t>하여 프로그램을 실행한다</a:t>
            </a:r>
            <a:r>
              <a:rPr lang="en-US" altLang="ko-KR" sz="1200" dirty="0" smtClean="0"/>
              <a:t>.</a:t>
            </a:r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 smtClean="0"/>
              <a:t>②</a:t>
            </a:r>
            <a:endParaRPr lang="en-US" altLang="ko-KR" sz="1200" dirty="0" smtClean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 smtClean="0"/>
              <a:t>③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871903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</a:t>
            </a:r>
            <a:r>
              <a:rPr lang="ko-KR" altLang="en-US" sz="1050" b="1" i="1" dirty="0" smtClean="0">
                <a:latin typeface="+mj-lt"/>
              </a:rPr>
              <a:t>시스템을 전체적으로 파악 할 수 있는 메뉴 구성도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4067944" y="5442421"/>
            <a:ext cx="4365625" cy="650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5" name="AutoShape 412"/>
          <p:cNvSpPr>
            <a:spLocks noChangeArrowheads="1"/>
          </p:cNvSpPr>
          <p:nvPr/>
        </p:nvSpPr>
        <p:spPr bwMode="auto">
          <a:xfrm>
            <a:off x="4067944" y="5231284"/>
            <a:ext cx="539750" cy="2254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 메뉴</a:t>
            </a:r>
          </a:p>
        </p:txBody>
      </p:sp>
      <p:graphicFrame>
        <p:nvGraphicFramePr>
          <p:cNvPr id="1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734"/>
              </p:ext>
            </p:extLst>
          </p:nvPr>
        </p:nvGraphicFramePr>
        <p:xfrm>
          <a:off x="4139381" y="5572596"/>
          <a:ext cx="4143374" cy="423933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828674"/>
                <a:gridCol w="828675"/>
                <a:gridCol w="828675"/>
              </a:tblGrid>
              <a:tr h="19380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M_12_203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79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공인인증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79"/>
          <p:cNvSpPr>
            <a:spLocks noChangeArrowheads="1"/>
          </p:cNvSpPr>
          <p:nvPr/>
        </p:nvSpPr>
        <p:spPr bwMode="auto">
          <a:xfrm>
            <a:off x="4139381" y="5572596"/>
            <a:ext cx="4140200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3200" rIns="90000" bIns="432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3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cxnSp>
        <p:nvCxnSpPr>
          <p:cNvPr id="23" name="꺾인 연결선 22"/>
          <p:cNvCxnSpPr>
            <a:stCxn id="31" idx="2"/>
            <a:endCxn id="32" idx="0"/>
          </p:cNvCxnSpPr>
          <p:nvPr/>
        </p:nvCxnSpPr>
        <p:spPr bwMode="auto">
          <a:xfrm rot="5400000">
            <a:off x="2976642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  <a:endCxn id="31" idx="2"/>
          </p:cNvCxnSpPr>
          <p:nvPr/>
        </p:nvCxnSpPr>
        <p:spPr bwMode="auto">
          <a:xfrm rot="5400000" flipH="1" flipV="1">
            <a:off x="3714757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hape 146"/>
          <p:cNvCxnSpPr>
            <a:stCxn id="37" idx="0"/>
            <a:endCxn id="31" idx="2"/>
          </p:cNvCxnSpPr>
          <p:nvPr/>
        </p:nvCxnSpPr>
        <p:spPr bwMode="auto">
          <a:xfrm rot="16200000" flipV="1">
            <a:off x="5865907" y="759998"/>
            <a:ext cx="218367" cy="28395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stCxn id="31" idx="2"/>
            <a:endCxn id="34" idx="0"/>
          </p:cNvCxnSpPr>
          <p:nvPr/>
        </p:nvCxnSpPr>
        <p:spPr bwMode="auto">
          <a:xfrm>
            <a:off x="4555332" y="2070572"/>
            <a:ext cx="13447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  <a:endCxn id="31" idx="2"/>
          </p:cNvCxnSpPr>
          <p:nvPr/>
        </p:nvCxnSpPr>
        <p:spPr bwMode="auto">
          <a:xfrm rot="16200000" flipV="1">
            <a:off x="5159390" y="1466515"/>
            <a:ext cx="218367" cy="142648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en-US" altLang="ko-KR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OOO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07382"/>
              </p:ext>
            </p:extLst>
          </p:nvPr>
        </p:nvGraphicFramePr>
        <p:xfrm>
          <a:off x="1198805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간편설계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3239"/>
              </p:ext>
            </p:extLst>
          </p:nvPr>
        </p:nvGraphicFramePr>
        <p:xfrm>
          <a:off x="2675036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조회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20734"/>
              </p:ext>
            </p:extLst>
          </p:nvPr>
        </p:nvGraphicFramePr>
        <p:xfrm>
          <a:off x="4151267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80457"/>
              </p:ext>
            </p:extLst>
          </p:nvPr>
        </p:nvGraphicFramePr>
        <p:xfrm>
          <a:off x="5564301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계산기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45247"/>
              </p:ext>
            </p:extLst>
          </p:nvPr>
        </p:nvGraphicFramePr>
        <p:xfrm>
          <a:off x="6977335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성향분석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7827"/>
              </p:ext>
            </p:extLst>
          </p:nvPr>
        </p:nvGraphicFramePr>
        <p:xfrm>
          <a:off x="1187624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고객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14668"/>
              </p:ext>
            </p:extLst>
          </p:nvPr>
        </p:nvGraphicFramePr>
        <p:xfrm>
          <a:off x="6977335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 나이 입력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22526"/>
              </p:ext>
            </p:extLst>
          </p:nvPr>
        </p:nvGraphicFramePr>
        <p:xfrm>
          <a:off x="413995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 조회</a:t>
                      </a:r>
                      <a:r>
                        <a:rPr kumimoji="0" lang="en-US" altLang="ko-KR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&amp;</a:t>
                      </a: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리스트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859"/>
              </p:ext>
            </p:extLst>
          </p:nvPr>
        </p:nvGraphicFramePr>
        <p:xfrm>
          <a:off x="2677387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고객 조회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5598"/>
              </p:ext>
            </p:extLst>
          </p:nvPr>
        </p:nvGraphicFramePr>
        <p:xfrm>
          <a:off x="1406699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상품 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9394"/>
              </p:ext>
            </p:extLst>
          </p:nvPr>
        </p:nvGraphicFramePr>
        <p:xfrm>
          <a:off x="2915512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 팝업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0984"/>
              </p:ext>
            </p:extLst>
          </p:nvPr>
        </p:nvGraphicFramePr>
        <p:xfrm>
          <a:off x="4339977" y="314096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고객가족정보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2333"/>
              </p:ext>
            </p:extLst>
          </p:nvPr>
        </p:nvGraphicFramePr>
        <p:xfrm>
          <a:off x="3115537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046"/>
              </p:ext>
            </p:extLst>
          </p:nvPr>
        </p:nvGraphicFramePr>
        <p:xfrm>
          <a:off x="1606724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기본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239862" y="4557613"/>
            <a:ext cx="1531938" cy="1463675"/>
            <a:chOff x="5262" y="3385"/>
            <a:chExt cx="965" cy="922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4972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80924"/>
              </p:ext>
            </p:extLst>
          </p:nvPr>
        </p:nvGraphicFramePr>
        <p:xfrm>
          <a:off x="168876" y="1340768"/>
          <a:ext cx="8848776" cy="482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/>
                <a:gridCol w="936104"/>
                <a:gridCol w="1584176"/>
                <a:gridCol w="2520280"/>
                <a:gridCol w="576064"/>
                <a:gridCol w="2501436"/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전래동화 보기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PFC2_BGSSMGwanRi_M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동화재생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선택된 동화를 재생하는 플레이어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선택사항에 따라 기본음성과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육성으로 녹음된 음성으로 동화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PFC2_BGSCGNBHyeonHwang_M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동화녹음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육성을 동화에 녹음 할 수 있는 기능을 제공함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다시녹음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미리듣기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녹음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정지등의 기능을 제공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게임하기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PFC1_BICDSYSJJPCheoRi_PM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두더지잡기 게임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항아리 채우기 게임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영단어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말하기 게임 실행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PFC1_BICDMJGGJeongSan_M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터치기반 인터페이스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양손에 커서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뿅망치</a:t>
                      </a:r>
                      <a:r>
                        <a:rPr kumimoji="1" lang="en-US" altLang="ko-KR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두더지에 터치</a:t>
                      </a:r>
                      <a:endParaRPr kumimoji="1" lang="ko-KR" altLang="en-US" sz="9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HW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커넥트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제어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AudioManger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음성인식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AudoRead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음성정보 읽기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87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75612"/>
              </p:ext>
            </p:extLst>
          </p:nvPr>
        </p:nvGraphicFramePr>
        <p:xfrm>
          <a:off x="251520" y="1268760"/>
          <a:ext cx="4320480" cy="4968554"/>
        </p:xfrm>
        <a:graphic>
          <a:graphicData uri="http://schemas.openxmlformats.org/drawingml/2006/table">
            <a:tbl>
              <a:tblPr/>
              <a:tblGrid>
                <a:gridCol w="432048"/>
                <a:gridCol w="1224136"/>
                <a:gridCol w="2664296"/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47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검색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있는 식물 데이터를 사용자가 검색할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있는 하우스를 선택해 새로운 식물을 등록할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하우스에 저장되어 있는 식물을 선택해 삭제할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온도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조도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습도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테마 추천 받기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식물을 추천 받을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내의 온도를 높이거나 낮출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하우스 내의 조도를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식물에의 급수를 통해 하우스의 습도를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자동 제어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제어 모드를 선택해 식물에게 적절한 환경을 갖추도록 자동으로 제어되게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77269"/>
              </p:ext>
            </p:extLst>
          </p:nvPr>
        </p:nvGraphicFramePr>
        <p:xfrm>
          <a:off x="4779677" y="1268760"/>
          <a:ext cx="4112803" cy="4968551"/>
        </p:xfrm>
        <a:graphic>
          <a:graphicData uri="http://schemas.openxmlformats.org/drawingml/2006/table">
            <a:tbl>
              <a:tblPr/>
              <a:tblGrid>
                <a:gridCol w="432048"/>
                <a:gridCol w="1224136"/>
                <a:gridCol w="2456619"/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물주기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펌프를 사용해 식물에게 물을 줄 수 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 LED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키우기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점등으로 식물에게 필요한 빛을 공급할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올려주기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올려줄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내려주기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내려줄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센서를 통해 하우스 내의 온도를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조도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센서를 통해 하우스 내 식물이 받는 조도 값을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습도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 센서를 통해 식물 토양의 습도를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서버와 연동하여 통신이 가능하고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센서들로부터 측정값을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2531</Words>
  <Application>Microsoft Office PowerPoint</Application>
  <PresentationFormat>화면 슬라이드 쇼(4:3)</PresentationFormat>
  <Paragraphs>760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굴림</vt:lpstr>
      <vt:lpstr>Arial</vt:lpstr>
      <vt:lpstr>돋움</vt:lpstr>
      <vt:lpstr>Monotype Sorts</vt:lpstr>
      <vt:lpstr>Calibri</vt:lpstr>
      <vt:lpstr>Wingdings 2</vt:lpstr>
      <vt:lpstr>현대하모니 M</vt:lpstr>
      <vt:lpstr>맑은 고딕</vt:lpstr>
      <vt:lpstr>Wingdings</vt:lpstr>
      <vt:lpstr>Times New Roman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98</cp:revision>
  <dcterms:created xsi:type="dcterms:W3CDTF">2014-04-16T00:55:54Z</dcterms:created>
  <dcterms:modified xsi:type="dcterms:W3CDTF">2016-04-24T11:31:59Z</dcterms:modified>
</cp:coreProperties>
</file>