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9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2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61F5-F106-4E20-99E9-33864C15790F}" type="datetimeFigureOut">
              <a:rPr lang="en-IN" smtClean="0"/>
              <a:t>23-02-2016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D853-0A73-45F5-B24C-D1433A570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</a:t>
            </a:r>
            <a:r>
              <a:rPr lang="en-IN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endParaRPr lang="en-IN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/>
              <a:t>                             </a:t>
            </a:r>
            <a:r>
              <a:rPr lang="en-IN" sz="1400" b="1" dirty="0" err="1" smtClean="0"/>
              <a:t>Sa.mhitaa</a:t>
            </a:r>
            <a:r>
              <a:rPr lang="en-IN" sz="1800" dirty="0" smtClean="0"/>
              <a:t>                                                               </a:t>
            </a:r>
            <a:r>
              <a:rPr lang="en-IN" sz="1400" dirty="0" err="1" smtClean="0"/>
              <a:t>Sandhi</a:t>
            </a:r>
            <a:r>
              <a:rPr lang="en-IN" sz="1400" dirty="0" smtClean="0"/>
              <a:t>-Splitter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For every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 w </a:t>
            </a:r>
            <a:r>
              <a:rPr lang="en-I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 word           External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e.g.</a:t>
            </a:r>
            <a:r>
              <a:rPr lang="hi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i-IN" sz="2000" dirty="0">
                <a:latin typeface="Arial" panose="020B0604020202020204" pitchFamily="34" charset="0"/>
                <a:cs typeface="Arial" panose="020B0604020202020204" pitchFamily="34" charset="0"/>
              </a:rPr>
              <a:t>तस्मै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i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एतत्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hi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तस्मायेतत्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For some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 w </a:t>
            </a:r>
            <a:r>
              <a:rPr lang="en-IN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 prefix, verb root or a suffix          Internal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e.g. </a:t>
            </a:r>
            <a:r>
              <a:rPr lang="hi-IN" sz="2000" dirty="0" smtClean="0">
                <a:latin typeface="Arial" panose="020B0604020202020204" pitchFamily="34" charset="0"/>
              </a:rPr>
              <a:t>वि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hi-IN" sz="2000" dirty="0" smtClean="0">
                <a:latin typeface="Arial" panose="020B0604020202020204" pitchFamily="34" charset="0"/>
              </a:rPr>
              <a:t> छेद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hi-IN" sz="2000" dirty="0" smtClean="0">
                <a:latin typeface="Arial" panose="020B0604020202020204" pitchFamily="34" charset="0"/>
              </a:rPr>
              <a:t>विच्छेद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1180606" y="1911928"/>
            <a:ext cx="1990106" cy="60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 </a:t>
            </a:r>
            <a:r>
              <a:rPr lang="en-IN" b="1" dirty="0" smtClean="0"/>
              <a:t>w</a:t>
            </a:r>
            <a:r>
              <a:rPr lang="en-IN" b="1" baseline="-25000" dirty="0" smtClean="0"/>
              <a:t>1</a:t>
            </a:r>
            <a:r>
              <a:rPr lang="en-IN" b="1" dirty="0" smtClean="0"/>
              <a:t>, w</a:t>
            </a:r>
            <a:r>
              <a:rPr lang="en-IN" b="1" baseline="-25000" dirty="0" smtClean="0"/>
              <a:t>2</a:t>
            </a:r>
            <a:r>
              <a:rPr lang="en-IN" b="1" dirty="0" smtClean="0"/>
              <a:t>, w</a:t>
            </a:r>
            <a:r>
              <a:rPr lang="en-IN" b="1" baseline="-25000" dirty="0" smtClean="0"/>
              <a:t>3</a:t>
            </a:r>
            <a:r>
              <a:rPr lang="en-IN" b="1" dirty="0" smtClean="0"/>
              <a:t>,……,w </a:t>
            </a:r>
            <a:r>
              <a:rPr lang="en-IN" b="1" baseline="-25000" dirty="0" smtClean="0"/>
              <a:t>n 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4257304" y="1911928"/>
            <a:ext cx="1638795" cy="60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Interference</a:t>
            </a:r>
            <a:endParaRPr lang="en-IN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65714" y="2212553"/>
            <a:ext cx="89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5164" y="2212553"/>
            <a:ext cx="62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92241" y="1958049"/>
            <a:ext cx="522514" cy="60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</a:t>
            </a:r>
            <a:endParaRPr lang="en-IN" b="1" dirty="0"/>
          </a:p>
        </p:txBody>
      </p:sp>
      <p:sp>
        <p:nvSpPr>
          <p:cNvPr id="42" name="Rectangle 41"/>
          <p:cNvSpPr/>
          <p:nvPr/>
        </p:nvSpPr>
        <p:spPr>
          <a:xfrm>
            <a:off x="8467106" y="1926897"/>
            <a:ext cx="2208810" cy="601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</a:t>
            </a:r>
            <a:r>
              <a:rPr lang="en-IN" b="1" baseline="-25000" dirty="0" smtClean="0"/>
              <a:t>1</a:t>
            </a:r>
            <a:r>
              <a:rPr lang="en-IN" b="1" dirty="0"/>
              <a:t>+</a:t>
            </a:r>
            <a:r>
              <a:rPr lang="en-IN" b="1" dirty="0" smtClean="0"/>
              <a:t> w</a:t>
            </a:r>
            <a:r>
              <a:rPr lang="en-IN" b="1" baseline="-25000" dirty="0" smtClean="0"/>
              <a:t>2</a:t>
            </a:r>
            <a:r>
              <a:rPr lang="en-IN" b="1" dirty="0"/>
              <a:t> </a:t>
            </a:r>
            <a:r>
              <a:rPr lang="en-IN" b="1" dirty="0" smtClean="0"/>
              <a:t>+ w</a:t>
            </a:r>
            <a:r>
              <a:rPr lang="en-IN" b="1" baseline="-25000" dirty="0" smtClean="0"/>
              <a:t>3</a:t>
            </a:r>
            <a:r>
              <a:rPr lang="en-IN" b="1" dirty="0"/>
              <a:t> </a:t>
            </a:r>
            <a:r>
              <a:rPr lang="en-IN" b="1" dirty="0" smtClean="0"/>
              <a:t>+…+ w </a:t>
            </a:r>
            <a:r>
              <a:rPr lang="en-IN" b="1" baseline="-25000" dirty="0" smtClean="0"/>
              <a:t>n</a:t>
            </a:r>
            <a:endParaRPr lang="en-IN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291449" y="2228171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57304" y="3328919"/>
            <a:ext cx="445325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45184" y="4137825"/>
            <a:ext cx="356260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98519" y="4489445"/>
            <a:ext cx="34438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42904" y="3740727"/>
            <a:ext cx="19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377" y="676893"/>
            <a:ext cx="10515600" cy="547631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</a:t>
            </a:r>
            <a:r>
              <a:rPr lang="en-IN" u="sng" dirty="0" smtClean="0"/>
              <a:t>What </a:t>
            </a:r>
            <a:r>
              <a:rPr lang="en-IN" u="sng" dirty="0"/>
              <a:t>governs this interference</a:t>
            </a:r>
            <a:r>
              <a:rPr lang="en-IN" u="sng" dirty="0" smtClean="0"/>
              <a:t>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 smtClean="0"/>
              <a:t>                                               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sz="2000" b="1" dirty="0" err="1" smtClean="0"/>
              <a:t>A.s.taadhyaayii</a:t>
            </a:r>
            <a:r>
              <a:rPr lang="en-IN" sz="2000" dirty="0" smtClean="0"/>
              <a:t> of </a:t>
            </a:r>
            <a:r>
              <a:rPr lang="en-IN" sz="2000" b="1" dirty="0" err="1" smtClean="0"/>
              <a:t>Paa.nini</a:t>
            </a:r>
            <a:endParaRPr lang="en-IN" sz="2000" b="1" dirty="0" smtClean="0"/>
          </a:p>
          <a:p>
            <a:r>
              <a:rPr lang="en-IN" sz="2000" dirty="0" err="1" smtClean="0"/>
              <a:t>Sa.mhita</a:t>
            </a:r>
            <a:r>
              <a:rPr lang="en-IN" sz="2000" dirty="0" smtClean="0"/>
              <a:t> governs sutras 73-157 of Chapter 1 of Book 6 and all sutras of Chapter 3 and 4 of Book 8</a:t>
            </a:r>
          </a:p>
          <a:p>
            <a:r>
              <a:rPr lang="en-IN" sz="2000" dirty="0" smtClean="0"/>
              <a:t>Total number of </a:t>
            </a:r>
            <a:r>
              <a:rPr lang="en-IN" sz="2000" b="1" dirty="0" err="1" smtClean="0"/>
              <a:t>Paa.ninian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Sandhi</a:t>
            </a:r>
            <a:r>
              <a:rPr lang="en-IN" sz="2000" b="1" dirty="0" smtClean="0"/>
              <a:t> Sutras </a:t>
            </a:r>
            <a:r>
              <a:rPr lang="en-IN" sz="2000" b="1" dirty="0" smtClean="0"/>
              <a:t>– 271</a:t>
            </a:r>
          </a:p>
          <a:p>
            <a:r>
              <a:rPr lang="en-IN" sz="2000" dirty="0" err="1" smtClean="0"/>
              <a:t>Paa.nini</a:t>
            </a:r>
            <a:r>
              <a:rPr lang="en-IN" sz="2000" dirty="0" err="1" smtClean="0"/>
              <a:t>an</a:t>
            </a:r>
            <a:r>
              <a:rPr lang="en-IN" sz="2000" dirty="0" smtClean="0"/>
              <a:t> Sutras codified in the form of </a:t>
            </a:r>
            <a:r>
              <a:rPr lang="en-IN" sz="2000" b="1" dirty="0" smtClean="0"/>
              <a:t>Sets and Functions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080655" y="1690688"/>
            <a:ext cx="2624446" cy="56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</a:t>
            </a:r>
            <a:r>
              <a:rPr lang="en-IN" b="1" baseline="-25000" dirty="0"/>
              <a:t>1</a:t>
            </a:r>
            <a:r>
              <a:rPr lang="en-IN" b="1" dirty="0"/>
              <a:t>, w</a:t>
            </a:r>
            <a:r>
              <a:rPr lang="en-IN" b="1" baseline="-25000" dirty="0"/>
              <a:t>2</a:t>
            </a:r>
            <a:r>
              <a:rPr lang="en-IN" b="1" dirty="0"/>
              <a:t>, w</a:t>
            </a:r>
            <a:r>
              <a:rPr lang="en-IN" b="1" baseline="-25000" dirty="0"/>
              <a:t>3</a:t>
            </a:r>
            <a:r>
              <a:rPr lang="en-IN" b="1" dirty="0"/>
              <a:t>,……,w </a:t>
            </a:r>
            <a:r>
              <a:rPr lang="en-IN" b="1" baseline="-25000" dirty="0"/>
              <a:t>n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4191990" y="1413164"/>
            <a:ext cx="2766950" cy="1531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 smtClean="0">
                <a:solidFill>
                  <a:schemeClr val="tx1"/>
                </a:solidFill>
              </a:rPr>
              <a:t>Paa.ninian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</a:rPr>
              <a:t>Sa.mhitaa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Functions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66462" y="1690688"/>
            <a:ext cx="1686296" cy="56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w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88229" y="1973500"/>
            <a:ext cx="29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7694" y="1973500"/>
            <a:ext cx="43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           Automatic Evaluation of </a:t>
            </a:r>
            <a:r>
              <a:rPr lang="en-IN" dirty="0" err="1" smtClean="0"/>
              <a:t>Sandhi</a:t>
            </a:r>
            <a:r>
              <a:rPr lang="en-IN" dirty="0" smtClean="0"/>
              <a:t> Splitters and Generators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Sanskrit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Generator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G.N.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Special Centre for Sanskrit Studies, JNU)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-Splitter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Generator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Amba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Kulkarni, Department of Sanskrit Studies, University of Hyderabad)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The Sanskrit Reader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Companion and the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Gerard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Huet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,Computational Linguistics, INRIA, France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Any more that you are aware of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95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262"/>
            <a:ext cx="10515600" cy="572570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Corpus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40 different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-split corpora available on the University of Hyderabad website</a:t>
            </a:r>
          </a:p>
          <a:p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Insufficient splits, no splits, wrong splits, typos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Examples : 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 (first 100 cases)                                      Errors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Vinodini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42 %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Manjusa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44 %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Vyutpattivada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58 %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Dutvakyam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8 %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Short-stories                                                      9 %</a:t>
            </a:r>
          </a:p>
          <a:p>
            <a:pPr marL="0" indent="0">
              <a:buNone/>
            </a:pP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Srimad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Bhagvad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Gita Corpus</a:t>
            </a:r>
          </a:p>
          <a:p>
            <a:pPr marL="0" indent="0">
              <a:buNone/>
            </a:pP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22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642"/>
            <a:ext cx="10515600" cy="557132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Need of a transliteration tool</a:t>
            </a:r>
          </a:p>
          <a:p>
            <a:r>
              <a:rPr lang="en-IN" dirty="0" smtClean="0"/>
              <a:t>Different tools use different transliteration schemes for input and output</a:t>
            </a:r>
          </a:p>
          <a:p>
            <a:r>
              <a:rPr lang="en-IN" dirty="0" smtClean="0"/>
              <a:t>Please include this in your slide 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90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302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sony</dc:creator>
  <cp:lastModifiedBy>sony</cp:lastModifiedBy>
  <cp:revision>81</cp:revision>
  <dcterms:created xsi:type="dcterms:W3CDTF">2015-11-26T06:38:07Z</dcterms:created>
  <dcterms:modified xsi:type="dcterms:W3CDTF">2016-02-23T09:37:30Z</dcterms:modified>
</cp:coreProperties>
</file>