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7" r:id="rId3"/>
    <p:sldId id="285" r:id="rId4"/>
    <p:sldId id="268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312" r:id="rId30"/>
    <p:sldId id="313" r:id="rId31"/>
    <p:sldId id="314" r:id="rId32"/>
    <p:sldId id="315" r:id="rId33"/>
    <p:sldId id="328" r:id="rId34"/>
    <p:sldId id="317" r:id="rId35"/>
    <p:sldId id="318" r:id="rId36"/>
    <p:sldId id="319" r:id="rId37"/>
    <p:sldId id="320" r:id="rId38"/>
    <p:sldId id="321" r:id="rId39"/>
    <p:sldId id="322" r:id="rId40"/>
    <p:sldId id="323" r:id="rId41"/>
    <p:sldId id="324" r:id="rId42"/>
    <p:sldId id="325" r:id="rId43"/>
    <p:sldId id="326" r:id="rId44"/>
    <p:sldId id="327" r:id="rId45"/>
    <p:sldId id="329" r:id="rId46"/>
    <p:sldId id="330" r:id="rId4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DC"/>
    <a:srgbClr val="3C92CA"/>
    <a:srgbClr val="FAFAFA"/>
    <a:srgbClr val="FFFFFF"/>
    <a:srgbClr val="E0E4CC"/>
    <a:srgbClr val="FA6900"/>
    <a:srgbClr val="A7DBD8"/>
    <a:srgbClr val="F38630"/>
    <a:srgbClr val="69D2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91" autoAdjust="0"/>
    <p:restoredTop sz="94660"/>
  </p:normalViewPr>
  <p:slideViewPr>
    <p:cSldViewPr snapToGrid="0">
      <p:cViewPr>
        <p:scale>
          <a:sx n="100" d="100"/>
          <a:sy n="100" d="100"/>
        </p:scale>
        <p:origin x="111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06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019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521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803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861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080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13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759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454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700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994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391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511552" y="2680432"/>
            <a:ext cx="7419848" cy="924216"/>
          </a:xfrm>
          <a:prstGeom prst="roundRect">
            <a:avLst>
              <a:gd name="adj" fmla="val 50000"/>
            </a:avLst>
          </a:prstGeom>
          <a:solidFill>
            <a:srgbClr val="0079DC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>
                <a:solidFill>
                  <a:prstClr val="white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종목별 수익률 상관분석</a:t>
            </a:r>
            <a:endParaRPr lang="ko-KR" altLang="en-US" sz="4400" dirty="0">
              <a:solidFill>
                <a:prstClr val="white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 rot="21600000" flipH="1">
            <a:off x="4428897" y="3604648"/>
            <a:ext cx="3689790" cy="50552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20181483 </a:t>
            </a:r>
            <a:r>
              <a: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박명석</a:t>
            </a:r>
            <a:endParaRPr lang="en-US" altLang="ko-KR" sz="2400" dirty="0">
              <a:solidFill>
                <a:prstClr val="black">
                  <a:lumMod val="75000"/>
                  <a:lumOff val="25000"/>
                </a:prst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4427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669380" y="459672"/>
            <a:ext cx="4806461" cy="644769"/>
          </a:xfrm>
          <a:prstGeom prst="roundRect">
            <a:avLst>
              <a:gd name="adj" fmla="val 50000"/>
            </a:avLst>
          </a:prstGeom>
          <a:solidFill>
            <a:srgbClr val="0079DC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prstClr val="white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2.</a:t>
            </a:r>
            <a:r>
              <a:rPr lang="ko-KR" altLang="en-US" sz="2800" dirty="0">
                <a:solidFill>
                  <a:prstClr val="white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데이터 분석</a:t>
            </a:r>
            <a:endParaRPr lang="en-US" altLang="ko-KR" sz="2000" dirty="0">
              <a:solidFill>
                <a:prstClr val="white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52CD8AE-F430-41A3-BB69-EEE429A73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753632"/>
            <a:ext cx="8991600" cy="472237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610C532-E6FF-4B36-B2AD-492FE6D18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5900" y="2120676"/>
            <a:ext cx="2505425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024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669380" y="459672"/>
            <a:ext cx="4806461" cy="644769"/>
          </a:xfrm>
          <a:prstGeom prst="roundRect">
            <a:avLst>
              <a:gd name="adj" fmla="val 50000"/>
            </a:avLst>
          </a:prstGeom>
          <a:solidFill>
            <a:srgbClr val="0079DC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prstClr val="white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2.</a:t>
            </a:r>
            <a:r>
              <a:rPr lang="ko-KR" altLang="en-US" sz="2800" dirty="0">
                <a:solidFill>
                  <a:prstClr val="white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데이터 분석</a:t>
            </a:r>
            <a:endParaRPr lang="en-US" altLang="ko-KR" sz="2000" dirty="0">
              <a:solidFill>
                <a:prstClr val="white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D81A119-54E6-4127-877A-F7F5D088A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1910486"/>
            <a:ext cx="8699500" cy="460725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5C601ED-BAF7-4C4E-A2DB-5EB3B5352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8535" y="2163540"/>
            <a:ext cx="2724530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68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669380" y="459672"/>
            <a:ext cx="4806461" cy="644769"/>
          </a:xfrm>
          <a:prstGeom prst="roundRect">
            <a:avLst>
              <a:gd name="adj" fmla="val 50000"/>
            </a:avLst>
          </a:prstGeom>
          <a:solidFill>
            <a:srgbClr val="0079DC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prstClr val="white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2.</a:t>
            </a:r>
            <a:r>
              <a:rPr lang="ko-KR" altLang="en-US" sz="2800" dirty="0">
                <a:solidFill>
                  <a:prstClr val="white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데이터 분석</a:t>
            </a:r>
            <a:endParaRPr lang="en-US" altLang="ko-KR" sz="2000" dirty="0">
              <a:solidFill>
                <a:prstClr val="white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7D6F72-2908-49CA-BFD4-2CC632883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3632"/>
            <a:ext cx="9118600" cy="484349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E32495E-8B62-4738-AF06-CD08BE915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8600" y="2185766"/>
            <a:ext cx="2876951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372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669380" y="459672"/>
            <a:ext cx="4806461" cy="644769"/>
          </a:xfrm>
          <a:prstGeom prst="roundRect">
            <a:avLst>
              <a:gd name="adj" fmla="val 50000"/>
            </a:avLst>
          </a:prstGeom>
          <a:solidFill>
            <a:srgbClr val="0079DC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prstClr val="white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2.</a:t>
            </a:r>
            <a:r>
              <a:rPr lang="ko-KR" altLang="en-US" sz="2800" dirty="0">
                <a:solidFill>
                  <a:prstClr val="white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데이터 분석</a:t>
            </a:r>
            <a:endParaRPr lang="en-US" altLang="ko-KR" sz="2000" dirty="0">
              <a:solidFill>
                <a:prstClr val="white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3E5A04-FD11-4DE8-8E7A-6C5BCC789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05" y="1853168"/>
            <a:ext cx="8386036" cy="454516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A3487E9-61B6-4CAD-A2DF-CCCF24E13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7435" y="2271492"/>
            <a:ext cx="2543530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106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669380" y="459672"/>
            <a:ext cx="4806461" cy="644769"/>
          </a:xfrm>
          <a:prstGeom prst="roundRect">
            <a:avLst>
              <a:gd name="adj" fmla="val 50000"/>
            </a:avLst>
          </a:prstGeom>
          <a:solidFill>
            <a:srgbClr val="0079DC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prstClr val="white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2.</a:t>
            </a:r>
            <a:r>
              <a:rPr lang="ko-KR" altLang="en-US" sz="2800" dirty="0">
                <a:solidFill>
                  <a:prstClr val="white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데이터 분석</a:t>
            </a:r>
            <a:endParaRPr lang="en-US" altLang="ko-KR" sz="2000" dirty="0">
              <a:solidFill>
                <a:prstClr val="white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11F0DB8-388A-4C89-A386-5D249DC05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1829832"/>
            <a:ext cx="8483600" cy="476842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1600685-B735-4257-8631-D763F45A5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4153" y="2174650"/>
            <a:ext cx="3200847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300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669380" y="459672"/>
            <a:ext cx="4806461" cy="644769"/>
          </a:xfrm>
          <a:prstGeom prst="roundRect">
            <a:avLst>
              <a:gd name="adj" fmla="val 50000"/>
            </a:avLst>
          </a:prstGeom>
          <a:solidFill>
            <a:srgbClr val="0079DC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prstClr val="white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2.</a:t>
            </a:r>
            <a:r>
              <a:rPr lang="ko-KR" altLang="en-US" sz="2800" dirty="0">
                <a:solidFill>
                  <a:prstClr val="white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데이터 분석</a:t>
            </a:r>
            <a:endParaRPr lang="en-US" altLang="ko-KR" sz="2000" dirty="0">
              <a:solidFill>
                <a:prstClr val="white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7CC8F76-21CB-49D1-B8CB-C3FB984E3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80" y="1871396"/>
            <a:ext cx="8522620" cy="452693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0BC1715-FE7D-46B9-A623-0363E0557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8977" y="2246087"/>
            <a:ext cx="3019846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833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669380" y="459672"/>
            <a:ext cx="4806461" cy="644769"/>
          </a:xfrm>
          <a:prstGeom prst="roundRect">
            <a:avLst>
              <a:gd name="adj" fmla="val 50000"/>
            </a:avLst>
          </a:prstGeom>
          <a:solidFill>
            <a:srgbClr val="0079DC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prstClr val="white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2.</a:t>
            </a:r>
            <a:r>
              <a:rPr lang="ko-KR" altLang="en-US" sz="2800" dirty="0">
                <a:solidFill>
                  <a:prstClr val="white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데이터 분석</a:t>
            </a:r>
            <a:endParaRPr lang="en-US" altLang="ko-KR" sz="2000" dirty="0">
              <a:solidFill>
                <a:prstClr val="white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76CD76-6A30-4AFE-AC97-8DB312A1C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753632"/>
            <a:ext cx="8788400" cy="472067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FB01527-C2BA-47F1-9112-71A78415A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4598" y="1934940"/>
            <a:ext cx="2715004" cy="328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98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669380" y="459672"/>
            <a:ext cx="4806461" cy="644769"/>
          </a:xfrm>
          <a:prstGeom prst="roundRect">
            <a:avLst>
              <a:gd name="adj" fmla="val 50000"/>
            </a:avLst>
          </a:prstGeom>
          <a:solidFill>
            <a:srgbClr val="0079DC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prstClr val="white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2.</a:t>
            </a:r>
            <a:r>
              <a:rPr lang="ko-KR" altLang="en-US" sz="2800" dirty="0">
                <a:solidFill>
                  <a:prstClr val="white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데이터 분석</a:t>
            </a:r>
            <a:endParaRPr lang="en-US" altLang="ko-KR" sz="2000" dirty="0">
              <a:solidFill>
                <a:prstClr val="white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62C2E1-7206-4307-9A5F-3C07A4018871}"/>
              </a:ext>
            </a:extLst>
          </p:cNvPr>
          <p:cNvSpPr txBox="1"/>
          <p:nvPr/>
        </p:nvSpPr>
        <p:spPr>
          <a:xfrm>
            <a:off x="406400" y="1384300"/>
            <a:ext cx="1062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종목별 </a:t>
            </a:r>
            <a:r>
              <a:rPr lang="en-US" altLang="ko-KR" dirty="0"/>
              <a:t>2019</a:t>
            </a:r>
            <a:r>
              <a:rPr lang="ko-KR" altLang="en-US" dirty="0"/>
              <a:t>년도 평균 수익률 표준편차 </a:t>
            </a:r>
            <a:r>
              <a:rPr lang="en-US" altLang="ko-KR" dirty="0"/>
              <a:t>TOP 20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CA851D7-FA04-42BA-AFA8-F0F134D76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033491"/>
            <a:ext cx="8001000" cy="46805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97BF83-96E9-4873-BD5D-445013131ACD}"/>
              </a:ext>
            </a:extLst>
          </p:cNvPr>
          <p:cNvSpPr txBox="1"/>
          <p:nvPr/>
        </p:nvSpPr>
        <p:spPr>
          <a:xfrm>
            <a:off x="8229600" y="2033491"/>
            <a:ext cx="396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최대 표준편차 종목</a:t>
            </a:r>
            <a:r>
              <a:rPr lang="en-US" altLang="ko-KR" dirty="0"/>
              <a:t>: </a:t>
            </a:r>
            <a:r>
              <a:rPr lang="ko-KR" altLang="en-US" dirty="0"/>
              <a:t>동부제철</a:t>
            </a:r>
            <a:endParaRPr lang="en-US" altLang="ko-KR" dirty="0"/>
          </a:p>
          <a:p>
            <a:r>
              <a:rPr lang="en-US" altLang="ko-KR" dirty="0"/>
              <a:t>(0.0555)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5940092-3F64-4025-9E9B-4CA9D27C9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6382" y="2768558"/>
            <a:ext cx="3124636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238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669380" y="459672"/>
            <a:ext cx="4806461" cy="644769"/>
          </a:xfrm>
          <a:prstGeom prst="roundRect">
            <a:avLst>
              <a:gd name="adj" fmla="val 50000"/>
            </a:avLst>
          </a:prstGeom>
          <a:solidFill>
            <a:srgbClr val="0079DC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prstClr val="white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2.</a:t>
            </a:r>
            <a:r>
              <a:rPr lang="ko-KR" altLang="en-US" sz="2800" dirty="0">
                <a:solidFill>
                  <a:prstClr val="white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데이터 분석</a:t>
            </a:r>
            <a:endParaRPr lang="en-US" altLang="ko-KR" sz="2000" dirty="0">
              <a:solidFill>
                <a:prstClr val="white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62C2E1-7206-4307-9A5F-3C07A4018871}"/>
              </a:ext>
            </a:extLst>
          </p:cNvPr>
          <p:cNvSpPr txBox="1"/>
          <p:nvPr/>
        </p:nvSpPr>
        <p:spPr>
          <a:xfrm>
            <a:off x="406400" y="1384300"/>
            <a:ext cx="1062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종목별 </a:t>
            </a:r>
            <a:r>
              <a:rPr lang="en-US" altLang="ko-KR" dirty="0"/>
              <a:t>2019</a:t>
            </a:r>
            <a:r>
              <a:rPr lang="ko-KR" altLang="en-US" dirty="0"/>
              <a:t>년도 평균 수익률 표준편차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2D1CE0A-3701-4C71-BBCD-E8F4FB044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1889738"/>
            <a:ext cx="8445500" cy="471030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E412D07-845E-4DF8-AA67-61038A1FE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6532" y="2371280"/>
            <a:ext cx="3172268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876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669380" y="459672"/>
            <a:ext cx="4806461" cy="644769"/>
          </a:xfrm>
          <a:prstGeom prst="roundRect">
            <a:avLst>
              <a:gd name="adj" fmla="val 50000"/>
            </a:avLst>
          </a:prstGeom>
          <a:solidFill>
            <a:srgbClr val="0079DC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prstClr val="white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2.</a:t>
            </a:r>
            <a:r>
              <a:rPr lang="ko-KR" altLang="en-US" sz="2800" dirty="0">
                <a:solidFill>
                  <a:prstClr val="white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데이터 분석</a:t>
            </a:r>
            <a:endParaRPr lang="en-US" altLang="ko-KR" sz="2000" dirty="0">
              <a:solidFill>
                <a:prstClr val="white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62C2E1-7206-4307-9A5F-3C07A4018871}"/>
              </a:ext>
            </a:extLst>
          </p:cNvPr>
          <p:cNvSpPr txBox="1"/>
          <p:nvPr/>
        </p:nvSpPr>
        <p:spPr>
          <a:xfrm>
            <a:off x="406400" y="1384300"/>
            <a:ext cx="1062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종목별 </a:t>
            </a:r>
            <a:r>
              <a:rPr lang="en-US" altLang="ko-KR" dirty="0"/>
              <a:t>2019</a:t>
            </a:r>
            <a:r>
              <a:rPr lang="ko-KR" altLang="en-US" dirty="0"/>
              <a:t>년도 평균 수익률 표준편차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FC8EDE6-B965-41E0-A7BF-7B9CEFDEC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" y="1831184"/>
            <a:ext cx="8572500" cy="456714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58EA522-4749-4AB1-B22D-3E6A9435A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6569" y="2310959"/>
            <a:ext cx="3086531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187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9DC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01262" y="2768768"/>
            <a:ext cx="103894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 algn="ctr">
              <a:buAutoNum type="arabicPeriod"/>
            </a:pPr>
            <a:r>
              <a:rPr lang="ko-KR" altLang="en-US" sz="60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데이터 소개</a:t>
            </a:r>
            <a:endParaRPr lang="en-US" altLang="ko-KR" sz="60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6536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669380" y="459672"/>
            <a:ext cx="4806461" cy="644769"/>
          </a:xfrm>
          <a:prstGeom prst="roundRect">
            <a:avLst>
              <a:gd name="adj" fmla="val 50000"/>
            </a:avLst>
          </a:prstGeom>
          <a:solidFill>
            <a:srgbClr val="0079DC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prstClr val="white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2.</a:t>
            </a:r>
            <a:r>
              <a:rPr lang="ko-KR" altLang="en-US" sz="2800" dirty="0">
                <a:solidFill>
                  <a:prstClr val="white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데이터 분석</a:t>
            </a:r>
            <a:endParaRPr lang="en-US" altLang="ko-KR" sz="2000" dirty="0">
              <a:solidFill>
                <a:prstClr val="white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62C2E1-7206-4307-9A5F-3C07A4018871}"/>
              </a:ext>
            </a:extLst>
          </p:cNvPr>
          <p:cNvSpPr txBox="1"/>
          <p:nvPr/>
        </p:nvSpPr>
        <p:spPr>
          <a:xfrm>
            <a:off x="406400" y="1384300"/>
            <a:ext cx="1062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종목별 </a:t>
            </a:r>
            <a:r>
              <a:rPr lang="en-US" altLang="ko-KR" dirty="0"/>
              <a:t>2019</a:t>
            </a:r>
            <a:r>
              <a:rPr lang="ko-KR" altLang="en-US" dirty="0"/>
              <a:t>년도 평균 수익률 표준편차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7A2F622-57EA-4589-BE36-821E1D519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1753632"/>
            <a:ext cx="8750300" cy="46484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4B0D210-FC33-4743-8D8D-6B6AC2FD6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0445" y="2237927"/>
            <a:ext cx="2934109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14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669380" y="459672"/>
            <a:ext cx="4806461" cy="644769"/>
          </a:xfrm>
          <a:prstGeom prst="roundRect">
            <a:avLst>
              <a:gd name="adj" fmla="val 50000"/>
            </a:avLst>
          </a:prstGeom>
          <a:solidFill>
            <a:srgbClr val="0079DC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prstClr val="white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2.</a:t>
            </a:r>
            <a:r>
              <a:rPr lang="ko-KR" altLang="en-US" sz="2800" dirty="0">
                <a:solidFill>
                  <a:prstClr val="white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데이터 분석</a:t>
            </a:r>
            <a:endParaRPr lang="en-US" altLang="ko-KR" sz="2000" dirty="0">
              <a:solidFill>
                <a:prstClr val="white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62C2E1-7206-4307-9A5F-3C07A4018871}"/>
              </a:ext>
            </a:extLst>
          </p:cNvPr>
          <p:cNvSpPr txBox="1"/>
          <p:nvPr/>
        </p:nvSpPr>
        <p:spPr>
          <a:xfrm>
            <a:off x="406400" y="1384300"/>
            <a:ext cx="1062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종목별 </a:t>
            </a:r>
            <a:r>
              <a:rPr lang="en-US" altLang="ko-KR" dirty="0"/>
              <a:t>2019</a:t>
            </a:r>
            <a:r>
              <a:rPr lang="ko-KR" altLang="en-US" dirty="0"/>
              <a:t>년도 평균 수익률 표준편차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6C20851-8E27-4F51-A647-767B8351E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80" y="1862595"/>
            <a:ext cx="8533019" cy="45357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A39632B-DB1F-4BA0-99D8-C2088B6CB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5841" y="2307997"/>
            <a:ext cx="3229426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8288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669380" y="459672"/>
            <a:ext cx="4806461" cy="644769"/>
          </a:xfrm>
          <a:prstGeom prst="roundRect">
            <a:avLst>
              <a:gd name="adj" fmla="val 50000"/>
            </a:avLst>
          </a:prstGeom>
          <a:solidFill>
            <a:srgbClr val="0079DC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prstClr val="white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2.</a:t>
            </a:r>
            <a:r>
              <a:rPr lang="ko-KR" altLang="en-US" sz="2800" dirty="0">
                <a:solidFill>
                  <a:prstClr val="white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데이터 분석</a:t>
            </a:r>
            <a:endParaRPr lang="en-US" altLang="ko-KR" sz="2000" dirty="0">
              <a:solidFill>
                <a:prstClr val="white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62C2E1-7206-4307-9A5F-3C07A4018871}"/>
              </a:ext>
            </a:extLst>
          </p:cNvPr>
          <p:cNvSpPr txBox="1"/>
          <p:nvPr/>
        </p:nvSpPr>
        <p:spPr>
          <a:xfrm>
            <a:off x="406400" y="1384300"/>
            <a:ext cx="1062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종목별 </a:t>
            </a:r>
            <a:r>
              <a:rPr lang="en-US" altLang="ko-KR" dirty="0"/>
              <a:t>2019</a:t>
            </a:r>
            <a:r>
              <a:rPr lang="ko-KR" altLang="en-US" dirty="0"/>
              <a:t>년도 평균 수익률 표준편차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418C291-79C9-4387-8E9B-2AB3A27CB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" y="2033490"/>
            <a:ext cx="7632700" cy="436483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1163A1B-32BB-4CB6-9314-80D3A9D3D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545" y="2384203"/>
            <a:ext cx="3115110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972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669380" y="459672"/>
            <a:ext cx="4806461" cy="644769"/>
          </a:xfrm>
          <a:prstGeom prst="roundRect">
            <a:avLst>
              <a:gd name="adj" fmla="val 50000"/>
            </a:avLst>
          </a:prstGeom>
          <a:solidFill>
            <a:srgbClr val="0079DC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prstClr val="white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2.</a:t>
            </a:r>
            <a:r>
              <a:rPr lang="ko-KR" altLang="en-US" sz="2800" dirty="0">
                <a:solidFill>
                  <a:prstClr val="white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데이터 분석</a:t>
            </a:r>
            <a:endParaRPr lang="en-US" altLang="ko-KR" sz="2000" dirty="0">
              <a:solidFill>
                <a:prstClr val="white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62C2E1-7206-4307-9A5F-3C07A4018871}"/>
              </a:ext>
            </a:extLst>
          </p:cNvPr>
          <p:cNvSpPr txBox="1"/>
          <p:nvPr/>
        </p:nvSpPr>
        <p:spPr>
          <a:xfrm>
            <a:off x="406400" y="1384300"/>
            <a:ext cx="1062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종목별 </a:t>
            </a:r>
            <a:r>
              <a:rPr lang="en-US" altLang="ko-KR" dirty="0"/>
              <a:t>2019</a:t>
            </a:r>
            <a:r>
              <a:rPr lang="ko-KR" altLang="en-US" dirty="0"/>
              <a:t>년도 평균 수익률 표준편차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68DB21D-2DF2-477D-B099-FB6365FE9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1869543"/>
            <a:ext cx="7823200" cy="427725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655CF1E-59B8-4A83-B27B-9FC8FF49B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5841" y="2171701"/>
            <a:ext cx="3219899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0134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669380" y="459672"/>
            <a:ext cx="4806461" cy="644769"/>
          </a:xfrm>
          <a:prstGeom prst="roundRect">
            <a:avLst>
              <a:gd name="adj" fmla="val 50000"/>
            </a:avLst>
          </a:prstGeom>
          <a:solidFill>
            <a:srgbClr val="0079DC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prstClr val="white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2.</a:t>
            </a:r>
            <a:r>
              <a:rPr lang="ko-KR" altLang="en-US" sz="2800" dirty="0">
                <a:solidFill>
                  <a:prstClr val="white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데이터 분석</a:t>
            </a:r>
            <a:endParaRPr lang="en-US" altLang="ko-KR" sz="2000" dirty="0">
              <a:solidFill>
                <a:prstClr val="white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62C2E1-7206-4307-9A5F-3C07A4018871}"/>
              </a:ext>
            </a:extLst>
          </p:cNvPr>
          <p:cNvSpPr txBox="1"/>
          <p:nvPr/>
        </p:nvSpPr>
        <p:spPr>
          <a:xfrm>
            <a:off x="406400" y="1384300"/>
            <a:ext cx="1062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종목별 </a:t>
            </a:r>
            <a:r>
              <a:rPr lang="en-US" altLang="ko-KR" dirty="0"/>
              <a:t>2019</a:t>
            </a:r>
            <a:r>
              <a:rPr lang="ko-KR" altLang="en-US" dirty="0"/>
              <a:t>년도 평균 수익률 표준편차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5F776AA-C56D-4A57-A178-4BA95A988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869864"/>
            <a:ext cx="8585200" cy="472611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A390F40-D5F1-4172-BE07-D2780A79C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0" y="2414491"/>
            <a:ext cx="3162300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2484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669380" y="459672"/>
            <a:ext cx="4806461" cy="644769"/>
          </a:xfrm>
          <a:prstGeom prst="roundRect">
            <a:avLst>
              <a:gd name="adj" fmla="val 50000"/>
            </a:avLst>
          </a:prstGeom>
          <a:solidFill>
            <a:srgbClr val="0079DC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prstClr val="white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2.</a:t>
            </a:r>
            <a:r>
              <a:rPr lang="ko-KR" altLang="en-US" sz="2800" dirty="0">
                <a:solidFill>
                  <a:prstClr val="white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데이터 분석</a:t>
            </a:r>
            <a:endParaRPr lang="en-US" altLang="ko-KR" sz="2000" dirty="0">
              <a:solidFill>
                <a:prstClr val="white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62C2E1-7206-4307-9A5F-3C07A4018871}"/>
              </a:ext>
            </a:extLst>
          </p:cNvPr>
          <p:cNvSpPr txBox="1"/>
          <p:nvPr/>
        </p:nvSpPr>
        <p:spPr>
          <a:xfrm>
            <a:off x="406400" y="1384300"/>
            <a:ext cx="1062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종목별 </a:t>
            </a:r>
            <a:r>
              <a:rPr lang="en-US" altLang="ko-KR" dirty="0"/>
              <a:t>2019</a:t>
            </a:r>
            <a:r>
              <a:rPr lang="ko-KR" altLang="en-US" dirty="0"/>
              <a:t>년도 평균 수익률 표준편차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44FA682-250B-46B8-813E-7844FCD51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1927001"/>
            <a:ext cx="8069441" cy="447132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427492C-F6ED-460C-B6CA-41563DEB8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3300" y="1927001"/>
            <a:ext cx="3361013" cy="324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2148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669380" y="459672"/>
            <a:ext cx="4806461" cy="644769"/>
          </a:xfrm>
          <a:prstGeom prst="roundRect">
            <a:avLst>
              <a:gd name="adj" fmla="val 50000"/>
            </a:avLst>
          </a:prstGeom>
          <a:solidFill>
            <a:srgbClr val="0079DC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prstClr val="white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2.</a:t>
            </a:r>
            <a:r>
              <a:rPr lang="ko-KR" altLang="en-US" sz="2800" dirty="0">
                <a:solidFill>
                  <a:prstClr val="white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데이터 분석</a:t>
            </a:r>
            <a:endParaRPr lang="en-US" altLang="ko-KR" sz="2000" dirty="0">
              <a:solidFill>
                <a:prstClr val="white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62C2E1-7206-4307-9A5F-3C07A4018871}"/>
              </a:ext>
            </a:extLst>
          </p:cNvPr>
          <p:cNvSpPr txBox="1"/>
          <p:nvPr/>
        </p:nvSpPr>
        <p:spPr>
          <a:xfrm>
            <a:off x="406400" y="1384300"/>
            <a:ext cx="1062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종목별 </a:t>
            </a:r>
            <a:r>
              <a:rPr lang="en-US" altLang="ko-KR" dirty="0"/>
              <a:t>2019</a:t>
            </a:r>
            <a:r>
              <a:rPr lang="ko-KR" altLang="en-US" dirty="0"/>
              <a:t>년도 평균 수익률 표준편차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C60B742-CFC2-4B01-B076-D31CF8261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97" y="1934558"/>
            <a:ext cx="8356804" cy="453893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5EE6D8D-461B-4739-A6FA-03E794D7D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8772" y="2269674"/>
            <a:ext cx="3267531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5969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669380" y="459672"/>
            <a:ext cx="4806461" cy="644769"/>
          </a:xfrm>
          <a:prstGeom prst="roundRect">
            <a:avLst>
              <a:gd name="adj" fmla="val 50000"/>
            </a:avLst>
          </a:prstGeom>
          <a:solidFill>
            <a:srgbClr val="0079DC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prstClr val="white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2.</a:t>
            </a:r>
            <a:r>
              <a:rPr lang="ko-KR" altLang="en-US" sz="2800" dirty="0">
                <a:solidFill>
                  <a:prstClr val="white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데이터 분석</a:t>
            </a:r>
            <a:endParaRPr lang="en-US" altLang="ko-KR" sz="2000" dirty="0">
              <a:solidFill>
                <a:prstClr val="white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62C2E1-7206-4307-9A5F-3C07A4018871}"/>
              </a:ext>
            </a:extLst>
          </p:cNvPr>
          <p:cNvSpPr txBox="1"/>
          <p:nvPr/>
        </p:nvSpPr>
        <p:spPr>
          <a:xfrm>
            <a:off x="406400" y="1384300"/>
            <a:ext cx="1062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종목별 </a:t>
            </a:r>
            <a:r>
              <a:rPr lang="en-US" altLang="ko-KR" dirty="0"/>
              <a:t>2019</a:t>
            </a:r>
            <a:r>
              <a:rPr lang="ko-KR" altLang="en-US" dirty="0"/>
              <a:t>년도 평균 수익률 표준편차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06D7215-F35B-47B6-868B-DB381A35A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753632"/>
            <a:ext cx="7924800" cy="446936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6AAFE17-59A0-474A-8529-2127C136C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9866" y="2033491"/>
            <a:ext cx="3172268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4902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9DC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01262" y="2768768"/>
            <a:ext cx="103894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3.</a:t>
            </a:r>
            <a:r>
              <a:rPr lang="ko-KR" altLang="en-US" sz="6000" dirty="0" err="1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종목간의</a:t>
            </a:r>
            <a:r>
              <a:rPr lang="ko-KR" altLang="en-US" sz="60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수익률 상관분석</a:t>
            </a:r>
            <a:endParaRPr lang="en-US" altLang="ko-KR" sz="60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01664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669380" y="459672"/>
            <a:ext cx="4992020" cy="644769"/>
          </a:xfrm>
          <a:prstGeom prst="roundRect">
            <a:avLst>
              <a:gd name="adj" fmla="val 50000"/>
            </a:avLst>
          </a:prstGeom>
          <a:solidFill>
            <a:srgbClr val="0079DC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prstClr val="white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3.</a:t>
            </a:r>
            <a:r>
              <a:rPr lang="ko-KR" altLang="en-US" sz="2800" dirty="0" err="1">
                <a:solidFill>
                  <a:prstClr val="white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종목간의</a:t>
            </a:r>
            <a:r>
              <a:rPr lang="ko-KR" altLang="en-US" sz="2800" dirty="0">
                <a:solidFill>
                  <a:prstClr val="white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수익률 상관분석</a:t>
            </a:r>
            <a:endParaRPr lang="en-US" altLang="ko-KR" sz="2800" dirty="0">
              <a:solidFill>
                <a:prstClr val="white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ACDFFF-E720-4A03-967B-559F1F3727D2}"/>
              </a:ext>
            </a:extLst>
          </p:cNvPr>
          <p:cNvSpPr txBox="1"/>
          <p:nvPr/>
        </p:nvSpPr>
        <p:spPr>
          <a:xfrm>
            <a:off x="304799" y="1320015"/>
            <a:ext cx="11420475" cy="4801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종목간의</a:t>
            </a:r>
            <a:r>
              <a:rPr lang="ko-KR" altLang="en-US" dirty="0"/>
              <a:t> 수익률 상관분석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종목간의</a:t>
            </a:r>
            <a:r>
              <a:rPr lang="ko-KR" altLang="en-US" dirty="0"/>
              <a:t> 수익률 상관분석을 하는 이유</a:t>
            </a:r>
            <a:r>
              <a:rPr lang="en-US" altLang="ko-KR" dirty="0"/>
              <a:t>:</a:t>
            </a:r>
            <a:r>
              <a:rPr lang="ko-KR" altLang="en-US" dirty="0"/>
              <a:t>투자에 대한 수익과 위험은 평균과 분산으로 </a:t>
            </a:r>
            <a:r>
              <a:rPr lang="ko-KR" altLang="en-US" dirty="0" err="1"/>
              <a:t>나타낼수</a:t>
            </a:r>
            <a:r>
              <a:rPr lang="ko-KR" altLang="en-US" dirty="0"/>
              <a:t> 있으며</a:t>
            </a:r>
            <a:r>
              <a:rPr lang="en-US" altLang="ko-KR" dirty="0"/>
              <a:t>,</a:t>
            </a:r>
            <a:r>
              <a:rPr lang="ko-KR" altLang="en-US" dirty="0"/>
              <a:t>상관 관계가 낮은 대상으로 분산 투자하면 위험을 감소시킬 수 있다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상관계수 구간은 </a:t>
            </a:r>
            <a:r>
              <a:rPr lang="en-US" altLang="ko-KR" dirty="0"/>
              <a:t>8</a:t>
            </a:r>
            <a:r>
              <a:rPr lang="ko-KR" altLang="en-US" dirty="0"/>
              <a:t>구간으로 나눔</a:t>
            </a:r>
            <a:r>
              <a:rPr lang="en-US" altLang="ko-KR" dirty="0"/>
              <a:t>(0.2</a:t>
            </a:r>
            <a:r>
              <a:rPr lang="ko-KR" altLang="en-US" dirty="0"/>
              <a:t> 단위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-0.6~-0.4</a:t>
            </a:r>
          </a:p>
          <a:p>
            <a:r>
              <a:rPr lang="en-US" altLang="ko-KR" dirty="0"/>
              <a:t>-0.4~-0.2</a:t>
            </a:r>
          </a:p>
          <a:p>
            <a:r>
              <a:rPr lang="en-US" altLang="ko-KR" dirty="0"/>
              <a:t>-0.2~0.0</a:t>
            </a:r>
          </a:p>
          <a:p>
            <a:r>
              <a:rPr lang="en-US" altLang="ko-KR" dirty="0"/>
              <a:t> 0~0.2</a:t>
            </a:r>
          </a:p>
          <a:p>
            <a:r>
              <a:rPr lang="en-US" altLang="ko-KR" dirty="0"/>
              <a:t> 0.2~0.4</a:t>
            </a:r>
          </a:p>
          <a:p>
            <a:r>
              <a:rPr lang="en-US" altLang="ko-KR" dirty="0"/>
              <a:t> 0.4~0.6</a:t>
            </a:r>
          </a:p>
          <a:p>
            <a:r>
              <a:rPr lang="en-US" altLang="ko-KR" dirty="0"/>
              <a:t> 0.6~0.8</a:t>
            </a:r>
          </a:p>
          <a:p>
            <a:r>
              <a:rPr lang="en-US" altLang="ko-KR" dirty="0"/>
              <a:t> 0.8~1.0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구간에 해당하는 종목들이 나오도록 설정한 후 상관성을 보여주기 위해 </a:t>
            </a:r>
            <a:r>
              <a:rPr lang="ko-KR" altLang="en-US" dirty="0" err="1">
                <a:solidFill>
                  <a:srgbClr val="FF0000"/>
                </a:solidFill>
              </a:rPr>
              <a:t>종목간의</a:t>
            </a:r>
            <a:r>
              <a:rPr lang="ko-KR" altLang="en-US" dirty="0">
                <a:solidFill>
                  <a:srgbClr val="FF0000"/>
                </a:solidFill>
              </a:rPr>
              <a:t> 상관성을 가중치로 두고 네트워크 분석 진행</a:t>
            </a:r>
          </a:p>
        </p:txBody>
      </p:sp>
    </p:spTree>
    <p:extLst>
      <p:ext uri="{BB962C8B-B14F-4D97-AF65-F5344CB8AC3E}">
        <p14:creationId xmlns:p14="http://schemas.microsoft.com/office/powerpoint/2010/main" val="3883805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669380" y="459672"/>
            <a:ext cx="4992020" cy="644769"/>
          </a:xfrm>
          <a:prstGeom prst="roundRect">
            <a:avLst>
              <a:gd name="adj" fmla="val 50000"/>
            </a:avLst>
          </a:prstGeom>
          <a:solidFill>
            <a:srgbClr val="0079DC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prstClr val="white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1.</a:t>
            </a:r>
            <a:r>
              <a:rPr lang="ko-KR" altLang="en-US" sz="2800" dirty="0">
                <a:solidFill>
                  <a:prstClr val="white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데이터 소개</a:t>
            </a:r>
            <a:endParaRPr lang="en-US" altLang="ko-KR" sz="2800" dirty="0">
              <a:solidFill>
                <a:prstClr val="white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B63F40F-9CF6-48F7-98BC-EA654A855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80" y="1415367"/>
            <a:ext cx="3238500" cy="48711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ACDFFF-E720-4A03-967B-559F1F3727D2}"/>
              </a:ext>
            </a:extLst>
          </p:cNvPr>
          <p:cNvSpPr txBox="1"/>
          <p:nvPr/>
        </p:nvSpPr>
        <p:spPr>
          <a:xfrm>
            <a:off x="4660900" y="1485900"/>
            <a:ext cx="71501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시가총액 </a:t>
            </a:r>
            <a:r>
              <a:rPr lang="en-US" altLang="ko-KR" dirty="0"/>
              <a:t>200</a:t>
            </a:r>
            <a:r>
              <a:rPr lang="ko-KR" altLang="en-US" dirty="0"/>
              <a:t>위 종목 파일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데이터 사용 범위는 </a:t>
            </a:r>
            <a:r>
              <a:rPr lang="en-US" altLang="ko-KR" dirty="0"/>
              <a:t>2019</a:t>
            </a:r>
            <a:r>
              <a:rPr lang="ko-KR" altLang="en-US" dirty="0"/>
              <a:t>년도만 뽑아서 사용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현재가를 통해 수익률 변수를 창출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0ED91A1-B0F4-4912-9700-108E1AE71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4188" y="2598465"/>
            <a:ext cx="1662212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8286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669380" y="459672"/>
            <a:ext cx="4992020" cy="644769"/>
          </a:xfrm>
          <a:prstGeom prst="roundRect">
            <a:avLst>
              <a:gd name="adj" fmla="val 50000"/>
            </a:avLst>
          </a:prstGeom>
          <a:solidFill>
            <a:srgbClr val="0079DC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prstClr val="white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3.</a:t>
            </a:r>
            <a:r>
              <a:rPr lang="ko-KR" altLang="en-US" sz="2800" dirty="0" err="1">
                <a:solidFill>
                  <a:prstClr val="white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종목간의</a:t>
            </a:r>
            <a:r>
              <a:rPr lang="ko-KR" altLang="en-US" sz="2800" dirty="0">
                <a:solidFill>
                  <a:prstClr val="white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수익률 상관분석</a:t>
            </a:r>
            <a:endParaRPr lang="en-US" altLang="ko-KR" sz="2800" dirty="0">
              <a:solidFill>
                <a:prstClr val="white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7953FF-4332-41BF-BEBE-DD1051C6CEF2}"/>
              </a:ext>
            </a:extLst>
          </p:cNvPr>
          <p:cNvSpPr txBox="1"/>
          <p:nvPr/>
        </p:nvSpPr>
        <p:spPr>
          <a:xfrm>
            <a:off x="304800" y="1116682"/>
            <a:ext cx="1148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네트워크 분석 진행 전 중요 지표 설명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6" name="TextBox 13">
            <a:extLst>
              <a:ext uri="{FF2B5EF4-FFF2-40B4-BE49-F238E27FC236}">
                <a16:creationId xmlns:a16="http://schemas.microsoft.com/office/drawing/2014/main" id="{B6A73670-35B3-D744-A608-37A52A99C6C1}"/>
              </a:ext>
            </a:extLst>
          </p:cNvPr>
          <p:cNvSpPr txBox="1"/>
          <p:nvPr/>
        </p:nvSpPr>
        <p:spPr>
          <a:xfrm>
            <a:off x="406400" y="1794014"/>
            <a:ext cx="324522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400" dirty="0"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Degree Centrality</a:t>
            </a:r>
          </a:p>
          <a:p>
            <a:r>
              <a:rPr kumimoji="1" lang="en-US" altLang="ko-Kore-KR" sz="1100" dirty="0"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-</a:t>
            </a:r>
            <a:r>
              <a:rPr kumimoji="1" lang="ko-KR" altLang="en-US" sz="1100" dirty="0"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 각 노드가 다른 노드와 얼마나 연결되어 있는지 그 횟수를 세어 중요도를 측정</a:t>
            </a:r>
            <a:endParaRPr kumimoji="1" lang="en-US" altLang="ko-Kore-KR" sz="1100" dirty="0">
              <a:latin typeface="12LotteMartDreamMedium" panose="02020603020101020101" pitchFamily="18" charset="-127"/>
              <a:ea typeface="12LotteMartDreamMedium" panose="02020603020101020101" pitchFamily="18" charset="-127"/>
            </a:endParaRPr>
          </a:p>
          <a:p>
            <a:endParaRPr kumimoji="1" lang="en-US" altLang="ko-Kore-KR" sz="1400" dirty="0">
              <a:latin typeface="12LotteMartDreamMedium" panose="02020603020101020101" pitchFamily="18" charset="-127"/>
              <a:ea typeface="12LotteMartDreamMedium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400" dirty="0"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Betweenness Centrality</a:t>
            </a:r>
          </a:p>
          <a:p>
            <a:r>
              <a:rPr kumimoji="1" lang="en-US" altLang="ko-Kore-KR" sz="1100" dirty="0"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-</a:t>
            </a:r>
            <a:r>
              <a:rPr kumimoji="1" lang="ko-KR" altLang="en-US" sz="1100" dirty="0"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 노드 간의 흐름을 고려하여 중요도를 측정 </a:t>
            </a:r>
            <a:r>
              <a:rPr kumimoji="1" lang="en-US" altLang="ko-KR" sz="1100" dirty="0"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(</a:t>
            </a:r>
            <a:r>
              <a:rPr kumimoji="1" lang="ko-KR" altLang="en-US" sz="1100" dirty="0"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최단 경로로 끼이게 되는 경우의 수</a:t>
            </a:r>
            <a:r>
              <a:rPr kumimoji="1" lang="en-US" altLang="ko-KR" sz="1100" dirty="0"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)</a:t>
            </a:r>
            <a:endParaRPr kumimoji="1" lang="en-US" altLang="ko-Kore-KR" sz="1100" dirty="0">
              <a:latin typeface="12LotteMartDreamMedium" panose="02020603020101020101" pitchFamily="18" charset="-127"/>
              <a:ea typeface="12LotteMartDreamMedium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FB630E9-2655-4E40-9938-DD2CA15AD132}"/>
              </a:ext>
            </a:extLst>
          </p:cNvPr>
          <p:cNvSpPr/>
          <p:nvPr/>
        </p:nvSpPr>
        <p:spPr>
          <a:xfrm>
            <a:off x="406400" y="3648215"/>
            <a:ext cx="3619500" cy="14619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400" dirty="0"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Closeness Centrality</a:t>
            </a:r>
          </a:p>
          <a:p>
            <a:r>
              <a:rPr kumimoji="1" lang="en-US" altLang="ko-Kore-KR" sz="1100" dirty="0"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-</a:t>
            </a:r>
            <a:r>
              <a:rPr kumimoji="1" lang="ko-KR" altLang="en-US" sz="1100" dirty="0"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 접근성 측면에서 노드의 중요도를 측정</a:t>
            </a:r>
            <a:endParaRPr kumimoji="1" lang="en-US" altLang="ko-Kore-KR" sz="1100" dirty="0">
              <a:latin typeface="12LotteMartDreamMedium" panose="02020603020101020101" pitchFamily="18" charset="-127"/>
              <a:ea typeface="12LotteMartDreamMedium" panose="02020603020101020101" pitchFamily="18" charset="-127"/>
            </a:endParaRPr>
          </a:p>
          <a:p>
            <a:endParaRPr kumimoji="1" lang="en-US" altLang="ko-Kore-KR" sz="1400" dirty="0">
              <a:latin typeface="12LotteMartDreamMedium" panose="02020603020101020101" pitchFamily="18" charset="-127"/>
              <a:ea typeface="12LotteMartDreamMedium" panose="02020603020101020101" pitchFamily="18" charset="-127"/>
            </a:endParaRPr>
          </a:p>
          <a:p>
            <a:endParaRPr kumimoji="1" lang="en-US" altLang="ko-Kore-KR" sz="1400" dirty="0">
              <a:latin typeface="12LotteMartDreamMedium" panose="02020603020101020101" pitchFamily="18" charset="-127"/>
              <a:ea typeface="12LotteMartDreamMedium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400" dirty="0"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Eigenvector Centrality</a:t>
            </a:r>
          </a:p>
          <a:p>
            <a:r>
              <a:rPr kumimoji="1" lang="en-US" altLang="ko-Kore-KR" sz="1100" dirty="0"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-</a:t>
            </a:r>
            <a:r>
              <a:rPr kumimoji="1" lang="ko-KR" altLang="en-US" sz="1100" dirty="0"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 </a:t>
            </a:r>
            <a:r>
              <a:rPr kumimoji="1" lang="ko-KR" altLang="en-US" sz="1100" dirty="0" err="1"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노드별</a:t>
            </a:r>
            <a:r>
              <a:rPr kumimoji="1" lang="ko-KR" altLang="en-US" sz="1100" dirty="0"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 가중치</a:t>
            </a:r>
            <a:r>
              <a:rPr kumimoji="1" lang="en-US" altLang="ko-KR" sz="1100" dirty="0"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(</a:t>
            </a:r>
            <a:r>
              <a:rPr kumimoji="1" lang="ko-KR" altLang="en-US" sz="1100" dirty="0"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수익률 상관계수</a:t>
            </a:r>
            <a:r>
              <a:rPr kumimoji="1" lang="en-US" altLang="ko-KR" sz="1100" dirty="0"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)</a:t>
            </a:r>
            <a:r>
              <a:rPr kumimoji="1" lang="ko-KR" altLang="en-US" sz="1100" dirty="0"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를 고려하여 중요도를 측정</a:t>
            </a:r>
            <a:endParaRPr kumimoji="1" lang="en-US" altLang="ko-Kore-KR" sz="1100" dirty="0">
              <a:latin typeface="12LotteMartDreamMedium" panose="02020603020101020101" pitchFamily="18" charset="-127"/>
              <a:ea typeface="12LotteMartDreamMedium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E4C42E-3175-4B7B-93A2-36C57BC1BF32}"/>
              </a:ext>
            </a:extLst>
          </p:cNvPr>
          <p:cNvSpPr txBox="1"/>
          <p:nvPr/>
        </p:nvSpPr>
        <p:spPr>
          <a:xfrm>
            <a:off x="4953000" y="1794014"/>
            <a:ext cx="5181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커뮤니티 탐지 분석</a:t>
            </a:r>
            <a:endParaRPr lang="en-US" altLang="ko-KR" dirty="0"/>
          </a:p>
          <a:p>
            <a:r>
              <a:rPr lang="ko-KR" altLang="en-US" sz="1400" dirty="0"/>
              <a:t>커뮤니티</a:t>
            </a:r>
            <a:r>
              <a:rPr lang="en-US" altLang="ko-KR" sz="1400" dirty="0"/>
              <a:t>:</a:t>
            </a:r>
            <a:r>
              <a:rPr lang="ko-KR" altLang="en-US" sz="1400" dirty="0"/>
              <a:t>네트워크에서 내적으로 연결도가 강한 다수의 커뮤니티로 구성되어 있음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내적으로 밀도 있는 그룹 </a:t>
            </a:r>
            <a:r>
              <a:rPr lang="en-US" altLang="ko-KR" sz="1400" dirty="0"/>
              <a:t>-&gt; </a:t>
            </a:r>
            <a:r>
              <a:rPr lang="ko-KR" altLang="en-US" sz="1400" dirty="0"/>
              <a:t>커뮤니티</a:t>
            </a:r>
            <a:endParaRPr lang="en-US" altLang="ko-KR" sz="1400" dirty="0"/>
          </a:p>
          <a:p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같은 커뮤니티에 있는 종목들은 같은 색깔로 구분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03459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669380" y="459672"/>
            <a:ext cx="4992020" cy="644769"/>
          </a:xfrm>
          <a:prstGeom prst="roundRect">
            <a:avLst>
              <a:gd name="adj" fmla="val 50000"/>
            </a:avLst>
          </a:prstGeom>
          <a:solidFill>
            <a:srgbClr val="0079DC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prstClr val="white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3.</a:t>
            </a:r>
            <a:r>
              <a:rPr lang="ko-KR" altLang="en-US" sz="2800" dirty="0" err="1">
                <a:solidFill>
                  <a:prstClr val="white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종목간의</a:t>
            </a:r>
            <a:r>
              <a:rPr lang="ko-KR" altLang="en-US" sz="2800" dirty="0">
                <a:solidFill>
                  <a:prstClr val="white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수익률 상관분석</a:t>
            </a:r>
            <a:endParaRPr lang="en-US" altLang="ko-KR" sz="2800" dirty="0">
              <a:solidFill>
                <a:prstClr val="white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7953FF-4332-41BF-BEBE-DD1051C6CEF2}"/>
              </a:ext>
            </a:extLst>
          </p:cNvPr>
          <p:cNvSpPr txBox="1"/>
          <p:nvPr/>
        </p:nvSpPr>
        <p:spPr>
          <a:xfrm>
            <a:off x="304800" y="1116682"/>
            <a:ext cx="1148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상관계수 </a:t>
            </a:r>
            <a:r>
              <a:rPr lang="en-US" altLang="ko-KR" dirty="0"/>
              <a:t>-0.6~-0.4 </a:t>
            </a:r>
            <a:r>
              <a:rPr lang="ko-KR" altLang="en-US" dirty="0"/>
              <a:t>구간에 해당하는 종목 네트워크 그래프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4196FF2-AF85-4567-9BA7-8FF4CD4A9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774244"/>
            <a:ext cx="5167612" cy="4334456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3A7CF4E-A133-4EFF-AA9B-AD587FFC8DE7}"/>
              </a:ext>
            </a:extLst>
          </p:cNvPr>
          <p:cNvCxnSpPr>
            <a:cxnSpLocks/>
          </p:cNvCxnSpPr>
          <p:nvPr/>
        </p:nvCxnSpPr>
        <p:spPr>
          <a:xfrm flipH="1">
            <a:off x="5803440" y="1905000"/>
            <a:ext cx="520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1E419836-9671-4E8E-B074-AAD123B02F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820619"/>
              </p:ext>
            </p:extLst>
          </p:nvPr>
        </p:nvGraphicFramePr>
        <p:xfrm>
          <a:off x="5842828" y="4403144"/>
          <a:ext cx="6128981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87134">
                  <a:extLst>
                    <a:ext uri="{9D8B030D-6E8A-4147-A177-3AD203B41FA5}">
                      <a16:colId xmlns:a16="http://schemas.microsoft.com/office/drawing/2014/main" val="2392541052"/>
                    </a:ext>
                  </a:extLst>
                </a:gridCol>
                <a:gridCol w="3541847">
                  <a:extLst>
                    <a:ext uri="{9D8B030D-6E8A-4147-A177-3AD203B41FA5}">
                      <a16:colId xmlns:a16="http://schemas.microsoft.com/office/drawing/2014/main" val="6933285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Centrality</a:t>
                      </a:r>
                      <a:endParaRPr lang="ko-Kore-KR" altLang="en-US" dirty="0"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Max Value</a:t>
                      </a:r>
                      <a:endParaRPr lang="ko-Kore-KR" altLang="en-US" dirty="0"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val="111244727"/>
                  </a:ext>
                </a:extLst>
              </a:tr>
              <a:tr h="27017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Degree Centrality</a:t>
                      </a:r>
                      <a:endParaRPr lang="ko-Kore-KR" altLang="en-US" dirty="0"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/>
                        <a:t>메리츠</a:t>
                      </a:r>
                      <a:r>
                        <a:rPr lang="ko-KR" altLang="en-US" dirty="0"/>
                        <a:t> 화재</a:t>
                      </a:r>
                      <a:endParaRPr lang="ko-Kore-KR" altLang="en-US" dirty="0"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val="1042930615"/>
                  </a:ext>
                </a:extLst>
              </a:tr>
              <a:tr h="27017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Betweenness Centrality</a:t>
                      </a:r>
                      <a:endParaRPr lang="ko-Kore-KR" altLang="en-US" dirty="0"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>
                          <a:latin typeface="12LotteMartDreamMedium" panose="02020603020101020101" pitchFamily="18" charset="-127"/>
                          <a:ea typeface="12LotteMartDreamMedium" panose="02020603020101020101" pitchFamily="18" charset="-127"/>
                        </a:rPr>
                        <a:t>메리츠</a:t>
                      </a:r>
                      <a:r>
                        <a:rPr lang="ko-KR" altLang="en-US" dirty="0">
                          <a:latin typeface="12LotteMartDreamMedium" panose="02020603020101020101" pitchFamily="18" charset="-127"/>
                          <a:ea typeface="12LotteMartDreamMedium" panose="02020603020101020101" pitchFamily="18" charset="-127"/>
                        </a:rPr>
                        <a:t> 화재</a:t>
                      </a:r>
                      <a:endParaRPr lang="ko-Kore-KR" altLang="en-US" dirty="0"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val="70662705"/>
                  </a:ext>
                </a:extLst>
              </a:tr>
              <a:tr h="27017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Closeness Centrality</a:t>
                      </a:r>
                      <a:endParaRPr lang="ko-Kore-KR" altLang="en-US" dirty="0"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>
                          <a:latin typeface="12LotteMartDreamMedium" panose="02020603020101020101" pitchFamily="18" charset="-127"/>
                          <a:ea typeface="12LotteMartDreamMedium" panose="02020603020101020101" pitchFamily="18" charset="-127"/>
                        </a:rPr>
                        <a:t>메리츠</a:t>
                      </a:r>
                      <a:r>
                        <a:rPr lang="ko-KR" altLang="en-US" dirty="0">
                          <a:latin typeface="12LotteMartDreamMedium" panose="02020603020101020101" pitchFamily="18" charset="-127"/>
                          <a:ea typeface="12LotteMartDreamMedium" panose="02020603020101020101" pitchFamily="18" charset="-127"/>
                        </a:rPr>
                        <a:t> 화재</a:t>
                      </a:r>
                      <a:endParaRPr lang="ko-Kore-KR" altLang="en-US" dirty="0"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val="442990664"/>
                  </a:ext>
                </a:extLst>
              </a:tr>
              <a:tr h="27017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Eigenvector Centrality</a:t>
                      </a:r>
                      <a:endParaRPr lang="ko-Kore-KR" altLang="en-US" dirty="0"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>
                          <a:latin typeface="12LotteMartDreamMedium" panose="02020603020101020101" pitchFamily="18" charset="-127"/>
                          <a:ea typeface="12LotteMartDreamMedium" panose="02020603020101020101" pitchFamily="18" charset="-127"/>
                        </a:rPr>
                        <a:t>메리츠</a:t>
                      </a:r>
                      <a:r>
                        <a:rPr lang="ko-KR" altLang="en-US" dirty="0">
                          <a:latin typeface="12LotteMartDreamMedium" panose="02020603020101020101" pitchFamily="18" charset="-127"/>
                          <a:ea typeface="12LotteMartDreamMedium" panose="02020603020101020101" pitchFamily="18" charset="-127"/>
                        </a:rPr>
                        <a:t> 화재</a:t>
                      </a:r>
                      <a:endParaRPr lang="ko-Kore-KR" altLang="en-US" dirty="0"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val="276027713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D4940A4-AD32-4A12-9DBC-51EACCF81C53}"/>
              </a:ext>
            </a:extLst>
          </p:cNvPr>
          <p:cNvSpPr txBox="1"/>
          <p:nvPr/>
        </p:nvSpPr>
        <p:spPr>
          <a:xfrm>
            <a:off x="6425740" y="1762787"/>
            <a:ext cx="51676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메리츠</a:t>
            </a:r>
            <a:r>
              <a:rPr lang="ko-KR" altLang="en-US" sz="1400" dirty="0"/>
              <a:t> 화재를 중심으로 네트워크가 형성되는 것을 확인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따라서 </a:t>
            </a:r>
            <a:r>
              <a:rPr lang="ko-KR" altLang="en-US" sz="1400" dirty="0" err="1"/>
              <a:t>메리츠</a:t>
            </a:r>
            <a:r>
              <a:rPr lang="ko-KR" altLang="en-US" sz="1400" dirty="0"/>
              <a:t> 화재를 중심으로 연결되어 있는 종목들은 영향을 받는다고 볼 수 있음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커뮤니티는 총 </a:t>
            </a:r>
            <a:r>
              <a:rPr lang="en-US" altLang="ko-KR" sz="1400" dirty="0"/>
              <a:t>12</a:t>
            </a:r>
            <a:r>
              <a:rPr lang="ko-KR" altLang="en-US" sz="1400" dirty="0"/>
              <a:t>그룹으로 나누어진다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endParaRPr lang="ko-KR" altLang="en-US" sz="14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B5F58F0-4CE2-4522-AAF2-3535E757EC11}"/>
              </a:ext>
            </a:extLst>
          </p:cNvPr>
          <p:cNvSpPr/>
          <p:nvPr/>
        </p:nvSpPr>
        <p:spPr>
          <a:xfrm>
            <a:off x="2514600" y="4089400"/>
            <a:ext cx="431800" cy="3137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7413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669380" y="459672"/>
            <a:ext cx="4992020" cy="644769"/>
          </a:xfrm>
          <a:prstGeom prst="roundRect">
            <a:avLst>
              <a:gd name="adj" fmla="val 50000"/>
            </a:avLst>
          </a:prstGeom>
          <a:solidFill>
            <a:srgbClr val="0079DC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prstClr val="white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3.</a:t>
            </a:r>
            <a:r>
              <a:rPr lang="ko-KR" altLang="en-US" sz="2800" dirty="0" err="1">
                <a:solidFill>
                  <a:prstClr val="white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종목간의</a:t>
            </a:r>
            <a:r>
              <a:rPr lang="ko-KR" altLang="en-US" sz="2800" dirty="0">
                <a:solidFill>
                  <a:prstClr val="white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수익률 상관분석</a:t>
            </a:r>
            <a:endParaRPr lang="en-US" altLang="ko-KR" sz="2800" dirty="0">
              <a:solidFill>
                <a:prstClr val="white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7953FF-4332-41BF-BEBE-DD1051C6CEF2}"/>
              </a:ext>
            </a:extLst>
          </p:cNvPr>
          <p:cNvSpPr txBox="1"/>
          <p:nvPr/>
        </p:nvSpPr>
        <p:spPr>
          <a:xfrm>
            <a:off x="355600" y="1087053"/>
            <a:ext cx="1148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상관계수 </a:t>
            </a:r>
            <a:r>
              <a:rPr lang="en-US" altLang="ko-KR" dirty="0"/>
              <a:t>-0.4~-0.2 </a:t>
            </a:r>
            <a:r>
              <a:rPr lang="ko-KR" altLang="en-US" dirty="0"/>
              <a:t>구간에 해당하는 종목 네트워크 그래프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너무 많은 종목이 해당되므로 두 개의 네트워크 그래프로 나눠서 진행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B5F58F0-4CE2-4522-AAF2-3535E757EC11}"/>
              </a:ext>
            </a:extLst>
          </p:cNvPr>
          <p:cNvSpPr/>
          <p:nvPr/>
        </p:nvSpPr>
        <p:spPr>
          <a:xfrm>
            <a:off x="2514600" y="4089400"/>
            <a:ext cx="431800" cy="3137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FC54A46-AE1D-4784-9F36-91FA0540E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73" y="1895309"/>
            <a:ext cx="4917054" cy="4322057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A34E2EA-BA1B-4115-ABDD-81C771B27B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997554"/>
              </p:ext>
            </p:extLst>
          </p:nvPr>
        </p:nvGraphicFramePr>
        <p:xfrm>
          <a:off x="5842828" y="4403144"/>
          <a:ext cx="6128981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87134">
                  <a:extLst>
                    <a:ext uri="{9D8B030D-6E8A-4147-A177-3AD203B41FA5}">
                      <a16:colId xmlns:a16="http://schemas.microsoft.com/office/drawing/2014/main" val="2392541052"/>
                    </a:ext>
                  </a:extLst>
                </a:gridCol>
                <a:gridCol w="3541847">
                  <a:extLst>
                    <a:ext uri="{9D8B030D-6E8A-4147-A177-3AD203B41FA5}">
                      <a16:colId xmlns:a16="http://schemas.microsoft.com/office/drawing/2014/main" val="6933285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Centrality</a:t>
                      </a:r>
                      <a:endParaRPr lang="ko-Kore-KR" altLang="en-US" dirty="0"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Max Value</a:t>
                      </a:r>
                      <a:endParaRPr lang="ko-Kore-KR" altLang="en-US" dirty="0"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val="111244727"/>
                  </a:ext>
                </a:extLst>
              </a:tr>
              <a:tr h="27017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Degree Centrality</a:t>
                      </a:r>
                      <a:endParaRPr lang="ko-Kore-KR" altLang="en-US" dirty="0"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dirty="0">
                          <a:latin typeface="12LotteMartDreamMedium" panose="02020603020101020101" pitchFamily="18" charset="-127"/>
                          <a:ea typeface="12LotteMartDreamMedium" panose="02020603020101020101" pitchFamily="18" charset="-127"/>
                        </a:rPr>
                        <a:t>F&amp;F</a:t>
                      </a:r>
                      <a:endParaRPr lang="ko-Kore-KR" altLang="en-US" dirty="0"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val="1042930615"/>
                  </a:ext>
                </a:extLst>
              </a:tr>
              <a:tr h="27017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Betweenness Centrality</a:t>
                      </a:r>
                      <a:endParaRPr lang="ko-Kore-KR" altLang="en-US" dirty="0"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dirty="0">
                          <a:latin typeface="12LotteMartDreamMedium" panose="02020603020101020101" pitchFamily="18" charset="-127"/>
                          <a:ea typeface="12LotteMartDreamMedium" panose="02020603020101020101" pitchFamily="18" charset="-127"/>
                        </a:rPr>
                        <a:t>F&amp;F</a:t>
                      </a:r>
                      <a:endParaRPr lang="ko-Kore-KR" altLang="en-US" dirty="0"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val="70662705"/>
                  </a:ext>
                </a:extLst>
              </a:tr>
              <a:tr h="27017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Closeness Centrality</a:t>
                      </a:r>
                      <a:endParaRPr lang="ko-Kore-KR" altLang="en-US" dirty="0"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dirty="0">
                          <a:latin typeface="12LotteMartDreamMedium" panose="02020603020101020101" pitchFamily="18" charset="-127"/>
                          <a:ea typeface="12LotteMartDreamMedium" panose="02020603020101020101" pitchFamily="18" charset="-127"/>
                        </a:rPr>
                        <a:t>F&amp;F</a:t>
                      </a:r>
                      <a:endParaRPr lang="ko-Kore-KR" altLang="en-US" dirty="0"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val="442990664"/>
                  </a:ext>
                </a:extLst>
              </a:tr>
              <a:tr h="27017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Eigenvector Centrality</a:t>
                      </a:r>
                      <a:endParaRPr lang="ko-Kore-KR" altLang="en-US" dirty="0"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dirty="0">
                          <a:latin typeface="12LotteMartDreamMedium" panose="02020603020101020101" pitchFamily="18" charset="-127"/>
                          <a:ea typeface="12LotteMartDreamMedium" panose="02020603020101020101" pitchFamily="18" charset="-127"/>
                        </a:rPr>
                        <a:t>F&amp;F</a:t>
                      </a:r>
                      <a:endParaRPr lang="ko-Kore-KR" altLang="en-US" dirty="0"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val="2760277132"/>
                  </a:ext>
                </a:extLst>
              </a:tr>
            </a:tbl>
          </a:graphicData>
        </a:graphic>
      </p:graphicFrame>
      <p:sp>
        <p:nvSpPr>
          <p:cNvPr id="9" name="타원 8">
            <a:extLst>
              <a:ext uri="{FF2B5EF4-FFF2-40B4-BE49-F238E27FC236}">
                <a16:creationId xmlns:a16="http://schemas.microsoft.com/office/drawing/2014/main" id="{346798EB-3608-4F18-93BA-8123EB522FDF}"/>
              </a:ext>
            </a:extLst>
          </p:cNvPr>
          <p:cNvSpPr/>
          <p:nvPr/>
        </p:nvSpPr>
        <p:spPr>
          <a:xfrm>
            <a:off x="2413000" y="3975100"/>
            <a:ext cx="254000" cy="203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53432E1-02D2-4A76-ABC6-56DF6E97FC4A}"/>
              </a:ext>
            </a:extLst>
          </p:cNvPr>
          <p:cNvCxnSpPr/>
          <p:nvPr/>
        </p:nvCxnSpPr>
        <p:spPr>
          <a:xfrm flipH="1">
            <a:off x="2667000" y="2171700"/>
            <a:ext cx="3327400" cy="1803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F08F6FC-9311-4C70-8E56-951E7FB05FDC}"/>
              </a:ext>
            </a:extLst>
          </p:cNvPr>
          <p:cNvSpPr txBox="1"/>
          <p:nvPr/>
        </p:nvSpPr>
        <p:spPr>
          <a:xfrm>
            <a:off x="6095999" y="1765300"/>
            <a:ext cx="58758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가장 중심이 되는 노드는 </a:t>
            </a:r>
            <a:r>
              <a:rPr lang="en-US" altLang="ko-KR" sz="1600" dirty="0"/>
              <a:t>F&amp;F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F&amp;F</a:t>
            </a:r>
            <a:r>
              <a:rPr lang="ko-KR" altLang="en-US" sz="1600" dirty="0"/>
              <a:t>종목을 중심으로 많은 종목들이 연결되어 있다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같은 커뮤니티 안에서도 중심이 되는 노드들이 있다</a:t>
            </a:r>
            <a:endParaRPr lang="en-US" altLang="ko-KR" sz="1600" dirty="0"/>
          </a:p>
          <a:p>
            <a:r>
              <a:rPr lang="en-US" altLang="ko-KR" sz="1600" dirty="0"/>
              <a:t>Ex) KB</a:t>
            </a:r>
            <a:r>
              <a:rPr lang="ko-KR" altLang="en-US" sz="1600" dirty="0"/>
              <a:t>금융 </a:t>
            </a:r>
            <a:r>
              <a:rPr lang="en-US" altLang="ko-KR" sz="1600" dirty="0"/>
              <a:t>-&gt;KB</a:t>
            </a:r>
            <a:r>
              <a:rPr lang="ko-KR" altLang="en-US" sz="1600" dirty="0"/>
              <a:t>금융을 중심으로 여러 종목에 영향을 미침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E13FA81-BAA8-4755-9095-C8D37B2330F6}"/>
              </a:ext>
            </a:extLst>
          </p:cNvPr>
          <p:cNvSpPr/>
          <p:nvPr/>
        </p:nvSpPr>
        <p:spPr>
          <a:xfrm>
            <a:off x="3669380" y="3594100"/>
            <a:ext cx="254000" cy="203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356C3AD-7A04-4EAB-816E-4C561E1263CB}"/>
              </a:ext>
            </a:extLst>
          </p:cNvPr>
          <p:cNvCxnSpPr>
            <a:cxnSpLocks/>
          </p:cNvCxnSpPr>
          <p:nvPr/>
        </p:nvCxnSpPr>
        <p:spPr>
          <a:xfrm flipH="1">
            <a:off x="4024979" y="3058822"/>
            <a:ext cx="1676400" cy="533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6820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669380" y="459672"/>
            <a:ext cx="4992020" cy="644769"/>
          </a:xfrm>
          <a:prstGeom prst="roundRect">
            <a:avLst>
              <a:gd name="adj" fmla="val 50000"/>
            </a:avLst>
          </a:prstGeom>
          <a:solidFill>
            <a:srgbClr val="0079DC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prstClr val="white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3.</a:t>
            </a:r>
            <a:r>
              <a:rPr lang="ko-KR" altLang="en-US" sz="2800" dirty="0" err="1">
                <a:solidFill>
                  <a:prstClr val="white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종목간의</a:t>
            </a:r>
            <a:r>
              <a:rPr lang="ko-KR" altLang="en-US" sz="2800" dirty="0">
                <a:solidFill>
                  <a:prstClr val="white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수익률 상관분석</a:t>
            </a:r>
            <a:endParaRPr lang="en-US" altLang="ko-KR" sz="2800" dirty="0">
              <a:solidFill>
                <a:prstClr val="white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7953FF-4332-41BF-BEBE-DD1051C6CEF2}"/>
              </a:ext>
            </a:extLst>
          </p:cNvPr>
          <p:cNvSpPr txBox="1"/>
          <p:nvPr/>
        </p:nvSpPr>
        <p:spPr>
          <a:xfrm>
            <a:off x="304800" y="1116682"/>
            <a:ext cx="1148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상관계수 </a:t>
            </a:r>
            <a:r>
              <a:rPr lang="en-US" altLang="ko-KR" dirty="0"/>
              <a:t>-0.4~-0.2 </a:t>
            </a:r>
            <a:r>
              <a:rPr lang="ko-KR" altLang="en-US" dirty="0"/>
              <a:t>구간에 해당하는 종목 네트워크 그래프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B5F58F0-4CE2-4522-AAF2-3535E757EC11}"/>
              </a:ext>
            </a:extLst>
          </p:cNvPr>
          <p:cNvSpPr/>
          <p:nvPr/>
        </p:nvSpPr>
        <p:spPr>
          <a:xfrm>
            <a:off x="2514600" y="4089400"/>
            <a:ext cx="431800" cy="3137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C020D3B-584F-425F-B5B0-1B2AE05DB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883146"/>
            <a:ext cx="4764654" cy="4162053"/>
          </a:xfrm>
          <a:prstGeom prst="rect">
            <a:avLst/>
          </a:prstGeom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4100645-9B99-4EBA-B81D-5C2353A374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988452"/>
              </p:ext>
            </p:extLst>
          </p:nvPr>
        </p:nvGraphicFramePr>
        <p:xfrm>
          <a:off x="5842828" y="4403144"/>
          <a:ext cx="6128981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87134">
                  <a:extLst>
                    <a:ext uri="{9D8B030D-6E8A-4147-A177-3AD203B41FA5}">
                      <a16:colId xmlns:a16="http://schemas.microsoft.com/office/drawing/2014/main" val="2392541052"/>
                    </a:ext>
                  </a:extLst>
                </a:gridCol>
                <a:gridCol w="3541847">
                  <a:extLst>
                    <a:ext uri="{9D8B030D-6E8A-4147-A177-3AD203B41FA5}">
                      <a16:colId xmlns:a16="http://schemas.microsoft.com/office/drawing/2014/main" val="6933285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Centrality</a:t>
                      </a:r>
                      <a:endParaRPr lang="ko-Kore-KR" altLang="en-US" dirty="0"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Max Value</a:t>
                      </a:r>
                      <a:endParaRPr lang="ko-Kore-KR" altLang="en-US" dirty="0"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val="111244727"/>
                  </a:ext>
                </a:extLst>
              </a:tr>
              <a:tr h="27017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Degree Centrality</a:t>
                      </a:r>
                      <a:endParaRPr lang="ko-Kore-KR" altLang="en-US" dirty="0"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dirty="0">
                          <a:latin typeface="12LotteMartDreamMedium" panose="02020603020101020101" pitchFamily="18" charset="-127"/>
                          <a:ea typeface="12LotteMartDreamMedium" panose="02020603020101020101" pitchFamily="18" charset="-127"/>
                        </a:rPr>
                        <a:t>KT&amp;G</a:t>
                      </a:r>
                      <a:endParaRPr lang="ko-Kore-KR" altLang="en-US" dirty="0"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val="1042930615"/>
                  </a:ext>
                </a:extLst>
              </a:tr>
              <a:tr h="27017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Betweenness Centrality</a:t>
                      </a:r>
                      <a:endParaRPr lang="ko-Kore-KR" altLang="en-US" dirty="0"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dirty="0">
                          <a:latin typeface="12LotteMartDreamMedium" panose="02020603020101020101" pitchFamily="18" charset="-127"/>
                          <a:ea typeface="12LotteMartDreamMedium" panose="02020603020101020101" pitchFamily="18" charset="-127"/>
                        </a:rPr>
                        <a:t>KT&amp;G</a:t>
                      </a:r>
                      <a:endParaRPr lang="ko-Kore-KR" altLang="en-US" dirty="0"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val="70662705"/>
                  </a:ext>
                </a:extLst>
              </a:tr>
              <a:tr h="27017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Closeness Centrality</a:t>
                      </a:r>
                      <a:endParaRPr lang="ko-Kore-KR" altLang="en-US" dirty="0"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dirty="0">
                          <a:latin typeface="12LotteMartDreamMedium" panose="02020603020101020101" pitchFamily="18" charset="-127"/>
                          <a:ea typeface="12LotteMartDreamMedium" panose="02020603020101020101" pitchFamily="18" charset="-127"/>
                        </a:rPr>
                        <a:t>KT&amp;G</a:t>
                      </a:r>
                      <a:endParaRPr lang="ko-Kore-KR" altLang="en-US" dirty="0"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val="442990664"/>
                  </a:ext>
                </a:extLst>
              </a:tr>
              <a:tr h="27017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</a:rPr>
                        <a:t>Eigenvector Centrality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dirty="0">
                          <a:solidFill>
                            <a:srgbClr val="FF0000"/>
                          </a:solidFill>
                          <a:latin typeface="12LotteMartDreamMedium" panose="02020603020101020101" pitchFamily="18" charset="-127"/>
                          <a:ea typeface="12LotteMartDreamMedium" panose="02020603020101020101" pitchFamily="18" charset="-127"/>
                        </a:rPr>
                        <a:t>NHN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val="276027713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CEDF9EA-378A-4F6A-BAE9-1180CC143363}"/>
              </a:ext>
            </a:extLst>
          </p:cNvPr>
          <p:cNvSpPr txBox="1"/>
          <p:nvPr/>
        </p:nvSpPr>
        <p:spPr>
          <a:xfrm>
            <a:off x="6096000" y="1765300"/>
            <a:ext cx="58758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가장 중심이 되는 노드는 </a:t>
            </a:r>
            <a:r>
              <a:rPr lang="en-US" altLang="ko-KR" sz="1600" dirty="0"/>
              <a:t>NHN(</a:t>
            </a:r>
            <a:r>
              <a:rPr lang="ko-KR" altLang="en-US" sz="1600" dirty="0"/>
              <a:t>가중치를 고려했을 때</a:t>
            </a:r>
            <a:r>
              <a:rPr lang="en-US" altLang="ko-KR" sz="1600" dirty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KT&amp;G</a:t>
            </a:r>
            <a:r>
              <a:rPr lang="ko-KR" altLang="en-US" sz="1600" dirty="0"/>
              <a:t>종목을 중심으로 많은 종목들이 연결되어 있다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커뮤니티 개수</a:t>
            </a:r>
            <a:r>
              <a:rPr lang="en-US" altLang="ko-KR" sz="1600" dirty="0"/>
              <a:t>:10</a:t>
            </a:r>
            <a:endParaRPr lang="ko-KR" altLang="en-US" sz="160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CC76893-8515-49C7-AEE2-D1CCB2ACE31C}"/>
              </a:ext>
            </a:extLst>
          </p:cNvPr>
          <p:cNvSpPr/>
          <p:nvPr/>
        </p:nvSpPr>
        <p:spPr>
          <a:xfrm>
            <a:off x="2667000" y="4241800"/>
            <a:ext cx="279400" cy="2159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DA8C497-91A1-4BC3-A56F-7F7A12D71D2F}"/>
              </a:ext>
            </a:extLst>
          </p:cNvPr>
          <p:cNvSpPr/>
          <p:nvPr/>
        </p:nvSpPr>
        <p:spPr>
          <a:xfrm>
            <a:off x="3492500" y="4133850"/>
            <a:ext cx="279400" cy="1651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474B0C8-EC19-428A-8921-4760E87C80E4}"/>
              </a:ext>
            </a:extLst>
          </p:cNvPr>
          <p:cNvCxnSpPr>
            <a:stCxn id="2" idx="2"/>
          </p:cNvCxnSpPr>
          <p:nvPr/>
        </p:nvCxnSpPr>
        <p:spPr>
          <a:xfrm flipH="1">
            <a:off x="2946400" y="2040012"/>
            <a:ext cx="3098800" cy="22017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F67298B-F7B4-4CA3-93A9-8C32395A1F35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3771902" y="2427020"/>
            <a:ext cx="2324098" cy="17068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1396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669380" y="459672"/>
            <a:ext cx="4992020" cy="644769"/>
          </a:xfrm>
          <a:prstGeom prst="roundRect">
            <a:avLst>
              <a:gd name="adj" fmla="val 50000"/>
            </a:avLst>
          </a:prstGeom>
          <a:solidFill>
            <a:srgbClr val="0079DC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prstClr val="white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3.</a:t>
            </a:r>
            <a:r>
              <a:rPr lang="ko-KR" altLang="en-US" sz="2800" dirty="0" err="1">
                <a:solidFill>
                  <a:prstClr val="white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종목간의</a:t>
            </a:r>
            <a:r>
              <a:rPr lang="ko-KR" altLang="en-US" sz="2800" dirty="0">
                <a:solidFill>
                  <a:prstClr val="white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수익률 상관분석</a:t>
            </a:r>
            <a:endParaRPr lang="en-US" altLang="ko-KR" sz="2800" dirty="0">
              <a:solidFill>
                <a:prstClr val="white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7953FF-4332-41BF-BEBE-DD1051C6CEF2}"/>
              </a:ext>
            </a:extLst>
          </p:cNvPr>
          <p:cNvSpPr txBox="1"/>
          <p:nvPr/>
        </p:nvSpPr>
        <p:spPr>
          <a:xfrm>
            <a:off x="304800" y="1116682"/>
            <a:ext cx="1148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상관계수 </a:t>
            </a:r>
            <a:r>
              <a:rPr lang="en-US" altLang="ko-KR" dirty="0"/>
              <a:t>-0.2~-0.0 </a:t>
            </a:r>
            <a:r>
              <a:rPr lang="ko-KR" altLang="en-US" dirty="0"/>
              <a:t>구간에 해당하는 종목 네트워크 그래프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62420D-C034-44A4-B60B-945C06FEA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869" y="1566106"/>
            <a:ext cx="4798420" cy="45486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20CD63-77AB-424A-BBD6-D5852EC32220}"/>
              </a:ext>
            </a:extLst>
          </p:cNvPr>
          <p:cNvSpPr txBox="1"/>
          <p:nvPr/>
        </p:nvSpPr>
        <p:spPr>
          <a:xfrm>
            <a:off x="6095999" y="1765300"/>
            <a:ext cx="58758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가장 중심이 되는 노드는 </a:t>
            </a:r>
            <a:r>
              <a:rPr lang="en-US" altLang="ko-KR" sz="1600" dirty="0"/>
              <a:t>CJ</a:t>
            </a:r>
            <a:r>
              <a:rPr lang="ko-KR" altLang="en-US" sz="1600" dirty="0"/>
              <a:t>대한통운</a:t>
            </a:r>
            <a:r>
              <a:rPr lang="en-US" altLang="ko-KR" sz="16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CJ</a:t>
            </a:r>
            <a:r>
              <a:rPr lang="ko-KR" altLang="en-US" sz="1600" dirty="0"/>
              <a:t>대한통운 종목을 중심으로 많은 종목들이 연결되어 있다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커뮤니티에서 리더를 담당하는 노드</a:t>
            </a:r>
            <a:r>
              <a:rPr lang="en-US" altLang="ko-KR" sz="1600" dirty="0"/>
              <a:t>: CJ</a:t>
            </a:r>
            <a:r>
              <a:rPr lang="ko-KR" altLang="en-US" sz="1600" dirty="0"/>
              <a:t>대한통운</a:t>
            </a:r>
            <a:r>
              <a:rPr lang="en-US" altLang="ko-KR" sz="1600" dirty="0"/>
              <a:t>,CJ CGV,CJ,BNK</a:t>
            </a:r>
            <a:r>
              <a:rPr lang="ko-KR" altLang="en-US" sz="1600" dirty="0"/>
              <a:t>리테일</a:t>
            </a:r>
            <a:r>
              <a:rPr lang="en-US" altLang="ko-KR" sz="1600" dirty="0"/>
              <a:t>,BNK</a:t>
            </a:r>
            <a:r>
              <a:rPr lang="ko-KR" altLang="en-US" sz="1600" dirty="0"/>
              <a:t>금융지주</a:t>
            </a:r>
            <a:endParaRPr lang="en-US" altLang="ko-KR" sz="1600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2893768-3318-4EE6-9E4C-820329BC72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481289"/>
              </p:ext>
            </p:extLst>
          </p:nvPr>
        </p:nvGraphicFramePr>
        <p:xfrm>
          <a:off x="5842828" y="4403144"/>
          <a:ext cx="6128981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87134">
                  <a:extLst>
                    <a:ext uri="{9D8B030D-6E8A-4147-A177-3AD203B41FA5}">
                      <a16:colId xmlns:a16="http://schemas.microsoft.com/office/drawing/2014/main" val="2392541052"/>
                    </a:ext>
                  </a:extLst>
                </a:gridCol>
                <a:gridCol w="3541847">
                  <a:extLst>
                    <a:ext uri="{9D8B030D-6E8A-4147-A177-3AD203B41FA5}">
                      <a16:colId xmlns:a16="http://schemas.microsoft.com/office/drawing/2014/main" val="6933285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Centrality</a:t>
                      </a:r>
                      <a:endParaRPr lang="ko-Kore-KR" altLang="en-US" dirty="0"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Max Value</a:t>
                      </a:r>
                      <a:endParaRPr lang="ko-Kore-KR" altLang="en-US" dirty="0"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val="111244727"/>
                  </a:ext>
                </a:extLst>
              </a:tr>
              <a:tr h="27017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Degree Centrality</a:t>
                      </a:r>
                      <a:endParaRPr lang="ko-Kore-KR" altLang="en-US" dirty="0"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dirty="0">
                          <a:latin typeface="12LotteMartDreamMedium" panose="02020603020101020101" pitchFamily="18" charset="-127"/>
                          <a:ea typeface="12LotteMartDreamMedium" panose="02020603020101020101" pitchFamily="18" charset="-127"/>
                        </a:rPr>
                        <a:t>CJ</a:t>
                      </a:r>
                      <a:r>
                        <a:rPr lang="ko-KR" altLang="en-US" dirty="0">
                          <a:latin typeface="12LotteMartDreamMedium" panose="02020603020101020101" pitchFamily="18" charset="-127"/>
                          <a:ea typeface="12LotteMartDreamMedium" panose="02020603020101020101" pitchFamily="18" charset="-127"/>
                        </a:rPr>
                        <a:t>대한통운</a:t>
                      </a:r>
                      <a:endParaRPr lang="ko-Kore-KR" altLang="en-US" dirty="0"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val="1042930615"/>
                  </a:ext>
                </a:extLst>
              </a:tr>
              <a:tr h="27017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Betweenness Centrality</a:t>
                      </a:r>
                      <a:endParaRPr lang="ko-Kore-KR" altLang="en-US" dirty="0"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dirty="0">
                          <a:latin typeface="12LotteMartDreamMedium" panose="02020603020101020101" pitchFamily="18" charset="-127"/>
                          <a:ea typeface="12LotteMartDreamMedium" panose="02020603020101020101" pitchFamily="18" charset="-127"/>
                        </a:rPr>
                        <a:t>CJ</a:t>
                      </a:r>
                      <a:r>
                        <a:rPr lang="ko-KR" altLang="en-US" dirty="0">
                          <a:latin typeface="12LotteMartDreamMedium" panose="02020603020101020101" pitchFamily="18" charset="-127"/>
                          <a:ea typeface="12LotteMartDreamMedium" panose="02020603020101020101" pitchFamily="18" charset="-127"/>
                        </a:rPr>
                        <a:t>대한통운</a:t>
                      </a:r>
                      <a:endParaRPr lang="ko-Kore-KR" altLang="en-US" dirty="0"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val="70662705"/>
                  </a:ext>
                </a:extLst>
              </a:tr>
              <a:tr h="27017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Closeness Centrality</a:t>
                      </a:r>
                      <a:endParaRPr lang="ko-Kore-KR" altLang="en-US" dirty="0"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dirty="0">
                          <a:latin typeface="12LotteMartDreamMedium" panose="02020603020101020101" pitchFamily="18" charset="-127"/>
                          <a:ea typeface="12LotteMartDreamMedium" panose="02020603020101020101" pitchFamily="18" charset="-127"/>
                        </a:rPr>
                        <a:t>CJ</a:t>
                      </a:r>
                      <a:r>
                        <a:rPr lang="ko-KR" altLang="en-US" dirty="0">
                          <a:latin typeface="12LotteMartDreamMedium" panose="02020603020101020101" pitchFamily="18" charset="-127"/>
                          <a:ea typeface="12LotteMartDreamMedium" panose="02020603020101020101" pitchFamily="18" charset="-127"/>
                        </a:rPr>
                        <a:t>대한통운</a:t>
                      </a:r>
                      <a:endParaRPr lang="ko-Kore-KR" altLang="en-US" dirty="0"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val="442990664"/>
                  </a:ext>
                </a:extLst>
              </a:tr>
              <a:tr h="27017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Eigenvector Centrality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dirty="0">
                          <a:solidFill>
                            <a:sysClr val="windowText" lastClr="000000"/>
                          </a:solidFill>
                          <a:latin typeface="12LotteMartDreamMedium" panose="02020603020101020101" pitchFamily="18" charset="-127"/>
                          <a:ea typeface="12LotteMartDreamMedium" panose="02020603020101020101" pitchFamily="18" charset="-127"/>
                        </a:rPr>
                        <a:t>CJ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  <a:latin typeface="12LotteMartDreamMedium" panose="02020603020101020101" pitchFamily="18" charset="-127"/>
                          <a:ea typeface="12LotteMartDreamMedium" panose="02020603020101020101" pitchFamily="18" charset="-127"/>
                        </a:rPr>
                        <a:t>대한통운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val="2760277132"/>
                  </a:ext>
                </a:extLst>
              </a:tr>
            </a:tbl>
          </a:graphicData>
        </a:graphic>
      </p:graphicFrame>
      <p:sp>
        <p:nvSpPr>
          <p:cNvPr id="12" name="타원 11">
            <a:extLst>
              <a:ext uri="{FF2B5EF4-FFF2-40B4-BE49-F238E27FC236}">
                <a16:creationId xmlns:a16="http://schemas.microsoft.com/office/drawing/2014/main" id="{B7FE94A2-2CF3-4277-9129-83AEE5E884E9}"/>
              </a:ext>
            </a:extLst>
          </p:cNvPr>
          <p:cNvSpPr/>
          <p:nvPr/>
        </p:nvSpPr>
        <p:spPr>
          <a:xfrm>
            <a:off x="1612900" y="3556000"/>
            <a:ext cx="317500" cy="3429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C5B7027-DCEA-4F77-848A-C802762389C1}"/>
              </a:ext>
            </a:extLst>
          </p:cNvPr>
          <p:cNvSpPr/>
          <p:nvPr/>
        </p:nvSpPr>
        <p:spPr>
          <a:xfrm>
            <a:off x="2938960" y="2878678"/>
            <a:ext cx="317500" cy="3429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2CAFC71-871E-47FC-829E-2BE3DA0ACE60}"/>
              </a:ext>
            </a:extLst>
          </p:cNvPr>
          <p:cNvSpPr/>
          <p:nvPr/>
        </p:nvSpPr>
        <p:spPr>
          <a:xfrm>
            <a:off x="4114800" y="3759864"/>
            <a:ext cx="317500" cy="3429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8A4654-AD78-41B5-9A5B-C119581899FB}"/>
              </a:ext>
            </a:extLst>
          </p:cNvPr>
          <p:cNvSpPr txBox="1"/>
          <p:nvPr/>
        </p:nvSpPr>
        <p:spPr>
          <a:xfrm>
            <a:off x="304800" y="1104441"/>
            <a:ext cx="1148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상관계수 </a:t>
            </a:r>
            <a:r>
              <a:rPr lang="en-US" altLang="ko-KR" dirty="0"/>
              <a:t>-0.2~-0.0 </a:t>
            </a:r>
            <a:r>
              <a:rPr lang="ko-KR" altLang="en-US" dirty="0"/>
              <a:t>구간에 해당하는 종목 네트워크 그래프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55AC424-7234-4771-9146-783F7EE7E3D3}"/>
              </a:ext>
            </a:extLst>
          </p:cNvPr>
          <p:cNvSpPr/>
          <p:nvPr/>
        </p:nvSpPr>
        <p:spPr>
          <a:xfrm>
            <a:off x="3256460" y="4123942"/>
            <a:ext cx="317500" cy="3429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079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669380" y="459672"/>
            <a:ext cx="4992020" cy="644769"/>
          </a:xfrm>
          <a:prstGeom prst="roundRect">
            <a:avLst>
              <a:gd name="adj" fmla="val 50000"/>
            </a:avLst>
          </a:prstGeom>
          <a:solidFill>
            <a:srgbClr val="0079DC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prstClr val="white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3.</a:t>
            </a:r>
            <a:r>
              <a:rPr lang="ko-KR" altLang="en-US" sz="2800" dirty="0" err="1">
                <a:solidFill>
                  <a:prstClr val="white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종목간의</a:t>
            </a:r>
            <a:r>
              <a:rPr lang="ko-KR" altLang="en-US" sz="2800" dirty="0">
                <a:solidFill>
                  <a:prstClr val="white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수익률 상관분석</a:t>
            </a:r>
            <a:endParaRPr lang="en-US" altLang="ko-KR" sz="2800" dirty="0">
              <a:solidFill>
                <a:prstClr val="white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7953FF-4332-41BF-BEBE-DD1051C6CEF2}"/>
              </a:ext>
            </a:extLst>
          </p:cNvPr>
          <p:cNvSpPr txBox="1"/>
          <p:nvPr/>
        </p:nvSpPr>
        <p:spPr>
          <a:xfrm>
            <a:off x="304800" y="1116682"/>
            <a:ext cx="1148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상관계수 </a:t>
            </a:r>
            <a:r>
              <a:rPr lang="en-US" altLang="ko-KR" dirty="0"/>
              <a:t>-0.2~0.0 </a:t>
            </a:r>
            <a:r>
              <a:rPr lang="ko-KR" altLang="en-US" dirty="0"/>
              <a:t>구간에 해당하는 종목 네트워크 그래프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BBF90F1-E16E-4053-A5B6-8E5FFD686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1634422"/>
            <a:ext cx="5484218" cy="47917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5AEBA6-C0EB-45E9-A44B-878B58D970EF}"/>
              </a:ext>
            </a:extLst>
          </p:cNvPr>
          <p:cNvSpPr txBox="1"/>
          <p:nvPr/>
        </p:nvSpPr>
        <p:spPr>
          <a:xfrm>
            <a:off x="6095999" y="1765300"/>
            <a:ext cx="58758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가장 중심이 되는 노드는 </a:t>
            </a:r>
            <a:r>
              <a:rPr lang="en-US" altLang="ko-KR" sz="1600" dirty="0"/>
              <a:t>DGB</a:t>
            </a:r>
            <a:r>
              <a:rPr lang="ko-KR" altLang="en-US" sz="1600" dirty="0"/>
              <a:t>금융지주</a:t>
            </a:r>
            <a:r>
              <a:rPr lang="en-US" altLang="ko-KR" sz="1600" dirty="0"/>
              <a:t>(</a:t>
            </a:r>
            <a:r>
              <a:rPr lang="ko-KR" altLang="en-US" sz="1600" dirty="0"/>
              <a:t>가중치 고려</a:t>
            </a:r>
            <a:r>
              <a:rPr lang="en-US" altLang="ko-KR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DB</a:t>
            </a:r>
            <a:r>
              <a:rPr lang="ko-KR" altLang="en-US" sz="1600" dirty="0" err="1"/>
              <a:t>하이텍</a:t>
            </a:r>
            <a:r>
              <a:rPr lang="ko-KR" altLang="en-US" sz="1600" dirty="0"/>
              <a:t> 종목을 중심으로 많은 종목들이 연결되어 있다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커뮤니티에서 리더를 담당하는 노드</a:t>
            </a:r>
            <a:r>
              <a:rPr lang="en-US" altLang="ko-KR" sz="1600" dirty="0"/>
              <a:t>: CJ</a:t>
            </a:r>
            <a:r>
              <a:rPr lang="ko-KR" altLang="en-US" sz="1600" dirty="0"/>
              <a:t>제일제당</a:t>
            </a:r>
            <a:r>
              <a:rPr lang="en-US" altLang="ko-KR" sz="1600" dirty="0"/>
              <a:t>, F&amp;F,DGB</a:t>
            </a:r>
            <a:r>
              <a:rPr lang="ko-KR" altLang="en-US" sz="1600" dirty="0"/>
              <a:t>금융지주</a:t>
            </a:r>
            <a:r>
              <a:rPr lang="en-US" altLang="ko-KR" sz="1600" dirty="0"/>
              <a:t>,DB</a:t>
            </a:r>
            <a:r>
              <a:rPr lang="ko-KR" altLang="en-US" sz="1600" dirty="0" err="1"/>
              <a:t>하이텍</a:t>
            </a:r>
            <a:endParaRPr lang="en-US" altLang="ko-KR" sz="1600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B957038-F143-4715-933A-5DBCA35EF4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951163"/>
              </p:ext>
            </p:extLst>
          </p:nvPr>
        </p:nvGraphicFramePr>
        <p:xfrm>
          <a:off x="5842828" y="4403144"/>
          <a:ext cx="6128981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87134">
                  <a:extLst>
                    <a:ext uri="{9D8B030D-6E8A-4147-A177-3AD203B41FA5}">
                      <a16:colId xmlns:a16="http://schemas.microsoft.com/office/drawing/2014/main" val="2392541052"/>
                    </a:ext>
                  </a:extLst>
                </a:gridCol>
                <a:gridCol w="3541847">
                  <a:extLst>
                    <a:ext uri="{9D8B030D-6E8A-4147-A177-3AD203B41FA5}">
                      <a16:colId xmlns:a16="http://schemas.microsoft.com/office/drawing/2014/main" val="6933285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Centrality</a:t>
                      </a:r>
                      <a:endParaRPr lang="ko-Kore-KR" altLang="en-US" dirty="0"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Max Value</a:t>
                      </a:r>
                      <a:endParaRPr lang="ko-Kore-KR" altLang="en-US" dirty="0"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val="111244727"/>
                  </a:ext>
                </a:extLst>
              </a:tr>
              <a:tr h="27017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Degree Centrality</a:t>
                      </a:r>
                      <a:endParaRPr lang="ko-Kore-KR" altLang="en-US" dirty="0"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dirty="0">
                          <a:latin typeface="12LotteMartDreamMedium" panose="02020603020101020101" pitchFamily="18" charset="-127"/>
                          <a:ea typeface="12LotteMartDreamMedium" panose="02020603020101020101" pitchFamily="18" charset="-127"/>
                        </a:rPr>
                        <a:t>DB</a:t>
                      </a:r>
                      <a:r>
                        <a:rPr lang="ko-KR" altLang="en-US" dirty="0" err="1">
                          <a:latin typeface="12LotteMartDreamMedium" panose="02020603020101020101" pitchFamily="18" charset="-127"/>
                          <a:ea typeface="12LotteMartDreamMedium" panose="02020603020101020101" pitchFamily="18" charset="-127"/>
                        </a:rPr>
                        <a:t>하이텍</a:t>
                      </a:r>
                      <a:endParaRPr lang="ko-Kore-KR" altLang="en-US" dirty="0"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val="1042930615"/>
                  </a:ext>
                </a:extLst>
              </a:tr>
              <a:tr h="27017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Betweenness Centrality</a:t>
                      </a:r>
                      <a:endParaRPr lang="ko-Kore-KR" altLang="en-US" dirty="0"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dirty="0">
                          <a:latin typeface="12LotteMartDreamMedium" panose="02020603020101020101" pitchFamily="18" charset="-127"/>
                          <a:ea typeface="12LotteMartDreamMedium" panose="02020603020101020101" pitchFamily="18" charset="-127"/>
                        </a:rPr>
                        <a:t>DB</a:t>
                      </a:r>
                      <a:r>
                        <a:rPr lang="ko-KR" altLang="en-US" dirty="0" err="1">
                          <a:latin typeface="12LotteMartDreamMedium" panose="02020603020101020101" pitchFamily="18" charset="-127"/>
                          <a:ea typeface="12LotteMartDreamMedium" panose="02020603020101020101" pitchFamily="18" charset="-127"/>
                        </a:rPr>
                        <a:t>하이텍</a:t>
                      </a:r>
                      <a:endParaRPr lang="ko-Kore-KR" altLang="en-US" dirty="0"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val="70662705"/>
                  </a:ext>
                </a:extLst>
              </a:tr>
              <a:tr h="27017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Closeness Centrality</a:t>
                      </a:r>
                      <a:endParaRPr lang="ko-Kore-KR" altLang="en-US" dirty="0"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dirty="0">
                          <a:latin typeface="12LotteMartDreamMedium" panose="02020603020101020101" pitchFamily="18" charset="-127"/>
                          <a:ea typeface="12LotteMartDreamMedium" panose="02020603020101020101" pitchFamily="18" charset="-127"/>
                        </a:rPr>
                        <a:t>DGB</a:t>
                      </a:r>
                      <a:r>
                        <a:rPr lang="ko-KR" altLang="en-US" dirty="0">
                          <a:latin typeface="12LotteMartDreamMedium" panose="02020603020101020101" pitchFamily="18" charset="-127"/>
                          <a:ea typeface="12LotteMartDreamMedium" panose="02020603020101020101" pitchFamily="18" charset="-127"/>
                        </a:rPr>
                        <a:t>금융지주</a:t>
                      </a:r>
                      <a:endParaRPr lang="ko-Kore-KR" altLang="en-US" dirty="0"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val="442990664"/>
                  </a:ext>
                </a:extLst>
              </a:tr>
              <a:tr h="27017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</a:rPr>
                        <a:t>Eigenvector Centrality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dirty="0">
                          <a:solidFill>
                            <a:srgbClr val="FF0000"/>
                          </a:solidFill>
                          <a:latin typeface="12LotteMartDreamMedium" panose="02020603020101020101" pitchFamily="18" charset="-127"/>
                          <a:ea typeface="12LotteMartDreamMedium" panose="02020603020101020101" pitchFamily="18" charset="-127"/>
                        </a:rPr>
                        <a:t>DGB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12LotteMartDreamMedium" panose="02020603020101020101" pitchFamily="18" charset="-127"/>
                          <a:ea typeface="12LotteMartDreamMedium" panose="02020603020101020101" pitchFamily="18" charset="-127"/>
                        </a:rPr>
                        <a:t>금융지주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val="2760277132"/>
                  </a:ext>
                </a:extLst>
              </a:tr>
            </a:tbl>
          </a:graphicData>
        </a:graphic>
      </p:graphicFrame>
      <p:sp>
        <p:nvSpPr>
          <p:cNvPr id="10" name="타원 9">
            <a:extLst>
              <a:ext uri="{FF2B5EF4-FFF2-40B4-BE49-F238E27FC236}">
                <a16:creationId xmlns:a16="http://schemas.microsoft.com/office/drawing/2014/main" id="{3B77D2DE-36C9-41AD-8A45-5A3B35E4F9A0}"/>
              </a:ext>
            </a:extLst>
          </p:cNvPr>
          <p:cNvSpPr/>
          <p:nvPr/>
        </p:nvSpPr>
        <p:spPr>
          <a:xfrm>
            <a:off x="1828800" y="2959100"/>
            <a:ext cx="482600" cy="4699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0738B1B-C75C-438C-A5C9-F1822E464DA8}"/>
              </a:ext>
            </a:extLst>
          </p:cNvPr>
          <p:cNvSpPr/>
          <p:nvPr/>
        </p:nvSpPr>
        <p:spPr>
          <a:xfrm>
            <a:off x="1955800" y="4800722"/>
            <a:ext cx="482600" cy="4699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6B7E5B4-6A92-4097-9728-0702257AB0D2}"/>
              </a:ext>
            </a:extLst>
          </p:cNvPr>
          <p:cNvSpPr/>
          <p:nvPr/>
        </p:nvSpPr>
        <p:spPr>
          <a:xfrm>
            <a:off x="3669511" y="3720607"/>
            <a:ext cx="482600" cy="4699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74B7A8B-65D1-46A3-A31E-F1305ED6F1D3}"/>
              </a:ext>
            </a:extLst>
          </p:cNvPr>
          <p:cNvSpPr/>
          <p:nvPr/>
        </p:nvSpPr>
        <p:spPr>
          <a:xfrm>
            <a:off x="3428080" y="4686300"/>
            <a:ext cx="482600" cy="4699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4216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669380" y="459672"/>
            <a:ext cx="4992020" cy="644769"/>
          </a:xfrm>
          <a:prstGeom prst="roundRect">
            <a:avLst>
              <a:gd name="adj" fmla="val 50000"/>
            </a:avLst>
          </a:prstGeom>
          <a:solidFill>
            <a:srgbClr val="0079DC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prstClr val="white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3.</a:t>
            </a:r>
            <a:r>
              <a:rPr lang="ko-KR" altLang="en-US" sz="2800" dirty="0" err="1">
                <a:solidFill>
                  <a:prstClr val="white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종목간의</a:t>
            </a:r>
            <a:r>
              <a:rPr lang="ko-KR" altLang="en-US" sz="2800" dirty="0">
                <a:solidFill>
                  <a:prstClr val="white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수익률 상관분석</a:t>
            </a:r>
            <a:endParaRPr lang="en-US" altLang="ko-KR" sz="2800" dirty="0">
              <a:solidFill>
                <a:prstClr val="white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7953FF-4332-41BF-BEBE-DD1051C6CEF2}"/>
              </a:ext>
            </a:extLst>
          </p:cNvPr>
          <p:cNvSpPr txBox="1"/>
          <p:nvPr/>
        </p:nvSpPr>
        <p:spPr>
          <a:xfrm>
            <a:off x="304800" y="1116682"/>
            <a:ext cx="1148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상관계수 </a:t>
            </a:r>
            <a:r>
              <a:rPr lang="en-US" altLang="ko-KR" dirty="0"/>
              <a:t>0.0~0.2 </a:t>
            </a:r>
            <a:r>
              <a:rPr lang="ko-KR" altLang="en-US" dirty="0"/>
              <a:t>구간에 해당하는 종목 네트워크 그래프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7DBAF6-C48A-4658-8128-5E2CA7A86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1492354"/>
            <a:ext cx="5372100" cy="49059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0147A4-5D5D-4662-8B45-C98F2A0A0032}"/>
              </a:ext>
            </a:extLst>
          </p:cNvPr>
          <p:cNvSpPr txBox="1"/>
          <p:nvPr/>
        </p:nvSpPr>
        <p:spPr>
          <a:xfrm>
            <a:off x="5842829" y="1765300"/>
            <a:ext cx="61713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가장 중심이 되는 노드는 </a:t>
            </a:r>
            <a:r>
              <a:rPr lang="en-US" altLang="ko-KR" sz="1600" dirty="0"/>
              <a:t>BGF</a:t>
            </a:r>
            <a:r>
              <a:rPr lang="ko-KR" altLang="en-US" sz="1600" dirty="0"/>
              <a:t>리테일</a:t>
            </a:r>
            <a:r>
              <a:rPr lang="en-US" altLang="ko-KR" sz="16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BGF</a:t>
            </a:r>
            <a:r>
              <a:rPr lang="ko-KR" altLang="en-US" sz="1600" dirty="0"/>
              <a:t>리테일 종목을 중심으로 많은 종목들이 연결되어 있다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커뮤니티에서 리더를 담당하는 노드</a:t>
            </a:r>
            <a:r>
              <a:rPr lang="en-US" altLang="ko-KR" sz="1600" dirty="0"/>
              <a:t>: BGF</a:t>
            </a:r>
            <a:r>
              <a:rPr lang="ko-KR" altLang="en-US" sz="1600" dirty="0"/>
              <a:t>리테일</a:t>
            </a:r>
            <a:r>
              <a:rPr lang="en-US" altLang="ko-KR" sz="1600" dirty="0"/>
              <a:t>,BNK</a:t>
            </a:r>
            <a:r>
              <a:rPr lang="ko-KR" altLang="en-US" sz="1600" dirty="0"/>
              <a:t>금융지주</a:t>
            </a:r>
            <a:endParaRPr lang="en-US" altLang="ko-KR" sz="1600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FDF2369-F6B4-4932-B103-C9D652311F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182257"/>
              </p:ext>
            </p:extLst>
          </p:nvPr>
        </p:nvGraphicFramePr>
        <p:xfrm>
          <a:off x="5842828" y="4403144"/>
          <a:ext cx="6128981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87134">
                  <a:extLst>
                    <a:ext uri="{9D8B030D-6E8A-4147-A177-3AD203B41FA5}">
                      <a16:colId xmlns:a16="http://schemas.microsoft.com/office/drawing/2014/main" val="2392541052"/>
                    </a:ext>
                  </a:extLst>
                </a:gridCol>
                <a:gridCol w="3541847">
                  <a:extLst>
                    <a:ext uri="{9D8B030D-6E8A-4147-A177-3AD203B41FA5}">
                      <a16:colId xmlns:a16="http://schemas.microsoft.com/office/drawing/2014/main" val="6933285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Centrality</a:t>
                      </a:r>
                      <a:endParaRPr lang="ko-Kore-KR" altLang="en-US" dirty="0"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Max Value</a:t>
                      </a:r>
                      <a:endParaRPr lang="ko-Kore-KR" altLang="en-US" dirty="0"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val="111244727"/>
                  </a:ext>
                </a:extLst>
              </a:tr>
              <a:tr h="27017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Degree Centrality</a:t>
                      </a:r>
                      <a:endParaRPr lang="ko-Kore-KR" altLang="en-US" dirty="0"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dirty="0">
                          <a:latin typeface="12LotteMartDreamMedium" panose="02020603020101020101" pitchFamily="18" charset="-127"/>
                          <a:ea typeface="12LotteMartDreamMedium" panose="02020603020101020101" pitchFamily="18" charset="-127"/>
                        </a:rPr>
                        <a:t>BGF</a:t>
                      </a:r>
                      <a:r>
                        <a:rPr lang="ko-KR" altLang="en-US" dirty="0">
                          <a:latin typeface="12LotteMartDreamMedium" panose="02020603020101020101" pitchFamily="18" charset="-127"/>
                          <a:ea typeface="12LotteMartDreamMedium" panose="02020603020101020101" pitchFamily="18" charset="-127"/>
                        </a:rPr>
                        <a:t>리테일</a:t>
                      </a:r>
                      <a:endParaRPr lang="ko-Kore-KR" altLang="en-US" dirty="0"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val="1042930615"/>
                  </a:ext>
                </a:extLst>
              </a:tr>
              <a:tr h="27017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Betweenness Centrality</a:t>
                      </a:r>
                      <a:endParaRPr lang="ko-Kore-KR" altLang="en-US" dirty="0"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dirty="0">
                          <a:latin typeface="12LotteMartDreamMedium" panose="02020603020101020101" pitchFamily="18" charset="-127"/>
                          <a:ea typeface="12LotteMartDreamMedium" panose="02020603020101020101" pitchFamily="18" charset="-127"/>
                        </a:rPr>
                        <a:t>BGF</a:t>
                      </a:r>
                      <a:r>
                        <a:rPr lang="ko-KR" altLang="en-US" dirty="0">
                          <a:latin typeface="12LotteMartDreamMedium" panose="02020603020101020101" pitchFamily="18" charset="-127"/>
                          <a:ea typeface="12LotteMartDreamMedium" panose="02020603020101020101" pitchFamily="18" charset="-127"/>
                        </a:rPr>
                        <a:t>리테일</a:t>
                      </a:r>
                      <a:endParaRPr lang="ko-Kore-KR" altLang="en-US" dirty="0"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val="70662705"/>
                  </a:ext>
                </a:extLst>
              </a:tr>
              <a:tr h="27017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Closeness Centrality</a:t>
                      </a:r>
                      <a:endParaRPr lang="ko-Kore-KR" altLang="en-US" dirty="0"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dirty="0">
                          <a:latin typeface="12LotteMartDreamMedium" panose="02020603020101020101" pitchFamily="18" charset="-127"/>
                          <a:ea typeface="12LotteMartDreamMedium" panose="02020603020101020101" pitchFamily="18" charset="-127"/>
                        </a:rPr>
                        <a:t>BGF</a:t>
                      </a:r>
                      <a:r>
                        <a:rPr lang="ko-KR" altLang="en-US" dirty="0">
                          <a:latin typeface="12LotteMartDreamMedium" panose="02020603020101020101" pitchFamily="18" charset="-127"/>
                          <a:ea typeface="12LotteMartDreamMedium" panose="02020603020101020101" pitchFamily="18" charset="-127"/>
                        </a:rPr>
                        <a:t>리테일</a:t>
                      </a:r>
                      <a:endParaRPr lang="ko-Kore-KR" altLang="en-US" dirty="0"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val="442990664"/>
                  </a:ext>
                </a:extLst>
              </a:tr>
              <a:tr h="27017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Eigenvector Centrality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dirty="0">
                          <a:latin typeface="12LotteMartDreamMedium" panose="02020603020101020101" pitchFamily="18" charset="-127"/>
                          <a:ea typeface="12LotteMartDreamMedium" panose="02020603020101020101" pitchFamily="18" charset="-127"/>
                        </a:rPr>
                        <a:t>BGF</a:t>
                      </a:r>
                      <a:r>
                        <a:rPr lang="ko-KR" altLang="en-US" dirty="0">
                          <a:latin typeface="12LotteMartDreamMedium" panose="02020603020101020101" pitchFamily="18" charset="-127"/>
                          <a:ea typeface="12LotteMartDreamMedium" panose="02020603020101020101" pitchFamily="18" charset="-127"/>
                        </a:rPr>
                        <a:t>리테일</a:t>
                      </a:r>
                      <a:endParaRPr lang="ko-Kore-KR" altLang="en-US" dirty="0"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val="2760277132"/>
                  </a:ext>
                </a:extLst>
              </a:tr>
            </a:tbl>
          </a:graphicData>
        </a:graphic>
      </p:graphicFrame>
      <p:sp>
        <p:nvSpPr>
          <p:cNvPr id="12" name="타원 11">
            <a:extLst>
              <a:ext uri="{FF2B5EF4-FFF2-40B4-BE49-F238E27FC236}">
                <a16:creationId xmlns:a16="http://schemas.microsoft.com/office/drawing/2014/main" id="{89B8AEBA-CBC7-4EE2-851A-BF2DF30AFB7D}"/>
              </a:ext>
            </a:extLst>
          </p:cNvPr>
          <p:cNvSpPr/>
          <p:nvPr/>
        </p:nvSpPr>
        <p:spPr>
          <a:xfrm>
            <a:off x="1663700" y="3088739"/>
            <a:ext cx="622300" cy="3402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C8D31EF-82D1-4A8E-8755-D34C9C7D943E}"/>
              </a:ext>
            </a:extLst>
          </p:cNvPr>
          <p:cNvSpPr/>
          <p:nvPr/>
        </p:nvSpPr>
        <p:spPr>
          <a:xfrm>
            <a:off x="3454400" y="4477728"/>
            <a:ext cx="622300" cy="3402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1018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669380" y="459672"/>
            <a:ext cx="4992020" cy="644769"/>
          </a:xfrm>
          <a:prstGeom prst="roundRect">
            <a:avLst>
              <a:gd name="adj" fmla="val 50000"/>
            </a:avLst>
          </a:prstGeom>
          <a:solidFill>
            <a:srgbClr val="0079DC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prstClr val="white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3.</a:t>
            </a:r>
            <a:r>
              <a:rPr lang="ko-KR" altLang="en-US" sz="2800" dirty="0" err="1">
                <a:solidFill>
                  <a:prstClr val="white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종목간의</a:t>
            </a:r>
            <a:r>
              <a:rPr lang="ko-KR" altLang="en-US" sz="2800" dirty="0">
                <a:solidFill>
                  <a:prstClr val="white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수익률 상관분석</a:t>
            </a:r>
            <a:endParaRPr lang="en-US" altLang="ko-KR" sz="2800" dirty="0">
              <a:solidFill>
                <a:prstClr val="white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7953FF-4332-41BF-BEBE-DD1051C6CEF2}"/>
              </a:ext>
            </a:extLst>
          </p:cNvPr>
          <p:cNvSpPr txBox="1"/>
          <p:nvPr/>
        </p:nvSpPr>
        <p:spPr>
          <a:xfrm>
            <a:off x="304800" y="1116682"/>
            <a:ext cx="1148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상관계수 </a:t>
            </a:r>
            <a:r>
              <a:rPr lang="en-US" altLang="ko-KR" dirty="0"/>
              <a:t>0.0~0.2 </a:t>
            </a:r>
            <a:r>
              <a:rPr lang="ko-KR" altLang="en-US" dirty="0"/>
              <a:t>구간에 해당하는 종목 네트워크 그래프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45DA6C1-9004-4CE0-BAFF-CDCB9550D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71" y="1789628"/>
            <a:ext cx="5325459" cy="44423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D2AEFC-06A7-4BA6-B32C-2094CE46F643}"/>
              </a:ext>
            </a:extLst>
          </p:cNvPr>
          <p:cNvSpPr txBox="1"/>
          <p:nvPr/>
        </p:nvSpPr>
        <p:spPr>
          <a:xfrm>
            <a:off x="5984201" y="1765300"/>
            <a:ext cx="60304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가장 중심이 되는 노드는 </a:t>
            </a:r>
            <a:r>
              <a:rPr lang="en-US" altLang="ko-KR" sz="1600" dirty="0"/>
              <a:t>CJ</a:t>
            </a:r>
            <a:r>
              <a:rPr lang="ko-KR" altLang="en-US" sz="1600" dirty="0"/>
              <a:t>대한통운</a:t>
            </a:r>
            <a:r>
              <a:rPr lang="en-US" altLang="ko-KR" sz="16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CJ</a:t>
            </a:r>
            <a:r>
              <a:rPr lang="ko-KR" altLang="en-US" sz="1600" dirty="0"/>
              <a:t> </a:t>
            </a:r>
            <a:r>
              <a:rPr lang="en-US" altLang="ko-KR" sz="1600" dirty="0"/>
              <a:t>CGV</a:t>
            </a:r>
            <a:r>
              <a:rPr lang="ko-KR" altLang="en-US" sz="1600" dirty="0"/>
              <a:t> 종목을 중심으로 많은 종목들이 연결되어 있다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커뮤니티에서 리더를 담당하는 노드</a:t>
            </a:r>
            <a:r>
              <a:rPr lang="en-US" altLang="ko-KR" sz="1600" dirty="0"/>
              <a:t>: CJ,CJ CGV,CJ </a:t>
            </a:r>
            <a:r>
              <a:rPr lang="ko-KR" altLang="en-US" sz="1600" dirty="0" err="1"/>
              <a:t>대통운</a:t>
            </a:r>
            <a:r>
              <a:rPr lang="en-US" altLang="ko-KR" sz="1600" dirty="0"/>
              <a:t>,BNK</a:t>
            </a:r>
            <a:r>
              <a:rPr lang="ko-KR" altLang="en-US" sz="1600" dirty="0"/>
              <a:t>금융지주</a:t>
            </a:r>
            <a:endParaRPr lang="en-US" altLang="ko-KR" sz="1600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016D2F3-0937-4248-9163-E091E52E0D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960105"/>
              </p:ext>
            </p:extLst>
          </p:nvPr>
        </p:nvGraphicFramePr>
        <p:xfrm>
          <a:off x="5842828" y="4403144"/>
          <a:ext cx="6128981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87134">
                  <a:extLst>
                    <a:ext uri="{9D8B030D-6E8A-4147-A177-3AD203B41FA5}">
                      <a16:colId xmlns:a16="http://schemas.microsoft.com/office/drawing/2014/main" val="2392541052"/>
                    </a:ext>
                  </a:extLst>
                </a:gridCol>
                <a:gridCol w="3541847">
                  <a:extLst>
                    <a:ext uri="{9D8B030D-6E8A-4147-A177-3AD203B41FA5}">
                      <a16:colId xmlns:a16="http://schemas.microsoft.com/office/drawing/2014/main" val="6933285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Centrality</a:t>
                      </a:r>
                      <a:endParaRPr lang="ko-Kore-KR" altLang="en-US" dirty="0"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Max Value</a:t>
                      </a:r>
                      <a:endParaRPr lang="ko-Kore-KR" altLang="en-US" dirty="0"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val="111244727"/>
                  </a:ext>
                </a:extLst>
              </a:tr>
              <a:tr h="27017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Degree Centrality</a:t>
                      </a:r>
                      <a:endParaRPr lang="ko-Kore-KR" altLang="en-US" dirty="0"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dirty="0">
                          <a:latin typeface="12LotteMartDreamMedium" panose="02020603020101020101" pitchFamily="18" charset="-127"/>
                          <a:ea typeface="12LotteMartDreamMedium" panose="02020603020101020101" pitchFamily="18" charset="-127"/>
                        </a:rPr>
                        <a:t>CJ</a:t>
                      </a:r>
                      <a:r>
                        <a:rPr lang="ko-KR" altLang="en-US" dirty="0">
                          <a:latin typeface="12LotteMartDreamMedium" panose="02020603020101020101" pitchFamily="18" charset="-127"/>
                          <a:ea typeface="12LotteMartDreamMedium" panose="02020603020101020101" pitchFamily="18" charset="-127"/>
                        </a:rPr>
                        <a:t> </a:t>
                      </a:r>
                      <a:r>
                        <a:rPr lang="en-US" altLang="ko-KR" dirty="0">
                          <a:latin typeface="12LotteMartDreamMedium" panose="02020603020101020101" pitchFamily="18" charset="-127"/>
                          <a:ea typeface="12LotteMartDreamMedium" panose="02020603020101020101" pitchFamily="18" charset="-127"/>
                        </a:rPr>
                        <a:t>CGV</a:t>
                      </a:r>
                      <a:endParaRPr lang="ko-Kore-KR" altLang="en-US" dirty="0"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val="1042930615"/>
                  </a:ext>
                </a:extLst>
              </a:tr>
              <a:tr h="27017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Betweenness Centrality</a:t>
                      </a:r>
                      <a:endParaRPr lang="ko-Kore-KR" altLang="en-US" dirty="0"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dirty="0">
                          <a:latin typeface="12LotteMartDreamMedium" panose="02020603020101020101" pitchFamily="18" charset="-127"/>
                          <a:ea typeface="12LotteMartDreamMedium" panose="02020603020101020101" pitchFamily="18" charset="-127"/>
                        </a:rPr>
                        <a:t>CJ CGV</a:t>
                      </a:r>
                      <a:endParaRPr lang="ko-Kore-KR" altLang="en-US" dirty="0"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val="70662705"/>
                  </a:ext>
                </a:extLst>
              </a:tr>
              <a:tr h="27017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Closeness Centrality</a:t>
                      </a:r>
                      <a:endParaRPr lang="ko-Kore-KR" altLang="en-US" dirty="0"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dirty="0">
                          <a:latin typeface="12LotteMartDreamMedium" panose="02020603020101020101" pitchFamily="18" charset="-127"/>
                          <a:ea typeface="12LotteMartDreamMedium" panose="02020603020101020101" pitchFamily="18" charset="-127"/>
                        </a:rPr>
                        <a:t>CJ</a:t>
                      </a:r>
                      <a:r>
                        <a:rPr lang="ko-KR" altLang="en-US" dirty="0">
                          <a:latin typeface="12LotteMartDreamMedium" panose="02020603020101020101" pitchFamily="18" charset="-127"/>
                          <a:ea typeface="12LotteMartDreamMedium" panose="02020603020101020101" pitchFamily="18" charset="-127"/>
                        </a:rPr>
                        <a:t> </a:t>
                      </a:r>
                      <a:r>
                        <a:rPr lang="en-US" altLang="ko-KR" dirty="0">
                          <a:latin typeface="12LotteMartDreamMedium" panose="02020603020101020101" pitchFamily="18" charset="-127"/>
                          <a:ea typeface="12LotteMartDreamMedium" panose="02020603020101020101" pitchFamily="18" charset="-127"/>
                        </a:rPr>
                        <a:t>CGV</a:t>
                      </a:r>
                      <a:endParaRPr lang="ko-Kore-KR" altLang="en-US" dirty="0"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val="442990664"/>
                  </a:ext>
                </a:extLst>
              </a:tr>
              <a:tr h="27017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Eigenvector Centrality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dirty="0">
                          <a:solidFill>
                            <a:sysClr val="windowText" lastClr="000000"/>
                          </a:solidFill>
                          <a:latin typeface="12LotteMartDreamMedium" panose="02020603020101020101" pitchFamily="18" charset="-127"/>
                          <a:ea typeface="12LotteMartDreamMedium" panose="02020603020101020101" pitchFamily="18" charset="-127"/>
                        </a:rPr>
                        <a:t>CJ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  <a:latin typeface="12LotteMartDreamMedium" panose="02020603020101020101" pitchFamily="18" charset="-127"/>
                          <a:ea typeface="12LotteMartDreamMedium" panose="02020603020101020101" pitchFamily="18" charset="-127"/>
                        </a:rPr>
                        <a:t>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12LotteMartDreamMedium" panose="02020603020101020101" pitchFamily="18" charset="-127"/>
                          <a:ea typeface="12LotteMartDreamMedium" panose="02020603020101020101" pitchFamily="18" charset="-127"/>
                        </a:rPr>
                        <a:t>CGV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val="2760277132"/>
                  </a:ext>
                </a:extLst>
              </a:tr>
            </a:tbl>
          </a:graphicData>
        </a:graphic>
      </p:graphicFrame>
      <p:sp>
        <p:nvSpPr>
          <p:cNvPr id="10" name="타원 9">
            <a:extLst>
              <a:ext uri="{FF2B5EF4-FFF2-40B4-BE49-F238E27FC236}">
                <a16:creationId xmlns:a16="http://schemas.microsoft.com/office/drawing/2014/main" id="{2FC2E60E-4EA5-4041-8236-51EA9165DDA8}"/>
              </a:ext>
            </a:extLst>
          </p:cNvPr>
          <p:cNvSpPr/>
          <p:nvPr/>
        </p:nvSpPr>
        <p:spPr>
          <a:xfrm>
            <a:off x="2387600" y="3429000"/>
            <a:ext cx="3810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4E072B8-68C5-4F73-8C5F-0B8C8704E1DB}"/>
              </a:ext>
            </a:extLst>
          </p:cNvPr>
          <p:cNvSpPr/>
          <p:nvPr/>
        </p:nvSpPr>
        <p:spPr>
          <a:xfrm>
            <a:off x="3549650" y="4705350"/>
            <a:ext cx="3810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6AC2E29-C234-4DD7-AF50-C04C7168081A}"/>
              </a:ext>
            </a:extLst>
          </p:cNvPr>
          <p:cNvSpPr/>
          <p:nvPr/>
        </p:nvSpPr>
        <p:spPr>
          <a:xfrm>
            <a:off x="4140200" y="2712958"/>
            <a:ext cx="3810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734A658-4EEB-44F4-95CE-E0F89B82BCD7}"/>
              </a:ext>
            </a:extLst>
          </p:cNvPr>
          <p:cNvSpPr/>
          <p:nvPr/>
        </p:nvSpPr>
        <p:spPr>
          <a:xfrm>
            <a:off x="3911186" y="3095255"/>
            <a:ext cx="3810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6928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669380" y="459672"/>
            <a:ext cx="4992020" cy="644769"/>
          </a:xfrm>
          <a:prstGeom prst="roundRect">
            <a:avLst>
              <a:gd name="adj" fmla="val 50000"/>
            </a:avLst>
          </a:prstGeom>
          <a:solidFill>
            <a:srgbClr val="0079DC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prstClr val="white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3.</a:t>
            </a:r>
            <a:r>
              <a:rPr lang="ko-KR" altLang="en-US" sz="2800" dirty="0" err="1">
                <a:solidFill>
                  <a:prstClr val="white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종목간의</a:t>
            </a:r>
            <a:r>
              <a:rPr lang="ko-KR" altLang="en-US" sz="2800" dirty="0">
                <a:solidFill>
                  <a:prstClr val="white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수익률 상관분석</a:t>
            </a:r>
            <a:endParaRPr lang="en-US" altLang="ko-KR" sz="2800" dirty="0">
              <a:solidFill>
                <a:prstClr val="white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7953FF-4332-41BF-BEBE-DD1051C6CEF2}"/>
              </a:ext>
            </a:extLst>
          </p:cNvPr>
          <p:cNvSpPr txBox="1"/>
          <p:nvPr/>
        </p:nvSpPr>
        <p:spPr>
          <a:xfrm>
            <a:off x="304800" y="1116682"/>
            <a:ext cx="1148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상관계수 </a:t>
            </a:r>
            <a:r>
              <a:rPr lang="en-US" altLang="ko-KR" dirty="0"/>
              <a:t>0.2~0.4 </a:t>
            </a:r>
            <a:r>
              <a:rPr lang="ko-KR" altLang="en-US" dirty="0"/>
              <a:t>구간에 해당하는 종목 네트워크 그래프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C92C95-2C97-4257-9785-19C348023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72" y="1629107"/>
            <a:ext cx="4880313" cy="46028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D3571F1-B673-40EE-91AF-FEE4A2D621FF}"/>
              </a:ext>
            </a:extLst>
          </p:cNvPr>
          <p:cNvSpPr txBox="1"/>
          <p:nvPr/>
        </p:nvSpPr>
        <p:spPr>
          <a:xfrm>
            <a:off x="6095999" y="1765300"/>
            <a:ext cx="58758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가장 중심이 되는 노드는 </a:t>
            </a:r>
            <a:r>
              <a:rPr lang="en-US" altLang="ko-KR" sz="1600" dirty="0"/>
              <a:t>CJ</a:t>
            </a:r>
            <a:r>
              <a:rPr lang="ko-KR" altLang="en-US" sz="1600" dirty="0"/>
              <a:t>대한통운</a:t>
            </a:r>
            <a:r>
              <a:rPr lang="en-US" altLang="ko-KR" sz="16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CJ</a:t>
            </a:r>
            <a:r>
              <a:rPr lang="ko-KR" altLang="en-US" sz="1600" dirty="0"/>
              <a:t>대한통운 종목을 중심으로 많은 종목들이 연결되어 있다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커뮤니티에서 리더를 담당하는 노드</a:t>
            </a:r>
            <a:r>
              <a:rPr lang="en-US" altLang="ko-KR" sz="1600" dirty="0"/>
              <a:t>: CJ,BGF</a:t>
            </a:r>
            <a:r>
              <a:rPr lang="ko-KR" altLang="en-US" sz="1600" dirty="0"/>
              <a:t>리테일</a:t>
            </a:r>
            <a:r>
              <a:rPr lang="en-US" altLang="ko-KR" sz="1600" dirty="0"/>
              <a:t>,BNK</a:t>
            </a:r>
            <a:r>
              <a:rPr lang="ko-KR" altLang="en-US" sz="1600" dirty="0"/>
              <a:t>금융지주</a:t>
            </a:r>
            <a:endParaRPr lang="en-US" altLang="ko-KR" sz="1600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4F318A13-AF97-4FEB-A520-A98359DEAA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481133"/>
              </p:ext>
            </p:extLst>
          </p:nvPr>
        </p:nvGraphicFramePr>
        <p:xfrm>
          <a:off x="5842828" y="4403144"/>
          <a:ext cx="6128981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87134">
                  <a:extLst>
                    <a:ext uri="{9D8B030D-6E8A-4147-A177-3AD203B41FA5}">
                      <a16:colId xmlns:a16="http://schemas.microsoft.com/office/drawing/2014/main" val="2392541052"/>
                    </a:ext>
                  </a:extLst>
                </a:gridCol>
                <a:gridCol w="3541847">
                  <a:extLst>
                    <a:ext uri="{9D8B030D-6E8A-4147-A177-3AD203B41FA5}">
                      <a16:colId xmlns:a16="http://schemas.microsoft.com/office/drawing/2014/main" val="6933285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Centrality</a:t>
                      </a:r>
                      <a:endParaRPr lang="ko-Kore-KR" altLang="en-US" dirty="0"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Max Value</a:t>
                      </a:r>
                      <a:endParaRPr lang="ko-Kore-KR" altLang="en-US" dirty="0"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val="111244727"/>
                  </a:ext>
                </a:extLst>
              </a:tr>
              <a:tr h="27017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Degree Centrality</a:t>
                      </a:r>
                      <a:endParaRPr lang="ko-Kore-KR" altLang="en-US" dirty="0"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dirty="0">
                          <a:latin typeface="12LotteMartDreamMedium" panose="02020603020101020101" pitchFamily="18" charset="-127"/>
                          <a:ea typeface="12LotteMartDreamMedium" panose="02020603020101020101" pitchFamily="18" charset="-127"/>
                        </a:rPr>
                        <a:t>BGF</a:t>
                      </a:r>
                      <a:r>
                        <a:rPr lang="ko-KR" altLang="en-US" dirty="0">
                          <a:latin typeface="12LotteMartDreamMedium" panose="02020603020101020101" pitchFamily="18" charset="-127"/>
                          <a:ea typeface="12LotteMartDreamMedium" panose="02020603020101020101" pitchFamily="18" charset="-127"/>
                        </a:rPr>
                        <a:t>리테일</a:t>
                      </a:r>
                      <a:endParaRPr lang="ko-Kore-KR" altLang="en-US" dirty="0"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val="1042930615"/>
                  </a:ext>
                </a:extLst>
              </a:tr>
              <a:tr h="27017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Betweenness Centrality</a:t>
                      </a:r>
                      <a:endParaRPr lang="ko-Kore-KR" altLang="en-US" dirty="0"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dirty="0">
                          <a:latin typeface="12LotteMartDreamMedium" panose="02020603020101020101" pitchFamily="18" charset="-127"/>
                          <a:ea typeface="12LotteMartDreamMedium" panose="02020603020101020101" pitchFamily="18" charset="-127"/>
                        </a:rPr>
                        <a:t>BGF</a:t>
                      </a:r>
                      <a:r>
                        <a:rPr lang="ko-KR" altLang="en-US" dirty="0">
                          <a:latin typeface="12LotteMartDreamMedium" panose="02020603020101020101" pitchFamily="18" charset="-127"/>
                          <a:ea typeface="12LotteMartDreamMedium" panose="02020603020101020101" pitchFamily="18" charset="-127"/>
                        </a:rPr>
                        <a:t>리테일</a:t>
                      </a:r>
                      <a:endParaRPr lang="ko-Kore-KR" altLang="en-US" dirty="0"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val="70662705"/>
                  </a:ext>
                </a:extLst>
              </a:tr>
              <a:tr h="27017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Closeness Centrality</a:t>
                      </a:r>
                      <a:endParaRPr lang="ko-Kore-KR" altLang="en-US" dirty="0"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dirty="0">
                          <a:latin typeface="12LotteMartDreamMedium" panose="02020603020101020101" pitchFamily="18" charset="-127"/>
                          <a:ea typeface="12LotteMartDreamMedium" panose="02020603020101020101" pitchFamily="18" charset="-127"/>
                        </a:rPr>
                        <a:t>BGF</a:t>
                      </a:r>
                      <a:r>
                        <a:rPr lang="ko-KR" altLang="en-US" dirty="0">
                          <a:latin typeface="12LotteMartDreamMedium" panose="02020603020101020101" pitchFamily="18" charset="-127"/>
                          <a:ea typeface="12LotteMartDreamMedium" panose="02020603020101020101" pitchFamily="18" charset="-127"/>
                        </a:rPr>
                        <a:t>리테일</a:t>
                      </a:r>
                      <a:endParaRPr lang="ko-Kore-KR" altLang="en-US" dirty="0"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val="442990664"/>
                  </a:ext>
                </a:extLst>
              </a:tr>
              <a:tr h="27017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Eigenvector Centrality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dirty="0">
                          <a:latin typeface="12LotteMartDreamMedium" panose="02020603020101020101" pitchFamily="18" charset="-127"/>
                          <a:ea typeface="12LotteMartDreamMedium" panose="02020603020101020101" pitchFamily="18" charset="-127"/>
                        </a:rPr>
                        <a:t>BGF</a:t>
                      </a:r>
                      <a:r>
                        <a:rPr lang="ko-KR" altLang="en-US" dirty="0">
                          <a:latin typeface="12LotteMartDreamMedium" panose="02020603020101020101" pitchFamily="18" charset="-127"/>
                          <a:ea typeface="12LotteMartDreamMedium" panose="02020603020101020101" pitchFamily="18" charset="-127"/>
                        </a:rPr>
                        <a:t>리테일</a:t>
                      </a:r>
                      <a:endParaRPr lang="ko-Kore-KR" altLang="en-US" dirty="0"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val="2760277132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4748A1B0-622B-4559-A6DA-BFBFA38C7909}"/>
              </a:ext>
            </a:extLst>
          </p:cNvPr>
          <p:cNvSpPr/>
          <p:nvPr/>
        </p:nvSpPr>
        <p:spPr>
          <a:xfrm>
            <a:off x="2730500" y="2755900"/>
            <a:ext cx="355600" cy="266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FEE17EF-3895-4E18-99E6-E291AD71EBE4}"/>
              </a:ext>
            </a:extLst>
          </p:cNvPr>
          <p:cNvSpPr/>
          <p:nvPr/>
        </p:nvSpPr>
        <p:spPr>
          <a:xfrm>
            <a:off x="1955800" y="4817989"/>
            <a:ext cx="355600" cy="266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7C5BB95-966F-4DB4-9BF8-5010979B1FC6}"/>
              </a:ext>
            </a:extLst>
          </p:cNvPr>
          <p:cNvSpPr/>
          <p:nvPr/>
        </p:nvSpPr>
        <p:spPr>
          <a:xfrm>
            <a:off x="3898900" y="4136444"/>
            <a:ext cx="304800" cy="266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8541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669380" y="459672"/>
            <a:ext cx="4992020" cy="644769"/>
          </a:xfrm>
          <a:prstGeom prst="roundRect">
            <a:avLst>
              <a:gd name="adj" fmla="val 50000"/>
            </a:avLst>
          </a:prstGeom>
          <a:solidFill>
            <a:srgbClr val="0079DC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prstClr val="white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3.</a:t>
            </a:r>
            <a:r>
              <a:rPr lang="ko-KR" altLang="en-US" sz="2800" dirty="0" err="1">
                <a:solidFill>
                  <a:prstClr val="white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종목간의</a:t>
            </a:r>
            <a:r>
              <a:rPr lang="ko-KR" altLang="en-US" sz="2800" dirty="0">
                <a:solidFill>
                  <a:prstClr val="white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수익률 상관분석</a:t>
            </a:r>
            <a:endParaRPr lang="en-US" altLang="ko-KR" sz="2800" dirty="0">
              <a:solidFill>
                <a:prstClr val="white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7953FF-4332-41BF-BEBE-DD1051C6CEF2}"/>
              </a:ext>
            </a:extLst>
          </p:cNvPr>
          <p:cNvSpPr txBox="1"/>
          <p:nvPr/>
        </p:nvSpPr>
        <p:spPr>
          <a:xfrm>
            <a:off x="304800" y="1116682"/>
            <a:ext cx="1148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상관계수 </a:t>
            </a:r>
            <a:r>
              <a:rPr lang="en-US" altLang="ko-KR" dirty="0"/>
              <a:t>0.2~0.4 </a:t>
            </a:r>
            <a:r>
              <a:rPr lang="ko-KR" altLang="en-US" dirty="0"/>
              <a:t>구간에 해당하는 종목 네트워크 그래프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0ED4944-6AFE-437A-9FC0-4B3D2BB35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53" y="1578347"/>
            <a:ext cx="5766247" cy="48799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E1C775-0021-42C0-9B8D-FE2CBAE05A9E}"/>
              </a:ext>
            </a:extLst>
          </p:cNvPr>
          <p:cNvSpPr txBox="1"/>
          <p:nvPr/>
        </p:nvSpPr>
        <p:spPr>
          <a:xfrm>
            <a:off x="6095999" y="1765300"/>
            <a:ext cx="58758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가장 중심이 되는 노드는 </a:t>
            </a:r>
            <a:r>
              <a:rPr lang="en-US" altLang="ko-KR" sz="1600" dirty="0"/>
              <a:t>CJ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CJ</a:t>
            </a:r>
            <a:r>
              <a:rPr lang="ko-KR" altLang="en-US" sz="1600" dirty="0"/>
              <a:t> 종목을 중심으로 많은 종목들이 연결되어 있다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커뮤니티에서 리더를 담당하는 노드</a:t>
            </a:r>
            <a:r>
              <a:rPr lang="en-US" altLang="ko-KR" sz="1600" dirty="0"/>
              <a:t>: CJ</a:t>
            </a:r>
            <a:r>
              <a:rPr lang="ko-KR" altLang="en-US" sz="1600" dirty="0"/>
              <a:t>대한통운</a:t>
            </a:r>
            <a:r>
              <a:rPr lang="en-US" altLang="ko-KR" sz="1600" dirty="0"/>
              <a:t>,CJ CGV,BNK</a:t>
            </a:r>
            <a:r>
              <a:rPr lang="ko-KR" altLang="en-US" sz="1600" dirty="0"/>
              <a:t>리테일</a:t>
            </a:r>
            <a:r>
              <a:rPr lang="en-US" altLang="ko-KR" sz="1600" dirty="0"/>
              <a:t>,BNK</a:t>
            </a:r>
            <a:r>
              <a:rPr lang="ko-KR" altLang="en-US" sz="1600" dirty="0"/>
              <a:t>금융지주</a:t>
            </a:r>
            <a:endParaRPr lang="en-US" altLang="ko-KR" sz="1600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C058434-1725-4262-BEE3-974702D88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101997"/>
              </p:ext>
            </p:extLst>
          </p:nvPr>
        </p:nvGraphicFramePr>
        <p:xfrm>
          <a:off x="5842828" y="4403144"/>
          <a:ext cx="6128981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87134">
                  <a:extLst>
                    <a:ext uri="{9D8B030D-6E8A-4147-A177-3AD203B41FA5}">
                      <a16:colId xmlns:a16="http://schemas.microsoft.com/office/drawing/2014/main" val="2392541052"/>
                    </a:ext>
                  </a:extLst>
                </a:gridCol>
                <a:gridCol w="3541847">
                  <a:extLst>
                    <a:ext uri="{9D8B030D-6E8A-4147-A177-3AD203B41FA5}">
                      <a16:colId xmlns:a16="http://schemas.microsoft.com/office/drawing/2014/main" val="6933285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Centrality</a:t>
                      </a:r>
                      <a:endParaRPr lang="ko-Kore-KR" altLang="en-US" dirty="0"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Max Value</a:t>
                      </a:r>
                      <a:endParaRPr lang="ko-Kore-KR" altLang="en-US" dirty="0"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val="111244727"/>
                  </a:ext>
                </a:extLst>
              </a:tr>
              <a:tr h="27017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Degree Centrality</a:t>
                      </a:r>
                      <a:endParaRPr lang="ko-Kore-KR" altLang="en-US" dirty="0"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dirty="0">
                          <a:latin typeface="12LotteMartDreamMedium" panose="02020603020101020101" pitchFamily="18" charset="-127"/>
                          <a:ea typeface="12LotteMartDreamMedium" panose="02020603020101020101" pitchFamily="18" charset="-127"/>
                        </a:rPr>
                        <a:t>CJ</a:t>
                      </a:r>
                      <a:endParaRPr lang="ko-Kore-KR" altLang="en-US" dirty="0"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val="1042930615"/>
                  </a:ext>
                </a:extLst>
              </a:tr>
              <a:tr h="27017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Betweenness Centrality</a:t>
                      </a:r>
                      <a:endParaRPr lang="ko-Kore-KR" altLang="en-US" dirty="0"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dirty="0">
                          <a:latin typeface="12LotteMartDreamMedium" panose="02020603020101020101" pitchFamily="18" charset="-127"/>
                          <a:ea typeface="12LotteMartDreamMedium" panose="02020603020101020101" pitchFamily="18" charset="-127"/>
                        </a:rPr>
                        <a:t>CJ</a:t>
                      </a:r>
                      <a:endParaRPr lang="ko-Kore-KR" altLang="en-US" dirty="0"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val="70662705"/>
                  </a:ext>
                </a:extLst>
              </a:tr>
              <a:tr h="27017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Closeness Centrality</a:t>
                      </a:r>
                      <a:endParaRPr lang="ko-Kore-KR" altLang="en-US" dirty="0"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dirty="0">
                          <a:latin typeface="12LotteMartDreamMedium" panose="02020603020101020101" pitchFamily="18" charset="-127"/>
                          <a:ea typeface="12LotteMartDreamMedium" panose="02020603020101020101" pitchFamily="18" charset="-127"/>
                        </a:rPr>
                        <a:t>CJ</a:t>
                      </a:r>
                      <a:endParaRPr lang="ko-Kore-KR" altLang="en-US" dirty="0"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val="442990664"/>
                  </a:ext>
                </a:extLst>
              </a:tr>
              <a:tr h="27017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Eigenvector Centrality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dirty="0">
                          <a:solidFill>
                            <a:sysClr val="windowText" lastClr="000000"/>
                          </a:solidFill>
                          <a:latin typeface="12LotteMartDreamMedium" panose="02020603020101020101" pitchFamily="18" charset="-127"/>
                          <a:ea typeface="12LotteMartDreamMedium" panose="02020603020101020101" pitchFamily="18" charset="-127"/>
                        </a:rPr>
                        <a:t>CJ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val="2760277132"/>
                  </a:ext>
                </a:extLst>
              </a:tr>
            </a:tbl>
          </a:graphicData>
        </a:graphic>
      </p:graphicFrame>
      <p:sp>
        <p:nvSpPr>
          <p:cNvPr id="10" name="타원 9">
            <a:extLst>
              <a:ext uri="{FF2B5EF4-FFF2-40B4-BE49-F238E27FC236}">
                <a16:creationId xmlns:a16="http://schemas.microsoft.com/office/drawing/2014/main" id="{164029B7-5864-4B37-A72B-394F10CCD234}"/>
              </a:ext>
            </a:extLst>
          </p:cNvPr>
          <p:cNvSpPr/>
          <p:nvPr/>
        </p:nvSpPr>
        <p:spPr>
          <a:xfrm>
            <a:off x="2476500" y="2844800"/>
            <a:ext cx="355600" cy="393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B7E59A7-FC65-4C73-81C6-40D79E455A5B}"/>
              </a:ext>
            </a:extLst>
          </p:cNvPr>
          <p:cNvSpPr/>
          <p:nvPr/>
        </p:nvSpPr>
        <p:spPr>
          <a:xfrm>
            <a:off x="3491580" y="3821489"/>
            <a:ext cx="355600" cy="393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17BE119-586B-4E06-9719-BBCFA529B1CC}"/>
              </a:ext>
            </a:extLst>
          </p:cNvPr>
          <p:cNvSpPr/>
          <p:nvPr/>
        </p:nvSpPr>
        <p:spPr>
          <a:xfrm>
            <a:off x="2019300" y="4621139"/>
            <a:ext cx="355600" cy="393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837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9DC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562100" y="2713504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2.</a:t>
            </a:r>
            <a:r>
              <a:rPr lang="ko-KR" altLang="en-US" sz="60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종목별 평균 수익률</a:t>
            </a:r>
            <a:r>
              <a:rPr lang="en-US" altLang="ko-KR" sz="60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/</a:t>
            </a:r>
            <a:r>
              <a:rPr lang="ko-KR" altLang="en-US" sz="60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평균 수익률 표준편차</a:t>
            </a:r>
            <a:endParaRPr lang="ko-KR" altLang="en-US" sz="48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60868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669380" y="459672"/>
            <a:ext cx="4992020" cy="644769"/>
          </a:xfrm>
          <a:prstGeom prst="roundRect">
            <a:avLst>
              <a:gd name="adj" fmla="val 50000"/>
            </a:avLst>
          </a:prstGeom>
          <a:solidFill>
            <a:srgbClr val="0079DC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prstClr val="white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3.</a:t>
            </a:r>
            <a:r>
              <a:rPr lang="ko-KR" altLang="en-US" sz="2800" dirty="0" err="1">
                <a:solidFill>
                  <a:prstClr val="white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종목간의</a:t>
            </a:r>
            <a:r>
              <a:rPr lang="ko-KR" altLang="en-US" sz="2800" dirty="0">
                <a:solidFill>
                  <a:prstClr val="white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수익률 상관분석</a:t>
            </a:r>
            <a:endParaRPr lang="en-US" altLang="ko-KR" sz="2800" dirty="0">
              <a:solidFill>
                <a:prstClr val="white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7953FF-4332-41BF-BEBE-DD1051C6CEF2}"/>
              </a:ext>
            </a:extLst>
          </p:cNvPr>
          <p:cNvSpPr txBox="1"/>
          <p:nvPr/>
        </p:nvSpPr>
        <p:spPr>
          <a:xfrm>
            <a:off x="304800" y="1116682"/>
            <a:ext cx="1148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상관계수 </a:t>
            </a:r>
            <a:r>
              <a:rPr lang="en-US" altLang="ko-KR" dirty="0"/>
              <a:t>0.4~0.6 </a:t>
            </a:r>
            <a:r>
              <a:rPr lang="ko-KR" altLang="en-US" dirty="0"/>
              <a:t>구간에 해당하는 종목 네트워크 그래프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467E1E9-D8E1-4440-8583-F7B4E3110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30" y="1638543"/>
            <a:ext cx="5912339" cy="49421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5ADCAB-FA21-449F-A51C-3205A79B5080}"/>
              </a:ext>
            </a:extLst>
          </p:cNvPr>
          <p:cNvSpPr txBox="1"/>
          <p:nvPr/>
        </p:nvSpPr>
        <p:spPr>
          <a:xfrm>
            <a:off x="6095999" y="1765300"/>
            <a:ext cx="58758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가장 중심이 되는 노드는 </a:t>
            </a:r>
            <a:r>
              <a:rPr lang="en-US" altLang="ko-KR" sz="1600" dirty="0"/>
              <a:t>DGB</a:t>
            </a:r>
            <a:r>
              <a:rPr lang="ko-KR" altLang="en-US" sz="1600" dirty="0"/>
              <a:t>금융지주</a:t>
            </a:r>
            <a:r>
              <a:rPr lang="en-US" altLang="ko-KR" sz="1600" dirty="0"/>
              <a:t>(</a:t>
            </a:r>
            <a:r>
              <a:rPr lang="ko-KR" altLang="en-US" sz="1600" dirty="0"/>
              <a:t>가중치 고려</a:t>
            </a:r>
            <a:r>
              <a:rPr lang="en-US" altLang="ko-KR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DGB</a:t>
            </a:r>
            <a:r>
              <a:rPr lang="ko-KR" altLang="en-US" sz="1600" dirty="0"/>
              <a:t> 금융지주 종목을 중심으로 많은 종목들이 연결되어 있다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커뮤니티에서 리더를 담당하는 노드</a:t>
            </a:r>
            <a:r>
              <a:rPr lang="en-US" altLang="ko-KR" sz="1600" dirty="0"/>
              <a:t>: BGF</a:t>
            </a:r>
            <a:r>
              <a:rPr lang="ko-KR" altLang="en-US" sz="1600" dirty="0"/>
              <a:t>리테일</a:t>
            </a:r>
            <a:r>
              <a:rPr lang="en-US" altLang="ko-KR" sz="1600" dirty="0"/>
              <a:t>,CJ,DGB</a:t>
            </a:r>
            <a:r>
              <a:rPr lang="ko-KR" altLang="en-US" sz="1600" dirty="0"/>
              <a:t>금융지주</a:t>
            </a:r>
            <a:r>
              <a:rPr lang="en-US" altLang="ko-KR" sz="1600" dirty="0"/>
              <a:t>,DB</a:t>
            </a:r>
            <a:r>
              <a:rPr lang="ko-KR" altLang="en-US" sz="1600" dirty="0" err="1"/>
              <a:t>하이텍</a:t>
            </a:r>
            <a:r>
              <a:rPr lang="en-US" altLang="ko-KR" sz="1600" dirty="0"/>
              <a:t>,DB</a:t>
            </a:r>
            <a:r>
              <a:rPr lang="ko-KR" altLang="en-US" sz="1600" dirty="0"/>
              <a:t>손해보험</a:t>
            </a:r>
            <a:endParaRPr lang="en-US" altLang="ko-KR" sz="1600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482B7D9E-E939-4AF6-9782-D77411ACC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977028"/>
              </p:ext>
            </p:extLst>
          </p:nvPr>
        </p:nvGraphicFramePr>
        <p:xfrm>
          <a:off x="5842828" y="4403144"/>
          <a:ext cx="6128981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87134">
                  <a:extLst>
                    <a:ext uri="{9D8B030D-6E8A-4147-A177-3AD203B41FA5}">
                      <a16:colId xmlns:a16="http://schemas.microsoft.com/office/drawing/2014/main" val="2392541052"/>
                    </a:ext>
                  </a:extLst>
                </a:gridCol>
                <a:gridCol w="3541847">
                  <a:extLst>
                    <a:ext uri="{9D8B030D-6E8A-4147-A177-3AD203B41FA5}">
                      <a16:colId xmlns:a16="http://schemas.microsoft.com/office/drawing/2014/main" val="6933285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Centrality</a:t>
                      </a:r>
                      <a:endParaRPr lang="ko-Kore-KR" altLang="en-US" dirty="0"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Max Value</a:t>
                      </a:r>
                      <a:endParaRPr lang="ko-Kore-KR" altLang="en-US" dirty="0"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val="111244727"/>
                  </a:ext>
                </a:extLst>
              </a:tr>
              <a:tr h="27017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Degree Centrality</a:t>
                      </a:r>
                      <a:endParaRPr lang="ko-Kore-KR" altLang="en-US" dirty="0"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dirty="0">
                          <a:latin typeface="12LotteMartDreamMedium" panose="02020603020101020101" pitchFamily="18" charset="-127"/>
                          <a:ea typeface="12LotteMartDreamMedium" panose="02020603020101020101" pitchFamily="18" charset="-127"/>
                        </a:rPr>
                        <a:t>DGB</a:t>
                      </a:r>
                      <a:r>
                        <a:rPr lang="ko-KR" altLang="en-US" dirty="0">
                          <a:latin typeface="12LotteMartDreamMedium" panose="02020603020101020101" pitchFamily="18" charset="-127"/>
                          <a:ea typeface="12LotteMartDreamMedium" panose="02020603020101020101" pitchFamily="18" charset="-127"/>
                        </a:rPr>
                        <a:t>금융지주</a:t>
                      </a:r>
                      <a:endParaRPr lang="ko-Kore-KR" altLang="en-US" dirty="0"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val="1042930615"/>
                  </a:ext>
                </a:extLst>
              </a:tr>
              <a:tr h="27017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Betweenness Centrality</a:t>
                      </a:r>
                      <a:endParaRPr lang="ko-Kore-KR" altLang="en-US" dirty="0"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dirty="0">
                          <a:latin typeface="12LotteMartDreamMedium" panose="02020603020101020101" pitchFamily="18" charset="-127"/>
                          <a:ea typeface="12LotteMartDreamMedium" panose="02020603020101020101" pitchFamily="18" charset="-127"/>
                        </a:rPr>
                        <a:t>CJ</a:t>
                      </a:r>
                      <a:endParaRPr lang="ko-Kore-KR" altLang="en-US" dirty="0"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val="70662705"/>
                  </a:ext>
                </a:extLst>
              </a:tr>
              <a:tr h="27017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Closeness Centrality</a:t>
                      </a:r>
                      <a:endParaRPr lang="ko-Kore-KR" altLang="en-US" dirty="0"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dirty="0">
                          <a:latin typeface="12LotteMartDreamMedium" panose="02020603020101020101" pitchFamily="18" charset="-127"/>
                          <a:ea typeface="12LotteMartDreamMedium" panose="02020603020101020101" pitchFamily="18" charset="-127"/>
                        </a:rPr>
                        <a:t>CJ</a:t>
                      </a:r>
                      <a:endParaRPr lang="ko-Kore-KR" altLang="en-US" dirty="0"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val="442990664"/>
                  </a:ext>
                </a:extLst>
              </a:tr>
              <a:tr h="27017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</a:rPr>
                        <a:t>Eigenvector Centrality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dirty="0">
                          <a:solidFill>
                            <a:srgbClr val="FF0000"/>
                          </a:solidFill>
                          <a:latin typeface="12LotteMartDreamMedium" panose="02020603020101020101" pitchFamily="18" charset="-127"/>
                          <a:ea typeface="12LotteMartDreamMedium" panose="02020603020101020101" pitchFamily="18" charset="-127"/>
                        </a:rPr>
                        <a:t>DGB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12LotteMartDreamMedium" panose="02020603020101020101" pitchFamily="18" charset="-127"/>
                          <a:ea typeface="12LotteMartDreamMedium" panose="02020603020101020101" pitchFamily="18" charset="-127"/>
                        </a:rPr>
                        <a:t>금융지주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val="2760277132"/>
                  </a:ext>
                </a:extLst>
              </a:tr>
            </a:tbl>
          </a:graphicData>
        </a:graphic>
      </p:graphicFrame>
      <p:sp>
        <p:nvSpPr>
          <p:cNvPr id="12" name="타원 11">
            <a:extLst>
              <a:ext uri="{FF2B5EF4-FFF2-40B4-BE49-F238E27FC236}">
                <a16:creationId xmlns:a16="http://schemas.microsoft.com/office/drawing/2014/main" id="{EE1CE892-B696-4EC2-8750-24A9F643708F}"/>
              </a:ext>
            </a:extLst>
          </p:cNvPr>
          <p:cNvSpPr/>
          <p:nvPr/>
        </p:nvSpPr>
        <p:spPr>
          <a:xfrm>
            <a:off x="3111500" y="5473700"/>
            <a:ext cx="557880" cy="2676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62D822D-6389-47E0-8795-B04ABBC04E0A}"/>
              </a:ext>
            </a:extLst>
          </p:cNvPr>
          <p:cNvSpPr/>
          <p:nvPr/>
        </p:nvSpPr>
        <p:spPr>
          <a:xfrm>
            <a:off x="1790700" y="2954878"/>
            <a:ext cx="405480" cy="2676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3947033-26BE-4601-BA73-FF45BB426062}"/>
              </a:ext>
            </a:extLst>
          </p:cNvPr>
          <p:cNvSpPr/>
          <p:nvPr/>
        </p:nvSpPr>
        <p:spPr>
          <a:xfrm>
            <a:off x="2857500" y="3087769"/>
            <a:ext cx="392780" cy="2676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191F183-C418-4C87-A1F7-84E41CBC0E4D}"/>
              </a:ext>
            </a:extLst>
          </p:cNvPr>
          <p:cNvSpPr/>
          <p:nvPr/>
        </p:nvSpPr>
        <p:spPr>
          <a:xfrm>
            <a:off x="3376820" y="4650513"/>
            <a:ext cx="557880" cy="2676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FC8622D-7AAC-4B5A-9F02-D104B050B06D}"/>
              </a:ext>
            </a:extLst>
          </p:cNvPr>
          <p:cNvSpPr/>
          <p:nvPr/>
        </p:nvSpPr>
        <p:spPr>
          <a:xfrm>
            <a:off x="4305300" y="2624894"/>
            <a:ext cx="367840" cy="2326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3F5CC6D-E175-471D-BBD1-CB9F66762FCB}"/>
              </a:ext>
            </a:extLst>
          </p:cNvPr>
          <p:cNvSpPr/>
          <p:nvPr/>
        </p:nvSpPr>
        <p:spPr>
          <a:xfrm>
            <a:off x="5194300" y="3190859"/>
            <a:ext cx="380540" cy="3088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3C001AE-D5F2-4002-AF46-ACAA13E11438}"/>
              </a:ext>
            </a:extLst>
          </p:cNvPr>
          <p:cNvCxnSpPr/>
          <p:nvPr/>
        </p:nvCxnSpPr>
        <p:spPr>
          <a:xfrm flipH="1">
            <a:off x="3655760" y="2040012"/>
            <a:ext cx="2389440" cy="26105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631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669380" y="459672"/>
            <a:ext cx="4992020" cy="644769"/>
          </a:xfrm>
          <a:prstGeom prst="roundRect">
            <a:avLst>
              <a:gd name="adj" fmla="val 50000"/>
            </a:avLst>
          </a:prstGeom>
          <a:solidFill>
            <a:srgbClr val="0079DC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prstClr val="white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3.</a:t>
            </a:r>
            <a:r>
              <a:rPr lang="ko-KR" altLang="en-US" sz="2800" dirty="0" err="1">
                <a:solidFill>
                  <a:prstClr val="white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종목간의</a:t>
            </a:r>
            <a:r>
              <a:rPr lang="ko-KR" altLang="en-US" sz="2800" dirty="0">
                <a:solidFill>
                  <a:prstClr val="white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수익률 상관분석</a:t>
            </a:r>
            <a:endParaRPr lang="en-US" altLang="ko-KR" sz="2800" dirty="0">
              <a:solidFill>
                <a:prstClr val="white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7953FF-4332-41BF-BEBE-DD1051C6CEF2}"/>
              </a:ext>
            </a:extLst>
          </p:cNvPr>
          <p:cNvSpPr txBox="1"/>
          <p:nvPr/>
        </p:nvSpPr>
        <p:spPr>
          <a:xfrm>
            <a:off x="304800" y="1116682"/>
            <a:ext cx="1148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상관계수 </a:t>
            </a:r>
            <a:r>
              <a:rPr lang="en-US" altLang="ko-KR" dirty="0"/>
              <a:t>0.4~0.6 </a:t>
            </a:r>
            <a:r>
              <a:rPr lang="ko-KR" altLang="en-US" dirty="0"/>
              <a:t>구간에 해당하는 종목 네트워크 그래프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7C00DF9-4D23-400B-B202-8DC399F00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10" y="1765300"/>
            <a:ext cx="5163010" cy="45344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700D53-5486-4355-858E-5847F55F0A51}"/>
              </a:ext>
            </a:extLst>
          </p:cNvPr>
          <p:cNvSpPr txBox="1"/>
          <p:nvPr/>
        </p:nvSpPr>
        <p:spPr>
          <a:xfrm>
            <a:off x="6095999" y="1765300"/>
            <a:ext cx="58758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가장 중심이 되는 노드는 </a:t>
            </a:r>
            <a:r>
              <a:rPr lang="en-US" altLang="ko-KR" sz="1600" dirty="0"/>
              <a:t>GS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GS</a:t>
            </a:r>
            <a:r>
              <a:rPr lang="ko-KR" altLang="en-US" sz="1600" dirty="0"/>
              <a:t> 종목을 중심으로 많은 종목들이 연결되어 있다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커뮤니티에서 리더를 담당하는 노드</a:t>
            </a:r>
            <a:r>
              <a:rPr lang="en-US" altLang="ko-KR" sz="1600" dirty="0"/>
              <a:t>: GS,GS</a:t>
            </a:r>
            <a:r>
              <a:rPr lang="ko-KR" altLang="en-US" sz="1600" dirty="0"/>
              <a:t>건설</a:t>
            </a:r>
            <a:r>
              <a:rPr lang="en-US" altLang="ko-KR" sz="1600" dirty="0"/>
              <a:t>,GS</a:t>
            </a:r>
            <a:r>
              <a:rPr lang="ko-KR" altLang="en-US" sz="1600" dirty="0"/>
              <a:t>리테일</a:t>
            </a:r>
            <a:r>
              <a:rPr lang="en-US" altLang="ko-KR" sz="1600" dirty="0"/>
              <a:t>,POSCO,GKL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4935061-E172-4B98-AE08-3886B31BD0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97186"/>
              </p:ext>
            </p:extLst>
          </p:nvPr>
        </p:nvGraphicFramePr>
        <p:xfrm>
          <a:off x="5842828" y="4403144"/>
          <a:ext cx="6128981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87134">
                  <a:extLst>
                    <a:ext uri="{9D8B030D-6E8A-4147-A177-3AD203B41FA5}">
                      <a16:colId xmlns:a16="http://schemas.microsoft.com/office/drawing/2014/main" val="2392541052"/>
                    </a:ext>
                  </a:extLst>
                </a:gridCol>
                <a:gridCol w="3541847">
                  <a:extLst>
                    <a:ext uri="{9D8B030D-6E8A-4147-A177-3AD203B41FA5}">
                      <a16:colId xmlns:a16="http://schemas.microsoft.com/office/drawing/2014/main" val="6933285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Centrality</a:t>
                      </a:r>
                      <a:endParaRPr lang="ko-Kore-KR" altLang="en-US" dirty="0"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Max Value</a:t>
                      </a:r>
                      <a:endParaRPr lang="ko-Kore-KR" altLang="en-US" dirty="0"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val="111244727"/>
                  </a:ext>
                </a:extLst>
              </a:tr>
              <a:tr h="27017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Degree Centrality</a:t>
                      </a:r>
                      <a:endParaRPr lang="ko-Kore-KR" altLang="en-US" dirty="0"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dirty="0">
                          <a:latin typeface="12LotteMartDreamMedium" panose="02020603020101020101" pitchFamily="18" charset="-127"/>
                          <a:ea typeface="12LotteMartDreamMedium" panose="02020603020101020101" pitchFamily="18" charset="-127"/>
                        </a:rPr>
                        <a:t>GS</a:t>
                      </a:r>
                      <a:endParaRPr lang="ko-Kore-KR" altLang="en-US" dirty="0"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val="1042930615"/>
                  </a:ext>
                </a:extLst>
              </a:tr>
              <a:tr h="27017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Betweenness Centrality</a:t>
                      </a:r>
                      <a:endParaRPr lang="ko-Kore-KR" altLang="en-US" dirty="0"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dirty="0">
                          <a:latin typeface="12LotteMartDreamMedium" panose="02020603020101020101" pitchFamily="18" charset="-127"/>
                          <a:ea typeface="12LotteMartDreamMedium" panose="02020603020101020101" pitchFamily="18" charset="-127"/>
                        </a:rPr>
                        <a:t>GS</a:t>
                      </a:r>
                      <a:endParaRPr lang="ko-Kore-KR" altLang="en-US" dirty="0"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val="70662705"/>
                  </a:ext>
                </a:extLst>
              </a:tr>
              <a:tr h="27017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Closeness Centrality</a:t>
                      </a:r>
                      <a:endParaRPr lang="ko-Kore-KR" altLang="en-US" dirty="0"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dirty="0">
                          <a:latin typeface="12LotteMartDreamMedium" panose="02020603020101020101" pitchFamily="18" charset="-127"/>
                          <a:ea typeface="12LotteMartDreamMedium" panose="02020603020101020101" pitchFamily="18" charset="-127"/>
                        </a:rPr>
                        <a:t>GS</a:t>
                      </a:r>
                      <a:endParaRPr lang="ko-Kore-KR" altLang="en-US" dirty="0"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val="442990664"/>
                  </a:ext>
                </a:extLst>
              </a:tr>
              <a:tr h="27017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Eigenvector Centrality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dirty="0">
                          <a:solidFill>
                            <a:sysClr val="windowText" lastClr="000000"/>
                          </a:solidFill>
                          <a:latin typeface="12LotteMartDreamMedium" panose="02020603020101020101" pitchFamily="18" charset="-127"/>
                          <a:ea typeface="12LotteMartDreamMedium" panose="02020603020101020101" pitchFamily="18" charset="-127"/>
                        </a:rPr>
                        <a:t>GS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val="2760277132"/>
                  </a:ext>
                </a:extLst>
              </a:tr>
            </a:tbl>
          </a:graphicData>
        </a:graphic>
      </p:graphicFrame>
      <p:sp>
        <p:nvSpPr>
          <p:cNvPr id="10" name="타원 9">
            <a:extLst>
              <a:ext uri="{FF2B5EF4-FFF2-40B4-BE49-F238E27FC236}">
                <a16:creationId xmlns:a16="http://schemas.microsoft.com/office/drawing/2014/main" id="{D4DDD74E-9BFC-481E-A7DC-96D29457FC24}"/>
              </a:ext>
            </a:extLst>
          </p:cNvPr>
          <p:cNvSpPr/>
          <p:nvPr/>
        </p:nvSpPr>
        <p:spPr>
          <a:xfrm>
            <a:off x="2768600" y="3581400"/>
            <a:ext cx="279400" cy="25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DE98913-CCFF-4603-A66A-8F84A6BE8934}"/>
              </a:ext>
            </a:extLst>
          </p:cNvPr>
          <p:cNvCxnSpPr>
            <a:endCxn id="10" idx="6"/>
          </p:cNvCxnSpPr>
          <p:nvPr/>
        </p:nvCxnSpPr>
        <p:spPr>
          <a:xfrm flipH="1">
            <a:off x="3048000" y="2040012"/>
            <a:ext cx="3047999" cy="16683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05CD3BB4-945E-4794-BE97-E13656129323}"/>
              </a:ext>
            </a:extLst>
          </p:cNvPr>
          <p:cNvSpPr/>
          <p:nvPr/>
        </p:nvSpPr>
        <p:spPr>
          <a:xfrm>
            <a:off x="1765300" y="4563989"/>
            <a:ext cx="279400" cy="25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B97618F-9504-4DE5-A74F-880F163B5288}"/>
              </a:ext>
            </a:extLst>
          </p:cNvPr>
          <p:cNvSpPr/>
          <p:nvPr/>
        </p:nvSpPr>
        <p:spPr>
          <a:xfrm>
            <a:off x="3176690" y="4504730"/>
            <a:ext cx="279400" cy="25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FFAE6AD-8504-4D31-8CE5-633A7BB78C00}"/>
              </a:ext>
            </a:extLst>
          </p:cNvPr>
          <p:cNvSpPr/>
          <p:nvPr/>
        </p:nvSpPr>
        <p:spPr>
          <a:xfrm>
            <a:off x="4051300" y="3175000"/>
            <a:ext cx="279400" cy="25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D2974EB1-AF3D-413E-B4BA-E6FD3F906E6C}"/>
              </a:ext>
            </a:extLst>
          </p:cNvPr>
          <p:cNvSpPr/>
          <p:nvPr/>
        </p:nvSpPr>
        <p:spPr>
          <a:xfrm>
            <a:off x="3187700" y="2836342"/>
            <a:ext cx="279400" cy="25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6491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669380" y="459672"/>
            <a:ext cx="4992020" cy="644769"/>
          </a:xfrm>
          <a:prstGeom prst="roundRect">
            <a:avLst>
              <a:gd name="adj" fmla="val 50000"/>
            </a:avLst>
          </a:prstGeom>
          <a:solidFill>
            <a:srgbClr val="0079DC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prstClr val="white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3.</a:t>
            </a:r>
            <a:r>
              <a:rPr lang="ko-KR" altLang="en-US" sz="2800" dirty="0" err="1">
                <a:solidFill>
                  <a:prstClr val="white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종목간의</a:t>
            </a:r>
            <a:r>
              <a:rPr lang="ko-KR" altLang="en-US" sz="2800" dirty="0">
                <a:solidFill>
                  <a:prstClr val="white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수익률 상관분석</a:t>
            </a:r>
            <a:endParaRPr lang="en-US" altLang="ko-KR" sz="2800" dirty="0">
              <a:solidFill>
                <a:prstClr val="white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7953FF-4332-41BF-BEBE-DD1051C6CEF2}"/>
              </a:ext>
            </a:extLst>
          </p:cNvPr>
          <p:cNvSpPr txBox="1"/>
          <p:nvPr/>
        </p:nvSpPr>
        <p:spPr>
          <a:xfrm>
            <a:off x="304800" y="1116682"/>
            <a:ext cx="1148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상관계수 </a:t>
            </a:r>
            <a:r>
              <a:rPr lang="en-US" altLang="ko-KR" dirty="0"/>
              <a:t>0.6~0.8 </a:t>
            </a:r>
            <a:r>
              <a:rPr lang="ko-KR" altLang="en-US" dirty="0"/>
              <a:t>구간에 해당하는 종목 네트워크 그래프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BDA353B-1F89-4A40-AA32-BE29C985F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1" y="1595762"/>
            <a:ext cx="5486400" cy="47222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4F11E73-413D-4895-9E74-CDF257197064}"/>
              </a:ext>
            </a:extLst>
          </p:cNvPr>
          <p:cNvSpPr txBox="1"/>
          <p:nvPr/>
        </p:nvSpPr>
        <p:spPr>
          <a:xfrm>
            <a:off x="6095999" y="1765300"/>
            <a:ext cx="58758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가장 중심이 되는 노드는 기업은행</a:t>
            </a:r>
            <a:r>
              <a:rPr lang="en-US" altLang="ko-KR" sz="16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기업은행 종목을 중심으로 많은 종목들이 연결되어 있다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커뮤니티 개수</a:t>
            </a:r>
            <a:r>
              <a:rPr lang="en-US" altLang="ko-KR" sz="1600" dirty="0"/>
              <a:t>:15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B6BEE3E-E6CD-4487-A2A8-0176E1ABB0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686887"/>
              </p:ext>
            </p:extLst>
          </p:nvPr>
        </p:nvGraphicFramePr>
        <p:xfrm>
          <a:off x="5842828" y="4403144"/>
          <a:ext cx="6128981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87134">
                  <a:extLst>
                    <a:ext uri="{9D8B030D-6E8A-4147-A177-3AD203B41FA5}">
                      <a16:colId xmlns:a16="http://schemas.microsoft.com/office/drawing/2014/main" val="2392541052"/>
                    </a:ext>
                  </a:extLst>
                </a:gridCol>
                <a:gridCol w="3541847">
                  <a:extLst>
                    <a:ext uri="{9D8B030D-6E8A-4147-A177-3AD203B41FA5}">
                      <a16:colId xmlns:a16="http://schemas.microsoft.com/office/drawing/2014/main" val="6933285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Centrality</a:t>
                      </a:r>
                      <a:endParaRPr lang="ko-Kore-KR" altLang="en-US" dirty="0"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Max Value</a:t>
                      </a:r>
                      <a:endParaRPr lang="ko-Kore-KR" altLang="en-US" dirty="0"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val="111244727"/>
                  </a:ext>
                </a:extLst>
              </a:tr>
              <a:tr h="27017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Degree Centrality</a:t>
                      </a:r>
                      <a:endParaRPr lang="ko-Kore-KR" altLang="en-US" dirty="0"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latin typeface="12LotteMartDreamMedium" panose="02020603020101020101" pitchFamily="18" charset="-127"/>
                          <a:ea typeface="12LotteMartDreamMedium" panose="02020603020101020101" pitchFamily="18" charset="-127"/>
                        </a:rPr>
                        <a:t>기업은행</a:t>
                      </a:r>
                      <a:endParaRPr lang="ko-Kore-KR" altLang="en-US" dirty="0"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val="1042930615"/>
                  </a:ext>
                </a:extLst>
              </a:tr>
              <a:tr h="27017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Betweenness Centrality</a:t>
                      </a:r>
                      <a:endParaRPr lang="ko-Kore-KR" altLang="en-US" dirty="0"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latin typeface="12LotteMartDreamMedium" panose="02020603020101020101" pitchFamily="18" charset="-127"/>
                          <a:ea typeface="12LotteMartDreamMedium" panose="02020603020101020101" pitchFamily="18" charset="-127"/>
                        </a:rPr>
                        <a:t>기업은행</a:t>
                      </a:r>
                      <a:endParaRPr lang="ko-Kore-KR" altLang="en-US" dirty="0"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val="70662705"/>
                  </a:ext>
                </a:extLst>
              </a:tr>
              <a:tr h="27017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Closeness Centrality</a:t>
                      </a:r>
                      <a:endParaRPr lang="ko-Kore-KR" altLang="en-US" dirty="0"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latin typeface="12LotteMartDreamMedium" panose="02020603020101020101" pitchFamily="18" charset="-127"/>
                          <a:ea typeface="12LotteMartDreamMedium" panose="02020603020101020101" pitchFamily="18" charset="-127"/>
                        </a:rPr>
                        <a:t>기업은행</a:t>
                      </a:r>
                      <a:endParaRPr lang="ko-Kore-KR" altLang="en-US" dirty="0"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val="442990664"/>
                  </a:ext>
                </a:extLst>
              </a:tr>
              <a:tr h="27017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Eigenvector Centrality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  <a:latin typeface="12LotteMartDreamMedium" panose="02020603020101020101" pitchFamily="18" charset="-127"/>
                          <a:ea typeface="12LotteMartDreamMedium" panose="02020603020101020101" pitchFamily="18" charset="-127"/>
                        </a:rPr>
                        <a:t>기업은행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val="2760277132"/>
                  </a:ext>
                </a:extLst>
              </a:tr>
            </a:tbl>
          </a:graphicData>
        </a:graphic>
      </p:graphicFrame>
      <p:sp>
        <p:nvSpPr>
          <p:cNvPr id="12" name="타원 11">
            <a:extLst>
              <a:ext uri="{FF2B5EF4-FFF2-40B4-BE49-F238E27FC236}">
                <a16:creationId xmlns:a16="http://schemas.microsoft.com/office/drawing/2014/main" id="{815CCDD5-4EB5-4024-9B99-BD1DD233954F}"/>
              </a:ext>
            </a:extLst>
          </p:cNvPr>
          <p:cNvSpPr/>
          <p:nvPr/>
        </p:nvSpPr>
        <p:spPr>
          <a:xfrm>
            <a:off x="2819400" y="4648200"/>
            <a:ext cx="289560" cy="266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7402317-53CE-4450-BB0A-424892810C50}"/>
              </a:ext>
            </a:extLst>
          </p:cNvPr>
          <p:cNvCxnSpPr/>
          <p:nvPr/>
        </p:nvCxnSpPr>
        <p:spPr>
          <a:xfrm flipH="1">
            <a:off x="3200400" y="1958340"/>
            <a:ext cx="2895599" cy="26898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8926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669380" y="459672"/>
            <a:ext cx="4992020" cy="644769"/>
          </a:xfrm>
          <a:prstGeom prst="roundRect">
            <a:avLst>
              <a:gd name="adj" fmla="val 50000"/>
            </a:avLst>
          </a:prstGeom>
          <a:solidFill>
            <a:srgbClr val="0079DC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prstClr val="white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3.</a:t>
            </a:r>
            <a:r>
              <a:rPr lang="ko-KR" altLang="en-US" sz="2800" dirty="0" err="1">
                <a:solidFill>
                  <a:prstClr val="white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종목간의</a:t>
            </a:r>
            <a:r>
              <a:rPr lang="ko-KR" altLang="en-US" sz="2800" dirty="0">
                <a:solidFill>
                  <a:prstClr val="white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수익률 상관분석</a:t>
            </a:r>
            <a:endParaRPr lang="en-US" altLang="ko-KR" sz="2800" dirty="0">
              <a:solidFill>
                <a:prstClr val="white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7953FF-4332-41BF-BEBE-DD1051C6CEF2}"/>
              </a:ext>
            </a:extLst>
          </p:cNvPr>
          <p:cNvSpPr txBox="1"/>
          <p:nvPr/>
        </p:nvSpPr>
        <p:spPr>
          <a:xfrm>
            <a:off x="304800" y="1116682"/>
            <a:ext cx="1148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상관계수 </a:t>
            </a:r>
            <a:r>
              <a:rPr lang="en-US" altLang="ko-KR" dirty="0"/>
              <a:t>0.6~0.8 </a:t>
            </a:r>
            <a:r>
              <a:rPr lang="ko-KR" altLang="en-US" dirty="0"/>
              <a:t>구간에 해당하는 종목 네트워크 그래프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4E8D2C2-2CD0-407A-88EC-D443B7A96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92" y="1765300"/>
            <a:ext cx="5375765" cy="49020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53BBCA-B9ED-47D2-89EE-C12A3801C4EA}"/>
              </a:ext>
            </a:extLst>
          </p:cNvPr>
          <p:cNvSpPr txBox="1"/>
          <p:nvPr/>
        </p:nvSpPr>
        <p:spPr>
          <a:xfrm>
            <a:off x="6095999" y="1765300"/>
            <a:ext cx="58758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가장 중심이 되는 노드는 </a:t>
            </a:r>
            <a:r>
              <a:rPr lang="ko-KR" altLang="en-US" sz="1600" dirty="0" err="1"/>
              <a:t>우리금융지주</a:t>
            </a:r>
            <a:r>
              <a:rPr lang="en-US" altLang="ko-KR" sz="1600" dirty="0"/>
              <a:t>(</a:t>
            </a:r>
            <a:r>
              <a:rPr lang="ko-KR" altLang="en-US" sz="1600" dirty="0"/>
              <a:t>가중치 중심</a:t>
            </a:r>
            <a:r>
              <a:rPr lang="en-US" altLang="ko-KR" sz="1600" dirty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우리금융지주</a:t>
            </a:r>
            <a:r>
              <a:rPr lang="ko-KR" altLang="en-US" sz="1600" dirty="0"/>
              <a:t> 종목을 중심으로 많은 종목들이 연결되어 있다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커뮤니티 개수</a:t>
            </a:r>
            <a:r>
              <a:rPr lang="en-US" altLang="ko-KR" sz="1600" dirty="0"/>
              <a:t>:18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1C143BB-B0BE-42BC-8737-BD968EAA1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741256"/>
              </p:ext>
            </p:extLst>
          </p:nvPr>
        </p:nvGraphicFramePr>
        <p:xfrm>
          <a:off x="5842828" y="4403144"/>
          <a:ext cx="6128981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87134">
                  <a:extLst>
                    <a:ext uri="{9D8B030D-6E8A-4147-A177-3AD203B41FA5}">
                      <a16:colId xmlns:a16="http://schemas.microsoft.com/office/drawing/2014/main" val="2392541052"/>
                    </a:ext>
                  </a:extLst>
                </a:gridCol>
                <a:gridCol w="3541847">
                  <a:extLst>
                    <a:ext uri="{9D8B030D-6E8A-4147-A177-3AD203B41FA5}">
                      <a16:colId xmlns:a16="http://schemas.microsoft.com/office/drawing/2014/main" val="6933285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Centrality</a:t>
                      </a:r>
                      <a:endParaRPr lang="ko-Kore-KR" altLang="en-US" dirty="0"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Max Value</a:t>
                      </a:r>
                      <a:endParaRPr lang="ko-Kore-KR" altLang="en-US" dirty="0"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val="111244727"/>
                  </a:ext>
                </a:extLst>
              </a:tr>
              <a:tr h="27017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Degree Centrality</a:t>
                      </a:r>
                      <a:endParaRPr lang="ko-Kore-KR" altLang="en-US" dirty="0"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>
                          <a:latin typeface="12LotteMartDreamMedium" panose="02020603020101020101" pitchFamily="18" charset="-127"/>
                          <a:ea typeface="12LotteMartDreamMedium" panose="02020603020101020101" pitchFamily="18" charset="-127"/>
                        </a:rPr>
                        <a:t>우리금융지주</a:t>
                      </a:r>
                      <a:endParaRPr lang="ko-Kore-KR" altLang="en-US" dirty="0"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val="1042930615"/>
                  </a:ext>
                </a:extLst>
              </a:tr>
              <a:tr h="27017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Betweenness Centrality</a:t>
                      </a:r>
                      <a:endParaRPr lang="ko-Kore-KR" altLang="en-US" dirty="0"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latin typeface="12LotteMartDreamMedium" panose="02020603020101020101" pitchFamily="18" charset="-127"/>
                          <a:ea typeface="12LotteMartDreamMedium" panose="02020603020101020101" pitchFamily="18" charset="-127"/>
                        </a:rPr>
                        <a:t>현대제철</a:t>
                      </a:r>
                      <a:endParaRPr lang="ko-Kore-KR" altLang="en-US" dirty="0"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val="70662705"/>
                  </a:ext>
                </a:extLst>
              </a:tr>
              <a:tr h="27017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Closeness Centrality</a:t>
                      </a:r>
                      <a:endParaRPr lang="ko-Kore-KR" altLang="en-US" dirty="0"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latin typeface="12LotteMartDreamMedium" panose="02020603020101020101" pitchFamily="18" charset="-127"/>
                          <a:ea typeface="12LotteMartDreamMedium" panose="02020603020101020101" pitchFamily="18" charset="-127"/>
                        </a:rPr>
                        <a:t>한화생명</a:t>
                      </a:r>
                      <a:endParaRPr lang="ko-Kore-KR" altLang="en-US" dirty="0"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val="442990664"/>
                  </a:ext>
                </a:extLst>
              </a:tr>
              <a:tr h="27017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Eigenvector Centrality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>
                          <a:solidFill>
                            <a:sysClr val="windowText" lastClr="000000"/>
                          </a:solidFill>
                          <a:latin typeface="12LotteMartDreamMedium" panose="02020603020101020101" pitchFamily="18" charset="-127"/>
                          <a:ea typeface="12LotteMartDreamMedium" panose="02020603020101020101" pitchFamily="18" charset="-127"/>
                        </a:rPr>
                        <a:t>우리금융지주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val="2760277132"/>
                  </a:ext>
                </a:extLst>
              </a:tr>
            </a:tbl>
          </a:graphicData>
        </a:graphic>
      </p:graphicFrame>
      <p:sp>
        <p:nvSpPr>
          <p:cNvPr id="10" name="타원 9">
            <a:extLst>
              <a:ext uri="{FF2B5EF4-FFF2-40B4-BE49-F238E27FC236}">
                <a16:creationId xmlns:a16="http://schemas.microsoft.com/office/drawing/2014/main" id="{03A3E937-A489-497A-8678-1C4DAA719D2F}"/>
              </a:ext>
            </a:extLst>
          </p:cNvPr>
          <p:cNvSpPr/>
          <p:nvPr/>
        </p:nvSpPr>
        <p:spPr>
          <a:xfrm>
            <a:off x="2962275" y="5029200"/>
            <a:ext cx="495300" cy="1714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9A7C4A2-27B6-4331-ACC8-7BFA9218E173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3371852" y="2040012"/>
            <a:ext cx="2673348" cy="29891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5664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669380" y="459672"/>
            <a:ext cx="4992020" cy="644769"/>
          </a:xfrm>
          <a:prstGeom prst="roundRect">
            <a:avLst>
              <a:gd name="adj" fmla="val 50000"/>
            </a:avLst>
          </a:prstGeom>
          <a:solidFill>
            <a:srgbClr val="0079DC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prstClr val="white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3.</a:t>
            </a:r>
            <a:r>
              <a:rPr lang="ko-KR" altLang="en-US" sz="2800" dirty="0" err="1">
                <a:solidFill>
                  <a:prstClr val="white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종목간의</a:t>
            </a:r>
            <a:r>
              <a:rPr lang="ko-KR" altLang="en-US" sz="2800" dirty="0">
                <a:solidFill>
                  <a:prstClr val="white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수익률 상관분석</a:t>
            </a:r>
            <a:endParaRPr lang="en-US" altLang="ko-KR" sz="2800" dirty="0">
              <a:solidFill>
                <a:prstClr val="white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7953FF-4332-41BF-BEBE-DD1051C6CEF2}"/>
              </a:ext>
            </a:extLst>
          </p:cNvPr>
          <p:cNvSpPr txBox="1"/>
          <p:nvPr/>
        </p:nvSpPr>
        <p:spPr>
          <a:xfrm>
            <a:off x="304800" y="1116682"/>
            <a:ext cx="1148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상관계수 </a:t>
            </a:r>
            <a:r>
              <a:rPr lang="en-US" altLang="ko-KR" dirty="0"/>
              <a:t>0.8~1.0 </a:t>
            </a:r>
            <a:r>
              <a:rPr lang="ko-KR" altLang="en-US" dirty="0"/>
              <a:t>구간에 해당하는 종목 네트워크 그래프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4B46712-D53C-40FA-844B-D3069D03B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700789"/>
            <a:ext cx="5314332" cy="4697539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3A00AC-32AB-4044-A5E4-3098FF799CDA}"/>
              </a:ext>
            </a:extLst>
          </p:cNvPr>
          <p:cNvSpPr txBox="1"/>
          <p:nvPr/>
        </p:nvSpPr>
        <p:spPr>
          <a:xfrm>
            <a:off x="6095999" y="1765300"/>
            <a:ext cx="587580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상관계수가 매우 높은 종목</a:t>
            </a:r>
            <a:endParaRPr lang="en-US" altLang="ko-KR" sz="1600" dirty="0"/>
          </a:p>
          <a:p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주로 같은 계열 회사이거나 같은 업종의 회사들이 관계를 맺고 있는 것을 확인할 수 있다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Ex)</a:t>
            </a:r>
            <a:r>
              <a:rPr lang="en-US" altLang="ko-KR" sz="1600" dirty="0" err="1"/>
              <a:t>sk</a:t>
            </a:r>
            <a:r>
              <a:rPr lang="ko-KR" altLang="en-US" sz="1600" dirty="0"/>
              <a:t>하이닉스가 오르면 삼성전자와 삼성전자우가 같이 오른다 </a:t>
            </a:r>
            <a:r>
              <a:rPr lang="en-US" altLang="ko-KR" sz="1600" dirty="0"/>
              <a:t>/</a:t>
            </a:r>
            <a:r>
              <a:rPr lang="ko-KR" altLang="en-US" sz="1600" dirty="0"/>
              <a:t>떨이지면 같이 떨어진다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2DC9E7F-542D-4F5C-A996-918F74CC7380}"/>
              </a:ext>
            </a:extLst>
          </p:cNvPr>
          <p:cNvSpPr/>
          <p:nvPr/>
        </p:nvSpPr>
        <p:spPr>
          <a:xfrm>
            <a:off x="3421380" y="4320540"/>
            <a:ext cx="1135380" cy="16992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F2C4E94-F7E0-4CD8-9E2C-3A6A9201AF62}"/>
              </a:ext>
            </a:extLst>
          </p:cNvPr>
          <p:cNvCxnSpPr/>
          <p:nvPr/>
        </p:nvCxnSpPr>
        <p:spPr>
          <a:xfrm flipH="1">
            <a:off x="4648200" y="3200400"/>
            <a:ext cx="1562100" cy="14173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64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9DC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01262" y="2768768"/>
            <a:ext cx="103894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4.</a:t>
            </a:r>
            <a:r>
              <a:rPr lang="ko-KR" altLang="en-US" sz="60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결론</a:t>
            </a:r>
            <a:endParaRPr lang="en-US" altLang="ko-KR" sz="60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34545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669380" y="459672"/>
            <a:ext cx="4992020" cy="644769"/>
          </a:xfrm>
          <a:prstGeom prst="roundRect">
            <a:avLst>
              <a:gd name="adj" fmla="val 50000"/>
            </a:avLst>
          </a:prstGeom>
          <a:solidFill>
            <a:srgbClr val="0079DC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prstClr val="white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4.</a:t>
            </a:r>
            <a:r>
              <a:rPr lang="ko-KR" altLang="en-US" sz="2800" dirty="0">
                <a:solidFill>
                  <a:prstClr val="white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결론</a:t>
            </a:r>
            <a:endParaRPr lang="en-US" altLang="ko-KR" sz="2800" dirty="0">
              <a:solidFill>
                <a:prstClr val="white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7953FF-4332-41BF-BEBE-DD1051C6CEF2}"/>
              </a:ext>
            </a:extLst>
          </p:cNvPr>
          <p:cNvSpPr txBox="1"/>
          <p:nvPr/>
        </p:nvSpPr>
        <p:spPr>
          <a:xfrm>
            <a:off x="2028825" y="1526257"/>
            <a:ext cx="11480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결론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3A00AC-32AB-4044-A5E4-3098FF799CDA}"/>
              </a:ext>
            </a:extLst>
          </p:cNvPr>
          <p:cNvSpPr txBox="1"/>
          <p:nvPr/>
        </p:nvSpPr>
        <p:spPr>
          <a:xfrm>
            <a:off x="2266949" y="2366455"/>
            <a:ext cx="588645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상관계수에 따른 리스크 완화 효과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상관계수가 낮은 종목들로 포트폴리오를 구성하면 약세장과 강세장에서 모두 실적을 낼 수 있을 것이다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endParaRPr lang="en-US" altLang="ko-KR" sz="16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9ACEC81-3BCB-4958-B9E9-CEDA5C540B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537376"/>
              </p:ext>
            </p:extLst>
          </p:nvPr>
        </p:nvGraphicFramePr>
        <p:xfrm>
          <a:off x="6096000" y="2336219"/>
          <a:ext cx="5571009" cy="21945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43050">
                  <a:extLst>
                    <a:ext uri="{9D8B030D-6E8A-4147-A177-3AD203B41FA5}">
                      <a16:colId xmlns:a16="http://schemas.microsoft.com/office/drawing/2014/main" val="2392541052"/>
                    </a:ext>
                  </a:extLst>
                </a:gridCol>
                <a:gridCol w="4027959">
                  <a:extLst>
                    <a:ext uri="{9D8B030D-6E8A-4147-A177-3AD203B41FA5}">
                      <a16:colId xmlns:a16="http://schemas.microsoft.com/office/drawing/2014/main" val="693328502"/>
                    </a:ext>
                  </a:extLst>
                </a:gridCol>
              </a:tblGrid>
              <a:tr h="327773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상관계수</a:t>
                      </a:r>
                      <a:endParaRPr lang="ko-Kore-KR" altLang="en-US" dirty="0"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latin typeface="12LotteMartDreamMedium" panose="02020603020101020101" pitchFamily="18" charset="-127"/>
                          <a:ea typeface="12LotteMartDreamMedium" panose="02020603020101020101" pitchFamily="18" charset="-127"/>
                        </a:rPr>
                        <a:t>리스크 완화 효과</a:t>
                      </a:r>
                      <a:endParaRPr lang="ko-Kore-KR" altLang="en-US" dirty="0"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val="111244727"/>
                  </a:ext>
                </a:extLst>
              </a:tr>
              <a:tr h="32777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+1.0</a:t>
                      </a:r>
                      <a:endParaRPr lang="ko-Kore-KR" altLang="en-US" dirty="0"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latin typeface="12LotteMartDreamMedium" panose="02020603020101020101" pitchFamily="18" charset="-127"/>
                          <a:ea typeface="12LotteMartDreamMedium" panose="02020603020101020101" pitchFamily="18" charset="-127"/>
                        </a:rPr>
                        <a:t>리스크 완화 효과가 없음</a:t>
                      </a:r>
                      <a:endParaRPr lang="ko-Kore-KR" altLang="en-US" dirty="0"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val="1042930615"/>
                  </a:ext>
                </a:extLst>
              </a:tr>
              <a:tr h="327773">
                <a:tc>
                  <a:txBody>
                    <a:bodyPr/>
                    <a:lstStyle/>
                    <a:p>
                      <a:pPr algn="ctr"/>
                      <a:r>
                        <a:rPr lang="en-US" altLang="en-US" dirty="0">
                          <a:latin typeface="12LotteMartDreamMedium" panose="02020603020101020101" pitchFamily="18" charset="-127"/>
                          <a:ea typeface="12LotteMartDreamMedium" panose="02020603020101020101" pitchFamily="18" charset="-127"/>
                        </a:rPr>
                        <a:t>+0.5</a:t>
                      </a:r>
                      <a:endParaRPr lang="ko-Kore-KR" altLang="en-US" dirty="0"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latin typeface="12LotteMartDreamMedium" panose="02020603020101020101" pitchFamily="18" charset="-127"/>
                          <a:ea typeface="12LotteMartDreamMedium" panose="02020603020101020101" pitchFamily="18" charset="-127"/>
                        </a:rPr>
                        <a:t>중간 정도의 리스크 완화 효과가 있음</a:t>
                      </a:r>
                      <a:endParaRPr lang="ko-Kore-KR" altLang="en-US" dirty="0"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val="70662705"/>
                  </a:ext>
                </a:extLst>
              </a:tr>
              <a:tr h="327773">
                <a:tc>
                  <a:txBody>
                    <a:bodyPr/>
                    <a:lstStyle/>
                    <a:p>
                      <a:pPr algn="ctr"/>
                      <a:r>
                        <a:rPr lang="en-US" altLang="en-US" dirty="0">
                          <a:latin typeface="12LotteMartDreamMedium" panose="02020603020101020101" pitchFamily="18" charset="-127"/>
                          <a:ea typeface="12LotteMartDreamMedium" panose="02020603020101020101" pitchFamily="18" charset="-127"/>
                        </a:rPr>
                        <a:t>0</a:t>
                      </a:r>
                      <a:endParaRPr lang="ko-Kore-KR" altLang="en-US" dirty="0"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latin typeface="12LotteMartDreamMedium" panose="02020603020101020101" pitchFamily="18" charset="-127"/>
                          <a:ea typeface="12LotteMartDreamMedium" panose="02020603020101020101" pitchFamily="18" charset="-127"/>
                        </a:rPr>
                        <a:t>상당한 리스크 완화 효과가 있음</a:t>
                      </a:r>
                      <a:endParaRPr lang="ko-Kore-KR" altLang="en-US" dirty="0"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val="442990664"/>
                  </a:ext>
                </a:extLst>
              </a:tr>
              <a:tr h="327773">
                <a:tc>
                  <a:txBody>
                    <a:bodyPr/>
                    <a:lstStyle/>
                    <a:p>
                      <a:pPr algn="ctr"/>
                      <a:r>
                        <a:rPr lang="en-US" altLang="en-US" dirty="0">
                          <a:solidFill>
                            <a:sysClr val="windowText" lastClr="000000"/>
                          </a:solidFill>
                          <a:latin typeface="12LotteMartDreamMedium" panose="02020603020101020101" pitchFamily="18" charset="-127"/>
                          <a:ea typeface="12LotteMartDreamMedium" panose="02020603020101020101" pitchFamily="18" charset="-127"/>
                        </a:rPr>
                        <a:t>-0.5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  <a:latin typeface="12LotteMartDreamMedium" panose="02020603020101020101" pitchFamily="18" charset="-127"/>
                          <a:ea typeface="12LotteMartDreamMedium" panose="02020603020101020101" pitchFamily="18" charset="-127"/>
                        </a:rPr>
                        <a:t>대부분의 리스크를 제거함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val="2760277132"/>
                  </a:ext>
                </a:extLst>
              </a:tr>
              <a:tr h="327773">
                <a:tc>
                  <a:txBody>
                    <a:bodyPr/>
                    <a:lstStyle/>
                    <a:p>
                      <a:pPr algn="ctr"/>
                      <a:r>
                        <a:rPr lang="en-US" altLang="en-US" dirty="0">
                          <a:solidFill>
                            <a:sysClr val="windowText" lastClr="000000"/>
                          </a:solidFill>
                          <a:latin typeface="12LotteMartDreamMedium" panose="02020603020101020101" pitchFamily="18" charset="-127"/>
                          <a:ea typeface="12LotteMartDreamMedium" panose="02020603020101020101" pitchFamily="18" charset="-127"/>
                        </a:rPr>
                        <a:t>-1.0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  <a:latin typeface="12LotteMartDreamMedium" panose="02020603020101020101" pitchFamily="18" charset="-127"/>
                          <a:ea typeface="12LotteMartDreamMedium" panose="02020603020101020101" pitchFamily="18" charset="-127"/>
                        </a:rPr>
                        <a:t>모든 리스크 제거함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  <a:latin typeface="12LotteMartDreamMedium" panose="02020603020101020101" pitchFamily="18" charset="-127"/>
                        <a:ea typeface="12LotteMartDreamMedium" panose="02020603020101020101" pitchFamily="18" charset="-127"/>
                      </a:endParaRP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val="936771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187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669380" y="459672"/>
            <a:ext cx="4806461" cy="644769"/>
          </a:xfrm>
          <a:prstGeom prst="roundRect">
            <a:avLst>
              <a:gd name="adj" fmla="val 50000"/>
            </a:avLst>
          </a:prstGeom>
          <a:solidFill>
            <a:srgbClr val="0079DC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prstClr val="white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2.</a:t>
            </a:r>
            <a:r>
              <a:rPr lang="ko-KR" altLang="en-US" sz="2800" dirty="0">
                <a:solidFill>
                  <a:prstClr val="white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데이터 분석</a:t>
            </a:r>
            <a:endParaRPr lang="en-US" altLang="ko-KR" sz="2000" dirty="0">
              <a:solidFill>
                <a:prstClr val="white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59854A-ED1B-4B86-A88A-A052FDCE4895}"/>
              </a:ext>
            </a:extLst>
          </p:cNvPr>
          <p:cNvSpPr txBox="1"/>
          <p:nvPr/>
        </p:nvSpPr>
        <p:spPr>
          <a:xfrm>
            <a:off x="406400" y="1384300"/>
            <a:ext cx="1062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종목별 </a:t>
            </a:r>
            <a:r>
              <a:rPr lang="en-US" altLang="ko-KR" dirty="0"/>
              <a:t>2019</a:t>
            </a:r>
            <a:r>
              <a:rPr lang="ko-KR" altLang="en-US" dirty="0"/>
              <a:t>년도 평균 수익률 상승 종목 </a:t>
            </a:r>
            <a:r>
              <a:rPr lang="en-US" altLang="ko-KR" dirty="0"/>
              <a:t>TOP 20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F9FDD89-4CB6-442C-81DA-B1E14285B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52" y="2033491"/>
            <a:ext cx="7629848" cy="43648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CF0B7B-02EF-403B-8084-1A5329A1CC79}"/>
              </a:ext>
            </a:extLst>
          </p:cNvPr>
          <p:cNvSpPr txBox="1"/>
          <p:nvPr/>
        </p:nvSpPr>
        <p:spPr>
          <a:xfrm>
            <a:off x="7975600" y="2302141"/>
            <a:ext cx="368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최대 상승 종목</a:t>
            </a:r>
            <a:r>
              <a:rPr lang="en-US" altLang="ko-KR" dirty="0"/>
              <a:t>: F&amp;F(4.19%)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E5C3095-3637-49B8-8513-59BA527AA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7700" y="2914424"/>
            <a:ext cx="2768600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814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669380" y="459672"/>
            <a:ext cx="4806461" cy="644769"/>
          </a:xfrm>
          <a:prstGeom prst="roundRect">
            <a:avLst>
              <a:gd name="adj" fmla="val 50000"/>
            </a:avLst>
          </a:prstGeom>
          <a:solidFill>
            <a:srgbClr val="0079DC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prstClr val="white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2.</a:t>
            </a:r>
            <a:r>
              <a:rPr lang="ko-KR" altLang="en-US" sz="2800" dirty="0">
                <a:solidFill>
                  <a:prstClr val="white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데이터 분석</a:t>
            </a:r>
            <a:endParaRPr lang="en-US" altLang="ko-KR" sz="2000" dirty="0">
              <a:solidFill>
                <a:prstClr val="white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59854A-ED1B-4B86-A88A-A052FDCE4895}"/>
              </a:ext>
            </a:extLst>
          </p:cNvPr>
          <p:cNvSpPr txBox="1"/>
          <p:nvPr/>
        </p:nvSpPr>
        <p:spPr>
          <a:xfrm>
            <a:off x="406400" y="1384300"/>
            <a:ext cx="1062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종목별 </a:t>
            </a:r>
            <a:r>
              <a:rPr lang="en-US" altLang="ko-KR" dirty="0"/>
              <a:t>2019</a:t>
            </a:r>
            <a:r>
              <a:rPr lang="ko-KR" altLang="en-US" dirty="0"/>
              <a:t>년도 평균 수익률 하락 종목 </a:t>
            </a:r>
            <a:r>
              <a:rPr lang="en-US" altLang="ko-KR" dirty="0"/>
              <a:t>TOP 20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FC46370-12F3-4D86-A29D-FC504388C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80" y="2033491"/>
            <a:ext cx="8065420" cy="44943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CF1704-2AE4-49B2-BAD1-65C95F74812F}"/>
              </a:ext>
            </a:extLst>
          </p:cNvPr>
          <p:cNvSpPr txBox="1"/>
          <p:nvPr/>
        </p:nvSpPr>
        <p:spPr>
          <a:xfrm>
            <a:off x="8065420" y="2327541"/>
            <a:ext cx="396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최대 하락 종목</a:t>
            </a:r>
            <a:r>
              <a:rPr lang="en-US" altLang="ko-KR" dirty="0"/>
              <a:t>: </a:t>
            </a:r>
            <a:r>
              <a:rPr lang="ko-KR" altLang="en-US" dirty="0"/>
              <a:t>동부제철</a:t>
            </a:r>
            <a:r>
              <a:rPr lang="en-US" altLang="ko-KR" dirty="0"/>
              <a:t>(-4.21%)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694BE49-CBA8-4FEA-8E26-0F0D288E9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3900" y="2789206"/>
            <a:ext cx="2946400" cy="344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817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669380" y="459672"/>
            <a:ext cx="4806461" cy="644769"/>
          </a:xfrm>
          <a:prstGeom prst="roundRect">
            <a:avLst>
              <a:gd name="adj" fmla="val 50000"/>
            </a:avLst>
          </a:prstGeom>
          <a:solidFill>
            <a:srgbClr val="0079DC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prstClr val="white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2.</a:t>
            </a:r>
            <a:r>
              <a:rPr lang="ko-KR" altLang="en-US" sz="2800" dirty="0">
                <a:solidFill>
                  <a:prstClr val="white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데이터 분석</a:t>
            </a:r>
            <a:endParaRPr lang="en-US" altLang="ko-KR" sz="2000" dirty="0">
              <a:solidFill>
                <a:prstClr val="white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59854A-ED1B-4B86-A88A-A052FDCE4895}"/>
              </a:ext>
            </a:extLst>
          </p:cNvPr>
          <p:cNvSpPr txBox="1"/>
          <p:nvPr/>
        </p:nvSpPr>
        <p:spPr>
          <a:xfrm>
            <a:off x="406400" y="1384300"/>
            <a:ext cx="1062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시가 총액 </a:t>
            </a:r>
            <a:r>
              <a:rPr lang="en-US" altLang="ko-KR" dirty="0"/>
              <a:t>200</a:t>
            </a:r>
            <a:r>
              <a:rPr lang="ko-KR" altLang="en-US" dirty="0"/>
              <a:t>위 종목별 평균수익률</a:t>
            </a:r>
            <a:r>
              <a:rPr lang="en-US" altLang="ko-KR" dirty="0"/>
              <a:t>(</a:t>
            </a:r>
            <a:r>
              <a:rPr lang="ko-KR" altLang="en-US" dirty="0"/>
              <a:t>전체 종목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3F61858-302B-42ED-9E98-2B7366631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1883398"/>
            <a:ext cx="8318500" cy="440261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E433544-7C1B-4606-955C-43E407523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9808" y="2149011"/>
            <a:ext cx="2743583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926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669380" y="459672"/>
            <a:ext cx="4806461" cy="644769"/>
          </a:xfrm>
          <a:prstGeom prst="roundRect">
            <a:avLst>
              <a:gd name="adj" fmla="val 50000"/>
            </a:avLst>
          </a:prstGeom>
          <a:solidFill>
            <a:srgbClr val="0079DC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prstClr val="white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2.</a:t>
            </a:r>
            <a:r>
              <a:rPr lang="ko-KR" altLang="en-US" sz="2800" dirty="0">
                <a:solidFill>
                  <a:prstClr val="white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데이터 분석</a:t>
            </a:r>
            <a:endParaRPr lang="en-US" altLang="ko-KR" sz="2000" dirty="0">
              <a:solidFill>
                <a:prstClr val="white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012F4C0-3C8B-4931-9EC1-922CDE61E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880238"/>
            <a:ext cx="8826500" cy="464501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C61D641-754F-4E1E-9DFB-486378EC2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1135" y="2222271"/>
            <a:ext cx="2543530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330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669380" y="459672"/>
            <a:ext cx="4806461" cy="644769"/>
          </a:xfrm>
          <a:prstGeom prst="roundRect">
            <a:avLst>
              <a:gd name="adj" fmla="val 50000"/>
            </a:avLst>
          </a:prstGeom>
          <a:solidFill>
            <a:srgbClr val="0079DC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prstClr val="white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2.</a:t>
            </a:r>
            <a:r>
              <a:rPr lang="ko-KR" altLang="en-US" sz="2800" dirty="0">
                <a:solidFill>
                  <a:prstClr val="white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데이터 분석</a:t>
            </a:r>
            <a:endParaRPr lang="en-US" altLang="ko-KR" sz="2000" dirty="0">
              <a:solidFill>
                <a:prstClr val="white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8AF0F4-A3F0-4E1C-B28C-2C00C83B6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1912131"/>
            <a:ext cx="8864600" cy="465344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2BF1BEC-74D1-431D-B846-AE0F2C13F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5435" y="2387376"/>
            <a:ext cx="2362530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08139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1311</Words>
  <Application>Microsoft Office PowerPoint</Application>
  <PresentationFormat>와이드스크린</PresentationFormat>
  <Paragraphs>347</Paragraphs>
  <Slides>46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2" baseType="lpstr">
      <vt:lpstr>12LotteMartDreamMedium</vt:lpstr>
      <vt:lpstr>12롯데마트드림Bold</vt:lpstr>
      <vt:lpstr>12롯데마트드림Medium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박 정규</cp:lastModifiedBy>
  <cp:revision>103</cp:revision>
  <dcterms:created xsi:type="dcterms:W3CDTF">2019-11-26T05:40:40Z</dcterms:created>
  <dcterms:modified xsi:type="dcterms:W3CDTF">2020-08-26T09:21:32Z</dcterms:modified>
</cp:coreProperties>
</file>