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E3E4-2EE4-4D57-9005-1681787E457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965200" y="428009"/>
            <a:ext cx="990600" cy="29284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4215455" y="6463694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9" name="Straight Arrow Connector 28"/>
          <p:cNvCxnSpPr>
            <a:cxnSpLocks/>
            <a:stCxn id="5" idx="2"/>
            <a:endCxn id="114" idx="0"/>
          </p:cNvCxnSpPr>
          <p:nvPr/>
        </p:nvCxnSpPr>
        <p:spPr>
          <a:xfrm>
            <a:off x="1460500" y="720855"/>
            <a:ext cx="113" cy="19815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630005" y="52355"/>
            <a:ext cx="43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HPWH Heating Scheme with </a:t>
            </a:r>
            <a:r>
              <a:rPr lang="en-US" dirty="0">
                <a:solidFill>
                  <a:schemeClr val="accent3"/>
                </a:solidFill>
              </a:rPr>
              <a:t>DR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B4F4A33-FCB8-4736-820D-4252BB315D8C}"/>
              </a:ext>
            </a:extLst>
          </p:cNvPr>
          <p:cNvSpPr/>
          <p:nvPr/>
        </p:nvSpPr>
        <p:spPr>
          <a:xfrm>
            <a:off x="2294562" y="2088883"/>
            <a:ext cx="1473588" cy="356157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Engage comp and lower RE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0AF29D-A6C8-4361-9EB2-78A15F54FDDB}"/>
              </a:ext>
            </a:extLst>
          </p:cNvPr>
          <p:cNvGrpSpPr/>
          <p:nvPr/>
        </p:nvGrpSpPr>
        <p:grpSpPr>
          <a:xfrm>
            <a:off x="923822" y="1808951"/>
            <a:ext cx="1077255" cy="866601"/>
            <a:chOff x="752475" y="466469"/>
            <a:chExt cx="666750" cy="438295"/>
          </a:xfrm>
        </p:grpSpPr>
        <p:sp>
          <p:nvSpPr>
            <p:cNvPr id="238" name="Flowchart: Decision 237">
              <a:extLst>
                <a:ext uri="{FF2B5EF4-FFF2-40B4-BE49-F238E27FC236}">
                  <a16:creationId xmlns:a16="http://schemas.microsoft.com/office/drawing/2014/main" id="{5DF83795-8AA8-436D-8246-7796179C139D}"/>
                </a:ext>
              </a:extLst>
            </p:cNvPr>
            <p:cNvSpPr/>
            <p:nvPr/>
          </p:nvSpPr>
          <p:spPr>
            <a:xfrm>
              <a:off x="752475" y="466469"/>
              <a:ext cx="666750" cy="438295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FD2CBA1-FA59-4B14-B275-6EF4B16DC527}"/>
                </a:ext>
              </a:extLst>
            </p:cNvPr>
            <p:cNvSpPr txBox="1"/>
            <p:nvPr/>
          </p:nvSpPr>
          <p:spPr>
            <a:xfrm>
              <a:off x="794855" y="541734"/>
              <a:ext cx="614950" cy="3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Arial" panose="020B0604020202020204" pitchFamily="34" charset="0"/>
                </a:rPr>
                <a:t>If DR_TOO or TOT &amp;&amp; </a:t>
              </a:r>
              <a:r>
                <a:rPr lang="en-US" sz="900" dirty="0" err="1">
                  <a:cs typeface="Arial" panose="020B0604020202020204" pitchFamily="34" charset="0"/>
                </a:rPr>
                <a:t>timerTOT</a:t>
              </a:r>
              <a:r>
                <a:rPr lang="en-US" sz="900" dirty="0">
                  <a:cs typeface="Arial" panose="020B0604020202020204" pitchFamily="34" charset="0"/>
                </a:rPr>
                <a:t> = 0</a:t>
              </a: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A7477ECF-5331-445D-99DE-FE7DA54ED12C}"/>
              </a:ext>
            </a:extLst>
          </p:cNvPr>
          <p:cNvSpPr txBox="1"/>
          <p:nvPr/>
        </p:nvSpPr>
        <p:spPr>
          <a:xfrm>
            <a:off x="971550" y="153891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A881A90-9F33-474E-9380-330AF0F6F8FF}"/>
              </a:ext>
            </a:extLst>
          </p:cNvPr>
          <p:cNvSpPr txBox="1"/>
          <p:nvPr/>
        </p:nvSpPr>
        <p:spPr>
          <a:xfrm>
            <a:off x="1885410" y="195038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FE7A91-B3DF-4DB3-AF05-5D72E116000F}"/>
              </a:ext>
            </a:extLst>
          </p:cNvPr>
          <p:cNvCxnSpPr>
            <a:cxnSpLocks/>
            <a:stCxn id="240" idx="3"/>
            <a:endCxn id="28" idx="1"/>
          </p:cNvCxnSpPr>
          <p:nvPr/>
        </p:nvCxnSpPr>
        <p:spPr>
          <a:xfrm>
            <a:off x="1985858" y="2263232"/>
            <a:ext cx="308704" cy="37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54D106F-82D3-47A1-A679-077BA994978F}"/>
              </a:ext>
            </a:extLst>
          </p:cNvPr>
          <p:cNvGrpSpPr/>
          <p:nvPr/>
        </p:nvGrpSpPr>
        <p:grpSpPr>
          <a:xfrm>
            <a:off x="985090" y="919010"/>
            <a:ext cx="962022" cy="660282"/>
            <a:chOff x="1014753" y="2076450"/>
            <a:chExt cx="962022" cy="660282"/>
          </a:xfrm>
        </p:grpSpPr>
        <p:sp>
          <p:nvSpPr>
            <p:cNvPr id="114" name="Flowchart: Decision 113">
              <a:extLst>
                <a:ext uri="{FF2B5EF4-FFF2-40B4-BE49-F238E27FC236}">
                  <a16:creationId xmlns:a16="http://schemas.microsoft.com/office/drawing/2014/main" id="{3B36B228-8A0B-468B-B66A-E52158BE66DD}"/>
                </a:ext>
              </a:extLst>
            </p:cNvPr>
            <p:cNvSpPr/>
            <p:nvPr/>
          </p:nvSpPr>
          <p:spPr>
            <a:xfrm>
              <a:off x="1035918" y="2076450"/>
              <a:ext cx="908715" cy="660282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1606F3-0175-42BE-99ED-A7A59AEB3494}"/>
                </a:ext>
              </a:extLst>
            </p:cNvPr>
            <p:cNvSpPr txBox="1"/>
            <p:nvPr/>
          </p:nvSpPr>
          <p:spPr>
            <a:xfrm>
              <a:off x="1014753" y="2240518"/>
              <a:ext cx="96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Arial" panose="020B0604020202020204" pitchFamily="34" charset="0"/>
                </a:rPr>
                <a:t>If DR_LOC &amp;&amp; DR_LOR</a:t>
              </a:r>
            </a:p>
          </p:txBody>
        </p:sp>
      </p:grpSp>
      <p:cxnSp>
        <p:nvCxnSpPr>
          <p:cNvPr id="119" name="Elbow Connector 61">
            <a:extLst>
              <a:ext uri="{FF2B5EF4-FFF2-40B4-BE49-F238E27FC236}">
                <a16:creationId xmlns:a16="http://schemas.microsoft.com/office/drawing/2014/main" id="{19F9311A-E5E4-4BF7-87B0-4CC2E552AB28}"/>
              </a:ext>
            </a:extLst>
          </p:cNvPr>
          <p:cNvCxnSpPr>
            <a:cxnSpLocks/>
            <a:stCxn id="114" idx="1"/>
            <a:endCxn id="55" idx="0"/>
          </p:cNvCxnSpPr>
          <p:nvPr/>
        </p:nvCxnSpPr>
        <p:spPr>
          <a:xfrm rot="10800000" flipV="1">
            <a:off x="706143" y="1249151"/>
            <a:ext cx="300113" cy="223001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DBE75F-FE36-44B0-BBDB-DE639CED5F87}"/>
              </a:ext>
            </a:extLst>
          </p:cNvPr>
          <p:cNvSpPr txBox="1"/>
          <p:nvPr/>
        </p:nvSpPr>
        <p:spPr>
          <a:xfrm>
            <a:off x="1026506" y="2682251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82D571-EB78-4806-A07F-8153D1DFBE2F}"/>
              </a:ext>
            </a:extLst>
          </p:cNvPr>
          <p:cNvSpPr txBox="1"/>
          <p:nvPr/>
        </p:nvSpPr>
        <p:spPr>
          <a:xfrm>
            <a:off x="654996" y="949546"/>
            <a:ext cx="47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1AAB2BA-84D9-4930-8A33-B189EC21F8BC}"/>
              </a:ext>
            </a:extLst>
          </p:cNvPr>
          <p:cNvSpPr/>
          <p:nvPr/>
        </p:nvSpPr>
        <p:spPr>
          <a:xfrm>
            <a:off x="416808" y="3479165"/>
            <a:ext cx="578668" cy="53908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All sources</a:t>
            </a:r>
          </a:p>
        </p:txBody>
      </p:sp>
      <p:cxnSp>
        <p:nvCxnSpPr>
          <p:cNvPr id="117" name="Elbow Connector 61">
            <a:extLst>
              <a:ext uri="{FF2B5EF4-FFF2-40B4-BE49-F238E27FC236}">
                <a16:creationId xmlns:a16="http://schemas.microsoft.com/office/drawing/2014/main" id="{C2F6AC41-4BC2-4571-90F4-F014BE2DE8DF}"/>
              </a:ext>
            </a:extLst>
          </p:cNvPr>
          <p:cNvCxnSpPr>
            <a:cxnSpLocks/>
            <a:stCxn id="55" idx="2"/>
            <a:endCxn id="6" idx="1"/>
          </p:cNvCxnSpPr>
          <p:nvPr/>
        </p:nvCxnSpPr>
        <p:spPr>
          <a:xfrm rot="16200000" flipH="1">
            <a:off x="1161877" y="3562515"/>
            <a:ext cx="2597843" cy="350931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2BBA83E-BC81-443C-8525-2ABDB481B227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3715857" y="2990830"/>
            <a:ext cx="321495" cy="489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3A4C58F-FD28-4F5F-8149-0B864BAA8E7A}"/>
              </a:ext>
            </a:extLst>
          </p:cNvPr>
          <p:cNvSpPr/>
          <p:nvPr/>
        </p:nvSpPr>
        <p:spPr>
          <a:xfrm>
            <a:off x="2344257" y="2704035"/>
            <a:ext cx="1371600" cy="57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 Source Choice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9A8C06-9F48-4E88-B385-F5ACD221521D}"/>
              </a:ext>
            </a:extLst>
          </p:cNvPr>
          <p:cNvSpPr/>
          <p:nvPr/>
        </p:nvSpPr>
        <p:spPr>
          <a:xfrm>
            <a:off x="4037352" y="2790386"/>
            <a:ext cx="1371600" cy="41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Heating Logic</a:t>
            </a: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B517FBC5-0305-4693-A7D5-CE84C9FFA0D0}"/>
              </a:ext>
            </a:extLst>
          </p:cNvPr>
          <p:cNvSpPr/>
          <p:nvPr/>
        </p:nvSpPr>
        <p:spPr>
          <a:xfrm>
            <a:off x="4187355" y="3505200"/>
            <a:ext cx="1073225" cy="410683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cs typeface="Arial" panose="020B0604020202020204" pitchFamily="34" charset="0"/>
              </a:rPr>
              <a:t>timerTOT</a:t>
            </a:r>
            <a:r>
              <a:rPr lang="en-US" sz="1000" dirty="0">
                <a:cs typeface="Arial" panose="020B0604020202020204" pitchFamily="34" charset="0"/>
              </a:rPr>
              <a:t> += </a:t>
            </a:r>
            <a:r>
              <a:rPr lang="en-US" sz="1000" dirty="0" err="1">
                <a:cs typeface="Arial" panose="020B0604020202020204" pitchFamily="34" charset="0"/>
              </a:rPr>
              <a:t>minutesPerStep</a:t>
            </a:r>
            <a:endParaRPr lang="en-US" sz="1000" dirty="0"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D7566AA-D26E-4355-8F7D-32B4075328BC}"/>
              </a:ext>
            </a:extLst>
          </p:cNvPr>
          <p:cNvCxnSpPr>
            <a:cxnSpLocks/>
            <a:stCxn id="95" idx="2"/>
            <a:endCxn id="101" idx="0"/>
          </p:cNvCxnSpPr>
          <p:nvPr/>
        </p:nvCxnSpPr>
        <p:spPr>
          <a:xfrm>
            <a:off x="4723152" y="3201069"/>
            <a:ext cx="816" cy="30413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78EC21C-2794-4E5D-B888-649040E1F3BE}"/>
              </a:ext>
            </a:extLst>
          </p:cNvPr>
          <p:cNvGrpSpPr/>
          <p:nvPr/>
        </p:nvGrpSpPr>
        <p:grpSpPr>
          <a:xfrm>
            <a:off x="4073006" y="4191000"/>
            <a:ext cx="1312560" cy="856248"/>
            <a:chOff x="3490473" y="4724400"/>
            <a:chExt cx="962022" cy="660282"/>
          </a:xfrm>
        </p:grpSpPr>
        <p:sp>
          <p:nvSpPr>
            <p:cNvPr id="124" name="Flowchart: Decision 123">
              <a:extLst>
                <a:ext uri="{FF2B5EF4-FFF2-40B4-BE49-F238E27FC236}">
                  <a16:creationId xmlns:a16="http://schemas.microsoft.com/office/drawing/2014/main" id="{A0D11F94-0029-43A0-A814-0BF468C3649B}"/>
                </a:ext>
              </a:extLst>
            </p:cNvPr>
            <p:cNvSpPr/>
            <p:nvPr/>
          </p:nvSpPr>
          <p:spPr>
            <a:xfrm>
              <a:off x="3509205" y="4724400"/>
              <a:ext cx="908715" cy="660282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869CA5C-DD51-4F38-BA91-C0CC23E05752}"/>
                </a:ext>
              </a:extLst>
            </p:cNvPr>
            <p:cNvSpPr txBox="1"/>
            <p:nvPr/>
          </p:nvSpPr>
          <p:spPr>
            <a:xfrm>
              <a:off x="3490473" y="4845206"/>
              <a:ext cx="9620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Arial" panose="020B0604020202020204" pitchFamily="34" charset="0"/>
                </a:rPr>
                <a:t>If DR_TOT and </a:t>
              </a:r>
              <a:r>
                <a:rPr lang="en-US" sz="900" dirty="0" err="1">
                  <a:cs typeface="Arial" panose="020B0604020202020204" pitchFamily="34" charset="0"/>
                </a:rPr>
                <a:t>timerTOT</a:t>
              </a:r>
              <a:r>
                <a:rPr lang="en-US" sz="900" dirty="0">
                  <a:cs typeface="Arial" panose="020B0604020202020204" pitchFamily="34" charset="0"/>
                </a:rPr>
                <a:t> &gt;= </a:t>
              </a:r>
              <a:r>
                <a:rPr lang="en-US" sz="900" dirty="0" err="1">
                  <a:cs typeface="Arial" panose="020B0604020202020204" pitchFamily="34" charset="0"/>
                </a:rPr>
                <a:t>timerLimitTOT</a:t>
              </a:r>
              <a:endParaRPr lang="en-US" sz="9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4E31DD0-EA98-44DC-94F7-71E6FB84E0E9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 flipH="1">
            <a:off x="4718478" y="3915883"/>
            <a:ext cx="5490" cy="2751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D016048-2F5B-4887-B696-8CE6E4F13044}"/>
              </a:ext>
            </a:extLst>
          </p:cNvPr>
          <p:cNvSpPr txBox="1"/>
          <p:nvPr/>
        </p:nvSpPr>
        <p:spPr>
          <a:xfrm>
            <a:off x="5270908" y="434766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53EFA0C-A1B1-4B15-9F61-B50C40C052E5}"/>
              </a:ext>
            </a:extLst>
          </p:cNvPr>
          <p:cNvCxnSpPr>
            <a:cxnSpLocks/>
            <a:stCxn id="124" idx="2"/>
            <a:endCxn id="259" idx="0"/>
          </p:cNvCxnSpPr>
          <p:nvPr/>
        </p:nvCxnSpPr>
        <p:spPr>
          <a:xfrm flipH="1">
            <a:off x="4716618" y="5047248"/>
            <a:ext cx="1860" cy="2720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Process 140">
            <a:extLst>
              <a:ext uri="{FF2B5EF4-FFF2-40B4-BE49-F238E27FC236}">
                <a16:creationId xmlns:a16="http://schemas.microsoft.com/office/drawing/2014/main" id="{EFD0BDDC-46A6-4DF8-B6FB-84DD26DE325E}"/>
              </a:ext>
            </a:extLst>
          </p:cNvPr>
          <p:cNvSpPr/>
          <p:nvPr/>
        </p:nvSpPr>
        <p:spPr>
          <a:xfrm>
            <a:off x="6074042" y="5494863"/>
            <a:ext cx="1164958" cy="410683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cs typeface="Arial" panose="020B0604020202020204" pitchFamily="34" charset="0"/>
              </a:rPr>
              <a:t>resetTopOffTimer</a:t>
            </a:r>
            <a:endParaRPr lang="en-US" sz="1050" dirty="0">
              <a:cs typeface="Arial" panose="020B0604020202020204" pitchFamily="34" charset="0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AA0CA3-9B11-4CC3-8E2D-A0EF9CE37261}"/>
              </a:ext>
            </a:extLst>
          </p:cNvPr>
          <p:cNvGrpSpPr/>
          <p:nvPr/>
        </p:nvGrpSpPr>
        <p:grpSpPr>
          <a:xfrm>
            <a:off x="4077808" y="5319333"/>
            <a:ext cx="1258724" cy="765378"/>
            <a:chOff x="3495356" y="4724400"/>
            <a:chExt cx="922564" cy="660282"/>
          </a:xfrm>
        </p:grpSpPr>
        <p:sp>
          <p:nvSpPr>
            <p:cNvPr id="259" name="Flowchart: Decision 258">
              <a:extLst>
                <a:ext uri="{FF2B5EF4-FFF2-40B4-BE49-F238E27FC236}">
                  <a16:creationId xmlns:a16="http://schemas.microsoft.com/office/drawing/2014/main" id="{9DC9AE45-4F21-4E96-B7EC-52417D91920B}"/>
                </a:ext>
              </a:extLst>
            </p:cNvPr>
            <p:cNvSpPr/>
            <p:nvPr/>
          </p:nvSpPr>
          <p:spPr>
            <a:xfrm>
              <a:off x="3509205" y="4724400"/>
              <a:ext cx="908715" cy="660282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8B6413A-206B-4411-B000-289053ED74E2}"/>
                </a:ext>
              </a:extLst>
            </p:cNvPr>
            <p:cNvSpPr txBox="1"/>
            <p:nvPr/>
          </p:nvSpPr>
          <p:spPr>
            <a:xfrm>
              <a:off x="3495356" y="4894822"/>
              <a:ext cx="922564" cy="34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If not DR_TOO &amp;&amp; not DR_TOT</a:t>
              </a: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33EBCDB-C2E8-446A-92AA-8B39C62D47B7}"/>
              </a:ext>
            </a:extLst>
          </p:cNvPr>
          <p:cNvCxnSpPr>
            <a:cxnSpLocks/>
            <a:stCxn id="259" idx="3"/>
            <a:endCxn id="141" idx="1"/>
          </p:cNvCxnSpPr>
          <p:nvPr/>
        </p:nvCxnSpPr>
        <p:spPr>
          <a:xfrm flipV="1">
            <a:off x="5336532" y="5700205"/>
            <a:ext cx="737510" cy="18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7085C0A-F85F-41C9-9BAF-EF0DFDC0419E}"/>
              </a:ext>
            </a:extLst>
          </p:cNvPr>
          <p:cNvSpPr txBox="1"/>
          <p:nvPr/>
        </p:nvSpPr>
        <p:spPr>
          <a:xfrm>
            <a:off x="4190731" y="6111622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C3A995A-772F-45E0-A3EE-07C1D314D612}"/>
              </a:ext>
            </a:extLst>
          </p:cNvPr>
          <p:cNvSpPr txBox="1"/>
          <p:nvPr/>
        </p:nvSpPr>
        <p:spPr>
          <a:xfrm>
            <a:off x="4248179" y="500009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62ACD79-1D2F-4FE1-B8C7-D5F4CC32B518}"/>
              </a:ext>
            </a:extLst>
          </p:cNvPr>
          <p:cNvSpPr txBox="1"/>
          <p:nvPr/>
        </p:nvSpPr>
        <p:spPr>
          <a:xfrm>
            <a:off x="5245846" y="543079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88" name="Elbow Connector 61">
            <a:extLst>
              <a:ext uri="{FF2B5EF4-FFF2-40B4-BE49-F238E27FC236}">
                <a16:creationId xmlns:a16="http://schemas.microsoft.com/office/drawing/2014/main" id="{94E5DC32-0EA8-4707-B4E8-EF082DE5C064}"/>
              </a:ext>
            </a:extLst>
          </p:cNvPr>
          <p:cNvCxnSpPr>
            <a:cxnSpLocks/>
            <a:stCxn id="124" idx="3"/>
            <a:endCxn id="141" idx="0"/>
          </p:cNvCxnSpPr>
          <p:nvPr/>
        </p:nvCxnSpPr>
        <p:spPr>
          <a:xfrm>
            <a:off x="5338392" y="4619124"/>
            <a:ext cx="1318129" cy="87573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61">
            <a:extLst>
              <a:ext uri="{FF2B5EF4-FFF2-40B4-BE49-F238E27FC236}">
                <a16:creationId xmlns:a16="http://schemas.microsoft.com/office/drawing/2014/main" id="{EB562EFB-3112-4309-BB66-80A3DC3BBD7E}"/>
              </a:ext>
            </a:extLst>
          </p:cNvPr>
          <p:cNvCxnSpPr>
            <a:cxnSpLocks/>
            <a:stCxn id="141" idx="2"/>
            <a:endCxn id="6" idx="3"/>
          </p:cNvCxnSpPr>
          <p:nvPr/>
        </p:nvCxnSpPr>
        <p:spPr>
          <a:xfrm rot="5400000">
            <a:off x="5576014" y="5535587"/>
            <a:ext cx="710548" cy="145046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FB3D2C7-1FCC-4AA8-A78D-C86966CFC73D}"/>
              </a:ext>
            </a:extLst>
          </p:cNvPr>
          <p:cNvCxnSpPr>
            <a:cxnSpLocks/>
            <a:stCxn id="114" idx="2"/>
            <a:endCxn id="238" idx="0"/>
          </p:cNvCxnSpPr>
          <p:nvPr/>
        </p:nvCxnSpPr>
        <p:spPr>
          <a:xfrm>
            <a:off x="1460613" y="1579292"/>
            <a:ext cx="1837" cy="2296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61">
            <a:extLst>
              <a:ext uri="{FF2B5EF4-FFF2-40B4-BE49-F238E27FC236}">
                <a16:creationId xmlns:a16="http://schemas.microsoft.com/office/drawing/2014/main" id="{54335D61-BE97-408F-9A0E-758D44F7A3D9}"/>
              </a:ext>
            </a:extLst>
          </p:cNvPr>
          <p:cNvCxnSpPr>
            <a:cxnSpLocks/>
            <a:stCxn id="238" idx="2"/>
            <a:endCxn id="82" idx="1"/>
          </p:cNvCxnSpPr>
          <p:nvPr/>
        </p:nvCxnSpPr>
        <p:spPr>
          <a:xfrm rot="16200000" flipH="1">
            <a:off x="1745714" y="2392287"/>
            <a:ext cx="315278" cy="88180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96598A2-B578-4134-A982-31174B93BF08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3030057" y="2445040"/>
            <a:ext cx="1299" cy="25899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A5D95-E8B1-48CA-8CA7-A51BAD28C362}"/>
              </a:ext>
            </a:extLst>
          </p:cNvPr>
          <p:cNvCxnSpPr>
            <a:cxnSpLocks/>
            <a:stCxn id="259" idx="2"/>
            <a:endCxn id="6" idx="0"/>
          </p:cNvCxnSpPr>
          <p:nvPr/>
        </p:nvCxnSpPr>
        <p:spPr>
          <a:xfrm flipH="1">
            <a:off x="4710755" y="6084711"/>
            <a:ext cx="5863" cy="3789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601567" y="392954"/>
            <a:ext cx="990600" cy="29284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04800" y="5906093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533400" y="1317893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847850" y="1317893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581400" y="1317893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553200" y="1317893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81400" y="2979459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1846950" y="373902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57800" y="2979458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696200" y="2116493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backup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913085" y="455545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Engage (VIP)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913085" y="4035615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All sources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105400" y="1508393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disengage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817429" y="990600"/>
            <a:ext cx="533400" cy="17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46073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 &lt; number of </a:t>
            </a:r>
            <a:r>
              <a:rPr lang="en-US" sz="900" dirty="0" err="1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1250" y="148443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Any Source is heating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4750" y="1391488"/>
            <a:ext cx="83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engaged &amp;&amp; </a:t>
            </a:r>
            <a:r>
              <a:rPr lang="en-US" sz="900" dirty="0" err="1"/>
              <a:t>shutsOff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6550" y="1459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hasBackup</a:t>
            </a:r>
            <a:r>
              <a:rPr lang="en-US" sz="800" dirty="0"/>
              <a:t> &amp;&amp; backup not </a:t>
            </a:r>
            <a:r>
              <a:rPr lang="en-US" sz="800" dirty="0" err="1"/>
              <a:t>shutsOff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90500" y="3137693"/>
            <a:ext cx="6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VIP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14950" y="318385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Should 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2650" y="3863258"/>
            <a:ext cx="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 </a:t>
            </a:r>
            <a:r>
              <a:rPr lang="en-US" sz="1000" dirty="0" err="1"/>
              <a:t>i</a:t>
            </a:r>
            <a:r>
              <a:rPr lang="en-US" sz="1000" dirty="0"/>
              <a:t> Should Heat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952750" y="440305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Engage</a:t>
            </a:r>
          </a:p>
        </p:txBody>
      </p:sp>
      <p:cxnSp>
        <p:nvCxnSpPr>
          <p:cNvPr id="29" name="Straight Arrow Connector 28"/>
          <p:cNvCxnSpPr>
            <a:cxnSpLocks/>
            <a:stCxn id="5" idx="2"/>
            <a:endCxn id="19" idx="0"/>
          </p:cNvCxnSpPr>
          <p:nvPr/>
        </p:nvCxnSpPr>
        <p:spPr>
          <a:xfrm flipH="1">
            <a:off x="1084129" y="685800"/>
            <a:ext cx="12738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9" idx="2"/>
            <a:endCxn id="7" idx="0"/>
          </p:cNvCxnSpPr>
          <p:nvPr/>
        </p:nvCxnSpPr>
        <p:spPr>
          <a:xfrm>
            <a:off x="1084129" y="1161915"/>
            <a:ext cx="1721" cy="1559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1638300" y="1660793"/>
            <a:ext cx="2095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9" idx="1"/>
          </p:cNvCxnSpPr>
          <p:nvPr/>
        </p:nvCxnSpPr>
        <p:spPr>
          <a:xfrm>
            <a:off x="2952750" y="1660793"/>
            <a:ext cx="6286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7" idx="1"/>
          </p:cNvCxnSpPr>
          <p:nvPr/>
        </p:nvCxnSpPr>
        <p:spPr>
          <a:xfrm>
            <a:off x="4686300" y="1660793"/>
            <a:ext cx="4191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10" idx="1"/>
          </p:cNvCxnSpPr>
          <p:nvPr/>
        </p:nvCxnSpPr>
        <p:spPr>
          <a:xfrm>
            <a:off x="6019800" y="1660793"/>
            <a:ext cx="533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12" idx="0"/>
          </p:cNvCxnSpPr>
          <p:nvPr/>
        </p:nvCxnSpPr>
        <p:spPr>
          <a:xfrm flipH="1">
            <a:off x="2399400" y="2003693"/>
            <a:ext cx="900" cy="173533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3"/>
            <a:endCxn id="14" idx="0"/>
          </p:cNvCxnSpPr>
          <p:nvPr/>
        </p:nvCxnSpPr>
        <p:spPr>
          <a:xfrm>
            <a:off x="7658100" y="1660793"/>
            <a:ext cx="495300" cy="4557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2"/>
            <a:endCxn id="11" idx="0"/>
          </p:cNvCxnSpPr>
          <p:nvPr/>
        </p:nvCxnSpPr>
        <p:spPr>
          <a:xfrm rot="5400000">
            <a:off x="5864542" y="690601"/>
            <a:ext cx="558166" cy="4019550"/>
          </a:xfrm>
          <a:prstGeom prst="bentConnector3">
            <a:avLst>
              <a:gd name="adj1" fmla="val 6547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</p:cNvCxnSpPr>
          <p:nvPr/>
        </p:nvCxnSpPr>
        <p:spPr>
          <a:xfrm>
            <a:off x="4133850" y="2003693"/>
            <a:ext cx="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2"/>
          </p:cNvCxnSpPr>
          <p:nvPr/>
        </p:nvCxnSpPr>
        <p:spPr>
          <a:xfrm>
            <a:off x="7105650" y="2003693"/>
            <a:ext cx="630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" idx="3"/>
            <a:endCxn id="23" idx="1"/>
          </p:cNvCxnSpPr>
          <p:nvPr/>
        </p:nvCxnSpPr>
        <p:spPr>
          <a:xfrm flipV="1">
            <a:off x="4686300" y="3322358"/>
            <a:ext cx="62865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cxnSpLocks/>
            <a:stCxn id="13" idx="3"/>
            <a:endCxn id="80" idx="1"/>
          </p:cNvCxnSpPr>
          <p:nvPr/>
        </p:nvCxnSpPr>
        <p:spPr>
          <a:xfrm flipV="1">
            <a:off x="6362700" y="3320409"/>
            <a:ext cx="449740" cy="194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2"/>
            <a:endCxn id="15" idx="0"/>
          </p:cNvCxnSpPr>
          <p:nvPr/>
        </p:nvCxnSpPr>
        <p:spPr>
          <a:xfrm>
            <a:off x="7370285" y="4340415"/>
            <a:ext cx="0" cy="2150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</p:cNvCxnSpPr>
          <p:nvPr/>
        </p:nvCxnSpPr>
        <p:spPr>
          <a:xfrm rot="10800000" flipV="1">
            <a:off x="304800" y="1660793"/>
            <a:ext cx="228600" cy="4016702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 rot="10800000" flipV="1">
            <a:off x="817430" y="4860259"/>
            <a:ext cx="6552857" cy="803338"/>
          </a:xfrm>
          <a:prstGeom prst="bentConnector3">
            <a:avLst>
              <a:gd name="adj1" fmla="val -23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6" idx="0"/>
          </p:cNvCxnSpPr>
          <p:nvPr/>
        </p:nvCxnSpPr>
        <p:spPr>
          <a:xfrm>
            <a:off x="800100" y="5677495"/>
            <a:ext cx="0" cy="22859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04800" y="5677495"/>
            <a:ext cx="4953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229" idx="2"/>
          </p:cNvCxnSpPr>
          <p:nvPr/>
        </p:nvCxnSpPr>
        <p:spPr>
          <a:xfrm flipV="1">
            <a:off x="1085850" y="3474757"/>
            <a:ext cx="0" cy="179126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" idx="2"/>
          </p:cNvCxnSpPr>
          <p:nvPr/>
        </p:nvCxnSpPr>
        <p:spPr>
          <a:xfrm>
            <a:off x="2399400" y="4424824"/>
            <a:ext cx="1875" cy="8411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" idx="3"/>
            <a:endCxn id="27" idx="0"/>
          </p:cNvCxnSpPr>
          <p:nvPr/>
        </p:nvCxnSpPr>
        <p:spPr>
          <a:xfrm>
            <a:off x="2951850" y="4081924"/>
            <a:ext cx="458100" cy="32113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1" idx="2"/>
          </p:cNvCxnSpPr>
          <p:nvPr/>
        </p:nvCxnSpPr>
        <p:spPr>
          <a:xfrm>
            <a:off x="4133850" y="3665259"/>
            <a:ext cx="1" cy="16007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085852" y="5266023"/>
            <a:ext cx="472439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27" idx="2"/>
          </p:cNvCxnSpPr>
          <p:nvPr/>
        </p:nvCxnSpPr>
        <p:spPr>
          <a:xfrm>
            <a:off x="3409950" y="4707857"/>
            <a:ext cx="0" cy="5581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2"/>
          </p:cNvCxnSpPr>
          <p:nvPr/>
        </p:nvCxnSpPr>
        <p:spPr>
          <a:xfrm>
            <a:off x="5810250" y="3665258"/>
            <a:ext cx="0" cy="16007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518900" y="135749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52412" y="1695916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951850" y="138260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629150" y="138240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616400" y="141303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663350" y="307433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221375" y="3066698"/>
            <a:ext cx="465176" cy="28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900551" y="38396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23750" y="200369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656550" y="200369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43199" y="200369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698849" y="366525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70000" y="3669144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30800" y="442269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9" name="Flowchart: Process 228"/>
          <p:cNvSpPr/>
          <p:nvPr/>
        </p:nvSpPr>
        <p:spPr>
          <a:xfrm>
            <a:off x="628650" y="316995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</a:t>
            </a:r>
          </a:p>
        </p:txBody>
      </p:sp>
      <p:cxnSp>
        <p:nvCxnSpPr>
          <p:cNvPr id="232" name="Straight Arrow Connector 231"/>
          <p:cNvCxnSpPr>
            <a:stCxn id="229" idx="0"/>
            <a:endCxn id="7" idx="2"/>
          </p:cNvCxnSpPr>
          <p:nvPr/>
        </p:nvCxnSpPr>
        <p:spPr>
          <a:xfrm flipV="1">
            <a:off x="1085850" y="2003693"/>
            <a:ext cx="0" cy="11662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625565" y="115307"/>
            <a:ext cx="36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Source Choice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1A1FA985-6E3E-43A1-A053-654787A4A9D3}"/>
              </a:ext>
            </a:extLst>
          </p:cNvPr>
          <p:cNvSpPr/>
          <p:nvPr/>
        </p:nvSpPr>
        <p:spPr>
          <a:xfrm>
            <a:off x="6812440" y="2977509"/>
            <a:ext cx="1104900" cy="685800"/>
          </a:xfrm>
          <a:prstGeom prst="flowChartDecisi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02128D-2284-44BE-AB64-65CDB18FC2E0}"/>
              </a:ext>
            </a:extLst>
          </p:cNvPr>
          <p:cNvSpPr txBox="1"/>
          <p:nvPr/>
        </p:nvSpPr>
        <p:spPr>
          <a:xfrm>
            <a:off x="7883099" y="305356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58" name="Elbow Connector 108">
            <a:extLst>
              <a:ext uri="{FF2B5EF4-FFF2-40B4-BE49-F238E27FC236}">
                <a16:creationId xmlns:a16="http://schemas.microsoft.com/office/drawing/2014/main" id="{6933683B-3B07-4442-A8B7-4EBCE46ECAD9}"/>
              </a:ext>
            </a:extLst>
          </p:cNvPr>
          <p:cNvCxnSpPr>
            <a:cxnSpLocks/>
            <a:stCxn id="80" idx="3"/>
            <a:endCxn id="127" idx="0"/>
          </p:cNvCxnSpPr>
          <p:nvPr/>
        </p:nvCxnSpPr>
        <p:spPr>
          <a:xfrm>
            <a:off x="7917340" y="3320409"/>
            <a:ext cx="622075" cy="35062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739F6F-B2AE-4F4E-B176-5E74D5DC877E}"/>
              </a:ext>
            </a:extLst>
          </p:cNvPr>
          <p:cNvSpPr txBox="1"/>
          <p:nvPr/>
        </p:nvSpPr>
        <p:spPr>
          <a:xfrm>
            <a:off x="6919424" y="363663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E3A886-A261-4882-B1DA-16D9D49C8793}"/>
              </a:ext>
            </a:extLst>
          </p:cNvPr>
          <p:cNvSpPr txBox="1"/>
          <p:nvPr/>
        </p:nvSpPr>
        <p:spPr>
          <a:xfrm>
            <a:off x="6869590" y="3116525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Should DR Lockout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C8EBE36-0CA0-4B19-8E81-A17A28D2947D}"/>
              </a:ext>
            </a:extLst>
          </p:cNvPr>
          <p:cNvCxnSpPr>
            <a:cxnSpLocks/>
            <a:stCxn id="80" idx="2"/>
            <a:endCxn id="16" idx="0"/>
          </p:cNvCxnSpPr>
          <p:nvPr/>
        </p:nvCxnSpPr>
        <p:spPr>
          <a:xfrm>
            <a:off x="7364890" y="3663309"/>
            <a:ext cx="5395" cy="3723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2674AFA1-5168-47CC-A4AC-7C797A987AC0}"/>
              </a:ext>
            </a:extLst>
          </p:cNvPr>
          <p:cNvSpPr/>
          <p:nvPr/>
        </p:nvSpPr>
        <p:spPr>
          <a:xfrm>
            <a:off x="8082215" y="3671038"/>
            <a:ext cx="914400" cy="31378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Engage Compressor</a:t>
            </a:r>
          </a:p>
        </p:txBody>
      </p:sp>
      <p:cxnSp>
        <p:nvCxnSpPr>
          <p:cNvPr id="195" name="Elbow Connector 119">
            <a:extLst>
              <a:ext uri="{FF2B5EF4-FFF2-40B4-BE49-F238E27FC236}">
                <a16:creationId xmlns:a16="http://schemas.microsoft.com/office/drawing/2014/main" id="{CCD2B5D3-92D1-4B06-8D14-49C5A7F580DA}"/>
              </a:ext>
            </a:extLst>
          </p:cNvPr>
          <p:cNvCxnSpPr>
            <a:cxnSpLocks/>
            <a:stCxn id="127" idx="2"/>
          </p:cNvCxnSpPr>
          <p:nvPr/>
        </p:nvCxnSpPr>
        <p:spPr>
          <a:xfrm rot="5400000">
            <a:off x="7116578" y="4237448"/>
            <a:ext cx="1675460" cy="1170214"/>
          </a:xfrm>
          <a:prstGeom prst="bentConnector3">
            <a:avLst>
              <a:gd name="adj1" fmla="val 10002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ecision 80"/>
          <p:cNvSpPr/>
          <p:nvPr/>
        </p:nvSpPr>
        <p:spPr>
          <a:xfrm>
            <a:off x="6663072" y="2514600"/>
            <a:ext cx="1371598" cy="851336"/>
          </a:xfrm>
          <a:prstGeom prst="flowChartDecisi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104901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111501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" name="Elbow Connector 5"/>
          <p:cNvCxnSpPr>
            <a:stCxn id="17" idx="2"/>
          </p:cNvCxnSpPr>
          <p:nvPr/>
        </p:nvCxnSpPr>
        <p:spPr>
          <a:xfrm rot="5400000">
            <a:off x="2003624" y="4046623"/>
            <a:ext cx="647703" cy="144105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16" idx="0"/>
          </p:cNvCxnSpPr>
          <p:nvPr/>
        </p:nvCxnSpPr>
        <p:spPr>
          <a:xfrm>
            <a:off x="1600201" y="3191936"/>
            <a:ext cx="6749" cy="67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Heat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914402" y="2340600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800" y="2510737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Switch on logic evaluates to true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590800" y="26122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825" y="4018066"/>
            <a:ext cx="87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shouldEngage</a:t>
            </a:r>
            <a:r>
              <a:rPr lang="en-US" sz="900" dirty="0"/>
              <a:t> is true &amp;&amp; </a:t>
            </a:r>
            <a:r>
              <a:rPr lang="en-US" sz="900" dirty="0" err="1"/>
              <a:t>shutsOff</a:t>
            </a:r>
            <a:r>
              <a:rPr lang="en-US" sz="900" dirty="0"/>
              <a:t> is 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921151" y="3865229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590800" y="413849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149750" y="5410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Return </a:t>
            </a:r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Straight Arrow Connector 20"/>
          <p:cNvCxnSpPr>
            <a:stCxn id="16" idx="2"/>
            <a:endCxn id="18" idx="0"/>
          </p:cNvCxnSpPr>
          <p:nvPr/>
        </p:nvCxnSpPr>
        <p:spPr>
          <a:xfrm>
            <a:off x="1606950" y="4716565"/>
            <a:ext cx="0" cy="6936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 flipV="1">
            <a:off x="2286000" y="2764652"/>
            <a:ext cx="304800" cy="16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2"/>
          </p:cNvCxnSpPr>
          <p:nvPr/>
        </p:nvCxnSpPr>
        <p:spPr>
          <a:xfrm rot="5400000">
            <a:off x="2031280" y="2473448"/>
            <a:ext cx="573116" cy="146032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  <a:endCxn id="11" idx="0"/>
          </p:cNvCxnSpPr>
          <p:nvPr/>
        </p:nvCxnSpPr>
        <p:spPr>
          <a:xfrm>
            <a:off x="1600201" y="1995600"/>
            <a:ext cx="0" cy="345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5" idx="0"/>
          </p:cNvCxnSpPr>
          <p:nvPr/>
        </p:nvCxnSpPr>
        <p:spPr>
          <a:xfrm flipH="1">
            <a:off x="1606801" y="5715000"/>
            <a:ext cx="149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2292749" y="4290897"/>
            <a:ext cx="29805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95501" y="238710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3227" y="316707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1501" y="466439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91075" y="390346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1143001" y="16908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cxnSp>
        <p:nvCxnSpPr>
          <p:cNvPr id="50" name="Straight Arrow Connector 49"/>
          <p:cNvCxnSpPr>
            <a:stCxn id="4" idx="2"/>
            <a:endCxn id="46" idx="0"/>
          </p:cNvCxnSpPr>
          <p:nvPr/>
        </p:nvCxnSpPr>
        <p:spPr>
          <a:xfrm>
            <a:off x="1600201" y="1381200"/>
            <a:ext cx="0" cy="309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143499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" name="Flowchart: Terminator 53"/>
          <p:cNvSpPr/>
          <p:nvPr/>
        </p:nvSpPr>
        <p:spPr>
          <a:xfrm>
            <a:off x="5143499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5" name="Elbow Connector 54"/>
          <p:cNvCxnSpPr>
            <a:cxnSpLocks/>
            <a:stCxn id="63" idx="2"/>
          </p:cNvCxnSpPr>
          <p:nvPr/>
        </p:nvCxnSpPr>
        <p:spPr>
          <a:xfrm rot="5400000">
            <a:off x="6577159" y="3272697"/>
            <a:ext cx="748370" cy="259938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54" idx="0"/>
          </p:cNvCxnSpPr>
          <p:nvPr/>
        </p:nvCxnSpPr>
        <p:spPr>
          <a:xfrm>
            <a:off x="5638799" y="3366744"/>
            <a:ext cx="0" cy="2653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398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Engage Heat Source</a:t>
            </a:r>
          </a:p>
        </p:txBody>
      </p:sp>
      <p:sp>
        <p:nvSpPr>
          <p:cNvPr id="58" name="Flowchart: Decision 57"/>
          <p:cNvSpPr/>
          <p:nvPr/>
        </p:nvSpPr>
        <p:spPr>
          <a:xfrm>
            <a:off x="4953000" y="2515408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7398" y="2685545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Companion </a:t>
            </a:r>
            <a:r>
              <a:rPr lang="en-US" sz="900" dirty="0" err="1"/>
              <a:t>HeatSource</a:t>
            </a:r>
            <a:r>
              <a:rPr lang="en-US" sz="900" dirty="0"/>
              <a:t> exists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7793835" y="3893403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companion</a:t>
            </a:r>
          </a:p>
        </p:txBody>
      </p:sp>
      <p:cxnSp>
        <p:nvCxnSpPr>
          <p:cNvPr id="66" name="Straight Arrow Connector 65"/>
          <p:cNvCxnSpPr>
            <a:stCxn id="58" idx="3"/>
            <a:endCxn id="81" idx="1"/>
          </p:cNvCxnSpPr>
          <p:nvPr/>
        </p:nvCxnSpPr>
        <p:spPr>
          <a:xfrm flipV="1">
            <a:off x="6324598" y="2940268"/>
            <a:ext cx="338474" cy="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cxnSpLocks/>
            <a:stCxn id="81" idx="3"/>
            <a:endCxn id="63" idx="0"/>
          </p:cNvCxnSpPr>
          <p:nvPr/>
        </p:nvCxnSpPr>
        <p:spPr>
          <a:xfrm>
            <a:off x="8034670" y="2940268"/>
            <a:ext cx="216365" cy="95313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2"/>
            <a:endCxn id="58" idx="0"/>
          </p:cNvCxnSpPr>
          <p:nvPr/>
        </p:nvCxnSpPr>
        <p:spPr>
          <a:xfrm>
            <a:off x="5638799" y="2079000"/>
            <a:ext cx="0" cy="4364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34099" y="256191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7958" y="324021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81798" y="316793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99321" y="252817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75" name="Flowchart: Process 74"/>
          <p:cNvSpPr/>
          <p:nvPr/>
        </p:nvSpPr>
        <p:spPr>
          <a:xfrm>
            <a:off x="5181599" y="1774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heat source</a:t>
            </a:r>
          </a:p>
        </p:txBody>
      </p:sp>
      <p:cxnSp>
        <p:nvCxnSpPr>
          <p:cNvPr id="76" name="Straight Arrow Connector 75"/>
          <p:cNvCxnSpPr>
            <a:stCxn id="53" idx="2"/>
            <a:endCxn id="75" idx="0"/>
          </p:cNvCxnSpPr>
          <p:nvPr/>
        </p:nvCxnSpPr>
        <p:spPr>
          <a:xfrm>
            <a:off x="5638799" y="1381200"/>
            <a:ext cx="0" cy="393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2372" y="2593886"/>
            <a:ext cx="87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Companion </a:t>
            </a:r>
            <a:r>
              <a:rPr lang="en-US" sz="900" dirty="0" err="1"/>
              <a:t>shutsOff</a:t>
            </a:r>
            <a:r>
              <a:rPr lang="en-US" sz="900" dirty="0"/>
              <a:t> is false &amp;&amp; not DR locked out</a:t>
            </a:r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348871" y="3365936"/>
            <a:ext cx="0" cy="15726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200</Words>
  <Application>Microsoft Office PowerPoint</Application>
  <PresentationFormat>On-screen Show (4:3)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Paul Kintner</cp:lastModifiedBy>
  <cp:revision>27</cp:revision>
  <dcterms:created xsi:type="dcterms:W3CDTF">2016-03-08T02:13:14Z</dcterms:created>
  <dcterms:modified xsi:type="dcterms:W3CDTF">2020-10-15T18:05:56Z</dcterms:modified>
</cp:coreProperties>
</file>