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300" r:id="rId5"/>
    <p:sldId id="297" r:id="rId6"/>
    <p:sldId id="302" r:id="rId7"/>
    <p:sldId id="303" r:id="rId8"/>
    <p:sldId id="304" r:id="rId9"/>
    <p:sldId id="305" r:id="rId10"/>
    <p:sldId id="307" r:id="rId11"/>
    <p:sldId id="306" r:id="rId12"/>
    <p:sldId id="299" r:id="rId13"/>
    <p:sldId id="309" r:id="rId14"/>
    <p:sldId id="310" r:id="rId15"/>
    <p:sldId id="298" r:id="rId16"/>
    <p:sldId id="308" r:id="rId17"/>
    <p:sldId id="268" r:id="rId18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ebas Neue" panose="020B0606020202050201" pitchFamily="3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Poppins ExtraBold" panose="00000900000000000000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4A4"/>
    <a:srgbClr val="E8E8E8"/>
    <a:srgbClr val="F0EBE4"/>
    <a:srgbClr val="A7B3B2"/>
    <a:srgbClr val="4C6A78"/>
    <a:srgbClr val="1C3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931" y="154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64" Type="http://customschemas.google.com/relationships/presentationmetadata" Target="metadata"/><Relationship Id="rId6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10/05/2024</a:t>
            </a:fld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86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28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925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2457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22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648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63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7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98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2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747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62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1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Montserrat" panose="000005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Montserrat" panose="000005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Montserrat" panose="000005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Montserrat" panose="00000500000000000000" pitchFamily="2" charset="0"/>
                <a:ea typeface="Montserrat" panose="000005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Montserrat" panose="000005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Montserrat" panose="000005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Montserrat" panose="000005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</a:rPr>
              <a:t>CREDITS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Arimo" panose="020B0604020202020204" pitchFamily="34" charset="0"/>
              <a:cs typeface="Calibri" panose="020F050202020403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6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288758" y="1944006"/>
            <a:ext cx="6653281" cy="789428"/>
          </a:xfrm>
        </p:spPr>
        <p:txBody>
          <a:bodyPr/>
          <a:lstStyle/>
          <a:p>
            <a:pPr lvl="0" algn="l"/>
            <a:r>
              <a:rPr lang="en-US" sz="3600"/>
              <a:t>ỨNG DỤNG CHAT CƠ BẢN</a:t>
            </a:r>
            <a:endParaRPr lang="en-US" sz="3600" dirty="0"/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blue diamond with a logo and text&#10;&#10;Description automatically generated">
            <a:extLst>
              <a:ext uri="{FF2B5EF4-FFF2-40B4-BE49-F238E27FC236}">
                <a16:creationId xmlns:a16="http://schemas.microsoft.com/office/drawing/2014/main" id="{EFA17946-4A9D-66E9-6E2B-A7B3D6F3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829" y="298550"/>
            <a:ext cx="800341" cy="800341"/>
          </a:xfrm>
          <a:prstGeom prst="rect">
            <a:avLst/>
          </a:prstGeom>
        </p:spPr>
      </p:pic>
      <p:sp>
        <p:nvSpPr>
          <p:cNvPr id="4" name="Google Shape;78;p1">
            <a:extLst>
              <a:ext uri="{FF2B5EF4-FFF2-40B4-BE49-F238E27FC236}">
                <a16:creationId xmlns:a16="http://schemas.microsoft.com/office/drawing/2014/main" id="{2E0DC4EC-920F-F5BD-FBCD-ED5937430AE2}"/>
              </a:ext>
            </a:extLst>
          </p:cNvPr>
          <p:cNvSpPr txBox="1">
            <a:spLocks/>
          </p:cNvSpPr>
          <p:nvPr/>
        </p:nvSpPr>
        <p:spPr>
          <a:xfrm>
            <a:off x="1185905" y="1194347"/>
            <a:ext cx="6653281" cy="46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mo" panose="020B0604020202020204" pitchFamily="34" charset="0"/>
                <a:cs typeface="Calibri" panose="020F0502020204030204" pitchFamily="34" charset="0"/>
                <a:sym typeface="Anaheim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>
                <a:ea typeface="Calibri" panose="020F0502020204030204" pitchFamily="34" charset="0"/>
              </a:rPr>
              <a:t>Niên Luận Cơ Sở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0AE945-2D67-0320-A96E-48E32E3B5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19060"/>
              </p:ext>
            </p:extLst>
          </p:nvPr>
        </p:nvGraphicFramePr>
        <p:xfrm>
          <a:off x="1464545" y="2992034"/>
          <a:ext cx="6096000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258411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572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/>
                        <a:t>Họ tên: Phạm Minh Sáng</a:t>
                      </a:r>
                    </a:p>
                    <a:p>
                      <a:pPr lvl="0" algn="l"/>
                      <a:r>
                        <a:rPr lang="en-US"/>
                        <a:t>MSSV: B2110976</a:t>
                      </a:r>
                    </a:p>
                    <a:p>
                      <a:pPr lvl="0" algn="l"/>
                      <a:r>
                        <a:rPr lang="en-US"/>
                        <a:t>Khóa: 47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GVHD: TS. Hà Duy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569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7741322" cy="2946289"/>
          </a:xfrm>
        </p:spPr>
        <p:txBody>
          <a:bodyPr>
            <a:normAutofit/>
          </a:bodyPr>
          <a:lstStyle/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Đăng nhập.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Đăng ký.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Tìm kiếm người dùng muốn kết bạn.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Gửi lời mời kết bạn và chấp nhận lời mời kết bạn.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Tìm người dùng đã kết bạn.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Gửi và nhận tin nhắn.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Hiển thị thông báo tin nhắn chưa đọc.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Đăng xuất.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Các chức năng chính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29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Giao diện người dùng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36" name="Picture 535">
            <a:extLst>
              <a:ext uri="{FF2B5EF4-FFF2-40B4-BE49-F238E27FC236}">
                <a16:creationId xmlns:a16="http://schemas.microsoft.com/office/drawing/2014/main" id="{20706A6C-8662-B9BD-17DC-03CD443B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43" y="1512953"/>
            <a:ext cx="4212387" cy="2276077"/>
          </a:xfrm>
          <a:prstGeom prst="rect">
            <a:avLst/>
          </a:prstGeom>
        </p:spPr>
      </p:pic>
      <p:pic>
        <p:nvPicPr>
          <p:cNvPr id="537" name="Picture 536">
            <a:extLst>
              <a:ext uri="{FF2B5EF4-FFF2-40B4-BE49-F238E27FC236}">
                <a16:creationId xmlns:a16="http://schemas.microsoft.com/office/drawing/2014/main" id="{9EDA3BC8-D95C-48D6-EC2B-CB4965D06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544" y="1512953"/>
            <a:ext cx="4212387" cy="227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Kết luận - Đánh giá</a:t>
            </a:r>
            <a:endParaRPr lang="en-US" b="1"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7741322" cy="2946289"/>
          </a:xfrm>
        </p:spPr>
        <p:txBody>
          <a:bodyPr>
            <a:normAutofit/>
          </a:bodyPr>
          <a:lstStyle/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Đăng ký được tài khoản, có thể sử dụng tài khoản đã đăng ký để đăng nhập ứng dụng.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Trao đổi tin nhắn giữa hai người dùng theo thời gian thực.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Kết bạn, đồng ý kết bạn giữa hai người dùng để bắt đầu trao đổi tin nhắn.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Thông báo khi có một tin nhắn mới mà người dùng chưa đọc.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Tìm kiếm người dùng để kết bạn, bạn bè đã có.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Thiết kế được giao diện Chat cơ bản.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Kết quả đạt được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7741322" cy="2946289"/>
          </a:xfrm>
        </p:spPr>
        <p:txBody>
          <a:bodyPr>
            <a:normAutofit/>
          </a:bodyPr>
          <a:lstStyle/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Giao diện chưa mượt mà, chưa có các hiệu ứng tương tác phục vụ cho trải nghiệm người dùng tốt hơn.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Các hộp thoại chứa tin nhắn mới chưa được chèn lên trên đầu danh sách cách hộp thoại của người dùng trao đổi với người dùng khác.</a:t>
            </a:r>
          </a:p>
          <a:p>
            <a:pPr marL="285750" indent="-285750" algn="just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Xây dựng cơ sở dữ liệu còn đơn sơ chưa đầy đủ hết tất cả các thông tin.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Hạn chế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8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Hướng phát triển</a:t>
            </a:r>
            <a:endParaRPr lang="en-US" b="1"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7741322" cy="2946289"/>
          </a:xfrm>
        </p:spPr>
        <p:txBody>
          <a:bodyPr>
            <a:normAutofit/>
          </a:bodyPr>
          <a:lstStyle/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Xây dựng chức năng tạo nhóm, chat nhóm.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Thêm chức năng video call.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Gửi các tin nhắn có chứa sticker, icon.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Gửi hình ảnh cho người khác.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Phát triển ứng dụng trở thành ứng dụng đa nền tảng.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Hướng phát triển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1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A77C7-42BA-BD17-CEE6-44CAD9E23C62}"/>
              </a:ext>
            </a:extLst>
          </p:cNvPr>
          <p:cNvSpPr/>
          <p:nvPr/>
        </p:nvSpPr>
        <p:spPr>
          <a:xfrm>
            <a:off x="2321169" y="3791243"/>
            <a:ext cx="4579034" cy="799806"/>
          </a:xfrm>
          <a:prstGeom prst="rect">
            <a:avLst/>
          </a:prstGeom>
          <a:solidFill>
            <a:srgbClr val="F0E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1977957" y="1605448"/>
            <a:ext cx="5188086" cy="1932604"/>
          </a:xfrm>
        </p:spPr>
        <p:txBody>
          <a:bodyPr/>
          <a:lstStyle/>
          <a:p>
            <a:pPr lvl="0"/>
            <a:r>
              <a:rPr lang="en-US" sz="6600" b="1"/>
              <a:t>Thanks for listening!</a:t>
            </a:r>
            <a:endParaRPr lang="en-US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2C8A3517-EA08-1066-9782-CD03E7DA7569}"/>
              </a:ext>
            </a:extLst>
          </p:cNvPr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74CD01A-AABE-6F21-06BD-D9D9AD91D0D6}"/>
              </a:ext>
            </a:extLst>
          </p:cNvPr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267B0B55-B8B7-B760-11D9-BB04AFF28C17}"/>
              </a:ext>
            </a:extLst>
          </p:cNvPr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C5451D7-E40B-3363-08D6-B813AEF75030}"/>
              </a:ext>
            </a:extLst>
          </p:cNvPr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>
          <a:xfrm>
            <a:off x="2036322" y="1759596"/>
            <a:ext cx="2083549" cy="470849"/>
          </a:xfrm>
        </p:spPr>
        <p:txBody>
          <a:bodyPr/>
          <a:lstStyle/>
          <a:p>
            <a:pPr lvl="0"/>
            <a:r>
              <a:rPr lang="en-US" b="1"/>
              <a:t>Đặt vấn đề</a:t>
            </a:r>
            <a:endParaRPr lang="en-US" b="1"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>
          <a:xfrm>
            <a:off x="5808222" y="1759596"/>
            <a:ext cx="2611878" cy="470849"/>
          </a:xfrm>
        </p:spPr>
        <p:txBody>
          <a:bodyPr/>
          <a:lstStyle/>
          <a:p>
            <a:pPr lvl="0"/>
            <a:r>
              <a:rPr lang="en-US" b="1"/>
              <a:t>Xây dựng ứng dụng</a:t>
            </a:r>
            <a:endParaRPr lang="en-US" b="1"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8"/>
          </p:nvPr>
        </p:nvSpPr>
        <p:spPr>
          <a:xfrm>
            <a:off x="5808218" y="3228943"/>
            <a:ext cx="2611878" cy="470849"/>
          </a:xfrm>
        </p:spPr>
        <p:txBody>
          <a:bodyPr/>
          <a:lstStyle/>
          <a:p>
            <a:pPr lvl="0"/>
            <a:r>
              <a:rPr lang="en-US" b="1"/>
              <a:t>Hướng phát triển</a:t>
            </a:r>
            <a:endParaRPr lang="en-US" b="1"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9"/>
          </p:nvPr>
        </p:nvSpPr>
        <p:spPr/>
        <p:txBody>
          <a:bodyPr/>
          <a:lstStyle/>
          <a:p>
            <a:pPr lvl="0"/>
            <a:r>
              <a:rPr lang="en-US"/>
              <a:t>04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4"/>
          </p:nvPr>
        </p:nvSpPr>
        <p:spPr>
          <a:xfrm>
            <a:off x="2036322" y="3228944"/>
            <a:ext cx="3121534" cy="470849"/>
          </a:xfrm>
        </p:spPr>
        <p:txBody>
          <a:bodyPr/>
          <a:lstStyle/>
          <a:p>
            <a:pPr lvl="0"/>
            <a:r>
              <a:rPr lang="en-US" b="1"/>
              <a:t>Kết luận – Đánh giá</a:t>
            </a:r>
            <a:endParaRPr lang="en-US" b="1"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5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Nội dung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Đặt vấn đề</a:t>
            </a:r>
            <a:endParaRPr lang="en-US" b="1"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4424875" cy="2946289"/>
          </a:xfrm>
        </p:spPr>
        <p:txBody>
          <a:bodyPr>
            <a:normAutofit/>
          </a:bodyPr>
          <a:lstStyle/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Hiện nay, ứng dụng công nghệ thông tin vào đời sống con người ngày càng phổ biến. 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Khi làm việc từ xa thì việc trao đổi thông tin với nhau trở nên khó khăn hơn hay là việc muốn trò chuyện với bạn bè ở xa bằng tin nhắn trở thành một trong những nhu cầu thiết yếu của người dùng.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Nắm bắt được nhu cầu đó của người dùng, ứng dụng chat trao đổi tin đã được ra đời để đáp ứng.</a:t>
            </a:r>
            <a:endParaRPr lang="en-US" sz="1600" dirty="0"/>
          </a:p>
          <a:p>
            <a:pPr lvl="0" algn="just"/>
            <a:endParaRPr lang="en-US" sz="1600"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Đặt vấn đề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EA8A9A25-0E17-76E7-23F1-4457C8F47DA4}"/>
              </a:ext>
            </a:extLst>
          </p:cNvPr>
          <p:cNvGrpSpPr/>
          <p:nvPr/>
        </p:nvGrpSpPr>
        <p:grpSpPr>
          <a:xfrm>
            <a:off x="5304948" y="1467041"/>
            <a:ext cx="3657600" cy="2463942"/>
            <a:chOff x="5304949" y="1467041"/>
            <a:chExt cx="3638729" cy="2463942"/>
          </a:xfrm>
        </p:grpSpPr>
        <p:pic>
          <p:nvPicPr>
            <p:cNvPr id="1026" name="Picture 2" descr="TOP 10 Ứng dụng chat phổ biến cho dân văn phòng 2022">
              <a:extLst>
                <a:ext uri="{FF2B5EF4-FFF2-40B4-BE49-F238E27FC236}">
                  <a16:creationId xmlns:a16="http://schemas.microsoft.com/office/drawing/2014/main" id="{31A69F90-E15F-3E86-2502-6865808E57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1" r="13219"/>
            <a:stretch/>
          </p:blipFill>
          <p:spPr bwMode="auto">
            <a:xfrm>
              <a:off x="5304949" y="1467041"/>
              <a:ext cx="3638729" cy="246394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5C9687A7-274A-046C-D46D-467C6D0B3254}"/>
                </a:ext>
              </a:extLst>
            </p:cNvPr>
            <p:cNvSpPr/>
            <p:nvPr/>
          </p:nvSpPr>
          <p:spPr>
            <a:xfrm rot="20710503">
              <a:off x="7096981" y="2775034"/>
              <a:ext cx="594573" cy="1394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88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Xây dựng ứng dụng</a:t>
            </a:r>
            <a:endParaRPr lang="en-US" b="1"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4424875" cy="2946289"/>
          </a:xfrm>
        </p:spPr>
        <p:txBody>
          <a:bodyPr>
            <a:normAutofit/>
          </a:bodyPr>
          <a:lstStyle/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Sử dụng Node.js để xây dựng web server kết hợp Express để hỗ trợ cho việc xây dựng ứng dụng trên nền tảng web dễ dàng hơn.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Hệ quản trị cơ sở dữ liệu để lưu trữ thông tin tài khoản của người dùng, thông tin về tin nhắn trao đổi trên ứng dụng là MySQL.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Kết hợp làm giao diện người dùng bằng HTML, CSS, JavaScript và EJS.</a:t>
            </a:r>
            <a:endParaRPr lang="en-US" sz="1600"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Công nghệ sử dụng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052" name="Picture 4" descr="New Express 5 Features to Try • Stateful">
            <a:extLst>
              <a:ext uri="{FF2B5EF4-FFF2-40B4-BE49-F238E27FC236}">
                <a16:creationId xmlns:a16="http://schemas.microsoft.com/office/drawing/2014/main" id="{6F98C845-C5AA-21D1-CE6F-D6DA909DD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2" t="-137" r="14094" b="137"/>
          <a:stretch/>
        </p:blipFill>
        <p:spPr bwMode="auto">
          <a:xfrm>
            <a:off x="5414228" y="1209993"/>
            <a:ext cx="1931901" cy="1305986"/>
          </a:xfrm>
          <a:prstGeom prst="roundRect">
            <a:avLst/>
          </a:prstGeom>
          <a:noFill/>
          <a:ln w="28575">
            <a:solidFill>
              <a:srgbClr val="E0B4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ml Css Javascript Images – Browse 13,491 Stock Photos, Vectors, and Video  | Adobe Stock">
            <a:extLst>
              <a:ext uri="{FF2B5EF4-FFF2-40B4-BE49-F238E27FC236}">
                <a16:creationId xmlns:a16="http://schemas.microsoft.com/office/drawing/2014/main" id="{3B57C29B-3ECE-E66A-BCE3-7A8511D02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" r="5881"/>
          <a:stretch/>
        </p:blipFill>
        <p:spPr bwMode="auto">
          <a:xfrm>
            <a:off x="6958252" y="2182216"/>
            <a:ext cx="1968511" cy="1240743"/>
          </a:xfrm>
          <a:prstGeom prst="roundRect">
            <a:avLst/>
          </a:prstGeom>
          <a:noFill/>
          <a:ln w="28575">
            <a:solidFill>
              <a:srgbClr val="E0B4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SQL là gì? Hướng dẫn cài đặt và sử dụng MYSQL">
            <a:extLst>
              <a:ext uri="{FF2B5EF4-FFF2-40B4-BE49-F238E27FC236}">
                <a16:creationId xmlns:a16="http://schemas.microsoft.com/office/drawing/2014/main" id="{0E2DA91B-D2E7-C0F8-1A72-CDD3AA5A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847" y="3216396"/>
            <a:ext cx="2000661" cy="1354749"/>
          </a:xfrm>
          <a:prstGeom prst="roundRect">
            <a:avLst/>
          </a:prstGeom>
          <a:noFill/>
          <a:ln w="28575">
            <a:solidFill>
              <a:srgbClr val="E0B4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329448"/>
            <a:ext cx="4424875" cy="2946289"/>
          </a:xfrm>
        </p:spPr>
        <p:txBody>
          <a:bodyPr>
            <a:normAutofit/>
          </a:bodyPr>
          <a:lstStyle/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Sử dụng thư viện Socket.IO để việc trao đổi tin nhắn của người dùng theo thời gian thực. 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Thư viện này có cung cấp các cơ chế bảo mật: mã hóa dữ liệu trên đường truyền, hỗ trợ cân bằng tải, hỗ trợ cho tường lửa.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Các chức năng đặc trưng như: kết nối server tự động, mã hóa nhị phân, tiện ích tạo kênh và phòng.</a:t>
            </a:r>
          </a:p>
          <a:p>
            <a:pPr marL="57150" lvl="0" indent="-285750" algn="just">
              <a:buFont typeface="Arial" panose="020B0604020202020204" pitchFamily="34" charset="0"/>
              <a:buChar char="•"/>
            </a:pPr>
            <a:r>
              <a:rPr lang="en-US" sz="1600"/>
              <a:t>Socket.IO sử dụng trên mô hình giao thức HTTP Long Polling hoặc WebSocket tạo ra kết nối.</a:t>
            </a:r>
            <a:endParaRPr lang="en-US" sz="1600"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Socket.IO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076" name="Picture 4" descr="What's new in SocketIO 4?">
            <a:extLst>
              <a:ext uri="{FF2B5EF4-FFF2-40B4-BE49-F238E27FC236}">
                <a16:creationId xmlns:a16="http://schemas.microsoft.com/office/drawing/2014/main" id="{3D4C0988-3D45-B8EC-E2D9-21294346F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592" r="4749" b="-592"/>
          <a:stretch/>
        </p:blipFill>
        <p:spPr bwMode="auto">
          <a:xfrm>
            <a:off x="5276215" y="1604640"/>
            <a:ext cx="3689211" cy="1934220"/>
          </a:xfrm>
          <a:prstGeom prst="roundRect">
            <a:avLst/>
          </a:prstGeom>
          <a:noFill/>
          <a:ln w="28575">
            <a:solidFill>
              <a:srgbClr val="E0B4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HTTP Long Polling &amp; WebSocket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635DBF-A1B2-448A-02A4-215DC7CD2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55" y="1361925"/>
            <a:ext cx="5604923" cy="3424472"/>
          </a:xfrm>
          <a:prstGeom prst="roundRect">
            <a:avLst/>
          </a:prstGeom>
          <a:noFill/>
          <a:ln w="28575">
            <a:solidFill>
              <a:srgbClr val="E0B4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054" descr="A diagram of a computer&#10;&#10;Description automatically generated">
            <a:extLst>
              <a:ext uri="{FF2B5EF4-FFF2-40B4-BE49-F238E27FC236}">
                <a16:creationId xmlns:a16="http://schemas.microsoft.com/office/drawing/2014/main" id="{F256E061-9204-637C-7807-C88E0A30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527" y="1361925"/>
            <a:ext cx="5954945" cy="3424472"/>
          </a:xfrm>
          <a:prstGeom prst="roundRect">
            <a:avLst/>
          </a:prstGeom>
          <a:ln w="28575">
            <a:solidFill>
              <a:srgbClr val="E0B4A4"/>
            </a:solidFill>
          </a:ln>
        </p:spPr>
      </p:pic>
    </p:spTree>
    <p:extLst>
      <p:ext uri="{BB962C8B-B14F-4D97-AF65-F5344CB8AC3E}">
        <p14:creationId xmlns:p14="http://schemas.microsoft.com/office/powerpoint/2010/main" val="53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Mô hình cơ sở dữ liệu</a:t>
            </a:r>
            <a:endParaRPr lang="en-US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53AC285-CA9B-3127-8725-B8AF98FC3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5" r="8327"/>
          <a:stretch/>
        </p:blipFill>
        <p:spPr>
          <a:xfrm>
            <a:off x="1296170" y="1160152"/>
            <a:ext cx="6551660" cy="3482844"/>
          </a:xfrm>
          <a:prstGeom prst="roundRect">
            <a:avLst/>
          </a:prstGeom>
          <a:ln w="28575">
            <a:solidFill>
              <a:srgbClr val="E0B4A4"/>
            </a:solidFill>
          </a:ln>
        </p:spPr>
      </p:pic>
    </p:spTree>
    <p:extLst>
      <p:ext uri="{BB962C8B-B14F-4D97-AF65-F5344CB8AC3E}">
        <p14:creationId xmlns:p14="http://schemas.microsoft.com/office/powerpoint/2010/main" val="41330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629</Words>
  <Application>Microsoft Office PowerPoint</Application>
  <PresentationFormat>On-screen Show (16:9)</PresentationFormat>
  <Paragraphs>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Montserrat</vt:lpstr>
      <vt:lpstr>Bebas Neue</vt:lpstr>
      <vt:lpstr>Poppins ExtraBold</vt:lpstr>
      <vt:lpstr>Anaheim</vt:lpstr>
      <vt:lpstr>Times New Roman</vt:lpstr>
      <vt:lpstr>Calibri</vt:lpstr>
      <vt:lpstr>Elegant Workplan by Slidesgo</vt:lpstr>
      <vt:lpstr>ỨNG DỤNG CHAT CƠ BẢN</vt:lpstr>
      <vt:lpstr>Nội dung</vt:lpstr>
      <vt:lpstr>Đặt vấn đề</vt:lpstr>
      <vt:lpstr>Đặt vấn đề</vt:lpstr>
      <vt:lpstr>Xây dựng ứng dụng</vt:lpstr>
      <vt:lpstr>Công nghệ sử dụng</vt:lpstr>
      <vt:lpstr>Socket.IO</vt:lpstr>
      <vt:lpstr>HTTP Long Polling &amp; WebSocket</vt:lpstr>
      <vt:lpstr>Mô hình cơ sở dữ liệu</vt:lpstr>
      <vt:lpstr>Các chức năng chính</vt:lpstr>
      <vt:lpstr>Giao diện người dùng</vt:lpstr>
      <vt:lpstr>Kết luận - Đánh giá</vt:lpstr>
      <vt:lpstr>Kết quả đạt được</vt:lpstr>
      <vt:lpstr>Hạn chế</vt:lpstr>
      <vt:lpstr>Hướng phát triển</vt:lpstr>
      <vt:lpstr>Hướng phát triển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Sáng Phạm</cp:lastModifiedBy>
  <cp:revision>49</cp:revision>
  <dcterms:created xsi:type="dcterms:W3CDTF">2021-10-12T08:06:43Z</dcterms:created>
  <dcterms:modified xsi:type="dcterms:W3CDTF">2024-05-11T05:06:04Z</dcterms:modified>
</cp:coreProperties>
</file>