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27" autoAdjust="0"/>
  </p:normalViewPr>
  <p:slideViewPr>
    <p:cSldViewPr>
      <p:cViewPr varScale="1">
        <p:scale>
          <a:sx n="60" d="100"/>
          <a:sy n="60" d="100"/>
        </p:scale>
        <p:origin x="-86" y="-605"/>
      </p:cViewPr>
      <p:guideLst>
        <p:guide orient="horz" pos="2160"/>
        <p:guide pos="2880"/>
      </p:guideLst>
    </p:cSldViewPr>
  </p:slideViewPr>
  <p:notesTextViewPr>
    <p:cViewPr>
      <p:scale>
        <a:sx n="1" d="1"/>
        <a:sy n="1" d="1"/>
      </p:scale>
      <p:origin x="0" y="1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E56B2-1E29-43BA-A30C-AEB0598D752A}" type="datetimeFigureOut">
              <a:rPr lang="en-IN" smtClean="0"/>
              <a:t>05-02-2023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4AA4D-2848-4734-898C-14743D8A95D3}" type="slidenum">
              <a:rPr lang="en-IN" smtClean="0"/>
              <a:t>‹#›</a:t>
            </a:fld>
            <a:endParaRPr lang="en-IN"/>
          </a:p>
        </p:txBody>
      </p:sp>
    </p:spTree>
    <p:extLst>
      <p:ext uri="{BB962C8B-B14F-4D97-AF65-F5344CB8AC3E}">
        <p14:creationId xmlns:p14="http://schemas.microsoft.com/office/powerpoint/2010/main" val="202534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SUBMITTED BY :</a:t>
            </a:r>
            <a:r>
              <a:rPr lang="en-US" baseline="0" dirty="0" smtClean="0"/>
              <a:t> - PRAKASH MOHAN TARAI</a:t>
            </a:r>
            <a:endParaRPr lang="en-IN" dirty="0"/>
          </a:p>
        </p:txBody>
      </p:sp>
      <p:sp>
        <p:nvSpPr>
          <p:cNvPr id="4" name="Slide Number Placeholder 3"/>
          <p:cNvSpPr>
            <a:spLocks noGrp="1"/>
          </p:cNvSpPr>
          <p:nvPr>
            <p:ph type="sldNum" sz="quarter" idx="10"/>
          </p:nvPr>
        </p:nvSpPr>
        <p:spPr/>
        <p:txBody>
          <a:bodyPr/>
          <a:lstStyle/>
          <a:p>
            <a:fld id="{FCD4AA4D-2848-4734-898C-14743D8A95D3}" type="slidenum">
              <a:rPr lang="en-IN" smtClean="0"/>
              <a:t>1</a:t>
            </a:fld>
            <a:endParaRPr lang="en-IN"/>
          </a:p>
        </p:txBody>
      </p:sp>
    </p:spTree>
    <p:extLst>
      <p:ext uri="{BB962C8B-B14F-4D97-AF65-F5344CB8AC3E}">
        <p14:creationId xmlns:p14="http://schemas.microsoft.com/office/powerpoint/2010/main" val="42512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10</a:t>
            </a:fld>
            <a:endParaRPr lang="en-IN"/>
          </a:p>
        </p:txBody>
      </p:sp>
    </p:spTree>
    <p:extLst>
      <p:ext uri="{BB962C8B-B14F-4D97-AF65-F5344CB8AC3E}">
        <p14:creationId xmlns:p14="http://schemas.microsoft.com/office/powerpoint/2010/main" val="187018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11</a:t>
            </a:fld>
            <a:endParaRPr lang="en-IN"/>
          </a:p>
        </p:txBody>
      </p:sp>
    </p:spTree>
    <p:extLst>
      <p:ext uri="{BB962C8B-B14F-4D97-AF65-F5344CB8AC3E}">
        <p14:creationId xmlns:p14="http://schemas.microsoft.com/office/powerpoint/2010/main" val="3743847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12</a:t>
            </a:fld>
            <a:endParaRPr lang="en-IN"/>
          </a:p>
        </p:txBody>
      </p:sp>
    </p:spTree>
    <p:extLst>
      <p:ext uri="{BB962C8B-B14F-4D97-AF65-F5344CB8AC3E}">
        <p14:creationId xmlns:p14="http://schemas.microsoft.com/office/powerpoint/2010/main" val="2966372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13</a:t>
            </a:fld>
            <a:endParaRPr lang="en-IN"/>
          </a:p>
        </p:txBody>
      </p:sp>
    </p:spTree>
    <p:extLst>
      <p:ext uri="{BB962C8B-B14F-4D97-AF65-F5344CB8AC3E}">
        <p14:creationId xmlns:p14="http://schemas.microsoft.com/office/powerpoint/2010/main" val="423563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14</a:t>
            </a:fld>
            <a:endParaRPr lang="en-IN"/>
          </a:p>
        </p:txBody>
      </p:sp>
    </p:spTree>
    <p:extLst>
      <p:ext uri="{BB962C8B-B14F-4D97-AF65-F5344CB8AC3E}">
        <p14:creationId xmlns:p14="http://schemas.microsoft.com/office/powerpoint/2010/main" val="279091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15</a:t>
            </a:fld>
            <a:endParaRPr lang="en-IN"/>
          </a:p>
        </p:txBody>
      </p:sp>
    </p:spTree>
    <p:extLst>
      <p:ext uri="{BB962C8B-B14F-4D97-AF65-F5344CB8AC3E}">
        <p14:creationId xmlns:p14="http://schemas.microsoft.com/office/powerpoint/2010/main" val="367804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16</a:t>
            </a:fld>
            <a:endParaRPr lang="en-IN"/>
          </a:p>
        </p:txBody>
      </p:sp>
    </p:spTree>
    <p:extLst>
      <p:ext uri="{BB962C8B-B14F-4D97-AF65-F5344CB8AC3E}">
        <p14:creationId xmlns:p14="http://schemas.microsoft.com/office/powerpoint/2010/main" val="1093865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17</a:t>
            </a:fld>
            <a:endParaRPr lang="en-IN"/>
          </a:p>
        </p:txBody>
      </p:sp>
    </p:spTree>
    <p:extLst>
      <p:ext uri="{BB962C8B-B14F-4D97-AF65-F5344CB8AC3E}">
        <p14:creationId xmlns:p14="http://schemas.microsoft.com/office/powerpoint/2010/main" val="21886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18</a:t>
            </a:fld>
            <a:endParaRPr lang="en-IN"/>
          </a:p>
        </p:txBody>
      </p:sp>
    </p:spTree>
    <p:extLst>
      <p:ext uri="{BB962C8B-B14F-4D97-AF65-F5344CB8AC3E}">
        <p14:creationId xmlns:p14="http://schemas.microsoft.com/office/powerpoint/2010/main" val="2387878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19</a:t>
            </a:fld>
            <a:endParaRPr lang="en-IN"/>
          </a:p>
        </p:txBody>
      </p:sp>
    </p:spTree>
    <p:extLst>
      <p:ext uri="{BB962C8B-B14F-4D97-AF65-F5344CB8AC3E}">
        <p14:creationId xmlns:p14="http://schemas.microsoft.com/office/powerpoint/2010/main" val="263094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2</a:t>
            </a:fld>
            <a:endParaRPr lang="en-IN"/>
          </a:p>
        </p:txBody>
      </p:sp>
    </p:spTree>
    <p:extLst>
      <p:ext uri="{BB962C8B-B14F-4D97-AF65-F5344CB8AC3E}">
        <p14:creationId xmlns:p14="http://schemas.microsoft.com/office/powerpoint/2010/main" val="2369796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a:t>
            </a:r>
            <a:r>
              <a:rPr lang="en-US" baseline="0" smtClean="0"/>
              <a:t>MOHAN TARAI</a:t>
            </a:r>
            <a:endParaRPr lang="en-IN" smtClean="0"/>
          </a:p>
        </p:txBody>
      </p:sp>
      <p:sp>
        <p:nvSpPr>
          <p:cNvPr id="4" name="Slide Number Placeholder 3"/>
          <p:cNvSpPr>
            <a:spLocks noGrp="1"/>
          </p:cNvSpPr>
          <p:nvPr>
            <p:ph type="sldNum" sz="quarter" idx="10"/>
          </p:nvPr>
        </p:nvSpPr>
        <p:spPr/>
        <p:txBody>
          <a:bodyPr/>
          <a:lstStyle/>
          <a:p>
            <a:fld id="{FCD4AA4D-2848-4734-898C-14743D8A95D3}" type="slidenum">
              <a:rPr lang="en-IN" smtClean="0"/>
              <a:t>20</a:t>
            </a:fld>
            <a:endParaRPr lang="en-IN"/>
          </a:p>
        </p:txBody>
      </p:sp>
    </p:spTree>
    <p:extLst>
      <p:ext uri="{BB962C8B-B14F-4D97-AF65-F5344CB8AC3E}">
        <p14:creationId xmlns:p14="http://schemas.microsoft.com/office/powerpoint/2010/main" val="346240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3</a:t>
            </a:fld>
            <a:endParaRPr lang="en-IN"/>
          </a:p>
        </p:txBody>
      </p:sp>
    </p:spTree>
    <p:extLst>
      <p:ext uri="{BB962C8B-B14F-4D97-AF65-F5344CB8AC3E}">
        <p14:creationId xmlns:p14="http://schemas.microsoft.com/office/powerpoint/2010/main" val="390297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4</a:t>
            </a:fld>
            <a:endParaRPr lang="en-IN"/>
          </a:p>
        </p:txBody>
      </p:sp>
    </p:spTree>
    <p:extLst>
      <p:ext uri="{BB962C8B-B14F-4D97-AF65-F5344CB8AC3E}">
        <p14:creationId xmlns:p14="http://schemas.microsoft.com/office/powerpoint/2010/main" val="149073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5</a:t>
            </a:fld>
            <a:endParaRPr lang="en-IN"/>
          </a:p>
        </p:txBody>
      </p:sp>
    </p:spTree>
    <p:extLst>
      <p:ext uri="{BB962C8B-B14F-4D97-AF65-F5344CB8AC3E}">
        <p14:creationId xmlns:p14="http://schemas.microsoft.com/office/powerpoint/2010/main" val="72428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6</a:t>
            </a:fld>
            <a:endParaRPr lang="en-IN"/>
          </a:p>
        </p:txBody>
      </p:sp>
    </p:spTree>
    <p:extLst>
      <p:ext uri="{BB962C8B-B14F-4D97-AF65-F5344CB8AC3E}">
        <p14:creationId xmlns:p14="http://schemas.microsoft.com/office/powerpoint/2010/main" val="218641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7</a:t>
            </a:fld>
            <a:endParaRPr lang="en-IN"/>
          </a:p>
        </p:txBody>
      </p:sp>
    </p:spTree>
    <p:extLst>
      <p:ext uri="{BB962C8B-B14F-4D97-AF65-F5344CB8AC3E}">
        <p14:creationId xmlns:p14="http://schemas.microsoft.com/office/powerpoint/2010/main" val="96256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8</a:t>
            </a:fld>
            <a:endParaRPr lang="en-IN"/>
          </a:p>
        </p:txBody>
      </p:sp>
    </p:spTree>
    <p:extLst>
      <p:ext uri="{BB962C8B-B14F-4D97-AF65-F5344CB8AC3E}">
        <p14:creationId xmlns:p14="http://schemas.microsoft.com/office/powerpoint/2010/main" val="400688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SUBMITTED BY :</a:t>
            </a:r>
            <a:r>
              <a:rPr lang="en-US" baseline="0" dirty="0" smtClean="0"/>
              <a:t> - PRAKASH MOHAN TARAI</a:t>
            </a:r>
            <a:endParaRPr lang="en-IN" dirty="0" smtClean="0"/>
          </a:p>
        </p:txBody>
      </p:sp>
      <p:sp>
        <p:nvSpPr>
          <p:cNvPr id="4" name="Slide Number Placeholder 3"/>
          <p:cNvSpPr>
            <a:spLocks noGrp="1"/>
          </p:cNvSpPr>
          <p:nvPr>
            <p:ph type="sldNum" sz="quarter" idx="10"/>
          </p:nvPr>
        </p:nvSpPr>
        <p:spPr/>
        <p:txBody>
          <a:bodyPr/>
          <a:lstStyle/>
          <a:p>
            <a:fld id="{FCD4AA4D-2848-4734-898C-14743D8A95D3}" type="slidenum">
              <a:rPr lang="en-IN" smtClean="0"/>
              <a:t>9</a:t>
            </a:fld>
            <a:endParaRPr lang="en-IN"/>
          </a:p>
        </p:txBody>
      </p:sp>
    </p:spTree>
    <p:extLst>
      <p:ext uri="{BB962C8B-B14F-4D97-AF65-F5344CB8AC3E}">
        <p14:creationId xmlns:p14="http://schemas.microsoft.com/office/powerpoint/2010/main" val="405658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361B75-67C9-4CDC-9057-FE771223A1E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61B75-67C9-4CDC-9057-FE771223A1E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E361B75-67C9-4CDC-9057-FE771223A1E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E822-ADC6-4056-B43B-A1F55C99404A}"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61B75-67C9-4CDC-9057-FE771223A1E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E822-ADC6-4056-B43B-A1F55C99404A}"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361B75-67C9-4CDC-9057-FE771223A1E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E361B75-67C9-4CDC-9057-FE771223A1E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E822-ADC6-4056-B43B-A1F55C99404A}"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361B75-67C9-4CDC-9057-FE771223A1E2}"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361B75-67C9-4CDC-9057-FE771223A1E2}"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E361B75-67C9-4CDC-9057-FE771223A1E2}"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FBE822-ADC6-4056-B43B-A1F55C9940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E361B75-67C9-4CDC-9057-FE771223A1E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E822-ADC6-4056-B43B-A1F55C99404A}"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61B75-67C9-4CDC-9057-FE771223A1E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E822-ADC6-4056-B43B-A1F55C99404A}"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E361B75-67C9-4CDC-9057-FE771223A1E2}" type="datetimeFigureOut">
              <a:rPr lang="en-IN" smtClean="0"/>
              <a:t>05-02-2023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6FBE822-ADC6-4056-B43B-A1F55C99404A}"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 y="116632"/>
            <a:ext cx="9131205" cy="548679"/>
          </a:xfrm>
        </p:spPr>
        <p:txBody>
          <a:bodyPr>
            <a:normAutofit/>
          </a:bodyPr>
          <a:lstStyle/>
          <a:p>
            <a:r>
              <a:rPr lang="en-US" sz="2400" b="1" i="1" dirty="0" smtClean="0">
                <a:solidFill>
                  <a:schemeClr val="tx1"/>
                </a:solidFill>
                <a:latin typeface="+mn-lt"/>
              </a:rPr>
              <a:t>1. Differentiate between inferential statistics and descriptive statistics? </a:t>
            </a:r>
            <a:endParaRPr lang="en-IN" sz="2400" b="1" i="1"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373429481"/>
              </p:ext>
            </p:extLst>
          </p:nvPr>
        </p:nvGraphicFramePr>
        <p:xfrm>
          <a:off x="11159" y="908720"/>
          <a:ext cx="9132840" cy="6486441"/>
        </p:xfrm>
        <a:graphic>
          <a:graphicData uri="http://schemas.openxmlformats.org/drawingml/2006/table">
            <a:tbl>
              <a:tblPr firstRow="1" bandRow="1">
                <a:tableStyleId>{5C22544A-7EE6-4342-B048-85BDC9FD1C3A}</a:tableStyleId>
              </a:tblPr>
              <a:tblGrid>
                <a:gridCol w="2256585"/>
                <a:gridCol w="3456384"/>
                <a:gridCol w="3419871"/>
              </a:tblGrid>
              <a:tr h="606935">
                <a:tc>
                  <a:txBody>
                    <a:bodyPr/>
                    <a:lstStyle/>
                    <a:p>
                      <a:pPr algn="ctr"/>
                      <a:r>
                        <a:rPr lang="en-US" sz="2400" b="1" dirty="0" smtClean="0"/>
                        <a:t>BASIS</a:t>
                      </a:r>
                      <a:r>
                        <a:rPr lang="en-US" sz="2400" b="1" baseline="0" dirty="0" smtClean="0"/>
                        <a:t> FOR </a:t>
                      </a:r>
                    </a:p>
                    <a:p>
                      <a:pPr algn="ctr"/>
                      <a:r>
                        <a:rPr lang="en-US" sz="2400" b="1" baseline="0" dirty="0" smtClean="0"/>
                        <a:t>COMPARISON</a:t>
                      </a:r>
                      <a:endParaRPr lang="en-IN"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dirty="0" smtClean="0"/>
                        <a:t>INFERENTIAL STATISTICS</a:t>
                      </a:r>
                    </a:p>
                    <a:p>
                      <a:pPr algn="ctr"/>
                      <a:endParaRPr lang="en-IN"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t>DESCRIPTIVE STATISTICS </a:t>
                      </a:r>
                    </a:p>
                    <a:p>
                      <a:pPr algn="ctr"/>
                      <a:r>
                        <a:rPr lang="en-IN" sz="2400" dirty="0" smtClean="0"/>
                        <a:t> </a:t>
                      </a:r>
                      <a:endParaRPr lang="en-IN" sz="2400" dirty="0"/>
                    </a:p>
                  </a:txBody>
                  <a:tcPr/>
                </a:tc>
              </a:tr>
              <a:tr h="1029902">
                <a:tc>
                  <a:txBody>
                    <a:bodyPr/>
                    <a:lstStyle/>
                    <a:p>
                      <a:r>
                        <a:rPr lang="en-US" dirty="0" smtClean="0"/>
                        <a:t>Meaning</a:t>
                      </a:r>
                      <a:endParaRPr lang="en-IN" dirty="0"/>
                    </a:p>
                  </a:txBody>
                  <a:tcPr/>
                </a:tc>
                <a:tc>
                  <a:txBody>
                    <a:bodyPr/>
                    <a:lstStyle/>
                    <a:p>
                      <a:r>
                        <a:rPr lang="en-US" dirty="0" smtClean="0"/>
                        <a:t>Inferential Statistics is a type of statistics, that focuses on drawing conclusions about the population, on the basis of sample analysis and observation. </a:t>
                      </a:r>
                      <a:endParaRPr lang="en-IN" dirty="0"/>
                    </a:p>
                  </a:txBody>
                  <a:tcPr/>
                </a:tc>
                <a:tc>
                  <a:txBody>
                    <a:bodyPr/>
                    <a:lstStyle/>
                    <a:p>
                      <a:r>
                        <a:rPr lang="en-US" dirty="0" smtClean="0"/>
                        <a:t>Descriptive Statistics is that branch of statistics which is concerned with describing the population under study. </a:t>
                      </a:r>
                      <a:endParaRPr lang="en-IN" dirty="0"/>
                    </a:p>
                  </a:txBody>
                  <a:tcPr/>
                </a:tc>
              </a:tr>
              <a:tr h="1029902">
                <a:tc>
                  <a:txBody>
                    <a:bodyPr/>
                    <a:lstStyle/>
                    <a:p>
                      <a:r>
                        <a:rPr lang="en-IN" dirty="0" smtClean="0"/>
                        <a:t>Function</a:t>
                      </a:r>
                      <a:endParaRPr lang="en-IN" dirty="0"/>
                    </a:p>
                  </a:txBody>
                  <a:tcPr/>
                </a:tc>
                <a:tc>
                  <a:txBody>
                    <a:bodyPr/>
                    <a:lstStyle/>
                    <a:p>
                      <a:r>
                        <a:rPr lang="en-US" dirty="0" smtClean="0"/>
                        <a:t>It attempts to reach the conclusion to learn about the population, that extends beyond the data available. </a:t>
                      </a:r>
                    </a:p>
                  </a:txBody>
                  <a:tcPr/>
                </a:tc>
                <a:tc>
                  <a:txBody>
                    <a:bodyPr/>
                    <a:lstStyle/>
                    <a:p>
                      <a:r>
                        <a:rPr lang="en-US" dirty="0" smtClean="0"/>
                        <a:t>It explains the data, which is already known, to summarize sample. </a:t>
                      </a:r>
                      <a:endParaRPr lang="en-IN" dirty="0"/>
                    </a:p>
                  </a:txBody>
                  <a:tcPr/>
                </a:tc>
              </a:tr>
              <a:tr h="102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it does?</a:t>
                      </a:r>
                    </a:p>
                    <a:p>
                      <a:endParaRPr lang="en-IN" dirty="0"/>
                    </a:p>
                  </a:txBody>
                  <a:tcPr/>
                </a:tc>
                <a:tc>
                  <a:txBody>
                    <a:bodyPr/>
                    <a:lstStyle/>
                    <a:p>
                      <a:r>
                        <a:rPr lang="en-US" dirty="0" smtClean="0"/>
                        <a:t>Compares, test and predicts data. </a:t>
                      </a:r>
                      <a:endParaRPr lang="en-IN" dirty="0"/>
                    </a:p>
                  </a:txBody>
                  <a:tcPr/>
                </a:tc>
                <a:tc>
                  <a:txBody>
                    <a:bodyPr/>
                    <a:lstStyle/>
                    <a:p>
                      <a:r>
                        <a:rPr lang="en-US" dirty="0" smtClean="0"/>
                        <a:t>Organize, analyze and present data in a meaningful way.</a:t>
                      </a:r>
                      <a:endParaRPr lang="en-IN" dirty="0"/>
                    </a:p>
                  </a:txBody>
                  <a:tcPr/>
                </a:tc>
              </a:tr>
              <a:tr h="1029902">
                <a:tc>
                  <a:txBody>
                    <a:bodyPr/>
                    <a:lstStyle/>
                    <a:p>
                      <a:r>
                        <a:rPr lang="en-IN" dirty="0" smtClean="0"/>
                        <a:t>Usage</a:t>
                      </a:r>
                      <a:endParaRPr lang="en-IN" dirty="0"/>
                    </a:p>
                  </a:txBody>
                  <a:tcPr/>
                </a:tc>
                <a:tc>
                  <a:txBody>
                    <a:bodyPr/>
                    <a:lstStyle/>
                    <a:p>
                      <a:r>
                        <a:rPr lang="en-US" dirty="0" smtClean="0"/>
                        <a:t>To explain the chances of occurrence of an event. </a:t>
                      </a:r>
                      <a:endParaRPr lang="en-IN" dirty="0"/>
                    </a:p>
                  </a:txBody>
                  <a:tcPr/>
                </a:tc>
                <a:tc>
                  <a:txBody>
                    <a:bodyPr/>
                    <a:lstStyle/>
                    <a:p>
                      <a:r>
                        <a:rPr lang="en-IN" dirty="0" smtClean="0"/>
                        <a:t>To describe a situation.</a:t>
                      </a:r>
                      <a:endParaRPr lang="en-IN" dirty="0"/>
                    </a:p>
                  </a:txBody>
                  <a:tcPr/>
                </a:tc>
              </a:tr>
              <a:tr h="586157">
                <a:tc>
                  <a:txBody>
                    <a:bodyPr/>
                    <a:lstStyle/>
                    <a:p>
                      <a:r>
                        <a:rPr lang="en-IN" dirty="0" smtClean="0"/>
                        <a:t>Form of final Result </a:t>
                      </a:r>
                      <a:endParaRPr lang="en-IN" dirty="0"/>
                    </a:p>
                  </a:txBody>
                  <a:tcPr/>
                </a:tc>
                <a:tc>
                  <a:txBody>
                    <a:bodyPr/>
                    <a:lstStyle/>
                    <a:p>
                      <a:r>
                        <a:rPr lang="en-US" dirty="0" smtClean="0"/>
                        <a:t>Probability </a:t>
                      </a:r>
                      <a:endParaRPr lang="en-IN" dirty="0"/>
                    </a:p>
                  </a:txBody>
                  <a:tcPr/>
                </a:tc>
                <a:tc>
                  <a:txBody>
                    <a:bodyPr/>
                    <a:lstStyle/>
                    <a:p>
                      <a:r>
                        <a:rPr lang="en-IN" dirty="0" smtClean="0"/>
                        <a:t>Charts, Graphs and Tables</a:t>
                      </a:r>
                      <a:endParaRPr lang="en-IN" dirty="0"/>
                    </a:p>
                  </a:txBody>
                  <a:tcPr/>
                </a:tc>
              </a:tr>
            </a:tbl>
          </a:graphicData>
        </a:graphic>
      </p:graphicFrame>
    </p:spTree>
    <p:extLst>
      <p:ext uri="{BB962C8B-B14F-4D97-AF65-F5344CB8AC3E}">
        <p14:creationId xmlns:p14="http://schemas.microsoft.com/office/powerpoint/2010/main" val="95941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92696"/>
            <a:ext cx="8784976" cy="6165304"/>
          </a:xfrm>
        </p:spPr>
        <p:txBody>
          <a:bodyPr/>
          <a:lstStyle/>
          <a:p>
            <a:r>
              <a:rPr lang="en-US" dirty="0">
                <a:solidFill>
                  <a:schemeClr val="tx1"/>
                </a:solidFill>
              </a:rPr>
              <a:t>Statistical significance is often calculated with statistical hypothesis </a:t>
            </a:r>
            <a:r>
              <a:rPr lang="en-US" dirty="0" smtClean="0">
                <a:solidFill>
                  <a:schemeClr val="tx1"/>
                </a:solidFill>
              </a:rPr>
              <a:t>testing.</a:t>
            </a:r>
          </a:p>
          <a:p>
            <a:r>
              <a:rPr lang="en-US" dirty="0" smtClean="0">
                <a:solidFill>
                  <a:schemeClr val="tx1"/>
                </a:solidFill>
              </a:rPr>
              <a:t>Hypothesis </a:t>
            </a:r>
            <a:r>
              <a:rPr lang="en-US" dirty="0">
                <a:solidFill>
                  <a:schemeClr val="tx1"/>
                </a:solidFill>
              </a:rPr>
              <a:t>testing is used to find out the statistical significance of the insight. </a:t>
            </a:r>
            <a:endParaRPr lang="en-US" dirty="0" smtClean="0">
              <a:solidFill>
                <a:schemeClr val="tx1"/>
              </a:solidFill>
            </a:endParaRPr>
          </a:p>
          <a:p>
            <a:r>
              <a:rPr lang="en-US" dirty="0" smtClean="0">
                <a:solidFill>
                  <a:schemeClr val="tx1"/>
                </a:solidFill>
              </a:rPr>
              <a:t>To </a:t>
            </a:r>
            <a:r>
              <a:rPr lang="en-US" dirty="0">
                <a:solidFill>
                  <a:schemeClr val="tx1"/>
                </a:solidFill>
              </a:rPr>
              <a:t>elaborate, the null hypothesis and the alternate hypothesis are stated, and the p-value is calculated</a:t>
            </a:r>
            <a:r>
              <a:rPr lang="en-US" dirty="0" smtClean="0">
                <a:solidFill>
                  <a:schemeClr val="tx1"/>
                </a:solidFill>
              </a:rPr>
              <a:t>.</a:t>
            </a:r>
          </a:p>
          <a:p>
            <a:pPr marL="0" indent="0">
              <a:buNone/>
            </a:pPr>
            <a:endParaRPr lang="en-US" dirty="0" smtClean="0">
              <a:solidFill>
                <a:schemeClr val="tx1"/>
              </a:solidFill>
            </a:endParaRPr>
          </a:p>
          <a:p>
            <a:r>
              <a:rPr lang="en-US" b="1" i="1" u="sng" dirty="0">
                <a:solidFill>
                  <a:schemeClr val="tx1"/>
                </a:solidFill>
              </a:rPr>
              <a:t>Steps in Testing for Statistical </a:t>
            </a:r>
            <a:r>
              <a:rPr lang="en-US" b="1" i="1" u="sng" dirty="0" smtClean="0">
                <a:solidFill>
                  <a:schemeClr val="tx1"/>
                </a:solidFill>
              </a:rPr>
              <a:t>Significance : -</a:t>
            </a:r>
            <a:endParaRPr lang="en-US" b="1" i="1" u="sng" dirty="0">
              <a:solidFill>
                <a:schemeClr val="tx1"/>
              </a:solidFill>
            </a:endParaRPr>
          </a:p>
          <a:p>
            <a:r>
              <a:rPr lang="en-US" dirty="0">
                <a:solidFill>
                  <a:schemeClr val="tx1"/>
                </a:solidFill>
              </a:rPr>
              <a:t>State the Research Hypothesis.</a:t>
            </a:r>
          </a:p>
          <a:p>
            <a:r>
              <a:rPr lang="en-US" dirty="0">
                <a:solidFill>
                  <a:schemeClr val="tx1"/>
                </a:solidFill>
              </a:rPr>
              <a:t>State the Null Hypothesis.</a:t>
            </a:r>
          </a:p>
          <a:p>
            <a:r>
              <a:rPr lang="en-US" dirty="0">
                <a:solidFill>
                  <a:schemeClr val="tx1"/>
                </a:solidFill>
              </a:rPr>
              <a:t>Select a probability of error level (alpha level)</a:t>
            </a:r>
          </a:p>
          <a:p>
            <a:r>
              <a:rPr lang="en-US" dirty="0">
                <a:solidFill>
                  <a:schemeClr val="tx1"/>
                </a:solidFill>
              </a:rPr>
              <a:t>Select and compute the test for statistical significance.</a:t>
            </a:r>
          </a:p>
          <a:p>
            <a:r>
              <a:rPr lang="en-US" dirty="0">
                <a:solidFill>
                  <a:schemeClr val="tx1"/>
                </a:solidFill>
              </a:rPr>
              <a:t>Interpret the results.</a:t>
            </a:r>
          </a:p>
          <a:p>
            <a:endParaRPr lang="en-IN" dirty="0">
              <a:solidFill>
                <a:schemeClr val="tx1"/>
              </a:solidFill>
            </a:endParaRPr>
          </a:p>
        </p:txBody>
      </p:sp>
      <p:sp>
        <p:nvSpPr>
          <p:cNvPr id="3" name="Title 2"/>
          <p:cNvSpPr>
            <a:spLocks noGrp="1"/>
          </p:cNvSpPr>
          <p:nvPr>
            <p:ph type="title"/>
          </p:nvPr>
        </p:nvSpPr>
        <p:spPr>
          <a:xfrm>
            <a:off x="251520" y="188640"/>
            <a:ext cx="8712968" cy="504056"/>
          </a:xfrm>
        </p:spPr>
        <p:txBody>
          <a:bodyPr>
            <a:normAutofit fontScale="90000"/>
          </a:bodyPr>
          <a:lstStyle/>
          <a:p>
            <a:r>
              <a:rPr lang="en-US" sz="2800" b="1" i="1" dirty="0" smtClean="0">
                <a:solidFill>
                  <a:schemeClr val="tx1"/>
                </a:solidFill>
              </a:rPr>
              <a:t>8. How </a:t>
            </a:r>
            <a:r>
              <a:rPr lang="en-US" sz="2800" b="1" i="1" dirty="0">
                <a:solidFill>
                  <a:schemeClr val="tx1"/>
                </a:solidFill>
              </a:rPr>
              <a:t>is the statistical significance of an insight assessed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5746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764704"/>
            <a:ext cx="8712967" cy="5976664"/>
          </a:xfrm>
        </p:spPr>
        <p:txBody>
          <a:bodyPr/>
          <a:lstStyle/>
          <a:p>
            <a:r>
              <a:rPr lang="en-US" dirty="0">
                <a:solidFill>
                  <a:schemeClr val="tx1"/>
                </a:solidFill>
              </a:rPr>
              <a:t>The mean in math and statistics summarizes an entire dataset with a single number representing the data’s center point or typical value</a:t>
            </a:r>
            <a:r>
              <a:rPr lang="en-US" dirty="0" smtClean="0">
                <a:solidFill>
                  <a:schemeClr val="tx1"/>
                </a:solidFill>
              </a:rPr>
              <a:t>.</a:t>
            </a:r>
          </a:p>
          <a:p>
            <a:r>
              <a:rPr lang="en-US" dirty="0" smtClean="0">
                <a:solidFill>
                  <a:schemeClr val="tx1"/>
                </a:solidFill>
              </a:rPr>
              <a:t> </a:t>
            </a:r>
            <a:r>
              <a:rPr lang="en-US" dirty="0">
                <a:solidFill>
                  <a:schemeClr val="tx1"/>
                </a:solidFill>
              </a:rPr>
              <a:t>It is also known as the arithmetic mean, and it is the most common measure of central tendency. It is frequently called the “average.”</a:t>
            </a:r>
            <a:endParaRPr lang="en-IN" dirty="0">
              <a:solidFill>
                <a:schemeClr val="tx1"/>
              </a:solidFill>
            </a:endParaRPr>
          </a:p>
        </p:txBody>
      </p:sp>
      <p:sp>
        <p:nvSpPr>
          <p:cNvPr id="3" name="Title 2"/>
          <p:cNvSpPr>
            <a:spLocks noGrp="1"/>
          </p:cNvSpPr>
          <p:nvPr>
            <p:ph type="title"/>
          </p:nvPr>
        </p:nvSpPr>
        <p:spPr>
          <a:xfrm>
            <a:off x="251520" y="188640"/>
            <a:ext cx="8640960" cy="576064"/>
          </a:xfrm>
        </p:spPr>
        <p:txBody>
          <a:bodyPr>
            <a:normAutofit/>
          </a:bodyPr>
          <a:lstStyle/>
          <a:p>
            <a:r>
              <a:rPr lang="en-US" sz="2800" b="1" i="1" dirty="0" smtClean="0">
                <a:solidFill>
                  <a:schemeClr val="tx1"/>
                </a:solidFill>
              </a:rPr>
              <a:t>9 . </a:t>
            </a:r>
            <a:r>
              <a:rPr lang="en-US" sz="2800" b="1" i="1" dirty="0">
                <a:solidFill>
                  <a:schemeClr val="tx1"/>
                </a:solidFill>
              </a:rPr>
              <a:t>What is mean ? </a:t>
            </a:r>
            <a:endParaRPr lang="en-IN" sz="2800" b="1" i="1" dirty="0">
              <a:solidFill>
                <a:schemeClr val="tx1"/>
              </a:solidFill>
            </a:endParaRPr>
          </a:p>
        </p:txBody>
      </p:sp>
    </p:spTree>
    <p:extLst>
      <p:ext uri="{BB962C8B-B14F-4D97-AF65-F5344CB8AC3E}">
        <p14:creationId xmlns:p14="http://schemas.microsoft.com/office/powerpoint/2010/main" val="117940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92696"/>
            <a:ext cx="8784976" cy="6048672"/>
          </a:xfrm>
        </p:spPr>
        <p:txBody>
          <a:bodyPr>
            <a:normAutofit/>
          </a:bodyPr>
          <a:lstStyle/>
          <a:p>
            <a:r>
              <a:rPr lang="en-US" dirty="0">
                <a:solidFill>
                  <a:schemeClr val="tx1"/>
                </a:solidFill>
              </a:rPr>
              <a:t>Standard Deviation is a measure which shows how much variation </a:t>
            </a:r>
            <a:r>
              <a:rPr lang="en-US" dirty="0" smtClean="0">
                <a:solidFill>
                  <a:schemeClr val="tx1"/>
                </a:solidFill>
              </a:rPr>
              <a:t>from </a:t>
            </a:r>
            <a:r>
              <a:rPr lang="en-US" dirty="0">
                <a:solidFill>
                  <a:schemeClr val="tx1"/>
                </a:solidFill>
              </a:rPr>
              <a:t>the mean exists</a:t>
            </a:r>
            <a:r>
              <a:rPr lang="en-US" dirty="0" smtClean="0">
                <a:solidFill>
                  <a:schemeClr val="tx1"/>
                </a:solidFill>
              </a:rPr>
              <a:t>.</a:t>
            </a:r>
          </a:p>
          <a:p>
            <a:r>
              <a:rPr lang="en-US" dirty="0" smtClean="0">
                <a:solidFill>
                  <a:schemeClr val="tx1"/>
                </a:solidFill>
              </a:rPr>
              <a:t> </a:t>
            </a:r>
            <a:r>
              <a:rPr lang="en-US" dirty="0">
                <a:solidFill>
                  <a:schemeClr val="tx1"/>
                </a:solidFill>
              </a:rPr>
              <a:t>The standard deviation indicates a “typical” deviation from the mean</a:t>
            </a:r>
            <a:r>
              <a:rPr lang="en-US" dirty="0" smtClean="0">
                <a:solidFill>
                  <a:schemeClr val="tx1"/>
                </a:solidFill>
              </a:rPr>
              <a:t>.</a:t>
            </a:r>
          </a:p>
          <a:p>
            <a:r>
              <a:rPr lang="en-US" dirty="0" smtClean="0">
                <a:solidFill>
                  <a:schemeClr val="tx1"/>
                </a:solidFill>
              </a:rPr>
              <a:t> </a:t>
            </a:r>
            <a:r>
              <a:rPr lang="en-US" dirty="0">
                <a:solidFill>
                  <a:schemeClr val="tx1"/>
                </a:solidFill>
              </a:rPr>
              <a:t>It is a popular measure of variability because it returns to the original units of measure of the data set</a:t>
            </a:r>
            <a:r>
              <a:rPr lang="en-US" dirty="0" smtClean="0">
                <a:solidFill>
                  <a:schemeClr val="tx1"/>
                </a:solidFill>
              </a:rPr>
              <a:t>.</a:t>
            </a:r>
          </a:p>
          <a:p>
            <a:r>
              <a:rPr lang="en-US" dirty="0" smtClean="0">
                <a:solidFill>
                  <a:schemeClr val="tx1"/>
                </a:solidFill>
              </a:rPr>
              <a:t> </a:t>
            </a:r>
            <a:r>
              <a:rPr lang="en-US" dirty="0">
                <a:solidFill>
                  <a:schemeClr val="tx1"/>
                </a:solidFill>
              </a:rPr>
              <a:t>Like the variance, if the data points are close to the mean, there is a small variation whereas the data points are highly spread out from the mean, then it has a high variance</a:t>
            </a:r>
            <a:r>
              <a:rPr lang="en-US" dirty="0" smtClean="0">
                <a:solidFill>
                  <a:schemeClr val="tx1"/>
                </a:solidFill>
              </a:rPr>
              <a:t>.</a:t>
            </a:r>
          </a:p>
          <a:p>
            <a:r>
              <a:rPr lang="en-US" dirty="0" smtClean="0">
                <a:solidFill>
                  <a:schemeClr val="tx1"/>
                </a:solidFill>
              </a:rPr>
              <a:t> </a:t>
            </a:r>
            <a:r>
              <a:rPr lang="en-US" dirty="0">
                <a:solidFill>
                  <a:schemeClr val="tx1"/>
                </a:solidFill>
              </a:rPr>
              <a:t>Standard deviation calculates the extent to which the values differ from the average. Standard Deviation, the most widely used measure of dispersion, is based on all values. </a:t>
            </a:r>
            <a:endParaRPr lang="en-US" dirty="0" smtClean="0">
              <a:solidFill>
                <a:schemeClr val="tx1"/>
              </a:solidFill>
            </a:endParaRPr>
          </a:p>
          <a:p>
            <a:r>
              <a:rPr lang="en-US" dirty="0" smtClean="0">
                <a:solidFill>
                  <a:schemeClr val="tx1"/>
                </a:solidFill>
              </a:rPr>
              <a:t>Therefore</a:t>
            </a:r>
            <a:r>
              <a:rPr lang="en-US" dirty="0">
                <a:solidFill>
                  <a:schemeClr val="tx1"/>
                </a:solidFill>
              </a:rPr>
              <a:t>, a change in even one value affects the value of standard deviation. It is independent of origin but not of scale</a:t>
            </a:r>
            <a:r>
              <a:rPr lang="en-US" dirty="0" smtClean="0">
                <a:solidFill>
                  <a:schemeClr val="tx1"/>
                </a:solidFill>
              </a:rPr>
              <a:t>.</a:t>
            </a:r>
          </a:p>
          <a:p>
            <a:r>
              <a:rPr lang="en-US" dirty="0" smtClean="0">
                <a:solidFill>
                  <a:schemeClr val="tx1"/>
                </a:solidFill>
              </a:rPr>
              <a:t>It </a:t>
            </a:r>
            <a:r>
              <a:rPr lang="en-US" dirty="0">
                <a:solidFill>
                  <a:schemeClr val="tx1"/>
                </a:solidFill>
              </a:rPr>
              <a:t>is also useful in certain advanced statistical problems.</a:t>
            </a:r>
            <a:endParaRPr lang="en-IN" dirty="0">
              <a:solidFill>
                <a:schemeClr val="tx1"/>
              </a:solidFill>
            </a:endParaRPr>
          </a:p>
        </p:txBody>
      </p:sp>
      <p:sp>
        <p:nvSpPr>
          <p:cNvPr id="3" name="Title 2"/>
          <p:cNvSpPr>
            <a:spLocks noGrp="1"/>
          </p:cNvSpPr>
          <p:nvPr>
            <p:ph type="title"/>
          </p:nvPr>
        </p:nvSpPr>
        <p:spPr>
          <a:xfrm>
            <a:off x="467544" y="188640"/>
            <a:ext cx="8229600" cy="570392"/>
          </a:xfrm>
        </p:spPr>
        <p:txBody>
          <a:bodyPr>
            <a:normAutofit/>
          </a:bodyPr>
          <a:lstStyle/>
          <a:p>
            <a:r>
              <a:rPr lang="en-US" sz="2800" b="1" i="1" dirty="0" smtClean="0">
                <a:solidFill>
                  <a:schemeClr val="tx1"/>
                </a:solidFill>
              </a:rPr>
              <a:t>10. </a:t>
            </a:r>
            <a:r>
              <a:rPr lang="en-US" sz="2800" b="1" i="1" dirty="0">
                <a:solidFill>
                  <a:schemeClr val="tx1"/>
                </a:solidFill>
              </a:rPr>
              <a:t>What is the meaning of standard deviation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166761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764704"/>
            <a:ext cx="8784976" cy="5904656"/>
          </a:xfrm>
        </p:spPr>
        <p:txBody>
          <a:bodyPr>
            <a:normAutofit fontScale="92500"/>
          </a:bodyPr>
          <a:lstStyle/>
          <a:p>
            <a:r>
              <a:rPr lang="en-US" dirty="0">
                <a:solidFill>
                  <a:schemeClr val="tx1"/>
                </a:solidFill>
              </a:rPr>
              <a:t>Correlation refers to the statistical relationship between two entities. In other words, it's how two variables move in relation to one another. </a:t>
            </a:r>
            <a:endParaRPr lang="en-US" dirty="0" smtClean="0">
              <a:solidFill>
                <a:schemeClr val="tx1"/>
              </a:solidFill>
            </a:endParaRPr>
          </a:p>
          <a:p>
            <a:r>
              <a:rPr lang="en-US" dirty="0" smtClean="0">
                <a:solidFill>
                  <a:schemeClr val="tx1"/>
                </a:solidFill>
              </a:rPr>
              <a:t>Correlation </a:t>
            </a:r>
            <a:r>
              <a:rPr lang="en-US" dirty="0">
                <a:solidFill>
                  <a:schemeClr val="tx1"/>
                </a:solidFill>
              </a:rPr>
              <a:t>can be used for various data sets, as well. In some cases, you might have predicted how things will correlate, while in others, the relationship will be a surprise to you. </a:t>
            </a:r>
            <a:endParaRPr lang="en-US" dirty="0" smtClean="0">
              <a:solidFill>
                <a:schemeClr val="tx1"/>
              </a:solidFill>
            </a:endParaRPr>
          </a:p>
          <a:p>
            <a:r>
              <a:rPr lang="en-US" dirty="0" smtClean="0">
                <a:solidFill>
                  <a:schemeClr val="tx1"/>
                </a:solidFill>
              </a:rPr>
              <a:t>It's </a:t>
            </a:r>
            <a:r>
              <a:rPr lang="en-US" dirty="0">
                <a:solidFill>
                  <a:schemeClr val="tx1"/>
                </a:solidFill>
              </a:rPr>
              <a:t>important to understand that correlation does not mean the relationship is causal</a:t>
            </a:r>
            <a:r>
              <a:rPr lang="en-US" dirty="0" smtClean="0">
                <a:solidFill>
                  <a:schemeClr val="tx1"/>
                </a:solidFill>
              </a:rPr>
              <a:t>.</a:t>
            </a:r>
          </a:p>
          <a:p>
            <a:r>
              <a:rPr lang="en-US" b="1" i="1" u="sng" dirty="0" smtClean="0">
                <a:solidFill>
                  <a:schemeClr val="tx1"/>
                </a:solidFill>
              </a:rPr>
              <a:t> </a:t>
            </a:r>
            <a:r>
              <a:rPr lang="en-US" b="1" i="1" u="sng" dirty="0">
                <a:solidFill>
                  <a:schemeClr val="tx1"/>
                </a:solidFill>
              </a:rPr>
              <a:t>Positive correlation</a:t>
            </a:r>
            <a:r>
              <a:rPr lang="en-US" b="1" i="1" u="sng" dirty="0" smtClean="0">
                <a:solidFill>
                  <a:schemeClr val="tx1"/>
                </a:solidFill>
              </a:rPr>
              <a:t>: - </a:t>
            </a:r>
            <a:r>
              <a:rPr lang="en-US" dirty="0" smtClean="0">
                <a:solidFill>
                  <a:schemeClr val="tx1"/>
                </a:solidFill>
              </a:rPr>
              <a:t>A </a:t>
            </a:r>
            <a:r>
              <a:rPr lang="en-US" dirty="0">
                <a:solidFill>
                  <a:schemeClr val="tx1"/>
                </a:solidFill>
              </a:rPr>
              <a:t>positive correlation would be 1. This means the two variables moved either up or down in the same direction </a:t>
            </a:r>
            <a:r>
              <a:rPr lang="en-US" dirty="0" smtClean="0">
                <a:solidFill>
                  <a:schemeClr val="tx1"/>
                </a:solidFill>
              </a:rPr>
              <a:t>together.</a:t>
            </a:r>
          </a:p>
          <a:p>
            <a:r>
              <a:rPr lang="en-US" b="1" i="1" u="sng" dirty="0" smtClean="0">
                <a:solidFill>
                  <a:schemeClr val="tx1"/>
                </a:solidFill>
              </a:rPr>
              <a:t>Negative </a:t>
            </a:r>
            <a:r>
              <a:rPr lang="en-US" b="1" i="1" u="sng" dirty="0">
                <a:solidFill>
                  <a:schemeClr val="tx1"/>
                </a:solidFill>
              </a:rPr>
              <a:t>correlation: </a:t>
            </a:r>
            <a:r>
              <a:rPr lang="en-US" b="1" i="1" u="sng" dirty="0" smtClean="0">
                <a:solidFill>
                  <a:schemeClr val="tx1"/>
                </a:solidFill>
              </a:rPr>
              <a:t>- </a:t>
            </a:r>
            <a:r>
              <a:rPr lang="en-US" dirty="0" smtClean="0">
                <a:solidFill>
                  <a:schemeClr val="tx1"/>
                </a:solidFill>
              </a:rPr>
              <a:t>A </a:t>
            </a:r>
            <a:r>
              <a:rPr lang="en-US" dirty="0">
                <a:solidFill>
                  <a:schemeClr val="tx1"/>
                </a:solidFill>
              </a:rPr>
              <a:t>negative correlation is -1. This means the two variables moved in opposite directions. </a:t>
            </a:r>
            <a:endParaRPr lang="en-US" dirty="0" smtClean="0">
              <a:solidFill>
                <a:schemeClr val="tx1"/>
              </a:solidFill>
            </a:endParaRPr>
          </a:p>
          <a:p>
            <a:r>
              <a:rPr lang="en-US" b="1" i="1" u="sng" dirty="0" smtClean="0">
                <a:solidFill>
                  <a:schemeClr val="tx1"/>
                </a:solidFill>
              </a:rPr>
              <a:t>Zero </a:t>
            </a:r>
            <a:r>
              <a:rPr lang="en-US" b="1" i="1" u="sng" dirty="0">
                <a:solidFill>
                  <a:schemeClr val="tx1"/>
                </a:solidFill>
              </a:rPr>
              <a:t>or no correlation: </a:t>
            </a:r>
            <a:r>
              <a:rPr lang="en-US" b="1" i="1" u="sng" dirty="0" smtClean="0">
                <a:solidFill>
                  <a:schemeClr val="tx1"/>
                </a:solidFill>
              </a:rPr>
              <a:t>- </a:t>
            </a:r>
            <a:r>
              <a:rPr lang="en-US" dirty="0" smtClean="0">
                <a:solidFill>
                  <a:schemeClr val="tx1"/>
                </a:solidFill>
              </a:rPr>
              <a:t>A </a:t>
            </a:r>
            <a:r>
              <a:rPr lang="en-US" dirty="0">
                <a:solidFill>
                  <a:schemeClr val="tx1"/>
                </a:solidFill>
              </a:rPr>
              <a:t>correlation of zero means there is no relationship between the two variables. In other words, as one variable moves one way, the other moved in another unrelated </a:t>
            </a:r>
            <a:r>
              <a:rPr lang="en-US" dirty="0" smtClean="0">
                <a:solidFill>
                  <a:schemeClr val="tx1"/>
                </a:solidFill>
              </a:rPr>
              <a:t>direction.</a:t>
            </a:r>
            <a:endParaRPr lang="en-IN" dirty="0">
              <a:solidFill>
                <a:schemeClr val="tx1"/>
              </a:solidFill>
            </a:endParaRPr>
          </a:p>
        </p:txBody>
      </p:sp>
      <p:sp>
        <p:nvSpPr>
          <p:cNvPr id="3" name="Title 2"/>
          <p:cNvSpPr>
            <a:spLocks noGrp="1"/>
          </p:cNvSpPr>
          <p:nvPr>
            <p:ph type="title"/>
          </p:nvPr>
        </p:nvSpPr>
        <p:spPr>
          <a:xfrm>
            <a:off x="179512" y="188640"/>
            <a:ext cx="8784976" cy="576064"/>
          </a:xfrm>
        </p:spPr>
        <p:txBody>
          <a:bodyPr>
            <a:normAutofit/>
          </a:bodyPr>
          <a:lstStyle/>
          <a:p>
            <a:r>
              <a:rPr lang="en-US" sz="2800" b="1" i="1" dirty="0" smtClean="0">
                <a:solidFill>
                  <a:schemeClr val="tx1"/>
                </a:solidFill>
              </a:rPr>
              <a:t>11. </a:t>
            </a:r>
            <a:r>
              <a:rPr lang="en-US" sz="2800" b="1" i="1" dirty="0">
                <a:solidFill>
                  <a:schemeClr val="tx1"/>
                </a:solidFill>
              </a:rPr>
              <a:t>What is correlation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407484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764704"/>
            <a:ext cx="8784976" cy="5976664"/>
          </a:xfrm>
        </p:spPr>
        <p:txBody>
          <a:bodyPr/>
          <a:lstStyle/>
          <a:p>
            <a:r>
              <a:rPr lang="en-US" dirty="0">
                <a:solidFill>
                  <a:schemeClr val="tx1"/>
                </a:solidFill>
                <a:latin typeface="+mj-lt"/>
              </a:rPr>
              <a:t>Covariance is a measure of how much two random variables vary together. It’s similar to variance, but where variance tells you how a single variable varies, co variance tells you how two variables vary together</a:t>
            </a:r>
            <a:r>
              <a:rPr lang="en-US" dirty="0" smtClean="0">
                <a:solidFill>
                  <a:schemeClr val="tx1"/>
                </a:solidFill>
                <a:latin typeface="+mj-lt"/>
              </a:rPr>
              <a:t>.</a:t>
            </a:r>
          </a:p>
          <a:p>
            <a:r>
              <a:rPr lang="en-US" b="1" i="1" dirty="0">
                <a:solidFill>
                  <a:schemeClr val="tx1"/>
                </a:solidFill>
                <a:latin typeface="+mj-lt"/>
              </a:rPr>
              <a:t>The formula is: </a:t>
            </a:r>
            <a:endParaRPr lang="en-US" b="1" i="1" dirty="0" smtClean="0">
              <a:solidFill>
                <a:schemeClr val="tx1"/>
              </a:solidFill>
              <a:latin typeface="+mj-lt"/>
            </a:endParaRPr>
          </a:p>
          <a:p>
            <a:r>
              <a:rPr lang="en-US" dirty="0" err="1" smtClean="0">
                <a:solidFill>
                  <a:schemeClr val="tx1"/>
                </a:solidFill>
                <a:latin typeface="+mj-lt"/>
              </a:rPr>
              <a:t>Cov</a:t>
            </a:r>
            <a:r>
              <a:rPr lang="en-US" dirty="0" smtClean="0">
                <a:solidFill>
                  <a:schemeClr val="tx1"/>
                </a:solidFill>
                <a:latin typeface="+mj-lt"/>
              </a:rPr>
              <a:t>(X,Y</a:t>
            </a:r>
            <a:r>
              <a:rPr lang="en-US" dirty="0">
                <a:solidFill>
                  <a:schemeClr val="tx1"/>
                </a:solidFill>
                <a:latin typeface="+mj-lt"/>
              </a:rPr>
              <a:t>) = Σ E((X – μ) E(Y – ν)) / n-1 </a:t>
            </a:r>
            <a:endParaRPr lang="en-US" dirty="0" smtClean="0">
              <a:solidFill>
                <a:schemeClr val="tx1"/>
              </a:solidFill>
              <a:latin typeface="+mj-lt"/>
            </a:endParaRPr>
          </a:p>
          <a:p>
            <a:r>
              <a:rPr lang="en-US" dirty="0" smtClean="0">
                <a:solidFill>
                  <a:schemeClr val="tx1"/>
                </a:solidFill>
                <a:latin typeface="+mj-lt"/>
              </a:rPr>
              <a:t>where:</a:t>
            </a:r>
          </a:p>
          <a:p>
            <a:r>
              <a:rPr lang="en-US" dirty="0" smtClean="0">
                <a:solidFill>
                  <a:schemeClr val="tx1"/>
                </a:solidFill>
                <a:latin typeface="+mj-lt"/>
              </a:rPr>
              <a:t>X </a:t>
            </a:r>
            <a:r>
              <a:rPr lang="en-US" dirty="0">
                <a:solidFill>
                  <a:schemeClr val="tx1"/>
                </a:solidFill>
                <a:latin typeface="+mj-lt"/>
              </a:rPr>
              <a:t>is a random variable </a:t>
            </a:r>
            <a:endParaRPr lang="en-US" dirty="0" smtClean="0">
              <a:solidFill>
                <a:schemeClr val="tx1"/>
              </a:solidFill>
              <a:latin typeface="+mj-lt"/>
            </a:endParaRPr>
          </a:p>
          <a:p>
            <a:r>
              <a:rPr lang="en-US" dirty="0" smtClean="0">
                <a:solidFill>
                  <a:schemeClr val="tx1"/>
                </a:solidFill>
                <a:latin typeface="+mj-lt"/>
              </a:rPr>
              <a:t>E(X</a:t>
            </a:r>
            <a:r>
              <a:rPr lang="en-US" dirty="0">
                <a:solidFill>
                  <a:schemeClr val="tx1"/>
                </a:solidFill>
                <a:latin typeface="+mj-lt"/>
              </a:rPr>
              <a:t>) = μ is the expected value (the mean) of the random variable X and </a:t>
            </a:r>
            <a:endParaRPr lang="en-US" dirty="0" smtClean="0">
              <a:solidFill>
                <a:schemeClr val="tx1"/>
              </a:solidFill>
              <a:latin typeface="+mj-lt"/>
            </a:endParaRPr>
          </a:p>
          <a:p>
            <a:r>
              <a:rPr lang="en-US" dirty="0" smtClean="0">
                <a:solidFill>
                  <a:schemeClr val="tx1"/>
                </a:solidFill>
                <a:latin typeface="+mj-lt"/>
              </a:rPr>
              <a:t>E(Y</a:t>
            </a:r>
            <a:r>
              <a:rPr lang="en-US" dirty="0">
                <a:solidFill>
                  <a:schemeClr val="tx1"/>
                </a:solidFill>
                <a:latin typeface="+mj-lt"/>
              </a:rPr>
              <a:t>) = ν is the expected value (the mean) of the random variable Y </a:t>
            </a:r>
            <a:endParaRPr lang="en-US" dirty="0" smtClean="0">
              <a:solidFill>
                <a:schemeClr val="tx1"/>
              </a:solidFill>
              <a:latin typeface="+mj-lt"/>
            </a:endParaRPr>
          </a:p>
          <a:p>
            <a:r>
              <a:rPr lang="en-US" dirty="0" smtClean="0">
                <a:solidFill>
                  <a:schemeClr val="tx1"/>
                </a:solidFill>
                <a:latin typeface="+mj-lt"/>
              </a:rPr>
              <a:t>n </a:t>
            </a:r>
            <a:r>
              <a:rPr lang="en-US" dirty="0">
                <a:solidFill>
                  <a:schemeClr val="tx1"/>
                </a:solidFill>
                <a:latin typeface="+mj-lt"/>
              </a:rPr>
              <a:t>= the number of items in the data set</a:t>
            </a:r>
            <a:r>
              <a:rPr lang="en-US" dirty="0" smtClean="0">
                <a:solidFill>
                  <a:schemeClr val="tx1"/>
                </a:solidFill>
                <a:latin typeface="+mj-lt"/>
              </a:rPr>
              <a:t>.</a:t>
            </a:r>
          </a:p>
          <a:p>
            <a:r>
              <a:rPr lang="en-US" dirty="0" smtClean="0">
                <a:solidFill>
                  <a:schemeClr val="tx1"/>
                </a:solidFill>
                <a:latin typeface="+mj-lt"/>
              </a:rPr>
              <a:t> </a:t>
            </a:r>
            <a:r>
              <a:rPr lang="en-US" dirty="0">
                <a:solidFill>
                  <a:schemeClr val="tx1"/>
                </a:solidFill>
                <a:latin typeface="+mj-lt"/>
              </a:rPr>
              <a:t>Σ summation notation. </a:t>
            </a:r>
            <a:endParaRPr lang="en-IN" dirty="0">
              <a:solidFill>
                <a:schemeClr val="tx1"/>
              </a:solidFill>
              <a:latin typeface="+mj-lt"/>
            </a:endParaRPr>
          </a:p>
        </p:txBody>
      </p:sp>
      <p:sp>
        <p:nvSpPr>
          <p:cNvPr id="3" name="Title 2"/>
          <p:cNvSpPr>
            <a:spLocks noGrp="1"/>
          </p:cNvSpPr>
          <p:nvPr>
            <p:ph type="title"/>
          </p:nvPr>
        </p:nvSpPr>
        <p:spPr>
          <a:xfrm>
            <a:off x="179512" y="188640"/>
            <a:ext cx="8784976" cy="576064"/>
          </a:xfrm>
        </p:spPr>
        <p:txBody>
          <a:bodyPr>
            <a:normAutofit/>
          </a:bodyPr>
          <a:lstStyle/>
          <a:p>
            <a:r>
              <a:rPr lang="en-US" sz="2800" b="1" i="1" dirty="0" smtClean="0">
                <a:solidFill>
                  <a:schemeClr val="tx1"/>
                </a:solidFill>
              </a:rPr>
              <a:t>12.</a:t>
            </a:r>
            <a:r>
              <a:rPr lang="en-US" sz="2800" b="1" i="1" dirty="0">
                <a:solidFill>
                  <a:schemeClr val="tx1"/>
                </a:solidFill>
              </a:rPr>
              <a:t> What is the meaning of covariance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7493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340768"/>
            <a:ext cx="8784976" cy="5400600"/>
          </a:xfrm>
        </p:spPr>
        <p:txBody>
          <a:bodyPr/>
          <a:lstStyle/>
          <a:p>
            <a:r>
              <a:rPr lang="en-US" dirty="0">
                <a:solidFill>
                  <a:schemeClr val="tx1"/>
                </a:solidFill>
              </a:rPr>
              <a:t>Inferential statistics are often used to compare the differences between the treatment groups</a:t>
            </a:r>
            <a:r>
              <a:rPr lang="en-US" dirty="0" smtClean="0">
                <a:solidFill>
                  <a:schemeClr val="tx1"/>
                </a:solidFill>
              </a:rPr>
              <a:t>.</a:t>
            </a:r>
          </a:p>
          <a:p>
            <a:r>
              <a:rPr lang="en-US" dirty="0" smtClean="0">
                <a:solidFill>
                  <a:schemeClr val="tx1"/>
                </a:solidFill>
              </a:rPr>
              <a:t> </a:t>
            </a:r>
            <a:r>
              <a:rPr lang="en-US" dirty="0">
                <a:solidFill>
                  <a:schemeClr val="tx1"/>
                </a:solidFill>
              </a:rPr>
              <a:t>Inferential statistics use measurements from the sample of subjects in the experiment to compare the treatment groups and make generalizations about the larger population of subjects.</a:t>
            </a:r>
            <a:endParaRPr lang="en-IN" dirty="0">
              <a:solidFill>
                <a:schemeClr val="tx1"/>
              </a:solidFill>
            </a:endParaRPr>
          </a:p>
        </p:txBody>
      </p:sp>
      <p:sp>
        <p:nvSpPr>
          <p:cNvPr id="3" name="Title 2"/>
          <p:cNvSpPr>
            <a:spLocks noGrp="1"/>
          </p:cNvSpPr>
          <p:nvPr>
            <p:ph type="title"/>
          </p:nvPr>
        </p:nvSpPr>
        <p:spPr>
          <a:xfrm>
            <a:off x="179512" y="188640"/>
            <a:ext cx="8784976" cy="642400"/>
          </a:xfrm>
        </p:spPr>
        <p:txBody>
          <a:bodyPr>
            <a:normAutofit/>
          </a:bodyPr>
          <a:lstStyle/>
          <a:p>
            <a:r>
              <a:rPr lang="en-US" sz="2800" b="1" i="1" dirty="0" smtClean="0">
                <a:solidFill>
                  <a:schemeClr val="tx1"/>
                </a:solidFill>
              </a:rPr>
              <a:t>13.</a:t>
            </a:r>
            <a:r>
              <a:rPr lang="en-US" sz="2800" b="1" i="1" dirty="0">
                <a:solidFill>
                  <a:schemeClr val="tx1"/>
                </a:solidFill>
              </a:rPr>
              <a:t> Where is inferential statistics used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180095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844824"/>
            <a:ext cx="8784976" cy="4896544"/>
          </a:xfrm>
        </p:spPr>
        <p:txBody>
          <a:bodyPr/>
          <a:lstStyle/>
          <a:p>
            <a:r>
              <a:rPr lang="en-US" dirty="0" smtClean="0"/>
              <a:t>The </a:t>
            </a:r>
            <a:r>
              <a:rPr lang="en-US" dirty="0"/>
              <a:t>one-sample t-test is a statistical hypothesis test used to determine whether an unknown population mean is different from a specific </a:t>
            </a:r>
            <a:r>
              <a:rPr lang="en-US" dirty="0" smtClean="0"/>
              <a:t>value.</a:t>
            </a:r>
          </a:p>
          <a:p>
            <a:r>
              <a:rPr lang="en-US" dirty="0" smtClean="0"/>
              <a:t>We </a:t>
            </a:r>
            <a:r>
              <a:rPr lang="en-US" dirty="0"/>
              <a:t>can use the test for continuous data. Your data should be a random sample from a normal population.</a:t>
            </a:r>
            <a:endParaRPr lang="en-IN" dirty="0"/>
          </a:p>
        </p:txBody>
      </p:sp>
      <p:sp>
        <p:nvSpPr>
          <p:cNvPr id="3" name="Title 2"/>
          <p:cNvSpPr>
            <a:spLocks noGrp="1"/>
          </p:cNvSpPr>
          <p:nvPr>
            <p:ph type="title"/>
          </p:nvPr>
        </p:nvSpPr>
        <p:spPr>
          <a:xfrm>
            <a:off x="457200" y="338328"/>
            <a:ext cx="8229600" cy="642400"/>
          </a:xfrm>
        </p:spPr>
        <p:txBody>
          <a:bodyPr>
            <a:normAutofit/>
          </a:bodyPr>
          <a:lstStyle/>
          <a:p>
            <a:r>
              <a:rPr lang="en-US" sz="2800" b="1" i="1" dirty="0" smtClean="0">
                <a:solidFill>
                  <a:schemeClr val="tx1"/>
                </a:solidFill>
              </a:rPr>
              <a:t>14.</a:t>
            </a:r>
            <a:r>
              <a:rPr lang="en-US" sz="2800" b="1" i="1" dirty="0">
                <a:solidFill>
                  <a:schemeClr val="tx1"/>
                </a:solidFill>
              </a:rPr>
              <a:t> What is one sample t-test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293766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68760"/>
            <a:ext cx="8784976" cy="5472608"/>
          </a:xfrm>
        </p:spPr>
        <p:txBody>
          <a:bodyPr/>
          <a:lstStyle/>
          <a:p>
            <a:r>
              <a:rPr lang="en-US" dirty="0">
                <a:solidFill>
                  <a:schemeClr val="tx1"/>
                </a:solidFill>
                <a:latin typeface="+mj-lt"/>
              </a:rPr>
              <a:t>Variance and Standard Deviation are the two important measurements in </a:t>
            </a:r>
            <a:r>
              <a:rPr lang="en-US" dirty="0" smtClean="0">
                <a:solidFill>
                  <a:schemeClr val="tx1"/>
                </a:solidFill>
                <a:latin typeface="+mj-lt"/>
              </a:rPr>
              <a:t>statistics.</a:t>
            </a:r>
          </a:p>
          <a:p>
            <a:r>
              <a:rPr lang="en-US" dirty="0" smtClean="0">
                <a:solidFill>
                  <a:schemeClr val="tx1"/>
                </a:solidFill>
                <a:latin typeface="+mj-lt"/>
              </a:rPr>
              <a:t>Variance </a:t>
            </a:r>
            <a:r>
              <a:rPr lang="en-US" dirty="0">
                <a:solidFill>
                  <a:schemeClr val="tx1"/>
                </a:solidFill>
                <a:latin typeface="+mj-lt"/>
              </a:rPr>
              <a:t>is a measure of how data points vary from the mean, whereas standard deviation is the measure of the distribution of statistical </a:t>
            </a:r>
            <a:r>
              <a:rPr lang="en-US" dirty="0" smtClean="0">
                <a:solidFill>
                  <a:schemeClr val="tx1"/>
                </a:solidFill>
                <a:latin typeface="+mj-lt"/>
              </a:rPr>
              <a:t>data.</a:t>
            </a:r>
          </a:p>
          <a:p>
            <a:r>
              <a:rPr lang="en-US" dirty="0" smtClean="0">
                <a:solidFill>
                  <a:schemeClr val="tx1"/>
                </a:solidFill>
                <a:latin typeface="+mj-lt"/>
              </a:rPr>
              <a:t>The </a:t>
            </a:r>
            <a:r>
              <a:rPr lang="en-US" dirty="0">
                <a:solidFill>
                  <a:schemeClr val="tx1"/>
                </a:solidFill>
                <a:latin typeface="+mj-lt"/>
              </a:rPr>
              <a:t>basic difference between both is standard deviation is represented in the same units as the mean of data, while the variance is represented in squared units.</a:t>
            </a:r>
            <a:endParaRPr lang="en-IN" dirty="0">
              <a:solidFill>
                <a:schemeClr val="tx1"/>
              </a:solidFill>
              <a:latin typeface="+mj-lt"/>
            </a:endParaRPr>
          </a:p>
        </p:txBody>
      </p:sp>
      <p:sp>
        <p:nvSpPr>
          <p:cNvPr id="3" name="Title 2"/>
          <p:cNvSpPr>
            <a:spLocks noGrp="1"/>
          </p:cNvSpPr>
          <p:nvPr>
            <p:ph type="title"/>
          </p:nvPr>
        </p:nvSpPr>
        <p:spPr>
          <a:xfrm>
            <a:off x="179512" y="188640"/>
            <a:ext cx="8784976" cy="1008112"/>
          </a:xfrm>
        </p:spPr>
        <p:txBody>
          <a:bodyPr>
            <a:normAutofit/>
          </a:bodyPr>
          <a:lstStyle/>
          <a:p>
            <a:r>
              <a:rPr lang="en-US" sz="2800" b="1" i="1" dirty="0" smtClean="0">
                <a:solidFill>
                  <a:schemeClr val="tx1"/>
                </a:solidFill>
              </a:rPr>
              <a:t>15. What </a:t>
            </a:r>
            <a:r>
              <a:rPr lang="en-US" sz="2800" b="1" i="1" dirty="0">
                <a:solidFill>
                  <a:schemeClr val="tx1"/>
                </a:solidFill>
              </a:rPr>
              <a:t>is the relationship between standard deviation and standard variance  </a:t>
            </a:r>
            <a:r>
              <a:rPr lang="en-US" sz="2800" b="1" i="1" dirty="0" smtClean="0">
                <a:solidFill>
                  <a:schemeClr val="tx1"/>
                </a:solidFill>
              </a:rPr>
              <a:t>?</a:t>
            </a:r>
            <a:endParaRPr lang="en-IN" sz="2800" b="1" i="1" dirty="0">
              <a:solidFill>
                <a:schemeClr val="tx1"/>
              </a:solidFill>
            </a:endParaRPr>
          </a:p>
        </p:txBody>
      </p:sp>
    </p:spTree>
    <p:extLst>
      <p:ext uri="{BB962C8B-B14F-4D97-AF65-F5344CB8AC3E}">
        <p14:creationId xmlns:p14="http://schemas.microsoft.com/office/powerpoint/2010/main" val="199230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08720"/>
            <a:ext cx="8784976" cy="5949280"/>
          </a:xfrm>
        </p:spPr>
        <p:txBody>
          <a:bodyPr>
            <a:normAutofit lnSpcReduction="10000"/>
          </a:bodyPr>
          <a:lstStyle/>
          <a:p>
            <a:r>
              <a:rPr lang="en-US" dirty="0" smtClean="0"/>
              <a:t>The </a:t>
            </a:r>
            <a:r>
              <a:rPr lang="en-US" dirty="0"/>
              <a:t>one-way analysis of variance (ANOVA) is used to determine whether there are any statistically significant differences between the means of three or more independent (unrelated) groups. This guide will provide a brief introduction to the one-way ANOVA, including the assumptions of the test and when you should use this test. If you are familiar with the one-way ANOVA, but would like to carry out a one-way ANOVA </a:t>
            </a:r>
            <a:r>
              <a:rPr lang="en-US" dirty="0" smtClean="0"/>
              <a:t>analysis.</a:t>
            </a:r>
          </a:p>
          <a:p>
            <a:r>
              <a:rPr lang="en-US" dirty="0" smtClean="0"/>
              <a:t>The </a:t>
            </a:r>
            <a:r>
              <a:rPr lang="en-US" dirty="0"/>
              <a:t>one-way ANOVA compares the means between the groups you are interested in and determines whether any of those means are statistically significantly different from each other. Specifically, it tests the null hypothesis: </a:t>
            </a:r>
            <a:endParaRPr lang="en-US" dirty="0" smtClean="0"/>
          </a:p>
          <a:p>
            <a:r>
              <a:rPr lang="en-US" dirty="0" smtClean="0"/>
              <a:t>Ho : </a:t>
            </a:r>
            <a:r>
              <a:rPr lang="en-US" dirty="0"/>
              <a:t> µ </a:t>
            </a:r>
            <a:r>
              <a:rPr lang="en-US" dirty="0" smtClean="0"/>
              <a:t>1 = </a:t>
            </a:r>
            <a:r>
              <a:rPr lang="en-US" dirty="0"/>
              <a:t> µ </a:t>
            </a:r>
            <a:r>
              <a:rPr lang="en-US" dirty="0" smtClean="0"/>
              <a:t>2 = </a:t>
            </a:r>
            <a:r>
              <a:rPr lang="en-US" dirty="0"/>
              <a:t> µ </a:t>
            </a:r>
            <a:r>
              <a:rPr lang="en-US" dirty="0" smtClean="0"/>
              <a:t>3 = ….. = </a:t>
            </a:r>
            <a:r>
              <a:rPr lang="en-US" dirty="0"/>
              <a:t> </a:t>
            </a:r>
            <a:r>
              <a:rPr lang="en-US" dirty="0" smtClean="0"/>
              <a:t>µ </a:t>
            </a:r>
            <a:r>
              <a:rPr lang="en-US" spc="600" dirty="0" smtClean="0"/>
              <a:t>K</a:t>
            </a:r>
          </a:p>
          <a:p>
            <a:r>
              <a:rPr lang="en-US" dirty="0" smtClean="0"/>
              <a:t>where </a:t>
            </a:r>
            <a:r>
              <a:rPr lang="en-US" dirty="0"/>
              <a:t>µ = group mean and k = number of groups. If, however, the one-way ANOVA returns a statistically significant result, we accept the alternative hypothesis (HA), which is that there are at least two </a:t>
            </a:r>
            <a:r>
              <a:rPr lang="en-US" dirty="0" smtClean="0"/>
              <a:t>group means that are statistically significantly different from each other.</a:t>
            </a:r>
            <a:endParaRPr lang="en-IN" dirty="0"/>
          </a:p>
        </p:txBody>
      </p:sp>
      <p:sp>
        <p:nvSpPr>
          <p:cNvPr id="3" name="Title 2"/>
          <p:cNvSpPr>
            <a:spLocks noGrp="1"/>
          </p:cNvSpPr>
          <p:nvPr>
            <p:ph type="title"/>
          </p:nvPr>
        </p:nvSpPr>
        <p:spPr>
          <a:xfrm>
            <a:off x="457200" y="338328"/>
            <a:ext cx="8229600" cy="570392"/>
          </a:xfrm>
        </p:spPr>
        <p:txBody>
          <a:bodyPr>
            <a:normAutofit/>
          </a:bodyPr>
          <a:lstStyle/>
          <a:p>
            <a:r>
              <a:rPr lang="en-US" sz="2800" b="1" i="1" dirty="0" smtClean="0">
                <a:solidFill>
                  <a:schemeClr val="tx1"/>
                </a:solidFill>
              </a:rPr>
              <a:t>16. What </a:t>
            </a:r>
            <a:r>
              <a:rPr lang="en-US" sz="2800" b="1" i="1" dirty="0">
                <a:solidFill>
                  <a:schemeClr val="tx1"/>
                </a:solidFill>
              </a:rPr>
              <a:t>is a one-way ANOVA test  ? </a:t>
            </a:r>
            <a:endParaRPr lang="en-IN" sz="2800" b="1" i="1" dirty="0">
              <a:solidFill>
                <a:schemeClr val="tx1"/>
              </a:solidFill>
            </a:endParaRPr>
          </a:p>
        </p:txBody>
      </p:sp>
    </p:spTree>
    <p:extLst>
      <p:ext uri="{BB962C8B-B14F-4D97-AF65-F5344CB8AC3E}">
        <p14:creationId xmlns:p14="http://schemas.microsoft.com/office/powerpoint/2010/main" val="214251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r>
              <a:rPr lang="en-US" sz="2000" b="1" i="1" dirty="0">
                <a:solidFill>
                  <a:schemeClr val="tx1"/>
                </a:solidFill>
              </a:rPr>
              <a:t>Test Statistic</a:t>
            </a:r>
          </a:p>
          <a:p>
            <a:r>
              <a:rPr lang="en-US" sz="2000" dirty="0">
                <a:solidFill>
                  <a:schemeClr val="tx1"/>
                </a:solidFill>
              </a:rPr>
              <a:t>The test statistic for a One-Way ANOVA is denoted as </a:t>
            </a:r>
            <a:r>
              <a:rPr lang="en-US" sz="2000" i="1" dirty="0">
                <a:solidFill>
                  <a:schemeClr val="tx1"/>
                </a:solidFill>
              </a:rPr>
              <a:t>F</a:t>
            </a:r>
            <a:r>
              <a:rPr lang="en-US" sz="2000" dirty="0">
                <a:solidFill>
                  <a:schemeClr val="tx1"/>
                </a:solidFill>
              </a:rPr>
              <a:t>. For an independent variable with </a:t>
            </a:r>
            <a:r>
              <a:rPr lang="en-US" sz="2000" i="1" dirty="0">
                <a:solidFill>
                  <a:schemeClr val="tx1"/>
                </a:solidFill>
              </a:rPr>
              <a:t>k </a:t>
            </a:r>
            <a:r>
              <a:rPr lang="en-US" sz="2000" dirty="0">
                <a:solidFill>
                  <a:schemeClr val="tx1"/>
                </a:solidFill>
              </a:rPr>
              <a:t>groups, the </a:t>
            </a:r>
            <a:r>
              <a:rPr lang="en-US" sz="2000" i="1" dirty="0">
                <a:solidFill>
                  <a:schemeClr val="tx1"/>
                </a:solidFill>
              </a:rPr>
              <a:t>F</a:t>
            </a:r>
            <a:r>
              <a:rPr lang="en-US" sz="2000" dirty="0">
                <a:solidFill>
                  <a:schemeClr val="tx1"/>
                </a:solidFill>
              </a:rPr>
              <a:t> statistic evaluates whether the group means are significantly different. Because the computation of the F statistic is slightly more involved than computing the paired or independent samples t test statistics, it's extremely common for all of the </a:t>
            </a:r>
            <a:r>
              <a:rPr lang="en-US" sz="2000" i="1" dirty="0">
                <a:solidFill>
                  <a:schemeClr val="tx1"/>
                </a:solidFill>
              </a:rPr>
              <a:t>F</a:t>
            </a:r>
            <a:r>
              <a:rPr lang="en-US" sz="2000" dirty="0">
                <a:solidFill>
                  <a:schemeClr val="tx1"/>
                </a:solidFill>
              </a:rPr>
              <a:t> statistic components to be depicted in a table like the following</a:t>
            </a:r>
            <a:r>
              <a:rPr lang="en-US" sz="2000" dirty="0" smtClean="0">
                <a:solidFill>
                  <a:schemeClr val="tx1"/>
                </a:solidFill>
              </a:rPr>
              <a:t>:</a:t>
            </a: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r>
              <a:rPr lang="en-US" sz="2000" dirty="0"/>
              <a:t>where</a:t>
            </a:r>
          </a:p>
          <a:p>
            <a:r>
              <a:rPr lang="en-US" sz="2000" dirty="0"/>
              <a:t>SSR = the regression sum of squares</a:t>
            </a:r>
          </a:p>
          <a:p>
            <a:r>
              <a:rPr lang="en-US" sz="2000" dirty="0"/>
              <a:t>SSE = the error sum of squares</a:t>
            </a:r>
          </a:p>
          <a:p>
            <a:r>
              <a:rPr lang="en-US" sz="2000" dirty="0"/>
              <a:t>SST = the total sum of squares </a:t>
            </a:r>
            <a:endParaRPr lang="en-US" sz="2000" dirty="0" smtClean="0"/>
          </a:p>
          <a:p>
            <a:r>
              <a:rPr lang="en-US" sz="2000" dirty="0" err="1"/>
              <a:t>df</a:t>
            </a:r>
            <a:r>
              <a:rPr lang="en-US" sz="2000" baseline="-25000" dirty="0" err="1"/>
              <a:t>r</a:t>
            </a:r>
            <a:r>
              <a:rPr lang="en-US" sz="2000" dirty="0"/>
              <a:t> = the model degrees of freedom </a:t>
            </a:r>
          </a:p>
          <a:p>
            <a:endParaRPr lang="en-US" sz="2000" dirty="0">
              <a:solidFill>
                <a:schemeClr val="tx1"/>
              </a:solidFill>
            </a:endParaRPr>
          </a:p>
          <a:p>
            <a:endParaRPr lang="en-US" sz="2000" dirty="0">
              <a:solidFill>
                <a:schemeClr val="tx1"/>
              </a:solidFill>
            </a:endParaRPr>
          </a:p>
          <a:p>
            <a:endParaRPr lang="en-IN" sz="2000" dirty="0"/>
          </a:p>
        </p:txBody>
      </p:sp>
      <p:graphicFrame>
        <p:nvGraphicFramePr>
          <p:cNvPr id="9" name="Table 8"/>
          <p:cNvGraphicFramePr>
            <a:graphicFrameLocks noGrp="1"/>
          </p:cNvGraphicFramePr>
          <p:nvPr>
            <p:extLst>
              <p:ext uri="{D42A27DB-BD31-4B8C-83A1-F6EECF244321}">
                <p14:modId xmlns:p14="http://schemas.microsoft.com/office/powerpoint/2010/main" val="2995588067"/>
              </p:ext>
            </p:extLst>
          </p:nvPr>
        </p:nvGraphicFramePr>
        <p:xfrm>
          <a:off x="467544" y="2276872"/>
          <a:ext cx="8280920" cy="2429232"/>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576064">
                <a:tc>
                  <a:txBody>
                    <a:bodyPr/>
                    <a:lstStyle/>
                    <a:p>
                      <a:pPr algn="ctr"/>
                      <a:endParaRPr lang="en-IN" sz="2000" b="1" i="0" u="sng" dirty="0">
                        <a:solidFill>
                          <a:schemeClr val="tx1"/>
                        </a:solidFill>
                      </a:endParaRPr>
                    </a:p>
                  </a:txBody>
                  <a:tcPr/>
                </a:tc>
                <a:tc>
                  <a:txBody>
                    <a:bodyPr/>
                    <a:lstStyle/>
                    <a:p>
                      <a:pPr algn="ctr"/>
                      <a:r>
                        <a:rPr lang="en-IN" sz="2000" b="1" i="0" u="sng" kern="1200" dirty="0" smtClean="0">
                          <a:solidFill>
                            <a:schemeClr val="tx1"/>
                          </a:solidFill>
                          <a:effectLst/>
                          <a:latin typeface="+mn-lt"/>
                          <a:ea typeface="+mn-ea"/>
                          <a:cs typeface="+mn-cs"/>
                        </a:rPr>
                        <a:t>Sum of Squares</a:t>
                      </a:r>
                      <a:endParaRPr lang="en-IN" sz="2000" b="1" i="0" u="sng" dirty="0">
                        <a:solidFill>
                          <a:schemeClr val="tx1"/>
                        </a:solidFill>
                      </a:endParaRPr>
                    </a:p>
                  </a:txBody>
                  <a:tcPr/>
                </a:tc>
                <a:tc>
                  <a:txBody>
                    <a:bodyPr/>
                    <a:lstStyle/>
                    <a:p>
                      <a:pPr algn="ctr"/>
                      <a:r>
                        <a:rPr lang="en-IN" sz="2000" b="1" i="0" u="sng" kern="1200" dirty="0" err="1" smtClean="0">
                          <a:solidFill>
                            <a:schemeClr val="tx1"/>
                          </a:solidFill>
                          <a:effectLst/>
                          <a:latin typeface="+mn-lt"/>
                          <a:ea typeface="+mn-ea"/>
                          <a:cs typeface="+mn-cs"/>
                        </a:rPr>
                        <a:t>df</a:t>
                      </a:r>
                      <a:endParaRPr lang="en-IN" sz="2000" b="1" i="0" u="sng" dirty="0">
                        <a:solidFill>
                          <a:schemeClr val="tx1"/>
                        </a:solidFill>
                      </a:endParaRPr>
                    </a:p>
                  </a:txBody>
                  <a:tcPr/>
                </a:tc>
                <a:tc>
                  <a:txBody>
                    <a:bodyPr/>
                    <a:lstStyle/>
                    <a:p>
                      <a:pPr algn="ctr"/>
                      <a:r>
                        <a:rPr lang="en-IN" sz="2000" b="1" i="0" u="sng" dirty="0">
                          <a:solidFill>
                            <a:schemeClr val="tx1"/>
                          </a:solidFill>
                          <a:effectLst/>
                          <a:latin typeface="Roboto Slab"/>
                        </a:rPr>
                        <a:t>Mean Square</a:t>
                      </a:r>
                    </a:p>
                  </a:txBody>
                  <a:tcPr marL="7620" marR="7620" marT="7620" marB="7620" anchor="ctr"/>
                </a:tc>
                <a:tc>
                  <a:txBody>
                    <a:bodyPr/>
                    <a:lstStyle/>
                    <a:p>
                      <a:pPr algn="ctr"/>
                      <a:r>
                        <a:rPr lang="en-IN" sz="2000" b="1" i="0" u="sng" dirty="0">
                          <a:solidFill>
                            <a:schemeClr val="tx1"/>
                          </a:solidFill>
                          <a:effectLst/>
                          <a:latin typeface="Roboto Slab"/>
                        </a:rPr>
                        <a:t>F</a:t>
                      </a:r>
                    </a:p>
                  </a:txBody>
                  <a:tcPr marL="7620" marR="7620" marT="7620" marB="7620" anchor="ctr"/>
                </a:tc>
              </a:tr>
              <a:tr h="576064">
                <a:tc>
                  <a:txBody>
                    <a:bodyPr/>
                    <a:lstStyle/>
                    <a:p>
                      <a:pPr algn="l" fontAlgn="t"/>
                      <a:r>
                        <a:rPr lang="en-IN" b="1" dirty="0">
                          <a:solidFill>
                            <a:srgbClr val="0B0318"/>
                          </a:solidFill>
                          <a:effectLst/>
                          <a:latin typeface="Roboto Slab"/>
                        </a:rPr>
                        <a:t>Treatment</a:t>
                      </a:r>
                    </a:p>
                  </a:txBody>
                  <a:tcPr marL="7620" marR="7620" marT="7620" marB="7620"/>
                </a:tc>
                <a:tc>
                  <a:txBody>
                    <a:bodyPr/>
                    <a:lstStyle/>
                    <a:p>
                      <a:pPr algn="r" fontAlgn="t"/>
                      <a:r>
                        <a:rPr lang="en-IN" b="0">
                          <a:solidFill>
                            <a:srgbClr val="0B0318"/>
                          </a:solidFill>
                          <a:effectLst/>
                          <a:latin typeface="Roboto Slab"/>
                        </a:rPr>
                        <a:t>SSR</a:t>
                      </a:r>
                    </a:p>
                  </a:txBody>
                  <a:tcPr marL="7620" marR="7620" marT="7620" marB="7620"/>
                </a:tc>
                <a:tc>
                  <a:txBody>
                    <a:bodyPr/>
                    <a:lstStyle/>
                    <a:p>
                      <a:pPr algn="r" fontAlgn="t"/>
                      <a:r>
                        <a:rPr lang="en-IN" b="0">
                          <a:solidFill>
                            <a:srgbClr val="0B0318"/>
                          </a:solidFill>
                          <a:effectLst/>
                          <a:latin typeface="Roboto Slab"/>
                        </a:rPr>
                        <a:t>df</a:t>
                      </a:r>
                      <a:r>
                        <a:rPr lang="en-IN" b="0" baseline="-25000">
                          <a:solidFill>
                            <a:srgbClr val="0B0318"/>
                          </a:solidFill>
                          <a:effectLst/>
                          <a:latin typeface="Roboto Slab"/>
                        </a:rPr>
                        <a:t>r</a:t>
                      </a:r>
                      <a:endParaRPr lang="en-IN" b="0">
                        <a:solidFill>
                          <a:srgbClr val="0B0318"/>
                        </a:solidFill>
                        <a:effectLst/>
                        <a:latin typeface="Roboto Slab"/>
                      </a:endParaRPr>
                    </a:p>
                  </a:txBody>
                  <a:tcPr marL="7620" marR="7620" marT="7620" marB="7620"/>
                </a:tc>
                <a:tc>
                  <a:txBody>
                    <a:bodyPr/>
                    <a:lstStyle/>
                    <a:p>
                      <a:pPr algn="r" fontAlgn="t"/>
                      <a:r>
                        <a:rPr lang="en-IN" b="0">
                          <a:solidFill>
                            <a:srgbClr val="0B0318"/>
                          </a:solidFill>
                          <a:effectLst/>
                          <a:latin typeface="Roboto Slab"/>
                        </a:rPr>
                        <a:t>MSR</a:t>
                      </a:r>
                    </a:p>
                  </a:txBody>
                  <a:tcPr marL="7620" marR="7620" marT="7620" marB="7620"/>
                </a:tc>
                <a:tc>
                  <a:txBody>
                    <a:bodyPr/>
                    <a:lstStyle/>
                    <a:p>
                      <a:pPr algn="r" fontAlgn="t"/>
                      <a:r>
                        <a:rPr lang="en-IN" b="0" dirty="0">
                          <a:solidFill>
                            <a:srgbClr val="0B0318"/>
                          </a:solidFill>
                          <a:effectLst/>
                          <a:latin typeface="Roboto Slab"/>
                        </a:rPr>
                        <a:t>MSR/MSE</a:t>
                      </a:r>
                    </a:p>
                  </a:txBody>
                  <a:tcPr marL="7620" marR="7620" marT="7620" marB="7620"/>
                </a:tc>
              </a:tr>
              <a:tr h="576064">
                <a:tc>
                  <a:txBody>
                    <a:bodyPr/>
                    <a:lstStyle/>
                    <a:p>
                      <a:pPr algn="l" fontAlgn="t"/>
                      <a:r>
                        <a:rPr lang="en-IN" b="1" dirty="0">
                          <a:solidFill>
                            <a:srgbClr val="0B0318"/>
                          </a:solidFill>
                          <a:effectLst/>
                          <a:latin typeface="Roboto Slab"/>
                        </a:rPr>
                        <a:t>Error</a:t>
                      </a:r>
                    </a:p>
                  </a:txBody>
                  <a:tcPr marL="7620" marR="7620" marT="7620" marB="7620"/>
                </a:tc>
                <a:tc>
                  <a:txBody>
                    <a:bodyPr/>
                    <a:lstStyle/>
                    <a:p>
                      <a:pPr algn="r" fontAlgn="t"/>
                      <a:r>
                        <a:rPr lang="en-IN" b="0">
                          <a:solidFill>
                            <a:srgbClr val="0B0318"/>
                          </a:solidFill>
                          <a:effectLst/>
                          <a:latin typeface="Roboto Slab"/>
                        </a:rPr>
                        <a:t>SSE</a:t>
                      </a:r>
                    </a:p>
                  </a:txBody>
                  <a:tcPr marL="7620" marR="7620" marT="7620" marB="7620"/>
                </a:tc>
                <a:tc>
                  <a:txBody>
                    <a:bodyPr/>
                    <a:lstStyle/>
                    <a:p>
                      <a:pPr algn="r" fontAlgn="t"/>
                      <a:r>
                        <a:rPr lang="en-IN" b="0">
                          <a:solidFill>
                            <a:srgbClr val="0B0318"/>
                          </a:solidFill>
                          <a:effectLst/>
                          <a:latin typeface="Roboto Slab"/>
                        </a:rPr>
                        <a:t>df</a:t>
                      </a:r>
                      <a:r>
                        <a:rPr lang="en-IN" b="0" baseline="-25000">
                          <a:solidFill>
                            <a:srgbClr val="0B0318"/>
                          </a:solidFill>
                          <a:effectLst/>
                          <a:latin typeface="Roboto Slab"/>
                        </a:rPr>
                        <a:t>e</a:t>
                      </a:r>
                      <a:endParaRPr lang="en-IN" b="0">
                        <a:solidFill>
                          <a:srgbClr val="0B0318"/>
                        </a:solidFill>
                        <a:effectLst/>
                        <a:latin typeface="Roboto Slab"/>
                      </a:endParaRPr>
                    </a:p>
                  </a:txBody>
                  <a:tcPr marL="7620" marR="7620" marT="7620" marB="7620"/>
                </a:tc>
                <a:tc>
                  <a:txBody>
                    <a:bodyPr/>
                    <a:lstStyle/>
                    <a:p>
                      <a:pPr algn="r" fontAlgn="t"/>
                      <a:r>
                        <a:rPr lang="en-IN" b="0" dirty="0">
                          <a:solidFill>
                            <a:srgbClr val="0B0318"/>
                          </a:solidFill>
                          <a:effectLst/>
                          <a:latin typeface="Roboto Slab"/>
                        </a:rPr>
                        <a:t>MSE</a:t>
                      </a:r>
                    </a:p>
                  </a:txBody>
                  <a:tcPr marL="7620" marR="7620" marT="7620" marB="7620"/>
                </a:tc>
                <a:tc>
                  <a:txBody>
                    <a:bodyPr/>
                    <a:lstStyle/>
                    <a:p>
                      <a:endParaRPr lang="en-IN"/>
                    </a:p>
                  </a:txBody>
                  <a:tcPr/>
                </a:tc>
              </a:tr>
              <a:tr h="576064">
                <a:tc>
                  <a:txBody>
                    <a:bodyPr/>
                    <a:lstStyle/>
                    <a:p>
                      <a:pPr algn="l" fontAlgn="t"/>
                      <a:r>
                        <a:rPr lang="en-IN" b="1" dirty="0">
                          <a:solidFill>
                            <a:srgbClr val="0B0318"/>
                          </a:solidFill>
                          <a:effectLst/>
                          <a:latin typeface="Roboto Slab"/>
                        </a:rPr>
                        <a:t>Total</a:t>
                      </a:r>
                    </a:p>
                  </a:txBody>
                  <a:tcPr marL="7620" marR="7620" marT="7620" marB="7620"/>
                </a:tc>
                <a:tc>
                  <a:txBody>
                    <a:bodyPr/>
                    <a:lstStyle/>
                    <a:p>
                      <a:pPr algn="r" fontAlgn="t"/>
                      <a:r>
                        <a:rPr lang="en-IN" b="0">
                          <a:solidFill>
                            <a:srgbClr val="0B0318"/>
                          </a:solidFill>
                          <a:effectLst/>
                          <a:latin typeface="Roboto Slab"/>
                        </a:rPr>
                        <a:t>SST</a:t>
                      </a:r>
                    </a:p>
                  </a:txBody>
                  <a:tcPr marL="7620" marR="7620" marT="7620" marB="7620"/>
                </a:tc>
                <a:tc>
                  <a:txBody>
                    <a:bodyPr/>
                    <a:lstStyle/>
                    <a:p>
                      <a:pPr algn="r" fontAlgn="t"/>
                      <a:r>
                        <a:rPr lang="en-IN" b="0" dirty="0" err="1">
                          <a:solidFill>
                            <a:srgbClr val="0B0318"/>
                          </a:solidFill>
                          <a:effectLst/>
                          <a:latin typeface="Roboto Slab"/>
                        </a:rPr>
                        <a:t>df</a:t>
                      </a:r>
                      <a:r>
                        <a:rPr lang="en-IN" b="0" baseline="-25000" dirty="0" err="1">
                          <a:solidFill>
                            <a:srgbClr val="0B0318"/>
                          </a:solidFill>
                          <a:effectLst/>
                          <a:latin typeface="Roboto Slab"/>
                        </a:rPr>
                        <a:t>T</a:t>
                      </a:r>
                      <a:endParaRPr lang="en-IN" b="0" dirty="0">
                        <a:solidFill>
                          <a:srgbClr val="0B0318"/>
                        </a:solidFill>
                        <a:effectLst/>
                        <a:latin typeface="Roboto Slab"/>
                      </a:endParaRPr>
                    </a:p>
                  </a:txBody>
                  <a:tcPr marL="7620" marR="7620" marT="7620" marB="7620"/>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73259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476672"/>
          </a:xfrm>
        </p:spPr>
        <p:txBody>
          <a:bodyPr>
            <a:normAutofit/>
          </a:bodyPr>
          <a:lstStyle/>
          <a:p>
            <a:r>
              <a:rPr lang="en-US" sz="2400" b="1" dirty="0">
                <a:solidFill>
                  <a:schemeClr val="tx1"/>
                </a:solidFill>
              </a:rPr>
              <a:t>2. Differentiate between population and sample?</a:t>
            </a:r>
            <a:endParaRPr lang="en-IN" sz="2400"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91898161"/>
              </p:ext>
            </p:extLst>
          </p:nvPr>
        </p:nvGraphicFramePr>
        <p:xfrm>
          <a:off x="19968" y="692696"/>
          <a:ext cx="9124032" cy="6418976"/>
        </p:xfrm>
        <a:graphic>
          <a:graphicData uri="http://schemas.openxmlformats.org/drawingml/2006/table">
            <a:tbl>
              <a:tblPr firstRow="1" bandRow="1">
                <a:tableStyleId>{5C22544A-7EE6-4342-B048-85BDC9FD1C3A}</a:tableStyleId>
              </a:tblPr>
              <a:tblGrid>
                <a:gridCol w="3041344"/>
                <a:gridCol w="3041344"/>
                <a:gridCol w="3041344"/>
              </a:tblGrid>
              <a:tr h="678944">
                <a:tc>
                  <a:txBody>
                    <a:bodyPr/>
                    <a:lstStyle/>
                    <a:p>
                      <a:pPr algn="ctr"/>
                      <a:r>
                        <a:rPr lang="en-IN" sz="2400" dirty="0" smtClean="0"/>
                        <a:t>BASIS FOR COMPARISON</a:t>
                      </a:r>
                      <a:endParaRPr lang="en-IN" sz="2400" dirty="0"/>
                    </a:p>
                  </a:txBody>
                  <a:tcPr/>
                </a:tc>
                <a:tc>
                  <a:txBody>
                    <a:bodyPr/>
                    <a:lstStyle/>
                    <a:p>
                      <a:pPr algn="ctr"/>
                      <a:r>
                        <a:rPr lang="en-IN" sz="2400" dirty="0" smtClean="0"/>
                        <a:t>POPULATION</a:t>
                      </a:r>
                      <a:endParaRPr lang="en-IN" sz="2400" dirty="0"/>
                    </a:p>
                  </a:txBody>
                  <a:tcPr/>
                </a:tc>
                <a:tc>
                  <a:txBody>
                    <a:bodyPr/>
                    <a:lstStyle/>
                    <a:p>
                      <a:pPr algn="ctr"/>
                      <a:r>
                        <a:rPr lang="en-IN" sz="2400" dirty="0" smtClean="0"/>
                        <a:t>SAMPLE</a:t>
                      </a:r>
                      <a:endParaRPr lang="en-IN" sz="2400" dirty="0"/>
                    </a:p>
                  </a:txBody>
                  <a:tcPr/>
                </a:tc>
              </a:tr>
              <a:tr h="1033244">
                <a:tc>
                  <a:txBody>
                    <a:bodyPr/>
                    <a:lstStyle/>
                    <a:p>
                      <a:r>
                        <a:rPr lang="en-IN" dirty="0" smtClean="0"/>
                        <a:t>Meaning</a:t>
                      </a:r>
                      <a:endParaRPr lang="en-IN" dirty="0"/>
                    </a:p>
                  </a:txBody>
                  <a:tcPr/>
                </a:tc>
                <a:tc>
                  <a:txBody>
                    <a:bodyPr/>
                    <a:lstStyle/>
                    <a:p>
                      <a:r>
                        <a:rPr lang="en-US" dirty="0" smtClean="0"/>
                        <a:t>Population refers to the collection of all elements possessing common characteristics, that comprises universe.</a:t>
                      </a:r>
                      <a:endParaRPr lang="en-IN" dirty="0"/>
                    </a:p>
                  </a:txBody>
                  <a:tcPr/>
                </a:tc>
                <a:tc>
                  <a:txBody>
                    <a:bodyPr/>
                    <a:lstStyle/>
                    <a:p>
                      <a:r>
                        <a:rPr lang="en-US" dirty="0" smtClean="0"/>
                        <a:t> Sample means a subgroup of the members of population chosen for participation in the study. </a:t>
                      </a:r>
                      <a:endParaRPr lang="en-IN" dirty="0"/>
                    </a:p>
                  </a:txBody>
                  <a:tcPr/>
                </a:tc>
              </a:tr>
              <a:tr h="1033244">
                <a:tc>
                  <a:txBody>
                    <a:bodyPr/>
                    <a:lstStyle/>
                    <a:p>
                      <a:r>
                        <a:rPr lang="en-IN" dirty="0" smtClean="0"/>
                        <a:t>Characteristic</a:t>
                      </a:r>
                      <a:endParaRPr lang="en-IN" dirty="0"/>
                    </a:p>
                  </a:txBody>
                  <a:tcPr/>
                </a:tc>
                <a:tc>
                  <a:txBody>
                    <a:bodyPr/>
                    <a:lstStyle/>
                    <a:p>
                      <a:r>
                        <a:rPr lang="en-IN" dirty="0" smtClean="0"/>
                        <a:t>Parameter</a:t>
                      </a:r>
                      <a:endParaRPr lang="en-IN" dirty="0"/>
                    </a:p>
                  </a:txBody>
                  <a:tcPr/>
                </a:tc>
                <a:tc>
                  <a:txBody>
                    <a:bodyPr/>
                    <a:lstStyle/>
                    <a:p>
                      <a:r>
                        <a:rPr lang="en-IN" dirty="0" smtClean="0"/>
                        <a:t>Statistic </a:t>
                      </a:r>
                      <a:endParaRPr lang="en-IN" dirty="0"/>
                    </a:p>
                  </a:txBody>
                  <a:tcPr/>
                </a:tc>
              </a:tr>
              <a:tr h="1033244">
                <a:tc>
                  <a:txBody>
                    <a:bodyPr/>
                    <a:lstStyle/>
                    <a:p>
                      <a:r>
                        <a:rPr lang="en-IN" dirty="0" smtClean="0"/>
                        <a:t>Includes</a:t>
                      </a:r>
                      <a:endParaRPr lang="en-IN" dirty="0"/>
                    </a:p>
                  </a:txBody>
                  <a:tcPr/>
                </a:tc>
                <a:tc>
                  <a:txBody>
                    <a:bodyPr/>
                    <a:lstStyle/>
                    <a:p>
                      <a:r>
                        <a:rPr lang="en-US" dirty="0" smtClean="0"/>
                        <a:t>Each and every unit of the group.</a:t>
                      </a:r>
                      <a:endParaRPr lang="en-IN" dirty="0"/>
                    </a:p>
                  </a:txBody>
                  <a:tcPr/>
                </a:tc>
                <a:tc>
                  <a:txBody>
                    <a:bodyPr/>
                    <a:lstStyle/>
                    <a:p>
                      <a:r>
                        <a:rPr lang="en-US" dirty="0" smtClean="0"/>
                        <a:t>Only a handful of units of population. </a:t>
                      </a:r>
                      <a:endParaRPr lang="en-IN" dirty="0"/>
                    </a:p>
                  </a:txBody>
                  <a:tcPr/>
                </a:tc>
              </a:tr>
              <a:tr h="1033244">
                <a:tc>
                  <a:txBody>
                    <a:bodyPr/>
                    <a:lstStyle/>
                    <a:p>
                      <a:r>
                        <a:rPr lang="en-IN" dirty="0" smtClean="0"/>
                        <a:t>Data collection</a:t>
                      </a:r>
                      <a:endParaRPr lang="en-IN" dirty="0"/>
                    </a:p>
                  </a:txBody>
                  <a:tcPr/>
                </a:tc>
                <a:tc>
                  <a:txBody>
                    <a:bodyPr/>
                    <a:lstStyle/>
                    <a:p>
                      <a:r>
                        <a:rPr lang="en-IN" dirty="0" smtClean="0"/>
                        <a:t>Complete enumeration or census</a:t>
                      </a:r>
                      <a:endParaRPr lang="en-IN" dirty="0"/>
                    </a:p>
                  </a:txBody>
                  <a:tcPr/>
                </a:tc>
                <a:tc>
                  <a:txBody>
                    <a:bodyPr/>
                    <a:lstStyle/>
                    <a:p>
                      <a:r>
                        <a:rPr lang="en-IN" dirty="0" smtClean="0"/>
                        <a:t>Sample survey or sampling</a:t>
                      </a:r>
                      <a:endParaRPr lang="en-IN" dirty="0"/>
                    </a:p>
                  </a:txBody>
                  <a:tcPr/>
                </a:tc>
              </a:tr>
              <a:tr h="1033244">
                <a:tc>
                  <a:txBody>
                    <a:bodyPr/>
                    <a:lstStyle/>
                    <a:p>
                      <a:r>
                        <a:rPr lang="en-IN" dirty="0" smtClean="0"/>
                        <a:t>Focus on</a:t>
                      </a:r>
                      <a:endParaRPr lang="en-IN" dirty="0"/>
                    </a:p>
                  </a:txBody>
                  <a:tcPr/>
                </a:tc>
                <a:tc>
                  <a:txBody>
                    <a:bodyPr/>
                    <a:lstStyle/>
                    <a:p>
                      <a:r>
                        <a:rPr lang="en-IN" dirty="0" smtClean="0"/>
                        <a:t>Identifying the characteristics.</a:t>
                      </a:r>
                      <a:endParaRPr lang="en-IN" dirty="0"/>
                    </a:p>
                  </a:txBody>
                  <a:tcPr/>
                </a:tc>
                <a:tc>
                  <a:txBody>
                    <a:bodyPr/>
                    <a:lstStyle/>
                    <a:p>
                      <a:r>
                        <a:rPr lang="en-IN" dirty="0" smtClean="0"/>
                        <a:t>Making inferences about population. </a:t>
                      </a:r>
                      <a:endParaRPr lang="en-IN" dirty="0"/>
                    </a:p>
                  </a:txBody>
                  <a:tcPr/>
                </a:tc>
              </a:tr>
            </a:tbl>
          </a:graphicData>
        </a:graphic>
      </p:graphicFrame>
    </p:spTree>
    <p:extLst>
      <p:ext uri="{BB962C8B-B14F-4D97-AF65-F5344CB8AC3E}">
        <p14:creationId xmlns:p14="http://schemas.microsoft.com/office/powerpoint/2010/main" val="272696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88640"/>
            <a:ext cx="8784976" cy="6669360"/>
          </a:xfrm>
        </p:spPr>
        <p:txBody>
          <a:bodyPr/>
          <a:lstStyle/>
          <a:p>
            <a:r>
              <a:rPr lang="en-US" dirty="0" err="1">
                <a:solidFill>
                  <a:schemeClr val="tx1"/>
                </a:solidFill>
              </a:rPr>
              <a:t>df</a:t>
            </a:r>
            <a:r>
              <a:rPr lang="en-US" baseline="-25000" dirty="0" err="1">
                <a:solidFill>
                  <a:schemeClr val="tx1"/>
                </a:solidFill>
              </a:rPr>
              <a:t>e</a:t>
            </a:r>
            <a:r>
              <a:rPr lang="en-US" dirty="0">
                <a:solidFill>
                  <a:schemeClr val="tx1"/>
                </a:solidFill>
              </a:rPr>
              <a:t> = the error degrees of </a:t>
            </a:r>
            <a:r>
              <a:rPr lang="en-US" dirty="0" smtClean="0">
                <a:solidFill>
                  <a:schemeClr val="tx1"/>
                </a:solidFill>
              </a:rPr>
              <a:t>freedom</a:t>
            </a:r>
            <a:endParaRPr lang="en-US" dirty="0">
              <a:solidFill>
                <a:schemeClr val="tx1"/>
              </a:solidFill>
            </a:endParaRPr>
          </a:p>
          <a:p>
            <a:r>
              <a:rPr lang="en-US" i="1" dirty="0">
                <a:solidFill>
                  <a:schemeClr val="tx1"/>
                </a:solidFill>
              </a:rPr>
              <a:t>k</a:t>
            </a:r>
            <a:r>
              <a:rPr lang="en-US" dirty="0">
                <a:solidFill>
                  <a:schemeClr val="tx1"/>
                </a:solidFill>
              </a:rPr>
              <a:t> = the total number of groups </a:t>
            </a:r>
          </a:p>
          <a:p>
            <a:r>
              <a:rPr lang="en-US" i="1" dirty="0">
                <a:solidFill>
                  <a:schemeClr val="tx1"/>
                </a:solidFill>
              </a:rPr>
              <a:t>n</a:t>
            </a:r>
            <a:r>
              <a:rPr lang="en-US" dirty="0">
                <a:solidFill>
                  <a:schemeClr val="tx1"/>
                </a:solidFill>
              </a:rPr>
              <a:t> = the total number of valid observations</a:t>
            </a:r>
          </a:p>
          <a:p>
            <a:r>
              <a:rPr lang="en-US" dirty="0" err="1">
                <a:solidFill>
                  <a:schemeClr val="tx1"/>
                </a:solidFill>
              </a:rPr>
              <a:t>df</a:t>
            </a:r>
            <a:r>
              <a:rPr lang="en-US" baseline="-25000" dirty="0" err="1">
                <a:solidFill>
                  <a:schemeClr val="tx1"/>
                </a:solidFill>
              </a:rPr>
              <a:t>T</a:t>
            </a:r>
            <a:r>
              <a:rPr lang="en-US" dirty="0">
                <a:solidFill>
                  <a:schemeClr val="tx1"/>
                </a:solidFill>
              </a:rPr>
              <a:t> = the total degrees of freedom </a:t>
            </a:r>
          </a:p>
          <a:p>
            <a:r>
              <a:rPr lang="en-US" dirty="0">
                <a:solidFill>
                  <a:schemeClr val="tx1"/>
                </a:solidFill>
              </a:rPr>
              <a:t>MSR = SSR/</a:t>
            </a:r>
            <a:r>
              <a:rPr lang="en-US" dirty="0" err="1">
                <a:solidFill>
                  <a:schemeClr val="tx1"/>
                </a:solidFill>
              </a:rPr>
              <a:t>df</a:t>
            </a:r>
            <a:r>
              <a:rPr lang="en-US" baseline="-25000" dirty="0" err="1">
                <a:solidFill>
                  <a:schemeClr val="tx1"/>
                </a:solidFill>
              </a:rPr>
              <a:t>r</a:t>
            </a:r>
            <a:r>
              <a:rPr lang="en-US" dirty="0">
                <a:solidFill>
                  <a:schemeClr val="tx1"/>
                </a:solidFill>
              </a:rPr>
              <a:t> = the regression mean square</a:t>
            </a:r>
          </a:p>
          <a:p>
            <a:r>
              <a:rPr lang="en-US" dirty="0">
                <a:solidFill>
                  <a:schemeClr val="tx1"/>
                </a:solidFill>
              </a:rPr>
              <a:t>MSE = SSE/</a:t>
            </a:r>
            <a:r>
              <a:rPr lang="en-US" dirty="0" err="1">
                <a:solidFill>
                  <a:schemeClr val="tx1"/>
                </a:solidFill>
              </a:rPr>
              <a:t>df</a:t>
            </a:r>
            <a:r>
              <a:rPr lang="en-US" baseline="-25000" dirty="0" err="1">
                <a:solidFill>
                  <a:schemeClr val="tx1"/>
                </a:solidFill>
              </a:rPr>
              <a:t>e</a:t>
            </a:r>
            <a:r>
              <a:rPr lang="en-US" dirty="0">
                <a:solidFill>
                  <a:schemeClr val="tx1"/>
                </a:solidFill>
              </a:rPr>
              <a:t> = the mean square error</a:t>
            </a:r>
          </a:p>
          <a:p>
            <a:r>
              <a:rPr lang="en-US" dirty="0">
                <a:solidFill>
                  <a:schemeClr val="tx1"/>
                </a:solidFill>
              </a:rPr>
              <a:t>Then the F statistic itself is computed as</a:t>
            </a:r>
          </a:p>
          <a:p>
            <a:pPr algn="ctr"/>
            <a:r>
              <a:rPr lang="en-US" dirty="0" smtClean="0">
                <a:solidFill>
                  <a:schemeClr val="tx1"/>
                </a:solidFill>
              </a:rPr>
              <a:t>F=MSRMSE</a:t>
            </a:r>
            <a:endParaRPr lang="en-US" dirty="0">
              <a:solidFill>
                <a:schemeClr val="tx1"/>
              </a:solidFill>
            </a:endParaRPr>
          </a:p>
          <a:p>
            <a:r>
              <a:rPr lang="en-US" dirty="0">
                <a:solidFill>
                  <a:schemeClr val="tx1"/>
                </a:solidFill>
              </a:rPr>
              <a:t>Note: In some texts you may see the notation df</a:t>
            </a:r>
            <a:r>
              <a:rPr lang="en-US" baseline="-25000" dirty="0">
                <a:solidFill>
                  <a:schemeClr val="tx1"/>
                </a:solidFill>
              </a:rPr>
              <a:t>1</a:t>
            </a:r>
            <a:r>
              <a:rPr lang="en-US" dirty="0">
                <a:solidFill>
                  <a:schemeClr val="tx1"/>
                </a:solidFill>
              </a:rPr>
              <a:t> or </a:t>
            </a:r>
            <a:r>
              <a:rPr lang="en-US" i="1" dirty="0">
                <a:solidFill>
                  <a:schemeClr val="tx1"/>
                </a:solidFill>
              </a:rPr>
              <a:t>ν</a:t>
            </a:r>
            <a:r>
              <a:rPr lang="en-US" baseline="-25000" dirty="0">
                <a:solidFill>
                  <a:schemeClr val="tx1"/>
                </a:solidFill>
              </a:rPr>
              <a:t>1</a:t>
            </a:r>
            <a:r>
              <a:rPr lang="en-US" dirty="0">
                <a:solidFill>
                  <a:schemeClr val="tx1"/>
                </a:solidFill>
              </a:rPr>
              <a:t> for the regression degrees of freedom, and df</a:t>
            </a:r>
            <a:r>
              <a:rPr lang="en-US" baseline="-25000" dirty="0">
                <a:solidFill>
                  <a:schemeClr val="tx1"/>
                </a:solidFill>
              </a:rPr>
              <a:t>2</a:t>
            </a:r>
            <a:r>
              <a:rPr lang="en-US" dirty="0">
                <a:solidFill>
                  <a:schemeClr val="tx1"/>
                </a:solidFill>
              </a:rPr>
              <a:t> or </a:t>
            </a:r>
            <a:r>
              <a:rPr lang="en-US" i="1" dirty="0">
                <a:solidFill>
                  <a:schemeClr val="tx1"/>
                </a:solidFill>
              </a:rPr>
              <a:t>ν</a:t>
            </a:r>
            <a:r>
              <a:rPr lang="en-US" baseline="-25000" dirty="0">
                <a:solidFill>
                  <a:schemeClr val="tx1"/>
                </a:solidFill>
              </a:rPr>
              <a:t>2</a:t>
            </a:r>
            <a:r>
              <a:rPr lang="en-US" dirty="0">
                <a:solidFill>
                  <a:schemeClr val="tx1"/>
                </a:solidFill>
              </a:rPr>
              <a:t> for the error degrees of freedom. The latter notation uses the Greek letter nu (</a:t>
            </a:r>
            <a:r>
              <a:rPr lang="en-US" i="1" dirty="0">
                <a:solidFill>
                  <a:schemeClr val="tx1"/>
                </a:solidFill>
              </a:rPr>
              <a:t>ν</a:t>
            </a:r>
            <a:r>
              <a:rPr lang="en-US" dirty="0">
                <a:solidFill>
                  <a:schemeClr val="tx1"/>
                </a:solidFill>
              </a:rPr>
              <a:t>) for the degrees of freedom.</a:t>
            </a:r>
          </a:p>
          <a:p>
            <a:r>
              <a:rPr lang="en-US" dirty="0">
                <a:solidFill>
                  <a:schemeClr val="tx1"/>
                </a:solidFill>
              </a:rPr>
              <a:t>Some texts may use "</a:t>
            </a:r>
            <a:r>
              <a:rPr lang="en-US" dirty="0" smtClean="0">
                <a:solidFill>
                  <a:schemeClr val="tx1"/>
                </a:solidFill>
              </a:rPr>
              <a:t>SSTr"instead </a:t>
            </a:r>
            <a:r>
              <a:rPr lang="en-US" dirty="0">
                <a:solidFill>
                  <a:schemeClr val="tx1"/>
                </a:solidFill>
              </a:rPr>
              <a:t>of </a:t>
            </a:r>
            <a:r>
              <a:rPr lang="en-US" dirty="0" smtClean="0">
                <a:solidFill>
                  <a:schemeClr val="tx1"/>
                </a:solidFill>
              </a:rPr>
              <a:t>SSR, </a:t>
            </a:r>
            <a:r>
              <a:rPr lang="en-US" dirty="0">
                <a:solidFill>
                  <a:schemeClr val="tx1"/>
                </a:solidFill>
              </a:rPr>
              <a:t>and may use SSTo </a:t>
            </a:r>
            <a:r>
              <a:rPr lang="en-US" dirty="0" smtClean="0">
                <a:solidFill>
                  <a:schemeClr val="tx1"/>
                </a:solidFill>
              </a:rPr>
              <a:t>instead </a:t>
            </a:r>
            <a:r>
              <a:rPr lang="en-US" dirty="0">
                <a:solidFill>
                  <a:schemeClr val="tx1"/>
                </a:solidFill>
              </a:rPr>
              <a:t>of SST.</a:t>
            </a:r>
          </a:p>
          <a:p>
            <a:endParaRPr lang="en-IN" dirty="0"/>
          </a:p>
        </p:txBody>
      </p:sp>
    </p:spTree>
    <p:extLst>
      <p:ext uri="{BB962C8B-B14F-4D97-AF65-F5344CB8AC3E}">
        <p14:creationId xmlns:p14="http://schemas.microsoft.com/office/powerpoint/2010/main" val="415996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916832"/>
            <a:ext cx="8784976" cy="3579849"/>
          </a:xfrm>
        </p:spPr>
        <p:txBody>
          <a:bodyPr>
            <a:normAutofit/>
          </a:bodyPr>
          <a:lstStyle/>
          <a:p>
            <a:pPr marL="457200" indent="-457200">
              <a:buFont typeface="Arial" charset="0"/>
              <a:buChar char="•"/>
            </a:pPr>
            <a:r>
              <a:rPr lang="en-US" sz="2800" dirty="0" smtClean="0">
                <a:solidFill>
                  <a:schemeClr val="tx1"/>
                </a:solidFill>
              </a:rPr>
              <a:t>Hypothesis </a:t>
            </a:r>
            <a:r>
              <a:rPr lang="en-US" sz="2800" dirty="0">
                <a:solidFill>
                  <a:schemeClr val="tx1"/>
                </a:solidFill>
              </a:rPr>
              <a:t>is the assumption about the population parameter. The assumption made by the research may or may not be true</a:t>
            </a:r>
            <a:r>
              <a:rPr lang="en-US" sz="2800" dirty="0" smtClean="0">
                <a:solidFill>
                  <a:schemeClr val="tx1"/>
                </a:solidFill>
              </a:rPr>
              <a:t>.</a:t>
            </a:r>
          </a:p>
          <a:p>
            <a:pPr marL="457200" indent="-457200">
              <a:buFont typeface="Arial" charset="0"/>
              <a:buChar char="•"/>
            </a:pPr>
            <a:r>
              <a:rPr lang="en-US" sz="2800" dirty="0" smtClean="0">
                <a:solidFill>
                  <a:schemeClr val="tx1"/>
                </a:solidFill>
              </a:rPr>
              <a:t>It </a:t>
            </a:r>
            <a:r>
              <a:rPr lang="en-US" sz="2800" dirty="0">
                <a:solidFill>
                  <a:schemeClr val="tx1"/>
                </a:solidFill>
              </a:rPr>
              <a:t>is the fixed relationship between two or more variables which direct the research activity to test it</a:t>
            </a:r>
            <a:r>
              <a:rPr lang="en-US" sz="2800" dirty="0" smtClean="0">
                <a:solidFill>
                  <a:schemeClr val="tx1"/>
                </a:solidFill>
              </a:rPr>
              <a:t>.</a:t>
            </a:r>
          </a:p>
          <a:p>
            <a:pPr marL="457200" indent="-457200">
              <a:buFont typeface="Arial" charset="0"/>
              <a:buChar char="•"/>
            </a:pPr>
            <a:r>
              <a:rPr lang="en-US" sz="2800" dirty="0" smtClean="0">
                <a:solidFill>
                  <a:schemeClr val="tx1"/>
                </a:solidFill>
              </a:rPr>
              <a:t>It </a:t>
            </a:r>
            <a:r>
              <a:rPr lang="en-US" sz="2800" dirty="0">
                <a:solidFill>
                  <a:schemeClr val="tx1"/>
                </a:solidFill>
              </a:rPr>
              <a:t>should be testable either by experiment or observation.</a:t>
            </a:r>
            <a:endParaRPr lang="en-IN" sz="2800" dirty="0">
              <a:solidFill>
                <a:schemeClr val="tx1"/>
              </a:solidFill>
            </a:endParaRPr>
          </a:p>
          <a:p>
            <a:pPr marL="457200" indent="-457200">
              <a:buFont typeface="Arial" charset="0"/>
              <a:buChar char="•"/>
            </a:pPr>
            <a:endParaRPr lang="en-US" sz="2800" dirty="0" smtClean="0"/>
          </a:p>
          <a:p>
            <a:pPr marL="457200" indent="-457200">
              <a:buFont typeface="Arial" charset="0"/>
              <a:buChar char="•"/>
            </a:pPr>
            <a:endParaRPr lang="en-US" sz="2800" dirty="0" smtClean="0"/>
          </a:p>
        </p:txBody>
      </p:sp>
      <p:sp>
        <p:nvSpPr>
          <p:cNvPr id="2" name="Title 1"/>
          <p:cNvSpPr>
            <a:spLocks noGrp="1"/>
          </p:cNvSpPr>
          <p:nvPr>
            <p:ph type="title"/>
          </p:nvPr>
        </p:nvSpPr>
        <p:spPr>
          <a:xfrm>
            <a:off x="179512" y="260648"/>
            <a:ext cx="8856984" cy="1143000"/>
          </a:xfrm>
        </p:spPr>
        <p:txBody>
          <a:bodyPr>
            <a:normAutofit/>
          </a:bodyPr>
          <a:lstStyle/>
          <a:p>
            <a:r>
              <a:rPr lang="en-US" sz="2800" b="1" i="1" dirty="0">
                <a:solidFill>
                  <a:schemeClr val="tx1"/>
                </a:solidFill>
              </a:rPr>
              <a:t>3. What is hypothesis? Differentiate between null and alternative hypothesis?</a:t>
            </a:r>
            <a:endParaRPr lang="en-IN" sz="2800" b="1" i="1" dirty="0">
              <a:solidFill>
                <a:schemeClr val="tx1"/>
              </a:solidFill>
            </a:endParaRPr>
          </a:p>
        </p:txBody>
      </p:sp>
    </p:spTree>
    <p:extLst>
      <p:ext uri="{BB962C8B-B14F-4D97-AF65-F5344CB8AC3E}">
        <p14:creationId xmlns:p14="http://schemas.microsoft.com/office/powerpoint/2010/main" val="246304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32912" cy="643508"/>
          </a:xfrm>
        </p:spPr>
        <p:txBody>
          <a:bodyPr>
            <a:normAutofit/>
          </a:bodyPr>
          <a:lstStyle/>
          <a:p>
            <a:r>
              <a:rPr lang="en-US" sz="2400" b="1" dirty="0">
                <a:solidFill>
                  <a:schemeClr val="tx1"/>
                </a:solidFill>
              </a:rPr>
              <a:t>Differentiate between null hypothesis and alternative hypothesis:</a:t>
            </a:r>
            <a:endParaRPr lang="en-IN" sz="2400" b="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32419014"/>
              </p:ext>
            </p:extLst>
          </p:nvPr>
        </p:nvGraphicFramePr>
        <p:xfrm>
          <a:off x="5904" y="692696"/>
          <a:ext cx="9138096" cy="6595090"/>
        </p:xfrm>
        <a:graphic>
          <a:graphicData uri="http://schemas.openxmlformats.org/drawingml/2006/table">
            <a:tbl>
              <a:tblPr firstRow="1" bandRow="1">
                <a:tableStyleId>{5C22544A-7EE6-4342-B048-85BDC9FD1C3A}</a:tableStyleId>
              </a:tblPr>
              <a:tblGrid>
                <a:gridCol w="1829792"/>
                <a:gridCol w="3384376"/>
                <a:gridCol w="3923928"/>
              </a:tblGrid>
              <a:tr h="648072">
                <a:tc>
                  <a:txBody>
                    <a:bodyPr/>
                    <a:lstStyle/>
                    <a:p>
                      <a:r>
                        <a:rPr lang="en-IN" sz="2000" dirty="0" smtClean="0"/>
                        <a:t>BASIS FOR COMPARISON</a:t>
                      </a:r>
                      <a:endParaRPr lang="en-IN" sz="2000" dirty="0"/>
                    </a:p>
                  </a:txBody>
                  <a:tcPr/>
                </a:tc>
                <a:tc>
                  <a:txBody>
                    <a:bodyPr/>
                    <a:lstStyle/>
                    <a:p>
                      <a:r>
                        <a:rPr lang="en-IN" sz="2400" dirty="0" smtClean="0"/>
                        <a:t>NULL HYPOTHESIS</a:t>
                      </a:r>
                      <a:endParaRPr lang="en-IN" sz="2400" dirty="0"/>
                    </a:p>
                  </a:txBody>
                  <a:tcPr/>
                </a:tc>
                <a:tc>
                  <a:txBody>
                    <a:bodyPr/>
                    <a:lstStyle/>
                    <a:p>
                      <a:r>
                        <a:rPr lang="en-IN" sz="2400" dirty="0" smtClean="0"/>
                        <a:t>ALTERNATIVE HYPOTHESIS </a:t>
                      </a:r>
                      <a:endParaRPr lang="en-IN" sz="2400" dirty="0"/>
                    </a:p>
                  </a:txBody>
                  <a:tcPr/>
                </a:tc>
              </a:tr>
              <a:tr h="1171168">
                <a:tc>
                  <a:txBody>
                    <a:bodyPr/>
                    <a:lstStyle/>
                    <a:p>
                      <a:r>
                        <a:rPr lang="en-IN" dirty="0" smtClean="0"/>
                        <a:t>Meaning</a:t>
                      </a:r>
                      <a:endParaRPr lang="en-IN" dirty="0"/>
                    </a:p>
                  </a:txBody>
                  <a:tcPr/>
                </a:tc>
                <a:tc>
                  <a:txBody>
                    <a:bodyPr/>
                    <a:lstStyle/>
                    <a:p>
                      <a:r>
                        <a:rPr lang="en-US" dirty="0" smtClean="0"/>
                        <a:t>A null hypothesis is a statement, in which there is no relationship between two variables. </a:t>
                      </a:r>
                      <a:endParaRPr lang="en-IN" dirty="0"/>
                    </a:p>
                  </a:txBody>
                  <a:tcPr/>
                </a:tc>
                <a:tc>
                  <a:txBody>
                    <a:bodyPr/>
                    <a:lstStyle/>
                    <a:p>
                      <a:r>
                        <a:rPr lang="en-US" dirty="0" smtClean="0"/>
                        <a:t>An alternative hypothesis is statement in which there is some statistical significance between two measured phenomenon.</a:t>
                      </a:r>
                      <a:endParaRPr lang="en-IN" dirty="0"/>
                    </a:p>
                  </a:txBody>
                  <a:tcPr/>
                </a:tc>
              </a:tr>
              <a:tr h="630520">
                <a:tc>
                  <a:txBody>
                    <a:bodyPr/>
                    <a:lstStyle/>
                    <a:p>
                      <a:r>
                        <a:rPr lang="en-IN" dirty="0" smtClean="0"/>
                        <a:t>What is it?</a:t>
                      </a:r>
                      <a:endParaRPr lang="en-IN" dirty="0"/>
                    </a:p>
                  </a:txBody>
                  <a:tcPr/>
                </a:tc>
                <a:tc>
                  <a:txBody>
                    <a:bodyPr/>
                    <a:lstStyle/>
                    <a:p>
                      <a:r>
                        <a:rPr lang="en-US" dirty="0" smtClean="0"/>
                        <a:t>It is what the researcher tries to disprove. </a:t>
                      </a:r>
                      <a:endParaRPr lang="en-IN" dirty="0"/>
                    </a:p>
                  </a:txBody>
                  <a:tcPr/>
                </a:tc>
                <a:tc>
                  <a:txBody>
                    <a:bodyPr/>
                    <a:lstStyle/>
                    <a:p>
                      <a:r>
                        <a:rPr lang="en-US" dirty="0" smtClean="0"/>
                        <a:t>It is what the researcher tries to prove.</a:t>
                      </a:r>
                      <a:endParaRPr lang="en-IN" dirty="0"/>
                    </a:p>
                  </a:txBody>
                  <a:tcPr/>
                </a:tc>
              </a:tr>
              <a:tr h="566504">
                <a:tc>
                  <a:txBody>
                    <a:bodyPr/>
                    <a:lstStyle/>
                    <a:p>
                      <a:r>
                        <a:rPr lang="en-IN" dirty="0" smtClean="0"/>
                        <a:t>Acceptance</a:t>
                      </a:r>
                      <a:endParaRPr lang="en-IN" dirty="0"/>
                    </a:p>
                  </a:txBody>
                  <a:tcPr/>
                </a:tc>
                <a:tc>
                  <a:txBody>
                    <a:bodyPr/>
                    <a:lstStyle/>
                    <a:p>
                      <a:r>
                        <a:rPr lang="en-US" dirty="0" smtClean="0"/>
                        <a:t>No changes in opinions or actions </a:t>
                      </a:r>
                      <a:endParaRPr lang="en-IN" dirty="0"/>
                    </a:p>
                  </a:txBody>
                  <a:tcPr/>
                </a:tc>
                <a:tc>
                  <a:txBody>
                    <a:bodyPr/>
                    <a:lstStyle/>
                    <a:p>
                      <a:r>
                        <a:rPr lang="en-IN" dirty="0" smtClean="0"/>
                        <a:t>Changes in opinions or actions </a:t>
                      </a:r>
                      <a:endParaRPr lang="en-IN" dirty="0"/>
                    </a:p>
                  </a:txBody>
                  <a:tcPr/>
                </a:tc>
              </a:tr>
              <a:tr h="685034">
                <a:tc>
                  <a:txBody>
                    <a:bodyPr/>
                    <a:lstStyle/>
                    <a:p>
                      <a:r>
                        <a:rPr lang="en-IN" dirty="0" smtClean="0"/>
                        <a:t>Represents</a:t>
                      </a:r>
                      <a:endParaRPr lang="en-IN" dirty="0"/>
                    </a:p>
                  </a:txBody>
                  <a:tcPr/>
                </a:tc>
                <a:tc>
                  <a:txBody>
                    <a:bodyPr/>
                    <a:lstStyle/>
                    <a:p>
                      <a:r>
                        <a:rPr lang="en-IN" dirty="0" smtClean="0"/>
                        <a:t>No observed effect</a:t>
                      </a:r>
                      <a:endParaRPr lang="en-IN" dirty="0"/>
                    </a:p>
                  </a:txBody>
                  <a:tcPr/>
                </a:tc>
                <a:tc>
                  <a:txBody>
                    <a:bodyPr/>
                    <a:lstStyle/>
                    <a:p>
                      <a:r>
                        <a:rPr lang="en-IN" dirty="0" smtClean="0"/>
                        <a:t>Some observed effect </a:t>
                      </a:r>
                      <a:endParaRPr lang="en-IN" dirty="0"/>
                    </a:p>
                  </a:txBody>
                  <a:tcPr/>
                </a:tc>
              </a:tr>
              <a:tr h="685034">
                <a:tc>
                  <a:txBody>
                    <a:bodyPr/>
                    <a:lstStyle/>
                    <a:p>
                      <a:r>
                        <a:rPr lang="en-IN" dirty="0" smtClean="0"/>
                        <a:t>Testing</a:t>
                      </a:r>
                      <a:endParaRPr lang="en-IN" dirty="0"/>
                    </a:p>
                  </a:txBody>
                  <a:tcPr/>
                </a:tc>
                <a:tc>
                  <a:txBody>
                    <a:bodyPr/>
                    <a:lstStyle/>
                    <a:p>
                      <a:r>
                        <a:rPr lang="en-IN" dirty="0" smtClean="0"/>
                        <a:t>Indirect and implicit</a:t>
                      </a:r>
                      <a:endParaRPr lang="en-IN" dirty="0"/>
                    </a:p>
                  </a:txBody>
                  <a:tcPr/>
                </a:tc>
                <a:tc>
                  <a:txBody>
                    <a:bodyPr/>
                    <a:lstStyle/>
                    <a:p>
                      <a:r>
                        <a:rPr lang="en-IN" dirty="0" smtClean="0"/>
                        <a:t>Direct and explicit </a:t>
                      </a:r>
                      <a:endParaRPr lang="en-IN" dirty="0"/>
                    </a:p>
                  </a:txBody>
                  <a:tcPr/>
                </a:tc>
              </a:tr>
              <a:tr h="685034">
                <a:tc>
                  <a:txBody>
                    <a:bodyPr/>
                    <a:lstStyle/>
                    <a:p>
                      <a:r>
                        <a:rPr lang="en-IN" dirty="0" smtClean="0"/>
                        <a:t>Denoted by</a:t>
                      </a:r>
                      <a:endParaRPr lang="en-IN" dirty="0"/>
                    </a:p>
                  </a:txBody>
                  <a:tcPr/>
                </a:tc>
                <a:tc>
                  <a:txBody>
                    <a:bodyPr/>
                    <a:lstStyle/>
                    <a:p>
                      <a:r>
                        <a:rPr lang="en-IN" dirty="0" smtClean="0"/>
                        <a:t>H-zero</a:t>
                      </a:r>
                      <a:endParaRPr lang="en-IN" dirty="0"/>
                    </a:p>
                  </a:txBody>
                  <a:tcPr/>
                </a:tc>
                <a:tc>
                  <a:txBody>
                    <a:bodyPr/>
                    <a:lstStyle/>
                    <a:p>
                      <a:r>
                        <a:rPr lang="en-IN" dirty="0" smtClean="0"/>
                        <a:t>H-one </a:t>
                      </a:r>
                      <a:endParaRPr lang="en-IN" dirty="0"/>
                    </a:p>
                  </a:txBody>
                  <a:tcPr/>
                </a:tc>
              </a:tr>
              <a:tr h="685034">
                <a:tc>
                  <a:txBody>
                    <a:bodyPr/>
                    <a:lstStyle/>
                    <a:p>
                      <a:r>
                        <a:rPr lang="en-IN" dirty="0" smtClean="0"/>
                        <a:t>Observations</a:t>
                      </a:r>
                      <a:endParaRPr lang="en-IN" dirty="0"/>
                    </a:p>
                  </a:txBody>
                  <a:tcPr/>
                </a:tc>
                <a:tc>
                  <a:txBody>
                    <a:bodyPr/>
                    <a:lstStyle/>
                    <a:p>
                      <a:r>
                        <a:rPr lang="en-IN" dirty="0" smtClean="0"/>
                        <a:t>Result of chance</a:t>
                      </a:r>
                      <a:endParaRPr lang="en-IN" dirty="0"/>
                    </a:p>
                  </a:txBody>
                  <a:tcPr/>
                </a:tc>
                <a:tc>
                  <a:txBody>
                    <a:bodyPr/>
                    <a:lstStyle/>
                    <a:p>
                      <a:r>
                        <a:rPr lang="en-IN" dirty="0" smtClean="0"/>
                        <a:t>Result of real effect </a:t>
                      </a:r>
                      <a:endParaRPr lang="en-IN" dirty="0"/>
                    </a:p>
                  </a:txBody>
                  <a:tcPr/>
                </a:tc>
              </a:tr>
              <a:tr h="685034">
                <a:tc>
                  <a:txBody>
                    <a:bodyPr/>
                    <a:lstStyle/>
                    <a:p>
                      <a:r>
                        <a:rPr lang="en-IN" dirty="0" smtClean="0"/>
                        <a:t>Mathematical formulation </a:t>
                      </a:r>
                      <a:endParaRPr lang="en-IN" dirty="0"/>
                    </a:p>
                  </a:txBody>
                  <a:tcPr/>
                </a:tc>
                <a:tc>
                  <a:txBody>
                    <a:bodyPr/>
                    <a:lstStyle/>
                    <a:p>
                      <a:r>
                        <a:rPr lang="en-US" dirty="0" smtClean="0"/>
                        <a:t>Equal</a:t>
                      </a:r>
                      <a:r>
                        <a:rPr lang="en-US" baseline="0" dirty="0" smtClean="0"/>
                        <a:t> sign</a:t>
                      </a:r>
                      <a:endParaRPr lang="en-IN" dirty="0"/>
                    </a:p>
                  </a:txBody>
                  <a:tcPr/>
                </a:tc>
                <a:tc>
                  <a:txBody>
                    <a:bodyPr/>
                    <a:lstStyle/>
                    <a:p>
                      <a:r>
                        <a:rPr lang="en-US" dirty="0" smtClean="0"/>
                        <a:t>Unequal sign</a:t>
                      </a:r>
                      <a:endParaRPr lang="en-IN" dirty="0"/>
                    </a:p>
                  </a:txBody>
                  <a:tcPr/>
                </a:tc>
              </a:tr>
            </a:tbl>
          </a:graphicData>
        </a:graphic>
      </p:graphicFrame>
    </p:spTree>
    <p:extLst>
      <p:ext uri="{BB962C8B-B14F-4D97-AF65-F5344CB8AC3E}">
        <p14:creationId xmlns:p14="http://schemas.microsoft.com/office/powerpoint/2010/main" val="392096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980728"/>
            <a:ext cx="8928992" cy="5760640"/>
          </a:xfrm>
        </p:spPr>
        <p:txBody>
          <a:bodyPr/>
          <a:lstStyle/>
          <a:p>
            <a:pPr>
              <a:buFont typeface="Arial" charset="0"/>
              <a:buChar char="•"/>
            </a:pPr>
            <a:r>
              <a:rPr lang="en-US" dirty="0" smtClean="0">
                <a:solidFill>
                  <a:schemeClr val="tx1"/>
                </a:solidFill>
              </a:rPr>
              <a:t>The </a:t>
            </a:r>
            <a:r>
              <a:rPr lang="en-US" dirty="0">
                <a:solidFill>
                  <a:schemeClr val="tx1"/>
                </a:solidFill>
              </a:rPr>
              <a:t>central limit theorem states that if you take sufficiently large samples from a population, the samples’ means will be normally distributed, even if the population isn’t normally </a:t>
            </a:r>
            <a:r>
              <a:rPr lang="en-US" dirty="0" smtClean="0">
                <a:solidFill>
                  <a:schemeClr val="tx1"/>
                </a:solidFill>
              </a:rPr>
              <a:t>distributed.</a:t>
            </a:r>
          </a:p>
          <a:p>
            <a:pPr>
              <a:buFont typeface="Arial" charset="0"/>
              <a:buChar char="•"/>
            </a:pPr>
            <a:r>
              <a:rPr lang="en-US" dirty="0" smtClean="0">
                <a:solidFill>
                  <a:schemeClr val="tx1"/>
                </a:solidFill>
              </a:rPr>
              <a:t>The </a:t>
            </a:r>
            <a:r>
              <a:rPr lang="en-US" dirty="0">
                <a:solidFill>
                  <a:schemeClr val="tx1"/>
                </a:solidFill>
              </a:rPr>
              <a:t>central limit theorem is useful when analyzing large data sets because it allows one to assume that the sampling distribution of the mean will be normally-distributed in most cases. This allows for easier statistical analysis and </a:t>
            </a:r>
            <a:r>
              <a:rPr lang="en-US" dirty="0" smtClean="0">
                <a:solidFill>
                  <a:schemeClr val="tx1"/>
                </a:solidFill>
              </a:rPr>
              <a:t>inference.</a:t>
            </a:r>
          </a:p>
          <a:p>
            <a:pPr>
              <a:buFont typeface="Arial" charset="0"/>
              <a:buChar char="•"/>
            </a:pPr>
            <a:r>
              <a:rPr lang="en-US" dirty="0" smtClean="0">
                <a:solidFill>
                  <a:schemeClr val="tx1"/>
                </a:solidFill>
              </a:rPr>
              <a:t>The </a:t>
            </a:r>
            <a:r>
              <a:rPr lang="en-US" dirty="0">
                <a:solidFill>
                  <a:schemeClr val="tx1"/>
                </a:solidFill>
              </a:rPr>
              <a:t>central limit theorem links the following two distributions: The distribution of the variable in the population. The sampling distribution of the </a:t>
            </a:r>
            <a:r>
              <a:rPr lang="en-US" dirty="0" smtClean="0">
                <a:solidFill>
                  <a:schemeClr val="tx1"/>
                </a:solidFill>
              </a:rPr>
              <a:t>mean.</a:t>
            </a:r>
          </a:p>
          <a:p>
            <a:pPr>
              <a:buFont typeface="Arial" charset="0"/>
              <a:buChar char="•"/>
            </a:pPr>
            <a:r>
              <a:rPr lang="en-US" dirty="0" smtClean="0">
                <a:solidFill>
                  <a:schemeClr val="tx1"/>
                </a:solidFill>
              </a:rPr>
              <a:t>Most </a:t>
            </a:r>
            <a:r>
              <a:rPr lang="en-US" dirty="0">
                <a:solidFill>
                  <a:schemeClr val="tx1"/>
                </a:solidFill>
              </a:rPr>
              <a:t>common measure of central limit theorem are mean, median, mode.  </a:t>
            </a:r>
          </a:p>
          <a:p>
            <a:pPr>
              <a:buFont typeface="Arial" charset="0"/>
              <a:buChar char="•"/>
            </a:pPr>
            <a:r>
              <a:rPr lang="en-US" dirty="0"/>
              <a:t> </a:t>
            </a:r>
          </a:p>
          <a:p>
            <a:pPr>
              <a:buFont typeface="Arial" charset="0"/>
              <a:buChar char="•"/>
            </a:pPr>
            <a:endParaRPr lang="en-US" dirty="0" smtClean="0"/>
          </a:p>
        </p:txBody>
      </p:sp>
      <p:sp>
        <p:nvSpPr>
          <p:cNvPr id="3" name="Title 2"/>
          <p:cNvSpPr>
            <a:spLocks noGrp="1"/>
          </p:cNvSpPr>
          <p:nvPr>
            <p:ph type="title"/>
          </p:nvPr>
        </p:nvSpPr>
        <p:spPr>
          <a:xfrm>
            <a:off x="179512" y="260648"/>
            <a:ext cx="8856984" cy="648072"/>
          </a:xfrm>
        </p:spPr>
        <p:txBody>
          <a:bodyPr>
            <a:normAutofit/>
          </a:bodyPr>
          <a:lstStyle/>
          <a:p>
            <a:r>
              <a:rPr lang="en-US" sz="3600" dirty="0">
                <a:solidFill>
                  <a:schemeClr val="tx1"/>
                </a:solidFill>
              </a:rPr>
              <a:t>4. What is the central limit theorem? </a:t>
            </a:r>
            <a:endParaRPr lang="en-IN" sz="3600" dirty="0">
              <a:solidFill>
                <a:schemeClr val="tx1"/>
              </a:solidFill>
            </a:endParaRPr>
          </a:p>
        </p:txBody>
      </p:sp>
    </p:spTree>
    <p:extLst>
      <p:ext uri="{BB962C8B-B14F-4D97-AF65-F5344CB8AC3E}">
        <p14:creationId xmlns:p14="http://schemas.microsoft.com/office/powerpoint/2010/main" val="233668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76" y="836712"/>
            <a:ext cx="9153376" cy="6021288"/>
          </a:xfrm>
        </p:spPr>
        <p:txBody>
          <a:bodyPr/>
          <a:lstStyle/>
          <a:p>
            <a:r>
              <a:rPr lang="en-US" b="1" i="1" dirty="0">
                <a:solidFill>
                  <a:schemeClr val="tx1"/>
                </a:solidFill>
              </a:rPr>
              <a:t>Type -1 Error (Error of the first kind) </a:t>
            </a:r>
          </a:p>
          <a:p>
            <a:r>
              <a:rPr lang="en-US" dirty="0" smtClean="0">
                <a:solidFill>
                  <a:schemeClr val="tx1"/>
                </a:solidFill>
              </a:rPr>
              <a:t>It </a:t>
            </a:r>
            <a:r>
              <a:rPr lang="en-US" dirty="0">
                <a:solidFill>
                  <a:schemeClr val="tx1"/>
                </a:solidFill>
              </a:rPr>
              <a:t>is also known as a </a:t>
            </a:r>
            <a:r>
              <a:rPr lang="en-US" dirty="0" smtClean="0">
                <a:solidFill>
                  <a:schemeClr val="tx1"/>
                </a:solidFill>
              </a:rPr>
              <a:t>false-positive.</a:t>
            </a:r>
          </a:p>
          <a:p>
            <a:r>
              <a:rPr lang="en-US" dirty="0" smtClean="0">
                <a:solidFill>
                  <a:schemeClr val="tx1"/>
                </a:solidFill>
              </a:rPr>
              <a:t>It </a:t>
            </a:r>
            <a:r>
              <a:rPr lang="en-US" dirty="0">
                <a:solidFill>
                  <a:schemeClr val="tx1"/>
                </a:solidFill>
              </a:rPr>
              <a:t>occurs if the researcher rejects a correct null hypothesis in the </a:t>
            </a:r>
            <a:r>
              <a:rPr lang="en-US" dirty="0" smtClean="0">
                <a:solidFill>
                  <a:schemeClr val="tx1"/>
                </a:solidFill>
              </a:rPr>
              <a:t>population.</a:t>
            </a:r>
          </a:p>
          <a:p>
            <a:r>
              <a:rPr lang="en-US" dirty="0" smtClean="0">
                <a:solidFill>
                  <a:schemeClr val="tx1"/>
                </a:solidFill>
              </a:rPr>
              <a:t>Incorrect </a:t>
            </a:r>
            <a:r>
              <a:rPr lang="en-US" dirty="0">
                <a:solidFill>
                  <a:schemeClr val="tx1"/>
                </a:solidFill>
              </a:rPr>
              <a:t>rejection of the null </a:t>
            </a:r>
            <a:r>
              <a:rPr lang="en-US" dirty="0" smtClean="0">
                <a:solidFill>
                  <a:schemeClr val="tx1"/>
                </a:solidFill>
              </a:rPr>
              <a:t>hypothesis.</a:t>
            </a:r>
          </a:p>
          <a:p>
            <a:r>
              <a:rPr lang="en-US" dirty="0" smtClean="0">
                <a:solidFill>
                  <a:schemeClr val="tx1"/>
                </a:solidFill>
              </a:rPr>
              <a:t>Measured </a:t>
            </a:r>
            <a:r>
              <a:rPr lang="en-US" dirty="0">
                <a:solidFill>
                  <a:schemeClr val="tx1"/>
                </a:solidFill>
              </a:rPr>
              <a:t>by alpha (significance level</a:t>
            </a:r>
            <a:r>
              <a:rPr lang="en-US" dirty="0" smtClean="0">
                <a:solidFill>
                  <a:schemeClr val="tx1"/>
                </a:solidFill>
              </a:rPr>
              <a:t>).</a:t>
            </a:r>
          </a:p>
          <a:p>
            <a:r>
              <a:rPr lang="en-US" dirty="0" smtClean="0">
                <a:solidFill>
                  <a:schemeClr val="tx1"/>
                </a:solidFill>
              </a:rPr>
              <a:t>If </a:t>
            </a:r>
            <a:r>
              <a:rPr lang="en-US" dirty="0">
                <a:solidFill>
                  <a:schemeClr val="tx1"/>
                </a:solidFill>
              </a:rPr>
              <a:t>the significance level is fixed at 5</a:t>
            </a:r>
            <a:r>
              <a:rPr lang="en-US" dirty="0" smtClean="0">
                <a:solidFill>
                  <a:schemeClr val="tx1"/>
                </a:solidFill>
              </a:rPr>
              <a:t>%,</a:t>
            </a:r>
          </a:p>
          <a:p>
            <a:r>
              <a:rPr lang="en-US" dirty="0" smtClean="0">
                <a:solidFill>
                  <a:schemeClr val="tx1"/>
                </a:solidFill>
              </a:rPr>
              <a:t>It </a:t>
            </a:r>
            <a:r>
              <a:rPr lang="en-US" dirty="0">
                <a:solidFill>
                  <a:schemeClr val="tx1"/>
                </a:solidFill>
              </a:rPr>
              <a:t>means there are about five chances of type – 1 error out of </a:t>
            </a:r>
            <a:r>
              <a:rPr lang="en-US" dirty="0" smtClean="0">
                <a:solidFill>
                  <a:schemeClr val="tx1"/>
                </a:solidFill>
              </a:rPr>
              <a:t>100.</a:t>
            </a:r>
          </a:p>
          <a:p>
            <a:r>
              <a:rPr lang="en-US" dirty="0" smtClean="0">
                <a:solidFill>
                  <a:schemeClr val="tx1"/>
                </a:solidFill>
              </a:rPr>
              <a:t>Cause </a:t>
            </a:r>
            <a:r>
              <a:rPr lang="en-US" dirty="0">
                <a:solidFill>
                  <a:schemeClr val="tx1"/>
                </a:solidFill>
              </a:rPr>
              <a:t>of Type – 1 </a:t>
            </a:r>
            <a:r>
              <a:rPr lang="en-US" dirty="0" smtClean="0">
                <a:solidFill>
                  <a:schemeClr val="tx1"/>
                </a:solidFill>
              </a:rPr>
              <a:t>Error</a:t>
            </a:r>
          </a:p>
          <a:p>
            <a:r>
              <a:rPr lang="en-US" dirty="0" smtClean="0">
                <a:solidFill>
                  <a:schemeClr val="tx1"/>
                </a:solidFill>
              </a:rPr>
              <a:t>The </a:t>
            </a:r>
            <a:r>
              <a:rPr lang="en-US" dirty="0">
                <a:solidFill>
                  <a:schemeClr val="tx1"/>
                </a:solidFill>
              </a:rPr>
              <a:t>significance level is decided before testing the </a:t>
            </a:r>
            <a:r>
              <a:rPr lang="en-US" dirty="0" smtClean="0">
                <a:solidFill>
                  <a:schemeClr val="tx1"/>
                </a:solidFill>
              </a:rPr>
              <a:t>hypothesis</a:t>
            </a:r>
          </a:p>
          <a:p>
            <a:r>
              <a:rPr lang="en-US" dirty="0" smtClean="0">
                <a:solidFill>
                  <a:schemeClr val="tx1"/>
                </a:solidFill>
              </a:rPr>
              <a:t>Sample </a:t>
            </a:r>
            <a:r>
              <a:rPr lang="en-US" dirty="0">
                <a:solidFill>
                  <a:schemeClr val="tx1"/>
                </a:solidFill>
              </a:rPr>
              <a:t>size is not </a:t>
            </a:r>
            <a:r>
              <a:rPr lang="en-US" dirty="0" smtClean="0">
                <a:solidFill>
                  <a:schemeClr val="tx1"/>
                </a:solidFill>
              </a:rPr>
              <a:t>considered</a:t>
            </a:r>
          </a:p>
          <a:p>
            <a:r>
              <a:rPr lang="en-US" dirty="0" smtClean="0">
                <a:solidFill>
                  <a:schemeClr val="tx1"/>
                </a:solidFill>
              </a:rPr>
              <a:t>This </a:t>
            </a:r>
            <a:r>
              <a:rPr lang="en-US" dirty="0">
                <a:solidFill>
                  <a:schemeClr val="tx1"/>
                </a:solidFill>
              </a:rPr>
              <a:t>may occur due to </a:t>
            </a:r>
            <a:r>
              <a:rPr lang="en-US" dirty="0" smtClean="0">
                <a:solidFill>
                  <a:schemeClr val="tx1"/>
                </a:solidFill>
              </a:rPr>
              <a:t>chance</a:t>
            </a:r>
          </a:p>
          <a:p>
            <a:r>
              <a:rPr lang="en-US" dirty="0" smtClean="0">
                <a:solidFill>
                  <a:schemeClr val="tx1"/>
                </a:solidFill>
              </a:rPr>
              <a:t>It </a:t>
            </a:r>
            <a:r>
              <a:rPr lang="en-US" dirty="0">
                <a:solidFill>
                  <a:schemeClr val="tx1"/>
                </a:solidFill>
              </a:rPr>
              <a:t>can be reduced by decreasing the level of significance. </a:t>
            </a:r>
            <a:endParaRPr lang="en-IN" dirty="0">
              <a:solidFill>
                <a:schemeClr val="tx1"/>
              </a:solidFill>
            </a:endParaRPr>
          </a:p>
        </p:txBody>
      </p:sp>
      <p:sp>
        <p:nvSpPr>
          <p:cNvPr id="3" name="Title 2"/>
          <p:cNvSpPr>
            <a:spLocks noGrp="1"/>
          </p:cNvSpPr>
          <p:nvPr>
            <p:ph type="title"/>
          </p:nvPr>
        </p:nvSpPr>
        <p:spPr>
          <a:xfrm>
            <a:off x="23788" y="188640"/>
            <a:ext cx="9120212" cy="648072"/>
          </a:xfrm>
        </p:spPr>
        <p:txBody>
          <a:bodyPr>
            <a:normAutofit/>
          </a:bodyPr>
          <a:lstStyle/>
          <a:p>
            <a:r>
              <a:rPr lang="en-US" sz="2800" b="1" i="1" dirty="0">
                <a:solidFill>
                  <a:schemeClr val="tx1"/>
                </a:solidFill>
              </a:rPr>
              <a:t>5. Differentiate between type-1 and type-2 error? </a:t>
            </a:r>
            <a:endParaRPr lang="en-IN" sz="2800" b="1" i="1" dirty="0">
              <a:solidFill>
                <a:schemeClr val="tx1"/>
              </a:solidFill>
            </a:endParaRPr>
          </a:p>
        </p:txBody>
      </p:sp>
    </p:spTree>
    <p:extLst>
      <p:ext uri="{BB962C8B-B14F-4D97-AF65-F5344CB8AC3E}">
        <p14:creationId xmlns:p14="http://schemas.microsoft.com/office/powerpoint/2010/main" val="49666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08720"/>
            <a:ext cx="9144000" cy="5949280"/>
          </a:xfrm>
        </p:spPr>
        <p:txBody>
          <a:bodyPr/>
          <a:lstStyle/>
          <a:p>
            <a:r>
              <a:rPr lang="en-US" dirty="0" smtClean="0">
                <a:solidFill>
                  <a:schemeClr val="tx1"/>
                </a:solidFill>
              </a:rPr>
              <a:t>It </a:t>
            </a:r>
            <a:r>
              <a:rPr lang="en-US" dirty="0">
                <a:solidFill>
                  <a:schemeClr val="tx1"/>
                </a:solidFill>
              </a:rPr>
              <a:t>is also known as a false </a:t>
            </a:r>
            <a:r>
              <a:rPr lang="en-US" dirty="0" smtClean="0">
                <a:solidFill>
                  <a:schemeClr val="tx1"/>
                </a:solidFill>
              </a:rPr>
              <a:t>negative.</a:t>
            </a:r>
          </a:p>
          <a:p>
            <a:r>
              <a:rPr lang="en-US" dirty="0" smtClean="0">
                <a:solidFill>
                  <a:schemeClr val="tx1"/>
                </a:solidFill>
              </a:rPr>
              <a:t>It </a:t>
            </a:r>
            <a:r>
              <a:rPr lang="en-US" dirty="0">
                <a:solidFill>
                  <a:schemeClr val="tx1"/>
                </a:solidFill>
              </a:rPr>
              <a:t>occurs if a researcher fails to reject a null hypothesis that is actually a false </a:t>
            </a:r>
            <a:r>
              <a:rPr lang="en-US" dirty="0" smtClean="0">
                <a:solidFill>
                  <a:schemeClr val="tx1"/>
                </a:solidFill>
              </a:rPr>
              <a:t>hypothesis.</a:t>
            </a:r>
          </a:p>
          <a:p>
            <a:r>
              <a:rPr lang="en-US" dirty="0" smtClean="0">
                <a:solidFill>
                  <a:schemeClr val="tx1"/>
                </a:solidFill>
              </a:rPr>
              <a:t>Measured </a:t>
            </a:r>
            <a:r>
              <a:rPr lang="en-US" dirty="0">
                <a:solidFill>
                  <a:schemeClr val="tx1"/>
                </a:solidFill>
              </a:rPr>
              <a:t>by </a:t>
            </a:r>
            <a:r>
              <a:rPr lang="en-US" dirty="0" smtClean="0">
                <a:solidFill>
                  <a:schemeClr val="tx1"/>
                </a:solidFill>
              </a:rPr>
              <a:t>beta.</a:t>
            </a:r>
          </a:p>
          <a:p>
            <a:r>
              <a:rPr lang="en-US" dirty="0" smtClean="0">
                <a:solidFill>
                  <a:schemeClr val="tx1"/>
                </a:solidFill>
              </a:rPr>
              <a:t>The </a:t>
            </a:r>
            <a:r>
              <a:rPr lang="en-US" dirty="0">
                <a:solidFill>
                  <a:schemeClr val="tx1"/>
                </a:solidFill>
              </a:rPr>
              <a:t>probability of committing a type -2 error is calculated by 1 – </a:t>
            </a:r>
            <a:r>
              <a:rPr lang="en-US" dirty="0" smtClean="0">
                <a:solidFill>
                  <a:schemeClr val="tx1"/>
                </a:solidFill>
              </a:rPr>
              <a:t>beta.</a:t>
            </a:r>
          </a:p>
          <a:p>
            <a:r>
              <a:rPr lang="en-US" dirty="0" smtClean="0">
                <a:solidFill>
                  <a:schemeClr val="tx1"/>
                </a:solidFill>
              </a:rPr>
              <a:t>Cause </a:t>
            </a:r>
            <a:r>
              <a:rPr lang="en-US" dirty="0">
                <a:solidFill>
                  <a:schemeClr val="tx1"/>
                </a:solidFill>
              </a:rPr>
              <a:t>of Type – 2 Error: </a:t>
            </a:r>
          </a:p>
          <a:p>
            <a:r>
              <a:rPr lang="en-US" dirty="0" smtClean="0">
                <a:solidFill>
                  <a:schemeClr val="tx1"/>
                </a:solidFill>
              </a:rPr>
              <a:t>A </a:t>
            </a:r>
            <a:r>
              <a:rPr lang="en-US" dirty="0">
                <a:solidFill>
                  <a:schemeClr val="tx1"/>
                </a:solidFill>
              </a:rPr>
              <a:t>statistical test is not powerful </a:t>
            </a:r>
            <a:r>
              <a:rPr lang="en-US" dirty="0" smtClean="0">
                <a:solidFill>
                  <a:schemeClr val="tx1"/>
                </a:solidFill>
              </a:rPr>
              <a:t>enough.</a:t>
            </a:r>
          </a:p>
          <a:p>
            <a:r>
              <a:rPr lang="en-US" dirty="0" smtClean="0">
                <a:solidFill>
                  <a:schemeClr val="tx1"/>
                </a:solidFill>
              </a:rPr>
              <a:t>It </a:t>
            </a:r>
            <a:r>
              <a:rPr lang="en-US" dirty="0">
                <a:solidFill>
                  <a:schemeClr val="tx1"/>
                </a:solidFill>
              </a:rPr>
              <a:t>is caused by a smaller sample </a:t>
            </a:r>
            <a:r>
              <a:rPr lang="en-US" dirty="0" smtClean="0">
                <a:solidFill>
                  <a:schemeClr val="tx1"/>
                </a:solidFill>
              </a:rPr>
              <a:t>size.</a:t>
            </a:r>
          </a:p>
          <a:p>
            <a:r>
              <a:rPr lang="en-US" dirty="0">
                <a:solidFill>
                  <a:schemeClr val="tx1"/>
                </a:solidFill>
              </a:rPr>
              <a:t>I</a:t>
            </a:r>
            <a:r>
              <a:rPr lang="en-US" dirty="0" smtClean="0">
                <a:solidFill>
                  <a:schemeClr val="tx1"/>
                </a:solidFill>
              </a:rPr>
              <a:t>t </a:t>
            </a:r>
            <a:r>
              <a:rPr lang="en-US" dirty="0">
                <a:solidFill>
                  <a:schemeClr val="tx1"/>
                </a:solidFill>
              </a:rPr>
              <a:t>may hide the significance level of the items being tested. </a:t>
            </a:r>
          </a:p>
          <a:p>
            <a:r>
              <a:rPr lang="en-US" dirty="0" smtClean="0">
                <a:solidFill>
                  <a:schemeClr val="tx1"/>
                </a:solidFill>
              </a:rPr>
              <a:t>It </a:t>
            </a:r>
            <a:r>
              <a:rPr lang="en-US" dirty="0">
                <a:solidFill>
                  <a:schemeClr val="tx1"/>
                </a:solidFill>
              </a:rPr>
              <a:t>can be reduced by increasing the level of significance.</a:t>
            </a:r>
            <a:endParaRPr lang="en-IN" dirty="0">
              <a:solidFill>
                <a:schemeClr val="tx1"/>
              </a:solidFill>
            </a:endParaRPr>
          </a:p>
        </p:txBody>
      </p:sp>
      <p:sp>
        <p:nvSpPr>
          <p:cNvPr id="3" name="Title 2"/>
          <p:cNvSpPr>
            <a:spLocks noGrp="1"/>
          </p:cNvSpPr>
          <p:nvPr>
            <p:ph type="title"/>
          </p:nvPr>
        </p:nvSpPr>
        <p:spPr>
          <a:xfrm>
            <a:off x="179512" y="188640"/>
            <a:ext cx="8856984" cy="648072"/>
          </a:xfrm>
        </p:spPr>
        <p:txBody>
          <a:bodyPr>
            <a:normAutofit/>
          </a:bodyPr>
          <a:lstStyle/>
          <a:p>
            <a:r>
              <a:rPr lang="en-US" sz="3200" b="1" i="1" dirty="0">
                <a:solidFill>
                  <a:schemeClr val="tx1"/>
                </a:solidFill>
              </a:rPr>
              <a:t>Type -2 Error (Error of the second kind)</a:t>
            </a:r>
            <a:endParaRPr lang="en-IN" sz="3200" b="1" i="1" dirty="0">
              <a:solidFill>
                <a:schemeClr val="tx1"/>
              </a:solidFill>
            </a:endParaRPr>
          </a:p>
        </p:txBody>
      </p:sp>
    </p:spTree>
    <p:extLst>
      <p:ext uri="{BB962C8B-B14F-4D97-AF65-F5344CB8AC3E}">
        <p14:creationId xmlns:p14="http://schemas.microsoft.com/office/powerpoint/2010/main" val="31833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72816"/>
            <a:ext cx="8640960" cy="4248472"/>
          </a:xfrm>
        </p:spPr>
        <p:txBody>
          <a:bodyPr>
            <a:normAutofit/>
          </a:bodyPr>
          <a:lstStyle/>
          <a:p>
            <a:endParaRPr lang="en-US" sz="2800" dirty="0" smtClean="0">
              <a:solidFill>
                <a:schemeClr val="tx1"/>
              </a:solidFill>
              <a:latin typeface="+mj-lt"/>
            </a:endParaRPr>
          </a:p>
          <a:p>
            <a:r>
              <a:rPr lang="en-US" sz="2800" dirty="0" smtClean="0">
                <a:solidFill>
                  <a:schemeClr val="tx1"/>
                </a:solidFill>
                <a:latin typeface="+mj-lt"/>
              </a:rPr>
              <a:t>Linear </a:t>
            </a:r>
            <a:r>
              <a:rPr lang="en-US" sz="2800" dirty="0">
                <a:solidFill>
                  <a:schemeClr val="tx1"/>
                </a:solidFill>
                <a:latin typeface="+mj-lt"/>
              </a:rPr>
              <a:t>regression analysis is used to predict the value of a variable based on the value of another variable. The variable you want to predict is called the dependent variable. </a:t>
            </a:r>
            <a:endParaRPr lang="en-US" sz="2800" dirty="0" smtClean="0">
              <a:solidFill>
                <a:schemeClr val="tx1"/>
              </a:solidFill>
              <a:latin typeface="+mj-lt"/>
            </a:endParaRPr>
          </a:p>
          <a:p>
            <a:r>
              <a:rPr lang="en-US" sz="2800" dirty="0" smtClean="0">
                <a:solidFill>
                  <a:schemeClr val="tx1"/>
                </a:solidFill>
                <a:latin typeface="+mj-lt"/>
              </a:rPr>
              <a:t>The </a:t>
            </a:r>
            <a:r>
              <a:rPr lang="en-US" sz="2800" dirty="0">
                <a:solidFill>
                  <a:schemeClr val="tx1"/>
                </a:solidFill>
                <a:latin typeface="+mj-lt"/>
              </a:rPr>
              <a:t>variable you are using to predict the other variable's value is called the independent variable. </a:t>
            </a:r>
            <a:endParaRPr lang="en-IN" sz="2800" dirty="0">
              <a:solidFill>
                <a:schemeClr val="tx1"/>
              </a:solidFill>
              <a:latin typeface="+mj-lt"/>
            </a:endParaRPr>
          </a:p>
        </p:txBody>
      </p:sp>
      <p:sp>
        <p:nvSpPr>
          <p:cNvPr id="3" name="Title 2"/>
          <p:cNvSpPr>
            <a:spLocks noGrp="1"/>
          </p:cNvSpPr>
          <p:nvPr>
            <p:ph type="title"/>
          </p:nvPr>
        </p:nvSpPr>
        <p:spPr>
          <a:xfrm>
            <a:off x="179512" y="188640"/>
            <a:ext cx="8784976" cy="648072"/>
          </a:xfrm>
        </p:spPr>
        <p:txBody>
          <a:bodyPr>
            <a:normAutofit/>
          </a:bodyPr>
          <a:lstStyle/>
          <a:p>
            <a:r>
              <a:rPr lang="en-US" sz="2800" b="1" i="1" dirty="0">
                <a:solidFill>
                  <a:schemeClr val="tx1"/>
                </a:solidFill>
              </a:rPr>
              <a:t>6. What is linear regression?</a:t>
            </a:r>
            <a:endParaRPr lang="en-IN" sz="2800" b="1" i="1" dirty="0">
              <a:solidFill>
                <a:schemeClr val="tx1"/>
              </a:solidFill>
            </a:endParaRPr>
          </a:p>
        </p:txBody>
      </p:sp>
    </p:spTree>
    <p:extLst>
      <p:ext uri="{BB962C8B-B14F-4D97-AF65-F5344CB8AC3E}">
        <p14:creationId xmlns:p14="http://schemas.microsoft.com/office/powerpoint/2010/main" val="144984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988840"/>
            <a:ext cx="8784976" cy="4752528"/>
          </a:xfrm>
        </p:spPr>
        <p:txBody>
          <a:bodyPr/>
          <a:lstStyle/>
          <a:p>
            <a:r>
              <a:rPr lang="en-US" dirty="0">
                <a:solidFill>
                  <a:schemeClr val="tx1"/>
                </a:solidFill>
                <a:latin typeface="+mj-lt"/>
              </a:rPr>
              <a:t>Five main assumptions underlying multiple regression models must be </a:t>
            </a:r>
            <a:r>
              <a:rPr lang="en-US" dirty="0" smtClean="0">
                <a:solidFill>
                  <a:schemeClr val="tx1"/>
                </a:solidFill>
                <a:latin typeface="+mj-lt"/>
              </a:rPr>
              <a:t>satisfied : -</a:t>
            </a:r>
            <a:endParaRPr lang="en-US" dirty="0">
              <a:solidFill>
                <a:schemeClr val="tx1"/>
              </a:solidFill>
              <a:latin typeface="+mj-lt"/>
            </a:endParaRPr>
          </a:p>
          <a:p>
            <a:r>
              <a:rPr lang="en-US" dirty="0">
                <a:solidFill>
                  <a:schemeClr val="tx1"/>
                </a:solidFill>
                <a:latin typeface="+mj-lt"/>
              </a:rPr>
              <a:t> L</a:t>
            </a:r>
            <a:r>
              <a:rPr lang="en-US" dirty="0" smtClean="0">
                <a:solidFill>
                  <a:schemeClr val="tx1"/>
                </a:solidFill>
                <a:latin typeface="+mj-lt"/>
              </a:rPr>
              <a:t>inearity </a:t>
            </a:r>
            <a:endParaRPr lang="en-US" dirty="0">
              <a:solidFill>
                <a:schemeClr val="tx1"/>
              </a:solidFill>
              <a:latin typeface="+mj-lt"/>
            </a:endParaRPr>
          </a:p>
          <a:p>
            <a:r>
              <a:rPr lang="en-US" dirty="0" smtClean="0">
                <a:solidFill>
                  <a:schemeClr val="tx1"/>
                </a:solidFill>
                <a:latin typeface="+mj-lt"/>
              </a:rPr>
              <a:t>Homoscedasticity </a:t>
            </a:r>
            <a:endParaRPr lang="en-US" dirty="0">
              <a:solidFill>
                <a:schemeClr val="tx1"/>
              </a:solidFill>
              <a:latin typeface="+mj-lt"/>
            </a:endParaRPr>
          </a:p>
          <a:p>
            <a:r>
              <a:rPr lang="en-US" dirty="0">
                <a:solidFill>
                  <a:schemeClr val="tx1"/>
                </a:solidFill>
                <a:latin typeface="+mj-lt"/>
              </a:rPr>
              <a:t>I</a:t>
            </a:r>
            <a:r>
              <a:rPr lang="en-US" dirty="0" smtClean="0">
                <a:solidFill>
                  <a:schemeClr val="tx1"/>
                </a:solidFill>
                <a:latin typeface="+mj-lt"/>
              </a:rPr>
              <a:t>ndependence </a:t>
            </a:r>
            <a:r>
              <a:rPr lang="en-US" dirty="0">
                <a:solidFill>
                  <a:schemeClr val="tx1"/>
                </a:solidFill>
                <a:latin typeface="+mj-lt"/>
              </a:rPr>
              <a:t>of errors </a:t>
            </a:r>
          </a:p>
          <a:p>
            <a:r>
              <a:rPr lang="en-US" dirty="0">
                <a:solidFill>
                  <a:schemeClr val="tx1"/>
                </a:solidFill>
                <a:latin typeface="+mj-lt"/>
              </a:rPr>
              <a:t>N</a:t>
            </a:r>
            <a:r>
              <a:rPr lang="en-US" dirty="0" smtClean="0">
                <a:solidFill>
                  <a:schemeClr val="tx1"/>
                </a:solidFill>
                <a:latin typeface="+mj-lt"/>
              </a:rPr>
              <a:t>ormality </a:t>
            </a:r>
            <a:endParaRPr lang="en-US" dirty="0">
              <a:solidFill>
                <a:schemeClr val="tx1"/>
              </a:solidFill>
              <a:latin typeface="+mj-lt"/>
            </a:endParaRPr>
          </a:p>
          <a:p>
            <a:r>
              <a:rPr lang="en-US" dirty="0">
                <a:solidFill>
                  <a:schemeClr val="tx1"/>
                </a:solidFill>
                <a:latin typeface="+mj-lt"/>
              </a:rPr>
              <a:t> I</a:t>
            </a:r>
            <a:r>
              <a:rPr lang="en-US" dirty="0" smtClean="0">
                <a:solidFill>
                  <a:schemeClr val="tx1"/>
                </a:solidFill>
                <a:latin typeface="+mj-lt"/>
              </a:rPr>
              <a:t>ndependence </a:t>
            </a:r>
            <a:r>
              <a:rPr lang="en-US" dirty="0">
                <a:solidFill>
                  <a:schemeClr val="tx1"/>
                </a:solidFill>
                <a:latin typeface="+mj-lt"/>
              </a:rPr>
              <a:t>of independent variables. Diagnostic plots can help detect whether these assumptions are satisfied. </a:t>
            </a:r>
            <a:endParaRPr lang="en-IN" dirty="0">
              <a:solidFill>
                <a:schemeClr val="tx1"/>
              </a:solidFill>
              <a:latin typeface="+mj-lt"/>
            </a:endParaRPr>
          </a:p>
        </p:txBody>
      </p:sp>
      <p:sp>
        <p:nvSpPr>
          <p:cNvPr id="3" name="Title 2"/>
          <p:cNvSpPr>
            <a:spLocks noGrp="1"/>
          </p:cNvSpPr>
          <p:nvPr>
            <p:ph type="title"/>
          </p:nvPr>
        </p:nvSpPr>
        <p:spPr>
          <a:xfrm>
            <a:off x="179512" y="188640"/>
            <a:ext cx="8784976" cy="864096"/>
          </a:xfrm>
        </p:spPr>
        <p:txBody>
          <a:bodyPr>
            <a:normAutofit fontScale="90000"/>
          </a:bodyPr>
          <a:lstStyle/>
          <a:p>
            <a:r>
              <a:rPr lang="en-US" sz="2800" b="1" i="1" dirty="0">
                <a:solidFill>
                  <a:schemeClr val="tx1"/>
                </a:solidFill>
              </a:rPr>
              <a:t>7. What are the assumptions required for linear regression?</a:t>
            </a:r>
            <a:endParaRPr lang="en-IN" sz="2800" b="1" i="1" dirty="0">
              <a:solidFill>
                <a:schemeClr val="tx1"/>
              </a:solidFill>
            </a:endParaRPr>
          </a:p>
        </p:txBody>
      </p:sp>
    </p:spTree>
    <p:extLst>
      <p:ext uri="{BB962C8B-B14F-4D97-AF65-F5344CB8AC3E}">
        <p14:creationId xmlns:p14="http://schemas.microsoft.com/office/powerpoint/2010/main" val="4085378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184</TotalTime>
  <Words>1965</Words>
  <Application>Microsoft Office PowerPoint</Application>
  <PresentationFormat>On-screen Show (4:3)</PresentationFormat>
  <Paragraphs>247</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1. Differentiate between inferential statistics and descriptive statistics? </vt:lpstr>
      <vt:lpstr>2. Differentiate between population and sample?</vt:lpstr>
      <vt:lpstr>3. What is hypothesis? Differentiate between null and alternative hypothesis?</vt:lpstr>
      <vt:lpstr>Differentiate between null hypothesis and alternative hypothesis:</vt:lpstr>
      <vt:lpstr>4. What is the central limit theorem? </vt:lpstr>
      <vt:lpstr>5. Differentiate between type-1 and type-2 error? </vt:lpstr>
      <vt:lpstr>Type -2 Error (Error of the second kind)</vt:lpstr>
      <vt:lpstr>6. What is linear regression?</vt:lpstr>
      <vt:lpstr>7. What are the assumptions required for linear regression?</vt:lpstr>
      <vt:lpstr>8. How is the statistical significance of an insight assessed ?</vt:lpstr>
      <vt:lpstr>9 . What is mean ? </vt:lpstr>
      <vt:lpstr>10. What is the meaning of standard deviation  ?</vt:lpstr>
      <vt:lpstr>11. What is correlation  ?</vt:lpstr>
      <vt:lpstr>12. What is the meaning of covariance  ?</vt:lpstr>
      <vt:lpstr>13. Where is inferential statistics used  ?</vt:lpstr>
      <vt:lpstr>14. What is one sample t-test  ?</vt:lpstr>
      <vt:lpstr>15. What is the relationship between standard deviation and standard variance  ?</vt:lpstr>
      <vt:lpstr>16. What is a one-way ANOVA test  ? </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Differentiate between inferential statistics and descriptive statistics?</dc:title>
  <dc:creator>Prakash</dc:creator>
  <cp:lastModifiedBy>Prakash</cp:lastModifiedBy>
  <cp:revision>60</cp:revision>
  <dcterms:created xsi:type="dcterms:W3CDTF">2023-01-26T09:40:23Z</dcterms:created>
  <dcterms:modified xsi:type="dcterms:W3CDTF">2023-02-05T18:31:15Z</dcterms:modified>
</cp:coreProperties>
</file>