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86" y="-5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2F66AB-A772-4ECE-8FDB-F30EB2587538}" type="datetimeFigureOut">
              <a:rPr lang="en-IN" smtClean="0"/>
              <a:t>22-01-2023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63DAA7-C67F-4695-87B7-453A9A4C2018}" type="slidenum">
              <a:rPr lang="en-IN" smtClean="0"/>
              <a:t>‹#›</a:t>
            </a:fld>
            <a:endParaRPr lang="en-IN" dirty="0"/>
          </a:p>
        </p:txBody>
      </p:sp>
    </p:spTree>
    <p:extLst>
      <p:ext uri="{BB962C8B-B14F-4D97-AF65-F5344CB8AC3E}">
        <p14:creationId xmlns:p14="http://schemas.microsoft.com/office/powerpoint/2010/main" val="39525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SUBMITTED BY</a:t>
            </a:r>
            <a:r>
              <a:rPr lang="en-IN" baseline="0" dirty="0" smtClean="0"/>
              <a:t> PRAKASH MOHAN TARAI</a:t>
            </a:r>
          </a:p>
        </p:txBody>
      </p:sp>
      <p:sp>
        <p:nvSpPr>
          <p:cNvPr id="4" name="Slide Number Placeholder 3"/>
          <p:cNvSpPr>
            <a:spLocks noGrp="1"/>
          </p:cNvSpPr>
          <p:nvPr>
            <p:ph type="sldNum" sz="quarter" idx="10"/>
          </p:nvPr>
        </p:nvSpPr>
        <p:spPr/>
        <p:txBody>
          <a:bodyPr/>
          <a:lstStyle/>
          <a:p>
            <a:fld id="{2B63DAA7-C67F-4695-87B7-453A9A4C2018}" type="slidenum">
              <a:rPr lang="en-IN" smtClean="0"/>
              <a:t>1</a:t>
            </a:fld>
            <a:endParaRPr lang="en-IN"/>
          </a:p>
        </p:txBody>
      </p:sp>
    </p:spTree>
    <p:extLst>
      <p:ext uri="{BB962C8B-B14F-4D97-AF65-F5344CB8AC3E}">
        <p14:creationId xmlns:p14="http://schemas.microsoft.com/office/powerpoint/2010/main" val="427746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10</a:t>
            </a:fld>
            <a:endParaRPr lang="en-IN" dirty="0"/>
          </a:p>
        </p:txBody>
      </p:sp>
    </p:spTree>
    <p:extLst>
      <p:ext uri="{BB962C8B-B14F-4D97-AF65-F5344CB8AC3E}">
        <p14:creationId xmlns:p14="http://schemas.microsoft.com/office/powerpoint/2010/main" val="14009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11</a:t>
            </a:fld>
            <a:endParaRPr lang="en-IN" dirty="0"/>
          </a:p>
        </p:txBody>
      </p:sp>
    </p:spTree>
    <p:extLst>
      <p:ext uri="{BB962C8B-B14F-4D97-AF65-F5344CB8AC3E}">
        <p14:creationId xmlns:p14="http://schemas.microsoft.com/office/powerpoint/2010/main" val="1901165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12</a:t>
            </a:fld>
            <a:endParaRPr lang="en-IN" dirty="0"/>
          </a:p>
        </p:txBody>
      </p:sp>
    </p:spTree>
    <p:extLst>
      <p:ext uri="{BB962C8B-B14F-4D97-AF65-F5344CB8AC3E}">
        <p14:creationId xmlns:p14="http://schemas.microsoft.com/office/powerpoint/2010/main" val="68649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13</a:t>
            </a:fld>
            <a:endParaRPr lang="en-IN" dirty="0"/>
          </a:p>
        </p:txBody>
      </p:sp>
    </p:spTree>
    <p:extLst>
      <p:ext uri="{BB962C8B-B14F-4D97-AF65-F5344CB8AC3E}">
        <p14:creationId xmlns:p14="http://schemas.microsoft.com/office/powerpoint/2010/main" val="412438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2</a:t>
            </a:fld>
            <a:endParaRPr lang="en-IN" dirty="0"/>
          </a:p>
        </p:txBody>
      </p:sp>
    </p:spTree>
    <p:extLst>
      <p:ext uri="{BB962C8B-B14F-4D97-AF65-F5344CB8AC3E}">
        <p14:creationId xmlns:p14="http://schemas.microsoft.com/office/powerpoint/2010/main" val="3901667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3</a:t>
            </a:fld>
            <a:endParaRPr lang="en-IN" dirty="0"/>
          </a:p>
        </p:txBody>
      </p:sp>
    </p:spTree>
    <p:extLst>
      <p:ext uri="{BB962C8B-B14F-4D97-AF65-F5344CB8AC3E}">
        <p14:creationId xmlns:p14="http://schemas.microsoft.com/office/powerpoint/2010/main" val="88241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4</a:t>
            </a:fld>
            <a:endParaRPr lang="en-IN" dirty="0"/>
          </a:p>
        </p:txBody>
      </p:sp>
    </p:spTree>
    <p:extLst>
      <p:ext uri="{BB962C8B-B14F-4D97-AF65-F5344CB8AC3E}">
        <p14:creationId xmlns:p14="http://schemas.microsoft.com/office/powerpoint/2010/main" val="309742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5</a:t>
            </a:fld>
            <a:endParaRPr lang="en-IN" dirty="0"/>
          </a:p>
        </p:txBody>
      </p:sp>
    </p:spTree>
    <p:extLst>
      <p:ext uri="{BB962C8B-B14F-4D97-AF65-F5344CB8AC3E}">
        <p14:creationId xmlns:p14="http://schemas.microsoft.com/office/powerpoint/2010/main" val="268537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6</a:t>
            </a:fld>
            <a:endParaRPr lang="en-IN" dirty="0"/>
          </a:p>
        </p:txBody>
      </p:sp>
    </p:spTree>
    <p:extLst>
      <p:ext uri="{BB962C8B-B14F-4D97-AF65-F5344CB8AC3E}">
        <p14:creationId xmlns:p14="http://schemas.microsoft.com/office/powerpoint/2010/main" val="126865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SUBMITTED BY</a:t>
            </a:r>
            <a:r>
              <a:rPr lang="en-IN" baseline="0" dirty="0" smtClean="0"/>
              <a:t> PRAKASH MOHAN TARAI</a:t>
            </a:r>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7</a:t>
            </a:fld>
            <a:endParaRPr lang="en-IN" dirty="0"/>
          </a:p>
        </p:txBody>
      </p:sp>
    </p:spTree>
    <p:extLst>
      <p:ext uri="{BB962C8B-B14F-4D97-AF65-F5344CB8AC3E}">
        <p14:creationId xmlns:p14="http://schemas.microsoft.com/office/powerpoint/2010/main" val="378759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8</a:t>
            </a:fld>
            <a:endParaRPr lang="en-IN" dirty="0"/>
          </a:p>
        </p:txBody>
      </p:sp>
    </p:spTree>
    <p:extLst>
      <p:ext uri="{BB962C8B-B14F-4D97-AF65-F5344CB8AC3E}">
        <p14:creationId xmlns:p14="http://schemas.microsoft.com/office/powerpoint/2010/main" val="979202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SUBMITTED BY</a:t>
            </a:r>
            <a:r>
              <a:rPr lang="en-IN" baseline="0" dirty="0" smtClean="0"/>
              <a:t> PRAKASH MOHAN TARAI</a:t>
            </a:r>
            <a:endParaRPr lang="en-IN" dirty="0" smtClean="0"/>
          </a:p>
          <a:p>
            <a:endParaRPr lang="en-IN" dirty="0"/>
          </a:p>
        </p:txBody>
      </p:sp>
      <p:sp>
        <p:nvSpPr>
          <p:cNvPr id="4" name="Slide Number Placeholder 3"/>
          <p:cNvSpPr>
            <a:spLocks noGrp="1"/>
          </p:cNvSpPr>
          <p:nvPr>
            <p:ph type="sldNum" sz="quarter" idx="10"/>
          </p:nvPr>
        </p:nvSpPr>
        <p:spPr/>
        <p:txBody>
          <a:bodyPr/>
          <a:lstStyle/>
          <a:p>
            <a:fld id="{2B63DAA7-C67F-4695-87B7-453A9A4C2018}" type="slidenum">
              <a:rPr lang="en-IN" smtClean="0"/>
              <a:t>9</a:t>
            </a:fld>
            <a:endParaRPr lang="en-IN" dirty="0"/>
          </a:p>
        </p:txBody>
      </p:sp>
    </p:spTree>
    <p:extLst>
      <p:ext uri="{BB962C8B-B14F-4D97-AF65-F5344CB8AC3E}">
        <p14:creationId xmlns:p14="http://schemas.microsoft.com/office/powerpoint/2010/main" val="52115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85588C22-65FF-4026-B3FD-7F941615C5A4}"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588C22-65FF-4026-B3FD-7F941615C5A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588C22-65FF-4026-B3FD-7F941615C5A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588C22-65FF-4026-B3FD-7F941615C5A4}"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588C22-65FF-4026-B3FD-7F941615C5A4}"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588C22-65FF-4026-B3FD-7F941615C5A4}"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5588C22-65FF-4026-B3FD-7F941615C5A4}"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5588C22-65FF-4026-B3FD-7F941615C5A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5588C22-65FF-4026-B3FD-7F941615C5A4}"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588C22-65FF-4026-B3FD-7F941615C5A4}"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E21C63-51FE-48BF-95BF-EA41BEDAE6A4}" type="datetimeFigureOut">
              <a:rPr lang="en-IN" smtClean="0"/>
              <a:t>22-01-2023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85588C22-65FF-4026-B3FD-7F941615C5A4}"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E21C63-51FE-48BF-95BF-EA41BEDAE6A4}" type="datetimeFigureOut">
              <a:rPr lang="en-IN" smtClean="0"/>
              <a:t>22-01-2023</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5588C22-65FF-4026-B3FD-7F941615C5A4}"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44" y="6880"/>
            <a:ext cx="9157744" cy="469792"/>
          </a:xfrm>
        </p:spPr>
        <p:txBody>
          <a:bodyPr>
            <a:normAutofit/>
          </a:bodyPr>
          <a:lstStyle/>
          <a:p>
            <a:pPr algn="ctr"/>
            <a:r>
              <a:rPr lang="en-IN" sz="2800" dirty="0" smtClean="0">
                <a:ln w="17780" cmpd="sng">
                  <a:solidFill>
                    <a:srgbClr val="FFFFFF"/>
                  </a:solidFill>
                  <a:prstDash val="solid"/>
                  <a:miter lim="800000"/>
                </a:ln>
                <a:solidFill>
                  <a:schemeClr val="tx1"/>
                </a:solidFill>
                <a:effectLst>
                  <a:outerShdw blurRad="50800" algn="tl" rotWithShape="0">
                    <a:srgbClr val="000000"/>
                  </a:outerShdw>
                </a:effectLst>
                <a:latin typeface="Cooper Black" pitchFamily="18" charset="0"/>
              </a:rPr>
              <a:t>Q1.Differentiate between data and </a:t>
            </a:r>
            <a:r>
              <a:rPr lang="en-IN" sz="2800" dirty="0" err="1" smtClean="0">
                <a:ln w="17780" cmpd="sng">
                  <a:solidFill>
                    <a:srgbClr val="FFFFFF"/>
                  </a:solidFill>
                  <a:prstDash val="solid"/>
                  <a:miter lim="800000"/>
                </a:ln>
                <a:solidFill>
                  <a:schemeClr val="tx1"/>
                </a:solidFill>
                <a:effectLst>
                  <a:outerShdw blurRad="50800" algn="tl" rotWithShape="0">
                    <a:srgbClr val="000000"/>
                  </a:outerShdw>
                </a:effectLst>
                <a:latin typeface="Cooper Black" pitchFamily="18" charset="0"/>
              </a:rPr>
              <a:t>informatiom</a:t>
            </a:r>
            <a:r>
              <a:rPr lang="en-IN" sz="2000" dirty="0">
                <a:ln w="17780" cmpd="sng">
                  <a:solidFill>
                    <a:srgbClr val="FFFFFF"/>
                  </a:solidFill>
                  <a:prstDash val="solid"/>
                  <a:miter lim="800000"/>
                </a:ln>
                <a:solidFill>
                  <a:schemeClr val="tx1"/>
                </a:solidFill>
                <a:effectLst>
                  <a:outerShdw blurRad="50800" algn="tl" rotWithShape="0">
                    <a:srgbClr val="000000"/>
                  </a:outerShdw>
                </a:effectLst>
                <a:latin typeface="Cooper Black" pitchFamily="18" charset="0"/>
              </a:rPr>
              <a:t>.</a:t>
            </a:r>
            <a:endParaRPr lang="en-IN" sz="2000" dirty="0">
              <a:solidFill>
                <a:schemeClr val="tx1"/>
              </a:solidFill>
              <a:latin typeface="Cooper Black"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8383763"/>
              </p:ext>
            </p:extLst>
          </p:nvPr>
        </p:nvGraphicFramePr>
        <p:xfrm>
          <a:off x="0" y="579200"/>
          <a:ext cx="9144000" cy="6278800"/>
        </p:xfrm>
        <a:graphic>
          <a:graphicData uri="http://schemas.openxmlformats.org/drawingml/2006/table">
            <a:tbl>
              <a:tblPr firstRow="1" bandRow="1">
                <a:tableStyleId>{5C22544A-7EE6-4342-B048-85BDC9FD1C3A}</a:tableStyleId>
              </a:tblPr>
              <a:tblGrid>
                <a:gridCol w="4572000"/>
                <a:gridCol w="4572000"/>
              </a:tblGrid>
              <a:tr h="662176">
                <a:tc>
                  <a:txBody>
                    <a:bodyPr/>
                    <a:lstStyle/>
                    <a:p>
                      <a:pPr algn="ctr"/>
                      <a:r>
                        <a:rPr lang="en-US" sz="2800" dirty="0" smtClean="0">
                          <a:latin typeface="Copperplate Gothic Bold" pitchFamily="34" charset="0"/>
                        </a:rPr>
                        <a:t>DATA </a:t>
                      </a:r>
                      <a:endParaRPr lang="en-IN" sz="2800" dirty="0">
                        <a:latin typeface="Copperplate Gothic Bold" pitchFamily="34" charset="0"/>
                      </a:endParaRPr>
                    </a:p>
                  </a:txBody>
                  <a:tcPr/>
                </a:tc>
                <a:tc>
                  <a:txBody>
                    <a:bodyPr/>
                    <a:lstStyle/>
                    <a:p>
                      <a:pPr algn="ctr"/>
                      <a:r>
                        <a:rPr lang="en-US" sz="2800" dirty="0" smtClean="0">
                          <a:latin typeface="Copperplate Gothic Bold" pitchFamily="34" charset="0"/>
                        </a:rPr>
                        <a:t>INFORMATION</a:t>
                      </a:r>
                      <a:endParaRPr lang="en-IN" sz="2800" dirty="0">
                        <a:latin typeface="Copperplate Gothic Bold" pitchFamily="34" charset="0"/>
                      </a:endParaRPr>
                    </a:p>
                  </a:txBody>
                  <a:tcPr/>
                </a:tc>
              </a:tr>
              <a:tr h="5616624">
                <a:tc>
                  <a:txBody>
                    <a:bodyPr/>
                    <a:lstStyle/>
                    <a:p>
                      <a:pPr marL="285750" indent="-285750">
                        <a:buFont typeface="Arial" charset="0"/>
                        <a:buChar char="•"/>
                      </a:pPr>
                      <a:r>
                        <a:rPr lang="en-IN" sz="1800" dirty="0" smtClean="0">
                          <a:latin typeface="Arial Black" pitchFamily="34" charset="0"/>
                        </a:rPr>
                        <a:t>Data is information that has been translated into a form that is efficient for movement or processing.</a:t>
                      </a:r>
                    </a:p>
                    <a:p>
                      <a:pPr marL="285750" indent="-285750">
                        <a:buFont typeface="Arial" charset="0"/>
                        <a:buChar char="•"/>
                      </a:pPr>
                      <a:endParaRPr lang="en-IN" sz="1800" dirty="0" smtClean="0">
                        <a:latin typeface="Arial Black" pitchFamily="34" charset="0"/>
                      </a:endParaRPr>
                    </a:p>
                    <a:p>
                      <a:pPr marL="285750" indent="-285750">
                        <a:buFont typeface="Arial" charset="0"/>
                        <a:buChar char="•"/>
                      </a:pPr>
                      <a:r>
                        <a:rPr lang="en-IN" sz="1800" dirty="0" smtClean="0">
                          <a:latin typeface="Arial Black" pitchFamily="34" charset="0"/>
                        </a:rPr>
                        <a:t>Data</a:t>
                      </a:r>
                      <a:r>
                        <a:rPr lang="en-IN" sz="1800" baseline="0" dirty="0" smtClean="0">
                          <a:latin typeface="Arial Black" pitchFamily="34" charset="0"/>
                        </a:rPr>
                        <a:t> is an individual unit that contains raw materials which do not carry any specific meaning.</a:t>
                      </a:r>
                    </a:p>
                    <a:p>
                      <a:pPr marL="285750" indent="-285750">
                        <a:buFont typeface="Arial" charset="0"/>
                        <a:buChar char="•"/>
                      </a:pPr>
                      <a:r>
                        <a:rPr lang="en-IN" sz="1800" baseline="0" dirty="0" smtClean="0">
                          <a:latin typeface="Arial Black" pitchFamily="34" charset="0"/>
                        </a:rPr>
                        <a:t>Data doesn’t depend on information.</a:t>
                      </a:r>
                    </a:p>
                    <a:p>
                      <a:pPr marL="285750" indent="-285750">
                        <a:buFont typeface="Arial" charset="0"/>
                        <a:buChar char="•"/>
                      </a:pPr>
                      <a:r>
                        <a:rPr lang="en-IN" sz="1800" baseline="0" dirty="0" smtClean="0">
                          <a:latin typeface="Arial Black" pitchFamily="34" charset="0"/>
                        </a:rPr>
                        <a:t>Data is unorganized &amp; unstructured.</a:t>
                      </a:r>
                    </a:p>
                    <a:p>
                      <a:pPr marL="285750" indent="-285750">
                        <a:buFont typeface="Arial" charset="0"/>
                        <a:buChar char="•"/>
                      </a:pPr>
                      <a:r>
                        <a:rPr lang="en-IN" sz="1800" baseline="0" dirty="0" smtClean="0">
                          <a:latin typeface="Arial Black" pitchFamily="34" charset="0"/>
                        </a:rPr>
                        <a:t>Data is a mass noun.</a:t>
                      </a:r>
                    </a:p>
                    <a:p>
                      <a:pPr marL="285750" indent="-285750">
                        <a:buFont typeface="Arial" charset="0"/>
                        <a:buChar char="•"/>
                      </a:pPr>
                      <a:endParaRPr lang="en-IN" sz="1800" baseline="0" dirty="0" smtClean="0">
                        <a:latin typeface="Arial Black" pitchFamily="34" charset="0"/>
                      </a:endParaRPr>
                    </a:p>
                    <a:p>
                      <a:pPr marL="285750" indent="-285750">
                        <a:buFont typeface="Arial" charset="0"/>
                        <a:buChar char="•"/>
                      </a:pPr>
                      <a:r>
                        <a:rPr lang="en-IN" sz="1800" baseline="0" dirty="0" smtClean="0">
                          <a:latin typeface="Arial Black" pitchFamily="34" charset="0"/>
                        </a:rPr>
                        <a:t>Data </a:t>
                      </a:r>
                      <a:r>
                        <a:rPr lang="en-IN" sz="1800" baseline="0" dirty="0" smtClean="0">
                          <a:latin typeface="Arial Black" pitchFamily="34" charset="0"/>
                        </a:rPr>
                        <a:t>is not typically useful on its own.</a:t>
                      </a:r>
                    </a:p>
                    <a:p>
                      <a:pPr marL="285750" indent="-285750">
                        <a:buFont typeface="Arial" charset="0"/>
                        <a:buChar char="•"/>
                      </a:pPr>
                      <a:r>
                        <a:rPr lang="en-US" sz="1800" dirty="0" smtClean="0">
                          <a:latin typeface="Arial Black" pitchFamily="34" charset="0"/>
                        </a:rPr>
                        <a:t>Example:-</a:t>
                      </a:r>
                      <a:r>
                        <a:rPr lang="en-US" sz="1800" baseline="0" dirty="0" smtClean="0">
                          <a:latin typeface="Arial Black" pitchFamily="34" charset="0"/>
                        </a:rPr>
                        <a:t> total no of students in online data analytics class.</a:t>
                      </a:r>
                      <a:r>
                        <a:rPr lang="en-IN" sz="1800" dirty="0" smtClean="0"/>
                        <a:t/>
                      </a:r>
                      <a:br>
                        <a:rPr lang="en-IN" sz="1800" dirty="0" smtClean="0"/>
                      </a:br>
                      <a:endParaRPr lang="en-IN" dirty="0" smtClean="0"/>
                    </a:p>
                    <a:p>
                      <a:endParaRPr lang="en-IN" dirty="0"/>
                    </a:p>
                  </a:txBody>
                  <a:tcPr/>
                </a:tc>
                <a:tc>
                  <a:txBody>
                    <a:bodyPr/>
                    <a:lstStyle/>
                    <a:p>
                      <a:pPr marL="285750" indent="-285750">
                        <a:buFont typeface="Arial" charset="0"/>
                        <a:buChar char="•"/>
                      </a:pPr>
                      <a:r>
                        <a:rPr lang="en-IN" dirty="0" smtClean="0">
                          <a:latin typeface="Arial Black" pitchFamily="34" charset="0"/>
                        </a:rPr>
                        <a:t>It is the data that has been organized for direct utilization of mankind,</a:t>
                      </a:r>
                      <a:r>
                        <a:rPr lang="en-IN" baseline="0" dirty="0" smtClean="0">
                          <a:latin typeface="Arial Black" pitchFamily="34" charset="0"/>
                        </a:rPr>
                        <a:t> as information helps human beings in their decision making process.</a:t>
                      </a:r>
                    </a:p>
                    <a:p>
                      <a:pPr marL="285750" indent="-285750">
                        <a:buFont typeface="Arial" charset="0"/>
                        <a:buChar char="•"/>
                      </a:pPr>
                      <a:r>
                        <a:rPr lang="en-IN" baseline="0" dirty="0" smtClean="0">
                          <a:latin typeface="Arial Black" pitchFamily="34" charset="0"/>
                        </a:rPr>
                        <a:t>Information is a group of data that collectively carries a logical </a:t>
                      </a:r>
                      <a:r>
                        <a:rPr lang="en-IN" baseline="0" dirty="0" smtClean="0">
                          <a:latin typeface="Arial Black" pitchFamily="34" charset="0"/>
                        </a:rPr>
                        <a:t>meaning.</a:t>
                      </a:r>
                    </a:p>
                    <a:p>
                      <a:pPr marL="285750" indent="-285750">
                        <a:buFont typeface="Arial" charset="0"/>
                        <a:buChar char="•"/>
                      </a:pPr>
                      <a:r>
                        <a:rPr lang="en-IN" baseline="0" dirty="0" smtClean="0">
                          <a:latin typeface="Arial Black" pitchFamily="34" charset="0"/>
                        </a:rPr>
                        <a:t>Information </a:t>
                      </a:r>
                      <a:r>
                        <a:rPr lang="en-IN" baseline="0" dirty="0" smtClean="0">
                          <a:latin typeface="Arial Black" pitchFamily="34" charset="0"/>
                        </a:rPr>
                        <a:t>depends on data.</a:t>
                      </a:r>
                    </a:p>
                    <a:p>
                      <a:pPr marL="285750" indent="-285750">
                        <a:buFont typeface="Arial" charset="0"/>
                        <a:buChar char="•"/>
                      </a:pPr>
                      <a:endParaRPr lang="en-IN" baseline="0" dirty="0" smtClean="0">
                        <a:latin typeface="Arial Black" pitchFamily="34" charset="0"/>
                      </a:endParaRPr>
                    </a:p>
                    <a:p>
                      <a:pPr marL="285750" indent="-285750">
                        <a:buFont typeface="Arial" charset="0"/>
                        <a:buChar char="•"/>
                      </a:pPr>
                      <a:r>
                        <a:rPr lang="en-IN" baseline="0" dirty="0" smtClean="0">
                          <a:latin typeface="Arial Black" pitchFamily="34" charset="0"/>
                        </a:rPr>
                        <a:t>Information </a:t>
                      </a:r>
                      <a:r>
                        <a:rPr lang="en-IN" baseline="0" dirty="0" smtClean="0">
                          <a:latin typeface="Arial Black" pitchFamily="34" charset="0"/>
                        </a:rPr>
                        <a:t>i</a:t>
                      </a:r>
                      <a:r>
                        <a:rPr lang="en-IN" sz="1800" baseline="0" dirty="0" smtClean="0">
                          <a:latin typeface="Arial Black" pitchFamily="34" charset="0"/>
                        </a:rPr>
                        <a:t>s organized &amp; structured.</a:t>
                      </a:r>
                    </a:p>
                    <a:p>
                      <a:pPr marL="285750" indent="-285750">
                        <a:buFont typeface="Arial" charset="0"/>
                        <a:buChar char="•"/>
                      </a:pPr>
                      <a:r>
                        <a:rPr lang="en-IN" baseline="0" dirty="0" smtClean="0">
                          <a:latin typeface="Arial Black" pitchFamily="34" charset="0"/>
                        </a:rPr>
                        <a:t>Information is an uncountable noun.</a:t>
                      </a:r>
                    </a:p>
                    <a:p>
                      <a:pPr marL="285750" indent="-285750">
                        <a:buFont typeface="Arial" charset="0"/>
                        <a:buChar char="•"/>
                      </a:pPr>
                      <a:r>
                        <a:rPr lang="en-IN" baseline="0" dirty="0" smtClean="0">
                          <a:latin typeface="Arial Black" pitchFamily="34" charset="0"/>
                        </a:rPr>
                        <a:t>Information is typically useful. </a:t>
                      </a:r>
                    </a:p>
                    <a:p>
                      <a:pPr marL="285750" indent="-285750">
                        <a:buFont typeface="Arial" charset="0"/>
                        <a:buChar char="•"/>
                      </a:pPr>
                      <a:endParaRPr lang="en-IN" baseline="0" dirty="0" smtClean="0">
                        <a:latin typeface="Arial Black" pitchFamily="34" charset="0"/>
                      </a:endParaRPr>
                    </a:p>
                    <a:p>
                      <a:pPr marL="285750" indent="-285750">
                        <a:buFont typeface="Arial" charset="0"/>
                        <a:buChar char="•"/>
                      </a:pPr>
                      <a:r>
                        <a:rPr lang="en-IN" baseline="0" dirty="0" smtClean="0">
                          <a:latin typeface="Arial Black" pitchFamily="34" charset="0"/>
                        </a:rPr>
                        <a:t>Example</a:t>
                      </a:r>
                      <a:r>
                        <a:rPr lang="en-IN" baseline="0" dirty="0" smtClean="0">
                          <a:latin typeface="Arial Black" pitchFamily="34" charset="0"/>
                        </a:rPr>
                        <a:t>:- total mark secured in online class assignment.</a:t>
                      </a:r>
                    </a:p>
                    <a:p>
                      <a:pPr marL="285750" indent="-285750">
                        <a:buFont typeface="Arial" charset="0"/>
                        <a:buChar char="•"/>
                      </a:pPr>
                      <a:endParaRPr lang="en-IN" dirty="0" smtClean="0"/>
                    </a:p>
                    <a:p>
                      <a:pPr marL="285750" indent="-285750">
                        <a:buFont typeface="Arial" charset="0"/>
                        <a:buChar char="•"/>
                      </a:pPr>
                      <a:endParaRPr lang="en-IN" dirty="0"/>
                    </a:p>
                  </a:txBody>
                  <a:tcPr/>
                </a:tc>
              </a:tr>
            </a:tbl>
          </a:graphicData>
        </a:graphic>
      </p:graphicFrame>
    </p:spTree>
    <p:extLst>
      <p:ext uri="{BB962C8B-B14F-4D97-AF65-F5344CB8AC3E}">
        <p14:creationId xmlns:p14="http://schemas.microsoft.com/office/powerpoint/2010/main" val="2489163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908720"/>
            <a:ext cx="6480720" cy="432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733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68"/>
            <a:ext cx="9144000" cy="6858868"/>
          </a:xfrm>
        </p:spPr>
        <p:txBody>
          <a:bodyPr>
            <a:normAutofit/>
          </a:bodyPr>
          <a:lstStyle/>
          <a:p>
            <a:pPr marL="0" indent="0">
              <a:buNone/>
            </a:pPr>
            <a:endParaRPr lang="en-IN" dirty="0" smtClean="0"/>
          </a:p>
          <a:p>
            <a:r>
              <a:rPr lang="en-IN" sz="2800" b="1" i="1" u="sng" dirty="0">
                <a:latin typeface="+mj-lt"/>
              </a:rPr>
              <a:t>Qualitative </a:t>
            </a:r>
            <a:r>
              <a:rPr lang="en-IN" sz="2800" b="1" i="1" u="sng" dirty="0" smtClean="0">
                <a:latin typeface="+mj-lt"/>
              </a:rPr>
              <a:t>data : -</a:t>
            </a:r>
          </a:p>
          <a:p>
            <a:pPr marL="342900" indent="-342900">
              <a:buFontTx/>
              <a:buChar char="-"/>
            </a:pPr>
            <a:r>
              <a:rPr lang="en-US" sz="2800" dirty="0">
                <a:latin typeface="+mj-lt"/>
              </a:rPr>
              <a:t>Quantitative data is data that can be counted or measured in numerical </a:t>
            </a:r>
            <a:r>
              <a:rPr lang="en-US" sz="2800" dirty="0" smtClean="0">
                <a:latin typeface="+mj-lt"/>
              </a:rPr>
              <a:t>values.</a:t>
            </a:r>
          </a:p>
          <a:p>
            <a:pPr marL="342900" indent="-342900">
              <a:buFontTx/>
              <a:buChar char="-"/>
            </a:pPr>
            <a:r>
              <a:rPr lang="en-US" sz="2800" dirty="0" smtClean="0">
                <a:latin typeface="+mj-lt"/>
              </a:rPr>
              <a:t>The </a:t>
            </a:r>
            <a:r>
              <a:rPr lang="en-US" sz="2800" dirty="0">
                <a:latin typeface="+mj-lt"/>
              </a:rPr>
              <a:t>two main types of quantitative data are discrete data and continuous </a:t>
            </a:r>
            <a:r>
              <a:rPr lang="en-US" sz="2800" dirty="0" smtClean="0">
                <a:latin typeface="+mj-lt"/>
              </a:rPr>
              <a:t>data.</a:t>
            </a:r>
          </a:p>
          <a:p>
            <a:pPr marL="342900" indent="-342900">
              <a:buFontTx/>
              <a:buChar char="-"/>
            </a:pPr>
            <a:r>
              <a:rPr lang="en-IN" sz="2800" b="1" i="1" u="sng" dirty="0" smtClean="0">
                <a:latin typeface="+mj-lt"/>
              </a:rPr>
              <a:t>Nominal </a:t>
            </a:r>
            <a:r>
              <a:rPr lang="en-IN" sz="2800" b="1" i="1" u="sng" dirty="0" smtClean="0">
                <a:latin typeface="+mj-lt"/>
              </a:rPr>
              <a:t>: </a:t>
            </a:r>
            <a:r>
              <a:rPr lang="en-IN" sz="2800" b="1" i="1" u="sng" dirty="0" smtClean="0">
                <a:latin typeface="+mj-lt"/>
              </a:rPr>
              <a:t>-</a:t>
            </a:r>
          </a:p>
          <a:p>
            <a:pPr marL="342900" indent="-342900">
              <a:buFontTx/>
              <a:buChar char="-"/>
            </a:pPr>
            <a:r>
              <a:rPr lang="en-US" sz="2800" dirty="0">
                <a:latin typeface="+mj-lt"/>
              </a:rPr>
              <a:t>Nominal data is a type of qualitative data which groups variables into </a:t>
            </a:r>
            <a:r>
              <a:rPr lang="en-US" sz="2800" dirty="0" smtClean="0">
                <a:latin typeface="+mj-lt"/>
              </a:rPr>
              <a:t>categories.</a:t>
            </a:r>
            <a:endParaRPr lang="en-IN" sz="2800" dirty="0">
              <a:latin typeface="+mj-lt"/>
            </a:endParaRPr>
          </a:p>
          <a:p>
            <a:pPr>
              <a:buFontTx/>
              <a:buChar char="-"/>
            </a:pPr>
            <a:r>
              <a:rPr lang="en-IN" sz="2800" b="1" i="1" u="sng" dirty="0" smtClean="0">
                <a:latin typeface="+mj-lt"/>
              </a:rPr>
              <a:t>Ordinal </a:t>
            </a:r>
            <a:r>
              <a:rPr lang="en-IN" sz="2800" b="1" i="1" u="sng" dirty="0" smtClean="0">
                <a:latin typeface="+mj-lt"/>
              </a:rPr>
              <a:t>: </a:t>
            </a:r>
            <a:r>
              <a:rPr lang="en-IN" sz="2800" b="1" i="1" u="sng" dirty="0" smtClean="0">
                <a:latin typeface="+mj-lt"/>
              </a:rPr>
              <a:t>-</a:t>
            </a:r>
          </a:p>
          <a:p>
            <a:pPr>
              <a:buFontTx/>
              <a:buChar char="-"/>
            </a:pPr>
            <a:r>
              <a:rPr lang="en-US" sz="2800" dirty="0">
                <a:latin typeface="+mj-lt"/>
              </a:rPr>
              <a:t>Ordinal data is a categorical, statistical data type where the variables have natural, ordered categories and the distances between the categories are not known. </a:t>
            </a:r>
            <a:endParaRPr lang="en-US" sz="2800" dirty="0" smtClean="0">
              <a:latin typeface="+mj-lt"/>
            </a:endParaRPr>
          </a:p>
          <a:p>
            <a:pPr>
              <a:buFontTx/>
              <a:buChar char="-"/>
            </a:pPr>
            <a:r>
              <a:rPr lang="en-US" sz="2800" dirty="0" smtClean="0">
                <a:latin typeface="+mj-lt"/>
              </a:rPr>
              <a:t>These </a:t>
            </a:r>
            <a:r>
              <a:rPr lang="en-US" sz="2800" dirty="0">
                <a:latin typeface="+mj-lt"/>
              </a:rPr>
              <a:t>data exist on an ordinal </a:t>
            </a:r>
            <a:r>
              <a:rPr lang="en-US" sz="2800" dirty="0" smtClean="0">
                <a:latin typeface="+mj-lt"/>
              </a:rPr>
              <a:t>scale.</a:t>
            </a:r>
            <a:endParaRPr lang="en-US" sz="2800" dirty="0">
              <a:latin typeface="+mj-lt"/>
            </a:endParaRPr>
          </a:p>
          <a:p>
            <a:pPr>
              <a:buFontTx/>
              <a:buChar char="-"/>
            </a:pPr>
            <a:endParaRPr lang="en-IN" sz="2800" b="1" i="1" u="sng" dirty="0"/>
          </a:p>
        </p:txBody>
      </p:sp>
    </p:spTree>
    <p:extLst>
      <p:ext uri="{BB962C8B-B14F-4D97-AF65-F5344CB8AC3E}">
        <p14:creationId xmlns:p14="http://schemas.microsoft.com/office/powerpoint/2010/main" val="1696030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144000" cy="6165304"/>
          </a:xfrm>
        </p:spPr>
        <p:txBody>
          <a:bodyPr>
            <a:normAutofit lnSpcReduction="10000"/>
          </a:bodyPr>
          <a:lstStyle/>
          <a:p>
            <a:r>
              <a:rPr lang="en-IN" sz="2400" b="1" i="1" u="sng" dirty="0"/>
              <a:t>Quantitative data : -</a:t>
            </a:r>
          </a:p>
          <a:p>
            <a:pPr>
              <a:buFontTx/>
              <a:buChar char="-"/>
            </a:pPr>
            <a:r>
              <a:rPr lang="en-US" sz="2400" dirty="0"/>
              <a:t>Quantitative data is data that can be counted or measured in numerical values. </a:t>
            </a:r>
          </a:p>
          <a:p>
            <a:pPr>
              <a:buFontTx/>
              <a:buChar char="-"/>
            </a:pPr>
            <a:r>
              <a:rPr lang="en-US" sz="2400" dirty="0"/>
              <a:t>The two main types of quantitative data are discrete data and continuous data.</a:t>
            </a:r>
          </a:p>
          <a:p>
            <a:pPr>
              <a:buFontTx/>
              <a:buChar char="-"/>
            </a:pPr>
            <a:r>
              <a:rPr lang="en-US" sz="2400" dirty="0"/>
              <a:t>Examples:- Height in feet, age in years, and weight in </a:t>
            </a:r>
            <a:r>
              <a:rPr lang="en-US" sz="2400" dirty="0" smtClean="0"/>
              <a:t>pounds.</a:t>
            </a:r>
          </a:p>
          <a:p>
            <a:pPr>
              <a:buFontTx/>
              <a:buChar char="-"/>
            </a:pPr>
            <a:r>
              <a:rPr lang="en-IN" sz="2400" b="1" i="1" u="sng" dirty="0" smtClean="0"/>
              <a:t>Discrete </a:t>
            </a:r>
            <a:r>
              <a:rPr lang="en-IN" sz="2400" b="1" i="1" u="sng" dirty="0"/>
              <a:t>: </a:t>
            </a:r>
            <a:r>
              <a:rPr lang="en-IN" sz="2400" b="1" i="1" u="sng" dirty="0" smtClean="0"/>
              <a:t>-</a:t>
            </a:r>
          </a:p>
          <a:p>
            <a:pPr>
              <a:buFontTx/>
              <a:buChar char="-"/>
            </a:pPr>
            <a:r>
              <a:rPr lang="en-US" sz="2400" dirty="0"/>
              <a:t>Discrete data is quantitative data that has fixed numerical values incapable of breaking down into smaller parts</a:t>
            </a:r>
            <a:r>
              <a:rPr lang="en-US" sz="2400" dirty="0" smtClean="0"/>
              <a:t>.</a:t>
            </a:r>
          </a:p>
          <a:p>
            <a:pPr>
              <a:buFontTx/>
              <a:buChar char="-"/>
            </a:pPr>
            <a:r>
              <a:rPr lang="en-US" sz="2400" dirty="0" smtClean="0"/>
              <a:t> </a:t>
            </a:r>
            <a:r>
              <a:rPr lang="en-US" sz="2400" dirty="0"/>
              <a:t>An example of discrete data would be the number of children a person has</a:t>
            </a:r>
            <a:r>
              <a:rPr lang="en-US" sz="2400" dirty="0" smtClean="0"/>
              <a:t>.</a:t>
            </a:r>
            <a:r>
              <a:rPr lang="en-IN" sz="2400" b="1" i="1" u="sng" dirty="0" smtClean="0"/>
              <a:t> </a:t>
            </a:r>
            <a:endParaRPr lang="en-IN" sz="2400" b="1" i="1" u="sng" dirty="0"/>
          </a:p>
          <a:p>
            <a:pPr>
              <a:buFontTx/>
              <a:buChar char="-"/>
            </a:pPr>
            <a:r>
              <a:rPr lang="en-IN" sz="2400" b="1" i="1" u="sng" dirty="0"/>
              <a:t>Continuous : </a:t>
            </a:r>
            <a:r>
              <a:rPr lang="en-IN" sz="2400" b="1" i="1" u="sng" dirty="0" smtClean="0"/>
              <a:t>-</a:t>
            </a:r>
          </a:p>
          <a:p>
            <a:pPr>
              <a:buFontTx/>
              <a:buChar char="-"/>
            </a:pPr>
            <a:r>
              <a:rPr lang="en-US" sz="2400" dirty="0"/>
              <a:t>Continuous data refers to data that can be measured</a:t>
            </a:r>
            <a:r>
              <a:rPr lang="en-US" sz="2400" dirty="0" smtClean="0"/>
              <a:t>.</a:t>
            </a:r>
          </a:p>
          <a:p>
            <a:pPr>
              <a:buFontTx/>
              <a:buChar char="-"/>
            </a:pPr>
            <a:r>
              <a:rPr lang="en-US" sz="2400" dirty="0" smtClean="0"/>
              <a:t> </a:t>
            </a:r>
            <a:r>
              <a:rPr lang="en-US" sz="2400" dirty="0"/>
              <a:t>This data has values that are not fixed and have an infinite number of possible </a:t>
            </a:r>
            <a:r>
              <a:rPr lang="en-US" sz="2400" dirty="0" smtClean="0"/>
              <a:t>values.</a:t>
            </a:r>
            <a:endParaRPr lang="en-IN" sz="2400" i="1" u="sng" dirty="0"/>
          </a:p>
          <a:p>
            <a:endParaRPr lang="en-IN" dirty="0"/>
          </a:p>
        </p:txBody>
      </p:sp>
    </p:spTree>
    <p:extLst>
      <p:ext uri="{BB962C8B-B14F-4D97-AF65-F5344CB8AC3E}">
        <p14:creationId xmlns:p14="http://schemas.microsoft.com/office/powerpoint/2010/main" val="3837993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8" y="764704"/>
            <a:ext cx="9139932" cy="6093296"/>
          </a:xfrm>
        </p:spPr>
        <p:txBody>
          <a:bodyPr>
            <a:normAutofit fontScale="92500" lnSpcReduction="10000"/>
          </a:bodyPr>
          <a:lstStyle/>
          <a:p>
            <a:r>
              <a:rPr lang="en-US" dirty="0"/>
              <a:t>Some examples of continuous data would include: The height or weight of a person.</a:t>
            </a:r>
          </a:p>
          <a:p>
            <a:r>
              <a:rPr lang="en-IN" dirty="0"/>
              <a:t>These are two types:-</a:t>
            </a:r>
          </a:p>
          <a:p>
            <a:pPr marL="0" indent="0">
              <a:buNone/>
            </a:pPr>
            <a:r>
              <a:rPr lang="en-IN" b="1" i="1" u="sng" dirty="0"/>
              <a:t>1</a:t>
            </a:r>
            <a:r>
              <a:rPr lang="en-IN" b="1" i="1" u="sng" dirty="0" smtClean="0"/>
              <a:t>.Interval</a:t>
            </a:r>
            <a:r>
              <a:rPr lang="en-IN" b="1" i="1" u="sng" dirty="0"/>
              <a:t>:</a:t>
            </a:r>
          </a:p>
          <a:p>
            <a:r>
              <a:rPr lang="en-US" dirty="0"/>
              <a:t>Interval data, also called an integer, is defined as a data type which is measured along a scale, in which each point is placed at equal distance from one another. Interval data always appears in the form of numbers or numerical values where the distance between the two points is standardized and equal.</a:t>
            </a:r>
          </a:p>
          <a:p>
            <a:endParaRPr lang="en" dirty="0"/>
          </a:p>
          <a:p>
            <a:pPr marL="0" indent="0">
              <a:buNone/>
            </a:pPr>
            <a:r>
              <a:rPr lang="en-IN" b="1" i="1" u="sng" dirty="0" smtClean="0"/>
              <a:t> 2.Ratio</a:t>
            </a:r>
            <a:r>
              <a:rPr lang="en-IN" b="1" i="1" u="sng" dirty="0"/>
              <a:t>:</a:t>
            </a:r>
          </a:p>
          <a:p>
            <a:r>
              <a:rPr lang="en-US" dirty="0"/>
              <a:t>Ratio data is a form of quantitative (numeric) data. It measures variables on a continuous scale, with an equal distance between adjacent values. While it shares these features with interval data (another type of quantitative data), a distinguishing property of ratio data is that it has a 'true zero.</a:t>
            </a:r>
          </a:p>
          <a:p>
            <a:endParaRPr lang="en-IN" dirty="0"/>
          </a:p>
        </p:txBody>
      </p:sp>
    </p:spTree>
    <p:extLst>
      <p:ext uri="{BB962C8B-B14F-4D97-AF65-F5344CB8AC3E}">
        <p14:creationId xmlns:p14="http://schemas.microsoft.com/office/powerpoint/2010/main" val="22518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680"/>
            <a:ext cx="8229600" cy="578360"/>
          </a:xfrm>
        </p:spPr>
        <p:txBody>
          <a:bodyPr>
            <a:normAutofit/>
          </a:bodyPr>
          <a:lstStyle/>
          <a:p>
            <a:pPr algn="ctr"/>
            <a:r>
              <a:rPr lang="en-IN" sz="2800" dirty="0" smtClean="0">
                <a:latin typeface="Cooper Black" pitchFamily="18" charset="0"/>
              </a:rPr>
              <a:t>Q2.How data is useful for us.</a:t>
            </a:r>
            <a:endParaRPr lang="en-IN" sz="2800" dirty="0">
              <a:latin typeface="Cooper Black" pitchFamily="18" charset="0"/>
            </a:endParaRPr>
          </a:p>
        </p:txBody>
      </p:sp>
      <p:sp>
        <p:nvSpPr>
          <p:cNvPr id="3" name="Content Placeholder 2"/>
          <p:cNvSpPr>
            <a:spLocks noGrp="1"/>
          </p:cNvSpPr>
          <p:nvPr>
            <p:ph idx="1"/>
          </p:nvPr>
        </p:nvSpPr>
        <p:spPr>
          <a:xfrm>
            <a:off x="0" y="1052736"/>
            <a:ext cx="9144000" cy="5805264"/>
          </a:xfrm>
        </p:spPr>
        <p:txBody>
          <a:bodyPr>
            <a:normAutofit/>
          </a:bodyPr>
          <a:lstStyle/>
          <a:p>
            <a:r>
              <a:rPr lang="en-IN" sz="2400" dirty="0" smtClean="0">
                <a:latin typeface="Arial Black" pitchFamily="34" charset="0"/>
              </a:rPr>
              <a:t>DATA:</a:t>
            </a:r>
            <a:r>
              <a:rPr lang="en-IN" sz="2400" dirty="0"/>
              <a:t>-</a:t>
            </a:r>
            <a:r>
              <a:rPr lang="en-IN" sz="2400" dirty="0" smtClean="0"/>
              <a:t> </a:t>
            </a:r>
            <a:r>
              <a:rPr lang="en-IN" sz="2400" dirty="0" smtClean="0">
                <a:latin typeface="+mj-lt"/>
              </a:rPr>
              <a:t>Data Accountability and Trust Act.</a:t>
            </a:r>
          </a:p>
          <a:p>
            <a:r>
              <a:rPr lang="en-IN" sz="2400" dirty="0" smtClean="0">
                <a:latin typeface="+mj-lt"/>
              </a:rPr>
              <a:t>Data is essentially the plain facts and statistics collected during the operations of business.</a:t>
            </a:r>
          </a:p>
          <a:p>
            <a:r>
              <a:rPr lang="en-IN" sz="2400" dirty="0" smtClean="0">
                <a:latin typeface="+mj-lt"/>
              </a:rPr>
              <a:t>In computing, data is information that has been translated into a form that is efficient for movement or processing.</a:t>
            </a:r>
          </a:p>
          <a:p>
            <a:r>
              <a:rPr lang="en-IN" sz="2400" dirty="0" smtClean="0">
                <a:latin typeface="+mj-lt"/>
              </a:rPr>
              <a:t>To improves the lives of people.</a:t>
            </a:r>
          </a:p>
          <a:p>
            <a:r>
              <a:rPr lang="en-IN" sz="2400" dirty="0" smtClean="0">
                <a:latin typeface="+mj-lt"/>
              </a:rPr>
              <a:t>To make informed decisions.</a:t>
            </a:r>
          </a:p>
          <a:p>
            <a:r>
              <a:rPr lang="en-IN" sz="2400" dirty="0" smtClean="0">
                <a:latin typeface="+mj-lt"/>
              </a:rPr>
              <a:t>Helps to solutions of problems.</a:t>
            </a:r>
          </a:p>
          <a:p>
            <a:r>
              <a:rPr lang="en-IN" sz="2400" dirty="0" smtClean="0">
                <a:latin typeface="+mj-lt"/>
              </a:rPr>
              <a:t>For improving processes.</a:t>
            </a:r>
          </a:p>
          <a:p>
            <a:r>
              <a:rPr lang="en-IN" sz="2400" dirty="0" smtClean="0">
                <a:latin typeface="+mj-lt"/>
              </a:rPr>
              <a:t>For better understanding.</a:t>
            </a:r>
          </a:p>
          <a:p>
            <a:r>
              <a:rPr lang="en-IN" sz="2400" dirty="0" smtClean="0">
                <a:latin typeface="+mj-lt"/>
              </a:rPr>
              <a:t>To under the customer’s needs.</a:t>
            </a:r>
          </a:p>
          <a:p>
            <a:endParaRPr lang="en-IN" sz="2400" dirty="0"/>
          </a:p>
        </p:txBody>
      </p:sp>
    </p:spTree>
    <p:extLst>
      <p:ext uri="{BB962C8B-B14F-4D97-AF65-F5344CB8AC3E}">
        <p14:creationId xmlns:p14="http://schemas.microsoft.com/office/powerpoint/2010/main" val="3444648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48680"/>
          </a:xfrm>
        </p:spPr>
        <p:txBody>
          <a:bodyPr>
            <a:normAutofit/>
          </a:bodyPr>
          <a:lstStyle/>
          <a:p>
            <a:pPr algn="ctr"/>
            <a:r>
              <a:rPr lang="en-IN" sz="2800" dirty="0" smtClean="0">
                <a:latin typeface="Cooper Black" pitchFamily="18" charset="0"/>
              </a:rPr>
              <a:t>Q3. What is big data.</a:t>
            </a:r>
            <a:endParaRPr lang="en-IN" sz="2800" dirty="0">
              <a:latin typeface="Cooper Black" pitchFamily="18" charset="0"/>
            </a:endParaRPr>
          </a:p>
        </p:txBody>
      </p:sp>
      <p:sp>
        <p:nvSpPr>
          <p:cNvPr id="3" name="Content Placeholder 2"/>
          <p:cNvSpPr>
            <a:spLocks noGrp="1"/>
          </p:cNvSpPr>
          <p:nvPr>
            <p:ph idx="1"/>
          </p:nvPr>
        </p:nvSpPr>
        <p:spPr>
          <a:xfrm>
            <a:off x="0" y="1052736"/>
            <a:ext cx="9144000" cy="5805264"/>
          </a:xfrm>
        </p:spPr>
        <p:txBody>
          <a:bodyPr>
            <a:normAutofit/>
          </a:bodyPr>
          <a:lstStyle/>
          <a:p>
            <a:r>
              <a:rPr lang="en-IN" sz="2800" dirty="0" smtClean="0"/>
              <a:t>Big data refers to data that is so large, fast or complex that it’s difficult or impossible to process using traditional methods.</a:t>
            </a:r>
          </a:p>
          <a:p>
            <a:r>
              <a:rPr lang="en-IN" sz="2800" dirty="0" smtClean="0"/>
              <a:t>The act of accessing and storing large amounts of information for analytics has been around for a long time</a:t>
            </a:r>
            <a:r>
              <a:rPr lang="en-IN" sz="2800" dirty="0" smtClean="0"/>
              <a:t>.</a:t>
            </a:r>
          </a:p>
          <a:p>
            <a:r>
              <a:rPr lang="en-IN" sz="2800" dirty="0"/>
              <a:t>Big data comes from myriad </a:t>
            </a:r>
            <a:r>
              <a:rPr lang="en-IN" sz="2800" dirty="0" smtClean="0"/>
              <a:t>sources.</a:t>
            </a:r>
          </a:p>
          <a:p>
            <a:r>
              <a:rPr lang="en-IN" sz="2800" dirty="0"/>
              <a:t>S</a:t>
            </a:r>
            <a:r>
              <a:rPr lang="en-IN" sz="2800" dirty="0" smtClean="0"/>
              <a:t>ome </a:t>
            </a:r>
            <a:r>
              <a:rPr lang="en-IN" sz="2800" dirty="0"/>
              <a:t>examples are transaction processing systems, customer databases, documents, emails, medical records, internet clickstream logs, mobile apps and social </a:t>
            </a:r>
            <a:r>
              <a:rPr lang="en-IN" sz="2800" dirty="0" smtClean="0"/>
              <a:t>networks.</a:t>
            </a:r>
            <a:endParaRPr lang="en-IN" sz="2800" dirty="0"/>
          </a:p>
        </p:txBody>
      </p:sp>
    </p:spTree>
    <p:extLst>
      <p:ext uri="{BB962C8B-B14F-4D97-AF65-F5344CB8AC3E}">
        <p14:creationId xmlns:p14="http://schemas.microsoft.com/office/powerpoint/2010/main" val="1008674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rmAutofit fontScale="90000"/>
          </a:bodyPr>
          <a:lstStyle/>
          <a:p>
            <a:pPr algn="ctr"/>
            <a:r>
              <a:rPr lang="en-IN" sz="2800" dirty="0" smtClean="0">
                <a:latin typeface="Cooper Black" pitchFamily="18" charset="0"/>
              </a:rPr>
              <a:t>Q4.Differentiate between structured, semi-structured and unstructured data.</a:t>
            </a:r>
            <a:endParaRPr lang="en-IN" sz="2800" dirty="0">
              <a:latin typeface="Cooper Black" pitchFamily="18" charset="0"/>
            </a:endParaRPr>
          </a:p>
        </p:txBody>
      </p:sp>
      <p:sp>
        <p:nvSpPr>
          <p:cNvPr id="3" name="Content Placeholder 2"/>
          <p:cNvSpPr>
            <a:spLocks noGrp="1"/>
          </p:cNvSpPr>
          <p:nvPr>
            <p:ph idx="1"/>
          </p:nvPr>
        </p:nvSpPr>
        <p:spPr>
          <a:xfrm>
            <a:off x="0" y="764704"/>
            <a:ext cx="9144000" cy="6093296"/>
          </a:xfrm>
        </p:spPr>
        <p:txBody>
          <a:bodyPr>
            <a:normAutofit fontScale="92500" lnSpcReduction="20000"/>
          </a:bodyPr>
          <a:lstStyle/>
          <a:p>
            <a:r>
              <a:rPr lang="en-IN" dirty="0" smtClean="0">
                <a:latin typeface="+mj-lt"/>
              </a:rPr>
              <a:t>Big data refers of data that is so large, fast or complex that it’s difficult or impossible to process using traditional methods.</a:t>
            </a:r>
          </a:p>
          <a:p>
            <a:r>
              <a:rPr lang="en-US" dirty="0" smtClean="0">
                <a:latin typeface="+mj-lt"/>
              </a:rPr>
              <a:t>These </a:t>
            </a:r>
            <a:r>
              <a:rPr lang="en-US" dirty="0">
                <a:latin typeface="+mj-lt"/>
              </a:rPr>
              <a:t>are 3 types</a:t>
            </a:r>
            <a:r>
              <a:rPr lang="en-US" dirty="0" smtClean="0">
                <a:latin typeface="+mj-lt"/>
              </a:rPr>
              <a:t>:- </a:t>
            </a:r>
            <a:r>
              <a:rPr lang="en-US" dirty="0">
                <a:latin typeface="+mj-lt"/>
              </a:rPr>
              <a:t>Structured data, Semi-structured data, and Unstructured data. </a:t>
            </a:r>
            <a:endParaRPr lang="en-US" dirty="0" smtClean="0">
              <a:latin typeface="+mj-lt"/>
            </a:endParaRPr>
          </a:p>
          <a:p>
            <a:endParaRPr lang="en-US" dirty="0">
              <a:latin typeface="+mj-lt"/>
            </a:endParaRPr>
          </a:p>
          <a:p>
            <a:r>
              <a:rPr lang="en-US" b="1" i="1" u="sng" dirty="0" smtClean="0">
                <a:latin typeface="+mj-lt"/>
              </a:rPr>
              <a:t>Structured data: -</a:t>
            </a:r>
          </a:p>
          <a:p>
            <a:pPr>
              <a:buFontTx/>
              <a:buChar char="-"/>
            </a:pPr>
            <a:r>
              <a:rPr lang="en-US" dirty="0" smtClean="0"/>
              <a:t>Structured </a:t>
            </a:r>
            <a:r>
              <a:rPr lang="en-US" dirty="0"/>
              <a:t>data is a standardized format for </a:t>
            </a:r>
            <a:r>
              <a:rPr lang="en-US" dirty="0" smtClean="0"/>
              <a:t>providing information about </a:t>
            </a:r>
            <a:r>
              <a:rPr lang="en-US" dirty="0"/>
              <a:t>a page and classifying the page </a:t>
            </a:r>
            <a:r>
              <a:rPr lang="en-US" dirty="0" smtClean="0"/>
              <a:t>content.</a:t>
            </a:r>
          </a:p>
          <a:p>
            <a:pPr>
              <a:buFontTx/>
              <a:buChar char="-"/>
            </a:pPr>
            <a:r>
              <a:rPr lang="en-US" dirty="0" smtClean="0"/>
              <a:t>for example: - on </a:t>
            </a:r>
            <a:r>
              <a:rPr lang="en-US" dirty="0"/>
              <a:t>a recipe page, what are the ingredients, the cooking time and temperature, the calories, and so on</a:t>
            </a:r>
            <a:r>
              <a:rPr lang="en-US" dirty="0" smtClean="0"/>
              <a:t>.</a:t>
            </a:r>
          </a:p>
          <a:p>
            <a:pPr>
              <a:buFontTx/>
              <a:buChar char="-"/>
            </a:pPr>
            <a:endParaRPr lang="en-US" dirty="0" smtClean="0"/>
          </a:p>
          <a:p>
            <a:r>
              <a:rPr lang="en-US" b="1" i="1" u="sng" dirty="0" smtClean="0">
                <a:latin typeface="+mj-lt"/>
              </a:rPr>
              <a:t>Semi-Structured data: -</a:t>
            </a:r>
          </a:p>
          <a:p>
            <a:pPr>
              <a:buFontTx/>
              <a:buChar char="-"/>
            </a:pPr>
            <a:r>
              <a:rPr lang="en-US" dirty="0"/>
              <a:t>Semi-structured data refers to data that is not captured or formatted in conventional ways. </a:t>
            </a:r>
            <a:endParaRPr lang="en-US" dirty="0" smtClean="0"/>
          </a:p>
          <a:p>
            <a:pPr>
              <a:buFontTx/>
              <a:buChar char="-"/>
            </a:pPr>
            <a:r>
              <a:rPr lang="en-US" dirty="0" smtClean="0"/>
              <a:t>Semi-structured </a:t>
            </a:r>
            <a:r>
              <a:rPr lang="en-US" dirty="0"/>
              <a:t>data does not follow the format of a tabular data model or relational databases because it does not have a fixed </a:t>
            </a:r>
            <a:r>
              <a:rPr lang="en-US" dirty="0" smtClean="0"/>
              <a:t>schema</a:t>
            </a:r>
          </a:p>
          <a:p>
            <a:pPr>
              <a:buFontTx/>
              <a:buChar char="-"/>
            </a:pPr>
            <a:endParaRPr lang="en-US" sz="2400" b="1" dirty="0" smtClean="0">
              <a:latin typeface="+mj-lt"/>
            </a:endParaRPr>
          </a:p>
        </p:txBody>
      </p:sp>
    </p:spTree>
    <p:extLst>
      <p:ext uri="{BB962C8B-B14F-4D97-AF65-F5344CB8AC3E}">
        <p14:creationId xmlns:p14="http://schemas.microsoft.com/office/powerpoint/2010/main" val="89876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8" y="0"/>
            <a:ext cx="9128472" cy="548680"/>
          </a:xfrm>
        </p:spPr>
        <p:txBody>
          <a:bodyPr>
            <a:normAutofit fontScale="90000"/>
          </a:bodyPr>
          <a:lstStyle/>
          <a:p>
            <a:r>
              <a:rPr lang="en-IN" dirty="0" smtClean="0"/>
              <a:t>- </a:t>
            </a:r>
            <a:r>
              <a:rPr lang="en-IN" sz="3100" b="1" dirty="0" smtClean="0"/>
              <a:t>Semi-Structured </a:t>
            </a:r>
            <a:r>
              <a:rPr lang="en-IN" sz="3100" b="1" dirty="0"/>
              <a:t>data </a:t>
            </a:r>
            <a:r>
              <a:rPr lang="en-IN" sz="3100" b="1" dirty="0" smtClean="0"/>
              <a:t>:-</a:t>
            </a:r>
            <a:endParaRPr lang="en-IN" sz="3100" b="1" dirty="0"/>
          </a:p>
        </p:txBody>
      </p:sp>
      <p:sp>
        <p:nvSpPr>
          <p:cNvPr id="3" name="Content Placeholder 2"/>
          <p:cNvSpPr>
            <a:spLocks noGrp="1"/>
          </p:cNvSpPr>
          <p:nvPr>
            <p:ph idx="1"/>
          </p:nvPr>
        </p:nvSpPr>
        <p:spPr>
          <a:xfrm>
            <a:off x="0" y="836712"/>
            <a:ext cx="9144000" cy="6021288"/>
          </a:xfrm>
        </p:spPr>
        <p:txBody>
          <a:bodyPr>
            <a:normAutofit lnSpcReduction="10000"/>
          </a:bodyPr>
          <a:lstStyle/>
          <a:p>
            <a:pPr>
              <a:buFontTx/>
              <a:buChar char="-"/>
            </a:pPr>
            <a:r>
              <a:rPr lang="en-US" sz="2400" dirty="0"/>
              <a:t>Examples </a:t>
            </a:r>
            <a:r>
              <a:rPr lang="en-US" sz="2400" dirty="0" smtClean="0"/>
              <a:t>semi:- structured </a:t>
            </a:r>
            <a:r>
              <a:rPr lang="en-US" sz="2400" dirty="0"/>
              <a:t>data sources are emails, XML and other markup languages, binary executable, TCP/IP packets, zipped files, data integrated from different sources, and web pages.</a:t>
            </a:r>
          </a:p>
          <a:p>
            <a:pPr>
              <a:buFontTx/>
              <a:buChar char="-"/>
            </a:pPr>
            <a:endParaRPr lang="en-US" b="1" i="1" u="sng" dirty="0" smtClean="0"/>
          </a:p>
          <a:p>
            <a:r>
              <a:rPr lang="en-US" b="1" i="1" u="sng" dirty="0" smtClean="0"/>
              <a:t>Unstructured </a:t>
            </a:r>
            <a:r>
              <a:rPr lang="en-US" b="1" i="1" u="sng" dirty="0"/>
              <a:t>data: -</a:t>
            </a:r>
            <a:endParaRPr lang="en-IN" b="1" i="1" u="sng" dirty="0"/>
          </a:p>
          <a:p>
            <a:pPr>
              <a:buFontTx/>
              <a:buChar char="-"/>
            </a:pPr>
            <a:r>
              <a:rPr lang="en-US" sz="2400" dirty="0"/>
              <a:t>Unstructured simply means that it is </a:t>
            </a:r>
            <a:r>
              <a:rPr lang="en-US" sz="2400" dirty="0" smtClean="0"/>
              <a:t>datasets that </a:t>
            </a:r>
            <a:r>
              <a:rPr lang="en-US" sz="2400" dirty="0"/>
              <a:t>aren't stored in a structured database format</a:t>
            </a:r>
            <a:r>
              <a:rPr lang="en-US" sz="2400" dirty="0" smtClean="0"/>
              <a:t>.</a:t>
            </a:r>
          </a:p>
          <a:p>
            <a:pPr>
              <a:buFontTx/>
              <a:buChar char="-"/>
            </a:pPr>
            <a:r>
              <a:rPr lang="en-US" sz="2400" dirty="0" smtClean="0"/>
              <a:t>Unstructured </a:t>
            </a:r>
            <a:r>
              <a:rPr lang="en-US" sz="2400" dirty="0"/>
              <a:t>data has an internal structure, but it's not predefined through data models</a:t>
            </a:r>
            <a:r>
              <a:rPr lang="en-US" sz="2400" dirty="0" smtClean="0"/>
              <a:t>.</a:t>
            </a:r>
          </a:p>
          <a:p>
            <a:pPr>
              <a:buFontTx/>
              <a:buChar char="-"/>
            </a:pPr>
            <a:r>
              <a:rPr lang="en-US" sz="2400" dirty="0" smtClean="0"/>
              <a:t>It </a:t>
            </a:r>
            <a:r>
              <a:rPr lang="en-US" sz="2400" dirty="0"/>
              <a:t>might be human generated, or machine generated in a textual or a non-textual format</a:t>
            </a:r>
            <a:r>
              <a:rPr lang="en-US" sz="2400" dirty="0" smtClean="0"/>
              <a:t>.</a:t>
            </a:r>
          </a:p>
          <a:p>
            <a:pPr>
              <a:buFontTx/>
              <a:buChar char="-"/>
            </a:pPr>
            <a:r>
              <a:rPr lang="en-US" sz="2400" dirty="0" smtClean="0"/>
              <a:t>Examples </a:t>
            </a:r>
            <a:r>
              <a:rPr lang="en-US" sz="2400" dirty="0"/>
              <a:t>of unstructured data are</a:t>
            </a:r>
            <a:r>
              <a:rPr lang="en-US" sz="2400" dirty="0" smtClean="0"/>
              <a:t>: -</a:t>
            </a:r>
            <a:r>
              <a:rPr lang="en-US" sz="2400" dirty="0"/>
              <a:t> Rich media. Media and entertainment data, surveillance data, geo-spatial data, audio, weather data. Document collections.</a:t>
            </a:r>
            <a:endParaRPr lang="en-IN" sz="2400" dirty="0" smtClean="0"/>
          </a:p>
          <a:p>
            <a:pPr>
              <a:buFontTx/>
              <a:buChar char="-"/>
            </a:pPr>
            <a:endParaRPr lang="en-IN" dirty="0"/>
          </a:p>
        </p:txBody>
      </p:sp>
    </p:spTree>
    <p:extLst>
      <p:ext uri="{BB962C8B-B14F-4D97-AF65-F5344CB8AC3E}">
        <p14:creationId xmlns:p14="http://schemas.microsoft.com/office/powerpoint/2010/main" val="310652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0" y="0"/>
            <a:ext cx="9154240" cy="548680"/>
          </a:xfrm>
        </p:spPr>
        <p:txBody>
          <a:bodyPr>
            <a:normAutofit fontScale="90000"/>
          </a:bodyPr>
          <a:lstStyle/>
          <a:p>
            <a:pPr algn="ctr"/>
            <a:r>
              <a:rPr lang="en-IN" sz="2800" dirty="0" smtClean="0">
                <a:latin typeface="Cooper Black" pitchFamily="18" charset="0"/>
              </a:rPr>
              <a:t>Q5.What are quantitative data and qualitative data.</a:t>
            </a:r>
            <a:endParaRPr lang="en-IN" sz="2800" dirty="0">
              <a:latin typeface="Cooper Black"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712141"/>
              </p:ext>
            </p:extLst>
          </p:nvPr>
        </p:nvGraphicFramePr>
        <p:xfrm>
          <a:off x="0" y="620711"/>
          <a:ext cx="9144000" cy="6976841"/>
        </p:xfrm>
        <a:graphic>
          <a:graphicData uri="http://schemas.openxmlformats.org/drawingml/2006/table">
            <a:tbl>
              <a:tblPr firstRow="1" bandRow="1">
                <a:tableStyleId>{5C22544A-7EE6-4342-B048-85BDC9FD1C3A}</a:tableStyleId>
              </a:tblPr>
              <a:tblGrid>
                <a:gridCol w="4572000"/>
                <a:gridCol w="4572000"/>
              </a:tblGrid>
              <a:tr h="576041">
                <a:tc>
                  <a:txBody>
                    <a:bodyPr/>
                    <a:lstStyle/>
                    <a:p>
                      <a:pPr algn="ctr"/>
                      <a:r>
                        <a:rPr lang="en-IN" sz="2800" i="1" u="sng" dirty="0" smtClean="0">
                          <a:latin typeface="Cooper Black" pitchFamily="18" charset="0"/>
                        </a:rPr>
                        <a:t>Quantitative data </a:t>
                      </a:r>
                      <a:endParaRPr lang="en-IN" sz="2800" i="1" u="sng" dirty="0"/>
                    </a:p>
                  </a:txBody>
                  <a:tcPr/>
                </a:tc>
                <a:tc>
                  <a:txBody>
                    <a:bodyPr/>
                    <a:lstStyle/>
                    <a:p>
                      <a:pPr algn="ctr"/>
                      <a:r>
                        <a:rPr lang="en-IN" sz="2800" i="1" u="sng" dirty="0" smtClean="0">
                          <a:latin typeface="Cooper Black" pitchFamily="18" charset="0"/>
                        </a:rPr>
                        <a:t>Qualitative data</a:t>
                      </a:r>
                      <a:endParaRPr lang="en-IN" sz="2800" i="1" u="sng" dirty="0"/>
                    </a:p>
                  </a:txBody>
                  <a:tcPr/>
                </a:tc>
              </a:tr>
              <a:tr h="5832648">
                <a:tc>
                  <a:txBody>
                    <a:bodyPr/>
                    <a:lstStyle/>
                    <a:p>
                      <a:pPr marL="342900" indent="-342900">
                        <a:buFontTx/>
                        <a:buChar char="-"/>
                      </a:pPr>
                      <a:r>
                        <a:rPr lang="en-US" sz="2400" b="0" dirty="0" smtClean="0">
                          <a:latin typeface="+mj-lt"/>
                        </a:rPr>
                        <a:t>Quantitative </a:t>
                      </a:r>
                      <a:r>
                        <a:rPr lang="en-US" sz="2400" b="0" dirty="0" smtClean="0">
                          <a:latin typeface="+mj-lt"/>
                        </a:rPr>
                        <a:t>data is data that can be counted or measured in numerical values. </a:t>
                      </a:r>
                      <a:endParaRPr lang="en-US" sz="2400" b="0" dirty="0" smtClean="0">
                        <a:latin typeface="+mj-lt"/>
                      </a:endParaRPr>
                    </a:p>
                    <a:p>
                      <a:pPr marL="0" indent="0">
                        <a:buFontTx/>
                        <a:buNone/>
                      </a:pPr>
                      <a:endParaRPr lang="en-US" sz="2400" b="0" dirty="0" smtClean="0">
                        <a:latin typeface="+mj-lt"/>
                      </a:endParaRPr>
                    </a:p>
                    <a:p>
                      <a:pPr>
                        <a:buFontTx/>
                        <a:buChar char="-"/>
                      </a:pPr>
                      <a:r>
                        <a:rPr lang="en-US" sz="2400" b="0" dirty="0" smtClean="0">
                          <a:latin typeface="+mj-lt"/>
                        </a:rPr>
                        <a:t>The two main types of quantitative data are discrete data and continuous data.</a:t>
                      </a:r>
                    </a:p>
                    <a:p>
                      <a:pPr>
                        <a:buFontTx/>
                        <a:buChar char="-"/>
                      </a:pPr>
                      <a:r>
                        <a:rPr lang="en-US" sz="2400" b="0" dirty="0" smtClean="0">
                          <a:latin typeface="+mj-lt"/>
                        </a:rPr>
                        <a:t>Examples:- Height in feet, age in years, and weight in pounds</a:t>
                      </a:r>
                      <a:r>
                        <a:rPr lang="en-US" sz="2400" b="0" dirty="0" smtClean="0">
                          <a:latin typeface="+mj-lt"/>
                        </a:rPr>
                        <a:t>.</a:t>
                      </a:r>
                    </a:p>
                    <a:p>
                      <a:pPr>
                        <a:buFontTx/>
                        <a:buChar char="-"/>
                      </a:pPr>
                      <a:r>
                        <a:rPr kumimoji="0" lang="en-US" sz="2400" b="0" i="0" kern="1200" dirty="0" smtClean="0">
                          <a:solidFill>
                            <a:schemeClr val="dk1"/>
                          </a:solidFill>
                          <a:effectLst/>
                          <a:latin typeface="+mj-lt"/>
                          <a:ea typeface="+mn-ea"/>
                          <a:cs typeface="+mn-cs"/>
                        </a:rPr>
                        <a:t>Quantitative data is numbers-based, countable, or measurable. </a:t>
                      </a:r>
                    </a:p>
                    <a:p>
                      <a:pPr>
                        <a:buFontTx/>
                        <a:buChar char="-"/>
                      </a:pPr>
                      <a:endParaRPr kumimoji="0" lang="en-US" sz="2400" b="0" i="0" kern="1200" dirty="0" smtClean="0">
                        <a:solidFill>
                          <a:schemeClr val="dk1"/>
                        </a:solidFill>
                        <a:effectLst/>
                        <a:latin typeface="+mj-lt"/>
                        <a:ea typeface="+mn-ea"/>
                        <a:cs typeface="+mn-cs"/>
                      </a:endParaRPr>
                    </a:p>
                    <a:p>
                      <a:pPr>
                        <a:buFontTx/>
                        <a:buChar char="-"/>
                      </a:pPr>
                      <a:r>
                        <a:rPr kumimoji="0" lang="en-US" sz="2400" b="0" i="0" kern="1200" dirty="0" smtClean="0">
                          <a:solidFill>
                            <a:schemeClr val="dk1"/>
                          </a:solidFill>
                          <a:effectLst/>
                          <a:latin typeface="+mj-lt"/>
                          <a:ea typeface="+mn-ea"/>
                          <a:cs typeface="+mn-cs"/>
                        </a:rPr>
                        <a:t>Quantitative data tells us how many, how much, or how often in calculations. </a:t>
                      </a:r>
                      <a:endParaRPr lang="en-US" sz="2400" b="0" dirty="0" smtClean="0">
                        <a:latin typeface="+mj-lt"/>
                      </a:endParaRPr>
                    </a:p>
                    <a:p>
                      <a:endParaRPr lang="en-IN" dirty="0" smtClean="0"/>
                    </a:p>
                    <a:p>
                      <a:endParaRPr lang="en-IN" dirty="0" smtClean="0"/>
                    </a:p>
                    <a:p>
                      <a:endParaRPr lang="en-IN" dirty="0"/>
                    </a:p>
                  </a:txBody>
                  <a:tcPr/>
                </a:tc>
                <a:tc>
                  <a:txBody>
                    <a:bodyPr/>
                    <a:lstStyle/>
                    <a:p>
                      <a:pPr marL="285750" indent="-285750">
                        <a:buFontTx/>
                        <a:buChar char="-"/>
                      </a:pPr>
                      <a:r>
                        <a:rPr kumimoji="0" lang="en-US" sz="2400" b="0" i="0" kern="1200" dirty="0" smtClean="0">
                          <a:solidFill>
                            <a:schemeClr val="dk1"/>
                          </a:solidFill>
                          <a:effectLst/>
                          <a:latin typeface="+mj-lt"/>
                          <a:ea typeface="+mn-ea"/>
                          <a:cs typeface="+mn-cs"/>
                        </a:rPr>
                        <a:t>Qualitative data is data describing the attributes or properties that an object possesses.</a:t>
                      </a:r>
                    </a:p>
                    <a:p>
                      <a:pPr marL="285750" indent="-285750">
                        <a:buFontTx/>
                        <a:buChar char="-"/>
                      </a:pPr>
                      <a:r>
                        <a:rPr kumimoji="0" lang="en-IN" sz="2400" b="0" i="0" kern="1200" dirty="0" smtClean="0">
                          <a:solidFill>
                            <a:schemeClr val="dk1"/>
                          </a:solidFill>
                          <a:effectLst/>
                          <a:latin typeface="+mj-lt"/>
                          <a:ea typeface="+mn-ea"/>
                          <a:cs typeface="+mn-cs"/>
                        </a:rPr>
                        <a:t>Qualitative data describes qualities or characteristics.</a:t>
                      </a:r>
                    </a:p>
                    <a:p>
                      <a:pPr marL="285750" indent="-285750">
                        <a:buFontTx/>
                        <a:buChar char="-"/>
                      </a:pPr>
                      <a:r>
                        <a:rPr kumimoji="0" lang="en-US" sz="2400" b="0" i="0" kern="1200" dirty="0" smtClean="0">
                          <a:solidFill>
                            <a:schemeClr val="dk1"/>
                          </a:solidFill>
                          <a:effectLst/>
                          <a:latin typeface="+mj-lt"/>
                          <a:ea typeface="+mn-ea"/>
                          <a:cs typeface="+mn-cs"/>
                        </a:rPr>
                        <a:t>The three main types of qualitative data are binary, nominal, and ordinal.</a:t>
                      </a:r>
                    </a:p>
                    <a:p>
                      <a:pPr marL="285750" indent="-285750">
                        <a:buFontTx/>
                        <a:buChar char="-"/>
                      </a:pPr>
                      <a:r>
                        <a:rPr kumimoji="0" lang="en-US" sz="2400" b="0" i="0" kern="1200" dirty="0" smtClean="0">
                          <a:solidFill>
                            <a:schemeClr val="dk1"/>
                          </a:solidFill>
                          <a:effectLst/>
                          <a:latin typeface="+mj-lt"/>
                          <a:ea typeface="+mn-ea"/>
                          <a:cs typeface="+mn-cs"/>
                        </a:rPr>
                        <a:t>Qualitative data is interpretation -based, descriptive, and relating to language.</a:t>
                      </a:r>
                    </a:p>
                    <a:p>
                      <a:pPr marL="285750" indent="-285750">
                        <a:buFontTx/>
                        <a:buChar char="-"/>
                      </a:pPr>
                      <a:r>
                        <a:rPr kumimoji="0" lang="en-US" sz="2400" b="0" i="0" kern="1200" dirty="0" smtClean="0">
                          <a:solidFill>
                            <a:schemeClr val="dk1"/>
                          </a:solidFill>
                          <a:effectLst/>
                          <a:latin typeface="+mj-lt"/>
                          <a:ea typeface="+mn-ea"/>
                          <a:cs typeface="+mn-cs"/>
                        </a:rPr>
                        <a:t>Qualitative data can help us to understand why, how, or what happened behind certain behaviors.</a:t>
                      </a:r>
                      <a:endParaRPr lang="en-IN" sz="2400" b="0" baseline="0" dirty="0" smtClean="0">
                        <a:latin typeface="+mj-lt"/>
                      </a:endParaRPr>
                    </a:p>
                  </a:txBody>
                  <a:tcPr/>
                </a:tc>
              </a:tr>
            </a:tbl>
          </a:graphicData>
        </a:graphic>
      </p:graphicFrame>
    </p:spTree>
    <p:extLst>
      <p:ext uri="{BB962C8B-B14F-4D97-AF65-F5344CB8AC3E}">
        <p14:creationId xmlns:p14="http://schemas.microsoft.com/office/powerpoint/2010/main" val="2901725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48680"/>
          </a:xfrm>
        </p:spPr>
        <p:txBody>
          <a:bodyPr>
            <a:normAutofit/>
          </a:bodyPr>
          <a:lstStyle/>
          <a:p>
            <a:pPr algn="ctr"/>
            <a:r>
              <a:rPr lang="en-IN" sz="2800" dirty="0" smtClean="0">
                <a:latin typeface="Cooper Black" pitchFamily="18" charset="0"/>
              </a:rPr>
              <a:t>Q6.What are the different V’s in big data.</a:t>
            </a:r>
            <a:endParaRPr lang="en-IN" sz="2800" dirty="0">
              <a:latin typeface="Cooper Black" pitchFamily="18" charset="0"/>
            </a:endParaRPr>
          </a:p>
        </p:txBody>
      </p:sp>
      <p:sp>
        <p:nvSpPr>
          <p:cNvPr id="3" name="Content Placeholder 2"/>
          <p:cNvSpPr>
            <a:spLocks noGrp="1"/>
          </p:cNvSpPr>
          <p:nvPr>
            <p:ph idx="1"/>
          </p:nvPr>
        </p:nvSpPr>
        <p:spPr>
          <a:xfrm>
            <a:off x="16056" y="1124744"/>
            <a:ext cx="9127944" cy="5733256"/>
          </a:xfrm>
        </p:spPr>
        <p:txBody>
          <a:bodyPr/>
          <a:lstStyle/>
          <a:p>
            <a:r>
              <a:rPr lang="en-US" dirty="0"/>
              <a:t>Big data is a collection of data from many different sources and is often describe by five characteristics: </a:t>
            </a:r>
            <a:r>
              <a:rPr lang="en-US" dirty="0" smtClean="0"/>
              <a:t>-</a:t>
            </a:r>
          </a:p>
          <a:p>
            <a:r>
              <a:rPr lang="en-US" b="1" dirty="0" smtClean="0"/>
              <a:t>Volume</a:t>
            </a:r>
            <a:endParaRPr lang="en-US" b="1" dirty="0"/>
          </a:p>
          <a:p>
            <a:r>
              <a:rPr lang="en-US" b="1" dirty="0" smtClean="0"/>
              <a:t>Value</a:t>
            </a:r>
          </a:p>
          <a:p>
            <a:r>
              <a:rPr lang="en-US" b="1" dirty="0" smtClean="0"/>
              <a:t>Variety</a:t>
            </a:r>
          </a:p>
          <a:p>
            <a:r>
              <a:rPr lang="en-US" b="1" dirty="0" smtClean="0"/>
              <a:t>Velocity</a:t>
            </a:r>
          </a:p>
          <a:p>
            <a:r>
              <a:rPr lang="en-US" b="1" dirty="0"/>
              <a:t>V</a:t>
            </a:r>
            <a:r>
              <a:rPr lang="en-US" b="1" dirty="0" smtClean="0"/>
              <a:t>eracity</a:t>
            </a:r>
            <a:r>
              <a:rPr lang="en-US" dirty="0"/>
              <a:t>.</a:t>
            </a:r>
            <a:endParaRPr lang="en-IN" dirty="0"/>
          </a:p>
        </p:txBody>
      </p:sp>
    </p:spTree>
    <p:extLst>
      <p:ext uri="{BB962C8B-B14F-4D97-AF65-F5344CB8AC3E}">
        <p14:creationId xmlns:p14="http://schemas.microsoft.com/office/powerpoint/2010/main" val="3080949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96"/>
            <a:ext cx="9144000" cy="613792"/>
          </a:xfrm>
        </p:spPr>
        <p:txBody>
          <a:bodyPr>
            <a:normAutofit/>
          </a:bodyPr>
          <a:lstStyle/>
          <a:p>
            <a:pPr algn="ctr"/>
            <a:r>
              <a:rPr lang="en-IN" sz="2800" dirty="0" smtClean="0">
                <a:latin typeface="Cooper Black" pitchFamily="18" charset="0"/>
              </a:rPr>
              <a:t>Q7.Name some popular tools used in big data.</a:t>
            </a:r>
            <a:endParaRPr lang="en-IN" sz="2800" dirty="0">
              <a:latin typeface="Cooper Black" pitchFamily="18" charset="0"/>
            </a:endParaRPr>
          </a:p>
        </p:txBody>
      </p:sp>
      <p:sp>
        <p:nvSpPr>
          <p:cNvPr id="3" name="Content Placeholder 2"/>
          <p:cNvSpPr>
            <a:spLocks noGrp="1"/>
          </p:cNvSpPr>
          <p:nvPr>
            <p:ph idx="1"/>
          </p:nvPr>
        </p:nvSpPr>
        <p:spPr>
          <a:xfrm>
            <a:off x="6896" y="692696"/>
            <a:ext cx="9137104" cy="6165304"/>
          </a:xfrm>
        </p:spPr>
        <p:txBody>
          <a:bodyPr/>
          <a:lstStyle/>
          <a:p>
            <a:r>
              <a:rPr lang="en-IN" sz="2400" dirty="0"/>
              <a:t>Big data refers to data that is so large, fast or complex that it’s difficult or impossible to process using traditional methods</a:t>
            </a:r>
            <a:r>
              <a:rPr lang="en-IN" sz="2400" dirty="0" smtClean="0"/>
              <a:t>.</a:t>
            </a:r>
          </a:p>
          <a:p>
            <a:r>
              <a:rPr lang="en-IN" sz="2400" dirty="0" smtClean="0"/>
              <a:t>Some popular tools are: -</a:t>
            </a:r>
          </a:p>
          <a:p>
            <a:pPr>
              <a:buFontTx/>
              <a:buChar char="-"/>
            </a:pPr>
            <a:r>
              <a:rPr lang="en-IN" sz="2400" dirty="0" smtClean="0"/>
              <a:t>Google </a:t>
            </a:r>
            <a:r>
              <a:rPr lang="en-IN" sz="2400" dirty="0"/>
              <a:t>cloud </a:t>
            </a:r>
            <a:r>
              <a:rPr lang="en-IN" sz="2400" dirty="0" smtClean="0"/>
              <a:t>platform</a:t>
            </a:r>
          </a:p>
          <a:p>
            <a:pPr>
              <a:buFontTx/>
              <a:buChar char="-"/>
            </a:pPr>
            <a:r>
              <a:rPr lang="en-IN" sz="2400" dirty="0" smtClean="0"/>
              <a:t>A</a:t>
            </a:r>
            <a:r>
              <a:rPr lang="en-IN" sz="2400" dirty="0"/>
              <a:t>pache Flink</a:t>
            </a:r>
            <a:endParaRPr lang="en-IN" sz="2400" dirty="0" smtClean="0"/>
          </a:p>
          <a:p>
            <a:pPr>
              <a:buFontTx/>
              <a:buChar char="-"/>
            </a:pPr>
            <a:r>
              <a:rPr lang="en-IN" sz="2400" dirty="0" smtClean="0"/>
              <a:t>A</a:t>
            </a:r>
            <a:r>
              <a:rPr lang="en-IN" sz="2400" dirty="0"/>
              <a:t>pache </a:t>
            </a:r>
            <a:r>
              <a:rPr lang="en-IN" sz="2400" dirty="0" smtClean="0"/>
              <a:t>Hadoop</a:t>
            </a:r>
          </a:p>
          <a:p>
            <a:pPr>
              <a:buFontTx/>
              <a:buChar char="-"/>
            </a:pPr>
            <a:r>
              <a:rPr lang="en-IN" sz="2400" dirty="0" smtClean="0"/>
              <a:t>A</a:t>
            </a:r>
            <a:r>
              <a:rPr lang="en-IN" sz="2400" dirty="0"/>
              <a:t>pache </a:t>
            </a:r>
            <a:r>
              <a:rPr lang="en-IN" sz="2400" dirty="0" smtClean="0"/>
              <a:t>Spark</a:t>
            </a:r>
          </a:p>
          <a:p>
            <a:pPr>
              <a:buFontTx/>
              <a:buChar char="-"/>
            </a:pPr>
            <a:r>
              <a:rPr lang="en-IN" sz="2400" dirty="0" smtClean="0"/>
              <a:t>Rapidiner</a:t>
            </a:r>
          </a:p>
          <a:p>
            <a:pPr>
              <a:buFontTx/>
              <a:buChar char="-"/>
            </a:pPr>
            <a:r>
              <a:rPr lang="en-IN" sz="2400" dirty="0" smtClean="0"/>
              <a:t>MongoDB</a:t>
            </a:r>
          </a:p>
          <a:p>
            <a:pPr>
              <a:buFontTx/>
              <a:buChar char="-"/>
            </a:pPr>
            <a:r>
              <a:rPr lang="en-IN" sz="2400" dirty="0" smtClean="0"/>
              <a:t>Sisense</a:t>
            </a:r>
            <a:endParaRPr lang="en-IN" sz="2400" dirty="0"/>
          </a:p>
          <a:p>
            <a:endParaRPr lang="en-IN" sz="2400" dirty="0"/>
          </a:p>
          <a:p>
            <a:endParaRPr lang="en-IN" sz="2400" dirty="0"/>
          </a:p>
          <a:p>
            <a:pPr>
              <a:buFontTx/>
              <a:buChar char="-"/>
            </a:pPr>
            <a:endParaRPr lang="en-IN" sz="2400" dirty="0" smtClean="0"/>
          </a:p>
          <a:p>
            <a:endParaRPr lang="en-IN" dirty="0"/>
          </a:p>
        </p:txBody>
      </p:sp>
    </p:spTree>
    <p:extLst>
      <p:ext uri="{BB962C8B-B14F-4D97-AF65-F5344CB8AC3E}">
        <p14:creationId xmlns:p14="http://schemas.microsoft.com/office/powerpoint/2010/main" val="2236942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 y="-2248"/>
            <a:ext cx="9146264" cy="550928"/>
          </a:xfrm>
        </p:spPr>
        <p:txBody>
          <a:bodyPr>
            <a:normAutofit/>
          </a:bodyPr>
          <a:lstStyle/>
          <a:p>
            <a:r>
              <a:rPr lang="en-IN" sz="2800" dirty="0" smtClean="0">
                <a:latin typeface="Cooper Black" pitchFamily="18" charset="0"/>
              </a:rPr>
              <a:t>Q8.What are the different types of data. Explain.</a:t>
            </a:r>
            <a:endParaRPr lang="en-IN" sz="2800" dirty="0">
              <a:latin typeface="Cooper Black" pitchFamily="18" charset="0"/>
            </a:endParaRPr>
          </a:p>
        </p:txBody>
      </p:sp>
      <p:sp>
        <p:nvSpPr>
          <p:cNvPr id="3" name="Content Placeholder 2"/>
          <p:cNvSpPr>
            <a:spLocks noGrp="1"/>
          </p:cNvSpPr>
          <p:nvPr>
            <p:ph idx="1"/>
          </p:nvPr>
        </p:nvSpPr>
        <p:spPr>
          <a:xfrm>
            <a:off x="0" y="620688"/>
            <a:ext cx="9144000" cy="6237312"/>
          </a:xfrm>
        </p:spPr>
        <p:txBody>
          <a:bodyPr>
            <a:normAutofit/>
          </a:bodyPr>
          <a:lstStyle/>
          <a:p>
            <a:r>
              <a:rPr lang="en-IN" sz="2800" dirty="0"/>
              <a:t>Data is information that has been translated into a form that is efficient for movement or processing.</a:t>
            </a:r>
          </a:p>
          <a:p>
            <a:r>
              <a:rPr lang="en-IN" sz="2800" dirty="0" smtClean="0"/>
              <a:t>There are different types of data : -</a:t>
            </a:r>
          </a:p>
          <a:p>
            <a:pPr>
              <a:buFontTx/>
              <a:buChar char="-"/>
            </a:pPr>
            <a:r>
              <a:rPr lang="en-IN" sz="2800" dirty="0"/>
              <a:t>Q</a:t>
            </a:r>
            <a:r>
              <a:rPr lang="en-IN" sz="2800" dirty="0" smtClean="0"/>
              <a:t>uantitative data</a:t>
            </a:r>
          </a:p>
          <a:p>
            <a:pPr>
              <a:buFontTx/>
              <a:buChar char="-"/>
            </a:pPr>
            <a:r>
              <a:rPr lang="en-IN" sz="2800" dirty="0"/>
              <a:t>Q</a:t>
            </a:r>
            <a:r>
              <a:rPr lang="en-IN" sz="2800" dirty="0" smtClean="0"/>
              <a:t>ualitative data</a:t>
            </a:r>
          </a:p>
          <a:p>
            <a:pPr>
              <a:buFontTx/>
              <a:buChar char="-"/>
            </a:pPr>
            <a:r>
              <a:rPr lang="en-IN" sz="2800" dirty="0" smtClean="0"/>
              <a:t>Discrete data</a:t>
            </a:r>
          </a:p>
          <a:p>
            <a:pPr>
              <a:buFontTx/>
              <a:buChar char="-"/>
            </a:pPr>
            <a:r>
              <a:rPr lang="en-IN" sz="2800" dirty="0" smtClean="0"/>
              <a:t>Continuous data</a:t>
            </a:r>
          </a:p>
          <a:p>
            <a:pPr>
              <a:buFontTx/>
              <a:buChar char="-"/>
            </a:pPr>
            <a:r>
              <a:rPr lang="en-IN" sz="2800" dirty="0" smtClean="0"/>
              <a:t>Nominal data</a:t>
            </a:r>
          </a:p>
          <a:p>
            <a:pPr>
              <a:buFontTx/>
              <a:buChar char="-"/>
            </a:pPr>
            <a:r>
              <a:rPr lang="en-IN" sz="2800" dirty="0" smtClean="0"/>
              <a:t>Ordinal data</a:t>
            </a:r>
            <a:endParaRPr lang="en-IN" sz="2800" dirty="0"/>
          </a:p>
        </p:txBody>
      </p:sp>
    </p:spTree>
    <p:extLst>
      <p:ext uri="{BB962C8B-B14F-4D97-AF65-F5344CB8AC3E}">
        <p14:creationId xmlns:p14="http://schemas.microsoft.com/office/powerpoint/2010/main" val="2609647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497</TotalTime>
  <Words>626</Words>
  <Application>Microsoft Office PowerPoint</Application>
  <PresentationFormat>On-screen Show (4:3)</PresentationFormat>
  <Paragraphs>151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Q1.Differentiate between data and informatiom.</vt:lpstr>
      <vt:lpstr>Q2.How data is useful for us.</vt:lpstr>
      <vt:lpstr>Q3. What is big data.</vt:lpstr>
      <vt:lpstr>Q4.Differentiate between structured, semi-structured and unstructured data.</vt:lpstr>
      <vt:lpstr>- Semi-Structured data :-</vt:lpstr>
      <vt:lpstr>Q5.What are quantitative data and qualitative data.</vt:lpstr>
      <vt:lpstr>Q6.What are the different V’s in big data.</vt:lpstr>
      <vt:lpstr>Q7.Name some popular tools used in big data.</vt:lpstr>
      <vt:lpstr>Q8.What are the different types of data. Explain.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Prakash</cp:lastModifiedBy>
  <cp:revision>65</cp:revision>
  <dcterms:created xsi:type="dcterms:W3CDTF">2023-01-19T00:59:07Z</dcterms:created>
  <dcterms:modified xsi:type="dcterms:W3CDTF">2023-01-22T17:59:49Z</dcterms:modified>
</cp:coreProperties>
</file>