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304" r:id="rId3"/>
    <p:sldId id="258" r:id="rId4"/>
    <p:sldId id="259" r:id="rId5"/>
    <p:sldId id="261" r:id="rId6"/>
    <p:sldId id="305" r:id="rId7"/>
    <p:sldId id="262" r:id="rId8"/>
    <p:sldId id="306" r:id="rId9"/>
    <p:sldId id="307" r:id="rId10"/>
    <p:sldId id="308" r:id="rId11"/>
    <p:sldId id="309" r:id="rId12"/>
    <p:sldId id="310" r:id="rId13"/>
  </p:sldIdLst>
  <p:sldSz cx="9144000" cy="5143500" type="screen16x9"/>
  <p:notesSz cx="6858000" cy="9144000"/>
  <p:embeddedFontLst>
    <p:embeddedFont>
      <p:font typeface="Barlow Semi Condensed" panose="00000506000000000000" pitchFamily="2" charset="0"/>
      <p:regular r:id="rId15"/>
      <p:bold r:id="rId16"/>
      <p:italic r:id="rId17"/>
      <p:boldItalic r:id="rId18"/>
    </p:embeddedFont>
    <p:embeddedFont>
      <p:font typeface="Barlow Semi Condensed Medium" panose="00000606000000000000" pitchFamily="2" charset="0"/>
      <p:regular r:id="rId19"/>
      <p:bold r:id="rId20"/>
      <p:italic r:id="rId21"/>
      <p:boldItalic r:id="rId22"/>
    </p:embeddedFont>
    <p:embeddedFont>
      <p:font typeface="Fira Sans ExtraBold" panose="020B0903050000020004" pitchFamily="34" charset="0"/>
      <p:bold r:id="rId23"/>
      <p:boldItalic r:id="rId24"/>
    </p:embeddedFont>
    <p:embeddedFont>
      <p:font typeface="Fjalla One" panose="02000506040000020004" pitchFamily="2"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072CD7-9EE0-4D2D-8A00-4E8E3FCF72EF}">
  <a:tblStyle styleId="{8E072CD7-9EE0-4D2D-8A00-4E8E3FCF72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6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3728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8557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9530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9412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261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7161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3700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8" r:id="rId6"/>
    <p:sldLayoutId id="2147483659" r:id="rId7"/>
    <p:sldLayoutId id="2147483660" r:id="rId8"/>
    <p:sldLayoutId id="2147483661" r:id="rId9"/>
    <p:sldLayoutId id="2147483673" r:id="rId10"/>
    <p:sldLayoutId id="2147483674" r:id="rId11"/>
    <p:sldLayoutId id="2147483675" r:id="rId12"/>
    <p:sldLayoutId id="214748367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4774990" y="774699"/>
            <a:ext cx="4065800" cy="226933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600" dirty="0">
                <a:latin typeface="Fira Sans ExtraBold" panose="020B0903050000020004" pitchFamily="34" charset="0"/>
              </a:rPr>
              <a:t>Bài thuyết trình kết thúc học phần</a:t>
            </a:r>
            <a:endParaRPr sz="3600" dirty="0">
              <a:solidFill>
                <a:schemeClr val="dk2"/>
              </a:solidFill>
              <a:latin typeface="Fira Sans ExtraBold" panose="020B0903050000020004" pitchFamily="34" charset="0"/>
            </a:endParaRPr>
          </a:p>
        </p:txBody>
      </p:sp>
      <p:sp>
        <p:nvSpPr>
          <p:cNvPr id="1885" name="Google Shape;1885;p35"/>
          <p:cNvSpPr txBox="1">
            <a:spLocks noGrp="1"/>
          </p:cNvSpPr>
          <p:nvPr>
            <p:ph type="subTitle" idx="1"/>
          </p:nvPr>
        </p:nvSpPr>
        <p:spPr>
          <a:xfrm>
            <a:off x="5356733" y="3000689"/>
            <a:ext cx="3588074"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400" dirty="0" err="1">
                <a:solidFill>
                  <a:schemeClr val="accent1"/>
                </a:solidFill>
              </a:rPr>
              <a:t>Học</a:t>
            </a:r>
            <a:r>
              <a:rPr lang="en-US" sz="2400" dirty="0">
                <a:solidFill>
                  <a:schemeClr val="accent1"/>
                </a:solidFill>
              </a:rPr>
              <a:t> phần: </a:t>
            </a:r>
            <a:r>
              <a:rPr lang="en-US" sz="2400" dirty="0" err="1">
                <a:solidFill>
                  <a:schemeClr val="accent1"/>
                </a:solidFill>
              </a:rPr>
              <a:t>Lập</a:t>
            </a:r>
            <a:r>
              <a:rPr lang="en-US" sz="2400" dirty="0">
                <a:solidFill>
                  <a:schemeClr val="accent1"/>
                </a:solidFill>
              </a:rPr>
              <a:t> </a:t>
            </a:r>
            <a:r>
              <a:rPr lang="en-US" sz="2400" dirty="0" err="1">
                <a:solidFill>
                  <a:schemeClr val="accent1"/>
                </a:solidFill>
              </a:rPr>
              <a:t>trình</a:t>
            </a:r>
            <a:r>
              <a:rPr lang="en-US" sz="2400" dirty="0">
                <a:solidFill>
                  <a:schemeClr val="accent1"/>
                </a:solidFill>
              </a:rPr>
              <a:t> Python</a:t>
            </a:r>
            <a:endParaRPr sz="2400" dirty="0">
              <a:solidFill>
                <a:schemeClr val="accent1"/>
              </a:solidFill>
            </a:endParaRPr>
          </a:p>
        </p:txBody>
      </p:sp>
      <p:sp>
        <p:nvSpPr>
          <p:cNvPr id="2" name="Google Shape;1885;p35">
            <a:extLst>
              <a:ext uri="{FF2B5EF4-FFF2-40B4-BE49-F238E27FC236}">
                <a16:creationId xmlns:a16="http://schemas.microsoft.com/office/drawing/2014/main" id="{E74FF2AD-408C-D136-44FB-BF8ED36110F2}"/>
              </a:ext>
            </a:extLst>
          </p:cNvPr>
          <p:cNvSpPr txBox="1">
            <a:spLocks/>
          </p:cNvSpPr>
          <p:nvPr/>
        </p:nvSpPr>
        <p:spPr>
          <a:xfrm>
            <a:off x="4858850" y="4685589"/>
            <a:ext cx="4277059" cy="896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buClr>
                <a:schemeClr val="dk1"/>
              </a:buClr>
              <a:buSzPts val="1100"/>
              <a:buFont typeface="Arial"/>
              <a:buNone/>
            </a:pPr>
            <a:r>
              <a:rPr lang="en-US" sz="2000" dirty="0" err="1"/>
              <a:t>Giảng</a:t>
            </a:r>
            <a:r>
              <a:rPr lang="en-US" sz="2000" dirty="0"/>
              <a:t> </a:t>
            </a:r>
            <a:r>
              <a:rPr lang="en-US" sz="2000" dirty="0" err="1"/>
              <a:t>viên</a:t>
            </a:r>
            <a:r>
              <a:rPr lang="en-US" sz="2000" dirty="0"/>
              <a:t>: TS. </a:t>
            </a:r>
            <a:r>
              <a:rPr lang="en-US" sz="2000" dirty="0" err="1"/>
              <a:t>Phạm</a:t>
            </a:r>
            <a:r>
              <a:rPr lang="en-US" sz="2000" dirty="0"/>
              <a:t> Thanh </a:t>
            </a:r>
            <a:r>
              <a:rPr lang="en-US" sz="2000" dirty="0" err="1"/>
              <a:t>Huyền</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1"/>
          <p:cNvSpPr txBox="1">
            <a:spLocks noGrp="1"/>
          </p:cNvSpPr>
          <p:nvPr>
            <p:ph type="title"/>
          </p:nvPr>
        </p:nvSpPr>
        <p:spPr>
          <a:xfrm>
            <a:off x="1802225" y="119982"/>
            <a:ext cx="5528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3200" dirty="0">
                <a:latin typeface="Fira Sans ExtraBold" panose="020B0903050000020004" pitchFamily="34" charset="0"/>
              </a:rPr>
              <a:t>Các </a:t>
            </a:r>
            <a:r>
              <a:rPr lang="en-US" sz="3200" dirty="0" err="1">
                <a:latin typeface="Fira Sans ExtraBold" panose="020B0903050000020004" pitchFamily="34" charset="0"/>
              </a:rPr>
              <a:t>nhiệm</a:t>
            </a:r>
            <a:r>
              <a:rPr lang="en-US" sz="3200" dirty="0">
                <a:latin typeface="Fira Sans ExtraBold" panose="020B0903050000020004" pitchFamily="34" charset="0"/>
              </a:rPr>
              <a:t> </a:t>
            </a:r>
            <a:r>
              <a:rPr lang="en-US" sz="3200" dirty="0" err="1">
                <a:latin typeface="Fira Sans ExtraBold" panose="020B0903050000020004" pitchFamily="34" charset="0"/>
              </a:rPr>
              <a:t>vụ</a:t>
            </a:r>
            <a:r>
              <a:rPr lang="en-US" sz="3200" dirty="0">
                <a:latin typeface="Fira Sans ExtraBold" panose="020B0903050000020004" pitchFamily="34" charset="0"/>
              </a:rPr>
              <a:t> đã </a:t>
            </a:r>
            <a:r>
              <a:rPr lang="en-US" sz="3200" dirty="0" err="1">
                <a:latin typeface="Fira Sans ExtraBold" panose="020B0903050000020004" pitchFamily="34" charset="0"/>
              </a:rPr>
              <a:t>thực</a:t>
            </a:r>
            <a:r>
              <a:rPr lang="en-US" sz="3200" dirty="0">
                <a:latin typeface="Fira Sans ExtraBold" panose="020B0903050000020004" pitchFamily="34" charset="0"/>
              </a:rPr>
              <a:t> hiện</a:t>
            </a:r>
            <a:endParaRPr sz="3200" dirty="0">
              <a:latin typeface="Fira Sans ExtraBold" panose="020B0903050000020004" pitchFamily="34" charset="0"/>
            </a:endParaRPr>
          </a:p>
        </p:txBody>
      </p:sp>
      <p:sp>
        <p:nvSpPr>
          <p:cNvPr id="3499" name="Google Shape;3499;p61"/>
          <p:cNvSpPr/>
          <p:nvPr/>
        </p:nvSpPr>
        <p:spPr>
          <a:xfrm>
            <a:off x="4665800" y="1135707"/>
            <a:ext cx="2676000"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61"/>
          <p:cNvSpPr/>
          <p:nvPr/>
        </p:nvSpPr>
        <p:spPr>
          <a:xfrm>
            <a:off x="4850900" y="1329357"/>
            <a:ext cx="2305800"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61"/>
          <p:cNvSpPr/>
          <p:nvPr/>
        </p:nvSpPr>
        <p:spPr>
          <a:xfrm>
            <a:off x="1802201" y="1151451"/>
            <a:ext cx="2676000"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61"/>
          <p:cNvSpPr/>
          <p:nvPr/>
        </p:nvSpPr>
        <p:spPr>
          <a:xfrm>
            <a:off x="1987301" y="1345101"/>
            <a:ext cx="2305800"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61"/>
          <p:cNvSpPr txBox="1">
            <a:spLocks noGrp="1"/>
          </p:cNvSpPr>
          <p:nvPr>
            <p:ph type="subTitle" idx="1"/>
          </p:nvPr>
        </p:nvSpPr>
        <p:spPr>
          <a:xfrm>
            <a:off x="4956048" y="2629617"/>
            <a:ext cx="2084700" cy="1362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2000" dirty="0" err="1">
                <a:solidFill>
                  <a:schemeClr val="dk2"/>
                </a:solidFill>
                <a:latin typeface="Barlow Semi Condensed"/>
                <a:ea typeface="Barlow Semi Condensed"/>
                <a:cs typeface="Barlow Semi Condensed"/>
                <a:sym typeface="Barlow Semi Condensed"/>
              </a:rPr>
              <a:t>Viết</a:t>
            </a:r>
            <a:r>
              <a:rPr lang="en-US" sz="2000" dirty="0">
                <a:solidFill>
                  <a:schemeClr val="dk2"/>
                </a:solidFill>
                <a:latin typeface="Barlow Semi Condensed"/>
                <a:ea typeface="Barlow Semi Condensed"/>
                <a:cs typeface="Barlow Semi Condensed"/>
                <a:sym typeface="Barlow Semi Condensed"/>
              </a:rPr>
              <a:t> </a:t>
            </a:r>
            <a:r>
              <a:rPr lang="en-US" sz="2000" dirty="0" err="1">
                <a:solidFill>
                  <a:schemeClr val="dk2"/>
                </a:solidFill>
                <a:latin typeface="Barlow Semi Condensed"/>
                <a:ea typeface="Barlow Semi Condensed"/>
                <a:cs typeface="Barlow Semi Condensed"/>
                <a:sym typeface="Barlow Semi Condensed"/>
              </a:rPr>
              <a:t>báo</a:t>
            </a:r>
            <a:r>
              <a:rPr lang="en-US" sz="2000" dirty="0">
                <a:solidFill>
                  <a:schemeClr val="dk2"/>
                </a:solidFill>
                <a:latin typeface="Barlow Semi Condensed"/>
                <a:ea typeface="Barlow Semi Condensed"/>
                <a:cs typeface="Barlow Semi Condensed"/>
                <a:sym typeface="Barlow Semi Condensed"/>
              </a:rPr>
              <a:t> </a:t>
            </a:r>
            <a:r>
              <a:rPr lang="en-US" sz="2000" dirty="0" err="1">
                <a:solidFill>
                  <a:schemeClr val="dk2"/>
                </a:solidFill>
                <a:latin typeface="Barlow Semi Condensed"/>
                <a:ea typeface="Barlow Semi Condensed"/>
                <a:cs typeface="Barlow Semi Condensed"/>
                <a:sym typeface="Barlow Semi Condensed"/>
              </a:rPr>
              <a:t>cáo</a:t>
            </a:r>
            <a:r>
              <a:rPr lang="en-US" sz="2000" dirty="0">
                <a:solidFill>
                  <a:schemeClr val="dk2"/>
                </a:solidFill>
                <a:latin typeface="Barlow Semi Condensed"/>
                <a:ea typeface="Barlow Semi Condensed"/>
                <a:cs typeface="Barlow Semi Condensed"/>
                <a:sym typeface="Barlow Semi Condensed"/>
              </a:rPr>
              <a:t> quá </a:t>
            </a:r>
            <a:r>
              <a:rPr lang="en-US" sz="2000" dirty="0" err="1">
                <a:solidFill>
                  <a:schemeClr val="dk2"/>
                </a:solidFill>
                <a:latin typeface="Barlow Semi Condensed"/>
                <a:ea typeface="Barlow Semi Condensed"/>
                <a:cs typeface="Barlow Semi Condensed"/>
                <a:sym typeface="Barlow Semi Condensed"/>
              </a:rPr>
              <a:t>trình</a:t>
            </a:r>
            <a:r>
              <a:rPr lang="en-US" sz="2000" dirty="0">
                <a:solidFill>
                  <a:schemeClr val="dk2"/>
                </a:solidFill>
                <a:latin typeface="Barlow Semi Condensed"/>
                <a:ea typeface="Barlow Semi Condensed"/>
                <a:cs typeface="Barlow Semi Condensed"/>
                <a:sym typeface="Barlow Semi Condensed"/>
              </a:rPr>
              <a:t> </a:t>
            </a:r>
            <a:r>
              <a:rPr lang="en-US" sz="2000" dirty="0" err="1">
                <a:solidFill>
                  <a:schemeClr val="dk2"/>
                </a:solidFill>
                <a:latin typeface="Barlow Semi Condensed"/>
                <a:ea typeface="Barlow Semi Condensed"/>
                <a:cs typeface="Barlow Semi Condensed"/>
                <a:sym typeface="Barlow Semi Condensed"/>
              </a:rPr>
              <a:t>làm</a:t>
            </a:r>
            <a:r>
              <a:rPr lang="en-US" sz="2000" dirty="0">
                <a:solidFill>
                  <a:schemeClr val="dk2"/>
                </a:solidFill>
                <a:latin typeface="Barlow Semi Condensed"/>
                <a:ea typeface="Barlow Semi Condensed"/>
                <a:cs typeface="Barlow Semi Condensed"/>
                <a:sym typeface="Barlow Semi Condensed"/>
              </a:rPr>
              <a:t> </a:t>
            </a:r>
            <a:r>
              <a:rPr lang="en-US" sz="2000" dirty="0" err="1">
                <a:solidFill>
                  <a:schemeClr val="dk2"/>
                </a:solidFill>
                <a:latin typeface="Barlow Semi Condensed"/>
                <a:ea typeface="Barlow Semi Condensed"/>
                <a:cs typeface="Barlow Semi Condensed"/>
                <a:sym typeface="Barlow Semi Condensed"/>
              </a:rPr>
              <a:t>việc</a:t>
            </a:r>
            <a:r>
              <a:rPr lang="en-US" sz="2000" dirty="0">
                <a:solidFill>
                  <a:schemeClr val="dk2"/>
                </a:solidFill>
                <a:latin typeface="Barlow Semi Condensed"/>
                <a:ea typeface="Barlow Semi Condensed"/>
                <a:cs typeface="Barlow Semi Condensed"/>
                <a:sym typeface="Barlow Semi Condensed"/>
              </a:rPr>
              <a:t> </a:t>
            </a:r>
            <a:r>
              <a:rPr lang="en-US" sz="2000" dirty="0" err="1">
                <a:solidFill>
                  <a:schemeClr val="dk2"/>
                </a:solidFill>
                <a:latin typeface="Barlow Semi Condensed"/>
                <a:ea typeface="Barlow Semi Condensed"/>
                <a:cs typeface="Barlow Semi Condensed"/>
                <a:sym typeface="Barlow Semi Condensed"/>
              </a:rPr>
              <a:t>phát</a:t>
            </a:r>
            <a:r>
              <a:rPr lang="en-US" sz="2000" dirty="0">
                <a:solidFill>
                  <a:schemeClr val="dk2"/>
                </a:solidFill>
                <a:latin typeface="Barlow Semi Condensed"/>
                <a:ea typeface="Barlow Semi Condensed"/>
                <a:cs typeface="Barlow Semi Condensed"/>
                <a:sym typeface="Barlow Semi Condensed"/>
              </a:rPr>
              <a:t> </a:t>
            </a:r>
            <a:r>
              <a:rPr lang="en-US" sz="2000" dirty="0" err="1">
                <a:solidFill>
                  <a:schemeClr val="dk2"/>
                </a:solidFill>
                <a:latin typeface="Barlow Semi Condensed"/>
                <a:ea typeface="Barlow Semi Condensed"/>
                <a:cs typeface="Barlow Semi Condensed"/>
                <a:sym typeface="Barlow Semi Condensed"/>
              </a:rPr>
              <a:t>triển</a:t>
            </a:r>
            <a:r>
              <a:rPr lang="en-US" sz="2000" dirty="0">
                <a:solidFill>
                  <a:schemeClr val="dk2"/>
                </a:solidFill>
                <a:latin typeface="Barlow Semi Condensed"/>
                <a:ea typeface="Barlow Semi Condensed"/>
                <a:cs typeface="Barlow Semi Condensed"/>
                <a:sym typeface="Barlow Semi Condensed"/>
              </a:rPr>
              <a:t> phần </a:t>
            </a:r>
            <a:r>
              <a:rPr lang="en-US" sz="2000" dirty="0" err="1">
                <a:solidFill>
                  <a:schemeClr val="dk2"/>
                </a:solidFill>
                <a:latin typeface="Barlow Semi Condensed"/>
                <a:ea typeface="Barlow Semi Condensed"/>
                <a:cs typeface="Barlow Semi Condensed"/>
                <a:sym typeface="Barlow Semi Condensed"/>
              </a:rPr>
              <a:t>mềm</a:t>
            </a:r>
            <a:endParaRPr lang="vi-VN" sz="2000" dirty="0">
              <a:latin typeface="Barlow Semi Condensed"/>
              <a:ea typeface="Barlow Semi Condensed"/>
              <a:cs typeface="Barlow Semi Condensed"/>
              <a:sym typeface="Barlow Semi Condensed"/>
            </a:endParaRPr>
          </a:p>
        </p:txBody>
      </p:sp>
      <p:sp>
        <p:nvSpPr>
          <p:cNvPr id="3504" name="Google Shape;3504;p61"/>
          <p:cNvSpPr txBox="1">
            <a:spLocks noGrp="1"/>
          </p:cNvSpPr>
          <p:nvPr>
            <p:ph type="subTitle" idx="2"/>
          </p:nvPr>
        </p:nvSpPr>
        <p:spPr>
          <a:xfrm>
            <a:off x="2039874" y="2532792"/>
            <a:ext cx="2199149" cy="155625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2000" dirty="0" err="1">
                <a:solidFill>
                  <a:schemeClr val="dk2"/>
                </a:solidFill>
                <a:latin typeface="Barlow Semi Condensed"/>
                <a:ea typeface="Barlow Semi Condensed"/>
                <a:cs typeface="Barlow Semi Condensed"/>
                <a:sym typeface="Barlow Semi Condensed"/>
              </a:rPr>
              <a:t>Cài</a:t>
            </a:r>
            <a:r>
              <a:rPr lang="en-US" sz="2000" dirty="0">
                <a:solidFill>
                  <a:schemeClr val="dk2"/>
                </a:solidFill>
                <a:latin typeface="Barlow Semi Condensed"/>
                <a:ea typeface="Barlow Semi Condensed"/>
                <a:cs typeface="Barlow Semi Condensed"/>
                <a:sym typeface="Barlow Semi Condensed"/>
              </a:rPr>
              <a:t> </a:t>
            </a:r>
            <a:r>
              <a:rPr lang="en-US" sz="2000" dirty="0" err="1">
                <a:solidFill>
                  <a:schemeClr val="dk2"/>
                </a:solidFill>
                <a:latin typeface="Barlow Semi Condensed"/>
                <a:ea typeface="Barlow Semi Condensed"/>
                <a:cs typeface="Barlow Semi Condensed"/>
                <a:sym typeface="Barlow Semi Condensed"/>
              </a:rPr>
              <a:t>đặt</a:t>
            </a:r>
            <a:r>
              <a:rPr lang="en-US" sz="2000" dirty="0">
                <a:solidFill>
                  <a:schemeClr val="dk2"/>
                </a:solidFill>
                <a:latin typeface="Barlow Semi Condensed"/>
                <a:ea typeface="Barlow Semi Condensed"/>
                <a:cs typeface="Barlow Semi Condensed"/>
                <a:sym typeface="Barlow Semi Condensed"/>
              </a:rPr>
              <a:t> phần </a:t>
            </a:r>
            <a:r>
              <a:rPr lang="en-US" sz="2000" dirty="0" err="1">
                <a:solidFill>
                  <a:schemeClr val="dk2"/>
                </a:solidFill>
                <a:latin typeface="Barlow Semi Condensed"/>
                <a:ea typeface="Barlow Semi Condensed"/>
                <a:cs typeface="Barlow Semi Condensed"/>
                <a:sym typeface="Barlow Semi Condensed"/>
              </a:rPr>
              <a:t>mềm</a:t>
            </a:r>
            <a:r>
              <a:rPr lang="en-US" sz="2000" dirty="0">
                <a:solidFill>
                  <a:schemeClr val="dk2"/>
                </a:solidFill>
                <a:latin typeface="Barlow Semi Condensed"/>
                <a:ea typeface="Barlow Semi Condensed"/>
                <a:cs typeface="Barlow Semi Condensed"/>
                <a:sym typeface="Barlow Semi Condensed"/>
              </a:rPr>
              <a:t> và </a:t>
            </a:r>
            <a:r>
              <a:rPr lang="en-US" sz="2000" dirty="0" err="1">
                <a:solidFill>
                  <a:schemeClr val="dk2"/>
                </a:solidFill>
                <a:latin typeface="Barlow Semi Condensed"/>
                <a:ea typeface="Barlow Semi Condensed"/>
                <a:cs typeface="Barlow Semi Condensed"/>
                <a:sym typeface="Barlow Semi Condensed"/>
              </a:rPr>
              <a:t>lập</a:t>
            </a:r>
            <a:r>
              <a:rPr lang="en-US" sz="2000" dirty="0">
                <a:solidFill>
                  <a:schemeClr val="dk2"/>
                </a:solidFill>
                <a:latin typeface="Barlow Semi Condensed"/>
                <a:ea typeface="Barlow Semi Condensed"/>
                <a:cs typeface="Barlow Semi Condensed"/>
                <a:sym typeface="Barlow Semi Condensed"/>
              </a:rPr>
              <a:t> </a:t>
            </a:r>
            <a:r>
              <a:rPr lang="en-US" sz="2000" dirty="0" err="1">
                <a:solidFill>
                  <a:schemeClr val="dk2"/>
                </a:solidFill>
                <a:latin typeface="Barlow Semi Condensed"/>
                <a:ea typeface="Barlow Semi Condensed"/>
                <a:cs typeface="Barlow Semi Condensed"/>
                <a:sym typeface="Barlow Semi Condensed"/>
              </a:rPr>
              <a:t>trình</a:t>
            </a:r>
            <a:r>
              <a:rPr lang="en-US" sz="2000" dirty="0">
                <a:solidFill>
                  <a:schemeClr val="dk2"/>
                </a:solidFill>
                <a:latin typeface="Barlow Semi Condensed"/>
                <a:ea typeface="Barlow Semi Condensed"/>
                <a:cs typeface="Barlow Semi Condensed"/>
                <a:sym typeface="Barlow Semi Condensed"/>
              </a:rPr>
              <a:t> các </a:t>
            </a:r>
            <a:r>
              <a:rPr lang="en-US" sz="2000" dirty="0" err="1">
                <a:solidFill>
                  <a:schemeClr val="dk2"/>
                </a:solidFill>
                <a:latin typeface="Barlow Semi Condensed"/>
                <a:ea typeface="Barlow Semi Condensed"/>
                <a:cs typeface="Barlow Semi Condensed"/>
                <a:sym typeface="Barlow Semi Condensed"/>
              </a:rPr>
              <a:t>tính</a:t>
            </a:r>
            <a:r>
              <a:rPr lang="en-US" sz="2000" dirty="0">
                <a:solidFill>
                  <a:schemeClr val="dk2"/>
                </a:solidFill>
                <a:latin typeface="Barlow Semi Condensed"/>
                <a:ea typeface="Barlow Semi Condensed"/>
                <a:cs typeface="Barlow Semi Condensed"/>
                <a:sym typeface="Barlow Semi Condensed"/>
              </a:rPr>
              <a:t> </a:t>
            </a:r>
            <a:r>
              <a:rPr lang="en-US" sz="2000" dirty="0" err="1">
                <a:solidFill>
                  <a:schemeClr val="dk2"/>
                </a:solidFill>
                <a:latin typeface="Barlow Semi Condensed"/>
                <a:ea typeface="Barlow Semi Condensed"/>
                <a:cs typeface="Barlow Semi Condensed"/>
                <a:sym typeface="Barlow Semi Condensed"/>
              </a:rPr>
              <a:t>năng</a:t>
            </a:r>
            <a:r>
              <a:rPr lang="en-US" sz="2000" dirty="0">
                <a:solidFill>
                  <a:schemeClr val="dk2"/>
                </a:solidFill>
                <a:latin typeface="Barlow Semi Condensed"/>
                <a:ea typeface="Barlow Semi Condensed"/>
                <a:cs typeface="Barlow Semi Condensed"/>
                <a:sym typeface="Barlow Semi Condensed"/>
              </a:rPr>
              <a:t> </a:t>
            </a:r>
            <a:r>
              <a:rPr lang="en-US" sz="2000" dirty="0" err="1">
                <a:solidFill>
                  <a:schemeClr val="dk2"/>
                </a:solidFill>
                <a:latin typeface="Barlow Semi Condensed"/>
                <a:ea typeface="Barlow Semi Condensed"/>
                <a:cs typeface="Barlow Semi Condensed"/>
                <a:sym typeface="Barlow Semi Condensed"/>
              </a:rPr>
              <a:t>của</a:t>
            </a:r>
            <a:r>
              <a:rPr lang="en-US" sz="2000" dirty="0">
                <a:solidFill>
                  <a:schemeClr val="dk2"/>
                </a:solidFill>
                <a:latin typeface="Barlow Semi Condensed"/>
                <a:ea typeface="Barlow Semi Condensed"/>
                <a:cs typeface="Barlow Semi Condensed"/>
                <a:sym typeface="Barlow Semi Condensed"/>
              </a:rPr>
              <a:t> phần </a:t>
            </a:r>
            <a:r>
              <a:rPr lang="en-US" sz="2000" dirty="0" err="1">
                <a:solidFill>
                  <a:schemeClr val="dk2"/>
                </a:solidFill>
                <a:latin typeface="Barlow Semi Condensed"/>
                <a:ea typeface="Barlow Semi Condensed"/>
                <a:cs typeface="Barlow Semi Condensed"/>
                <a:sym typeface="Barlow Semi Condensed"/>
              </a:rPr>
              <a:t>mềm</a:t>
            </a:r>
            <a:r>
              <a:rPr lang="en-US" sz="2000" dirty="0"/>
              <a:t> và </a:t>
            </a:r>
            <a:r>
              <a:rPr lang="en-US" sz="2000" dirty="0" err="1"/>
              <a:t>kiểm</a:t>
            </a:r>
            <a:r>
              <a:rPr lang="en-US" sz="2000" dirty="0"/>
              <a:t> </a:t>
            </a:r>
            <a:r>
              <a:rPr lang="en-US" sz="2000" dirty="0" err="1"/>
              <a:t>thử</a:t>
            </a:r>
            <a:r>
              <a:rPr lang="en-US" sz="2000" dirty="0"/>
              <a:t> phần </a:t>
            </a:r>
            <a:r>
              <a:rPr lang="en-US" sz="2000" dirty="0" err="1"/>
              <a:t>mềm</a:t>
            </a:r>
            <a:endParaRPr lang="vi-VN" sz="2000" dirty="0">
              <a:latin typeface="Barlow Semi Condensed"/>
              <a:ea typeface="Barlow Semi Condensed"/>
              <a:cs typeface="Barlow Semi Condensed"/>
              <a:sym typeface="Barlow Semi Condensed"/>
            </a:endParaRPr>
          </a:p>
        </p:txBody>
      </p:sp>
      <p:sp>
        <p:nvSpPr>
          <p:cNvPr id="3505" name="Google Shape;3505;p61"/>
          <p:cNvSpPr txBox="1">
            <a:spLocks noGrp="1"/>
          </p:cNvSpPr>
          <p:nvPr>
            <p:ph type="subTitle" idx="3"/>
          </p:nvPr>
        </p:nvSpPr>
        <p:spPr>
          <a:xfrm>
            <a:off x="4903474" y="1991492"/>
            <a:ext cx="2189848" cy="28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Báo cáo kết quả</a:t>
            </a:r>
            <a:endParaRPr sz="2400" dirty="0"/>
          </a:p>
        </p:txBody>
      </p:sp>
      <p:sp>
        <p:nvSpPr>
          <p:cNvPr id="3506" name="Google Shape;3506;p61"/>
          <p:cNvSpPr txBox="1">
            <a:spLocks noGrp="1"/>
          </p:cNvSpPr>
          <p:nvPr>
            <p:ph type="subTitle" idx="4"/>
          </p:nvPr>
        </p:nvSpPr>
        <p:spPr>
          <a:xfrm>
            <a:off x="1979214" y="2133242"/>
            <a:ext cx="2307303"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err="1"/>
              <a:t>Triển</a:t>
            </a:r>
            <a:r>
              <a:rPr lang="en-US" sz="2400" dirty="0"/>
              <a:t> </a:t>
            </a:r>
            <a:r>
              <a:rPr lang="en-US" sz="2400" dirty="0" err="1"/>
              <a:t>khai</a:t>
            </a:r>
            <a:r>
              <a:rPr lang="en-US" sz="2400" dirty="0"/>
              <a:t> phần </a:t>
            </a:r>
            <a:r>
              <a:rPr lang="en-US" sz="2400" dirty="0" err="1"/>
              <a:t>mềm</a:t>
            </a:r>
            <a:endParaRPr sz="2400" dirty="0"/>
          </a:p>
        </p:txBody>
      </p:sp>
      <p:sp>
        <p:nvSpPr>
          <p:cNvPr id="3507" name="Google Shape;3507;p61"/>
          <p:cNvSpPr txBox="1">
            <a:spLocks noGrp="1"/>
          </p:cNvSpPr>
          <p:nvPr>
            <p:ph type="title" idx="5"/>
          </p:nvPr>
        </p:nvSpPr>
        <p:spPr>
          <a:xfrm>
            <a:off x="2778247" y="1508386"/>
            <a:ext cx="722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508" name="Google Shape;3508;p61"/>
          <p:cNvSpPr txBox="1">
            <a:spLocks noGrp="1"/>
          </p:cNvSpPr>
          <p:nvPr>
            <p:ph type="title" idx="6"/>
          </p:nvPr>
        </p:nvSpPr>
        <p:spPr>
          <a:xfrm>
            <a:off x="5640343" y="1492642"/>
            <a:ext cx="722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2826507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656039" y="2517609"/>
            <a:ext cx="3831921"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700" dirty="0">
                <a:latin typeface="Fira Sans ExtraBold" panose="020B0903050000020004" pitchFamily="34" charset="0"/>
              </a:rPr>
              <a:t>C</a:t>
            </a:r>
            <a:r>
              <a:rPr lang="en" sz="4700" dirty="0">
                <a:latin typeface="Fira Sans ExtraBold" panose="020B0903050000020004" pitchFamily="34" charset="0"/>
              </a:rPr>
              <a:t>hạy chương trình</a:t>
            </a:r>
            <a:endParaRPr sz="4700" dirty="0">
              <a:latin typeface="Fira Sans ExtraBold" panose="020B0903050000020004" pitchFamily="34" charset="0"/>
            </a:endParaRPr>
          </a:p>
        </p:txBody>
      </p:sp>
      <p:sp>
        <p:nvSpPr>
          <p:cNvPr id="2156" name="Google Shape;2156;p38"/>
          <p:cNvSpPr txBox="1">
            <a:spLocks noGrp="1"/>
          </p:cNvSpPr>
          <p:nvPr>
            <p:ph type="title" idx="2"/>
          </p:nvPr>
        </p:nvSpPr>
        <p:spPr>
          <a:xfrm>
            <a:off x="3088199" y="102660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2574443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682744" y="619115"/>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7" name="Google Shape;2177;p39"/>
          <p:cNvSpPr txBox="1">
            <a:spLocks noGrp="1"/>
          </p:cNvSpPr>
          <p:nvPr>
            <p:ph type="title"/>
          </p:nvPr>
        </p:nvSpPr>
        <p:spPr>
          <a:xfrm>
            <a:off x="1037117" y="2522232"/>
            <a:ext cx="7341339" cy="989957"/>
          </a:xfrm>
          <a:prstGeom prst="rect">
            <a:avLst/>
          </a:prstGeom>
        </p:spPr>
        <p:txBody>
          <a:bodyPr spcFirstLastPara="1" wrap="square" lIns="91425" tIns="91425" rIns="91425" bIns="91425" anchor="t" anchorCtr="0">
            <a:noAutofit/>
          </a:bodyPr>
          <a:lstStyle/>
          <a:p>
            <a:r>
              <a:rPr lang="en-US" sz="3000" dirty="0" err="1">
                <a:solidFill>
                  <a:schemeClr val="tx1">
                    <a:lumMod val="50000"/>
                  </a:schemeClr>
                </a:solidFill>
                <a:latin typeface="Fira Sans ExtraBold" panose="020B0903050000020004" pitchFamily="34" charset="0"/>
              </a:rPr>
              <a:t>Cảm</a:t>
            </a:r>
            <a:r>
              <a:rPr lang="en-US" sz="3000" dirty="0">
                <a:solidFill>
                  <a:schemeClr val="tx1">
                    <a:lumMod val="50000"/>
                  </a:schemeClr>
                </a:solidFill>
                <a:latin typeface="Fira Sans ExtraBold" panose="020B0903050000020004" pitchFamily="34" charset="0"/>
              </a:rPr>
              <a:t> </a:t>
            </a:r>
            <a:r>
              <a:rPr lang="en-US" sz="3000" dirty="0" err="1">
                <a:solidFill>
                  <a:schemeClr val="tx1">
                    <a:lumMod val="50000"/>
                  </a:schemeClr>
                </a:solidFill>
                <a:latin typeface="Fira Sans ExtraBold" panose="020B0903050000020004" pitchFamily="34" charset="0"/>
              </a:rPr>
              <a:t>ơn</a:t>
            </a:r>
            <a:r>
              <a:rPr lang="en-US" sz="3000" dirty="0">
                <a:solidFill>
                  <a:schemeClr val="tx1">
                    <a:lumMod val="50000"/>
                  </a:schemeClr>
                </a:solidFill>
                <a:latin typeface="Fira Sans ExtraBold" panose="020B0903050000020004" pitchFamily="34" charset="0"/>
              </a:rPr>
              <a:t> thầy cô và các bạn đã </a:t>
            </a:r>
            <a:r>
              <a:rPr lang="en-US" sz="3000" dirty="0" err="1">
                <a:solidFill>
                  <a:schemeClr val="tx1">
                    <a:lumMod val="50000"/>
                  </a:schemeClr>
                </a:solidFill>
                <a:latin typeface="Fira Sans ExtraBold" panose="020B0903050000020004" pitchFamily="34" charset="0"/>
              </a:rPr>
              <a:t>lắng</a:t>
            </a:r>
            <a:r>
              <a:rPr lang="en-US" sz="3000" dirty="0">
                <a:solidFill>
                  <a:schemeClr val="tx1">
                    <a:lumMod val="50000"/>
                  </a:schemeClr>
                </a:solidFill>
                <a:latin typeface="Fira Sans ExtraBold" panose="020B0903050000020004" pitchFamily="34" charset="0"/>
              </a:rPr>
              <a:t> nghe</a:t>
            </a:r>
          </a:p>
        </p:txBody>
      </p:sp>
      <p:pic>
        <p:nvPicPr>
          <p:cNvPr id="1028" name="Picture 4" descr="Python Logo Clojure JavaScript - 9 png download - 1152*1150 - Free  Transparent Python png Download. - Clip Art Library">
            <a:extLst>
              <a:ext uri="{FF2B5EF4-FFF2-40B4-BE49-F238E27FC236}">
                <a16:creationId xmlns:a16="http://schemas.microsoft.com/office/drawing/2014/main" id="{CF2EDA7E-E579-6BD3-708C-770DC8E3E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0567" y="865171"/>
            <a:ext cx="1203012" cy="1200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232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363" y="115840"/>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7" name="Google Shape;2177;p39"/>
          <p:cNvSpPr txBox="1">
            <a:spLocks noGrp="1"/>
          </p:cNvSpPr>
          <p:nvPr>
            <p:ph type="title"/>
          </p:nvPr>
        </p:nvSpPr>
        <p:spPr>
          <a:xfrm>
            <a:off x="1455095" y="1831617"/>
            <a:ext cx="6233193" cy="841128"/>
          </a:xfrm>
          <a:prstGeom prst="rect">
            <a:avLst/>
          </a:prstGeom>
        </p:spPr>
        <p:txBody>
          <a:bodyPr spcFirstLastPara="1" wrap="square" lIns="91425" tIns="91425" rIns="91425" bIns="91425" anchor="t" anchorCtr="0">
            <a:noAutofit/>
          </a:bodyPr>
          <a:lstStyle/>
          <a:p>
            <a:r>
              <a:rPr lang="en-US" sz="3000" dirty="0">
                <a:solidFill>
                  <a:schemeClr val="tx1">
                    <a:lumMod val="50000"/>
                  </a:schemeClr>
                </a:solidFill>
                <a:latin typeface="Fira Sans ExtraBold" panose="020B0903050000020004" pitchFamily="34" charset="0"/>
              </a:rPr>
              <a:t>TÊN ĐỀ TÀI: </a:t>
            </a:r>
            <a:r>
              <a:rPr lang="en-US" sz="3000" b="1" dirty="0">
                <a:solidFill>
                  <a:schemeClr val="tx1">
                    <a:lumMod val="50000"/>
                  </a:schemeClr>
                </a:solidFill>
                <a:effectLst/>
                <a:latin typeface="Fira Sans ExtraBold" panose="020B0903050000020004" pitchFamily="34" charset="0"/>
                <a:ea typeface="Times New Roman" panose="02020603050405020304" pitchFamily="18" charset="0"/>
                <a:cs typeface="Times New Roman" panose="02020603050405020304" pitchFamily="18" charset="0"/>
              </a:rPr>
              <a:t>XÂY DỰNG PHẦN MỀM LẬP KẾ HOẠCH HOẠT ĐỘNG NHÓM</a:t>
            </a:r>
            <a:br>
              <a:rPr lang="en-US" sz="3000" dirty="0">
                <a:solidFill>
                  <a:schemeClr val="tx1">
                    <a:lumMod val="50000"/>
                  </a:schemeClr>
                </a:solidFill>
                <a:effectLst/>
                <a:latin typeface="Fira Sans ExtraBold" panose="020B0903050000020004" pitchFamily="34" charset="0"/>
                <a:ea typeface="MS Mincho" panose="02020609040205080304" pitchFamily="49" charset="-128"/>
                <a:cs typeface="Times New Roman" panose="02020603050405020304" pitchFamily="18" charset="0"/>
              </a:rPr>
            </a:br>
            <a:endParaRPr lang="en-US" sz="3000" dirty="0">
              <a:solidFill>
                <a:schemeClr val="tx1">
                  <a:lumMod val="50000"/>
                </a:schemeClr>
              </a:solidFill>
              <a:latin typeface="Fira Sans ExtraBold" panose="020B0903050000020004" pitchFamily="34" charset="0"/>
            </a:endParaRPr>
          </a:p>
        </p:txBody>
      </p:sp>
      <p:sp>
        <p:nvSpPr>
          <p:cNvPr id="3" name="Subtitle 2">
            <a:extLst>
              <a:ext uri="{FF2B5EF4-FFF2-40B4-BE49-F238E27FC236}">
                <a16:creationId xmlns:a16="http://schemas.microsoft.com/office/drawing/2014/main" id="{DFED1C00-AB47-268C-160C-26A839EF67BE}"/>
              </a:ext>
            </a:extLst>
          </p:cNvPr>
          <p:cNvSpPr>
            <a:spLocks noGrp="1"/>
          </p:cNvSpPr>
          <p:nvPr>
            <p:ph type="subTitle" idx="1"/>
          </p:nvPr>
        </p:nvSpPr>
        <p:spPr>
          <a:xfrm>
            <a:off x="2107906" y="2906233"/>
            <a:ext cx="4928188" cy="1338570"/>
          </a:xfrm>
        </p:spPr>
        <p:txBody>
          <a:bodyPr/>
          <a:lstStyle/>
          <a:p>
            <a:r>
              <a:rPr lang="en-US" sz="2400" dirty="0"/>
              <a:t>Thành </a:t>
            </a:r>
            <a:r>
              <a:rPr lang="en-US" sz="2400" dirty="0" err="1"/>
              <a:t>viên</a:t>
            </a:r>
            <a:r>
              <a:rPr lang="en-US" sz="2400" dirty="0"/>
              <a:t>:</a:t>
            </a:r>
          </a:p>
          <a:p>
            <a:r>
              <a:rPr lang="en-US" sz="2400" dirty="0" err="1"/>
              <a:t>Phạm</a:t>
            </a:r>
            <a:r>
              <a:rPr lang="en-US" sz="2400" dirty="0"/>
              <a:t> Minh </a:t>
            </a:r>
            <a:r>
              <a:rPr lang="en-US" sz="2400" dirty="0" err="1"/>
              <a:t>Thiên</a:t>
            </a:r>
            <a:endParaRPr lang="en-US" sz="2400" dirty="0"/>
          </a:p>
          <a:p>
            <a:r>
              <a:rPr lang="en-US" sz="2400" dirty="0" err="1"/>
              <a:t>Nguyễn</a:t>
            </a:r>
            <a:r>
              <a:rPr lang="en-US" sz="2400" dirty="0"/>
              <a:t> Văn </a:t>
            </a:r>
            <a:r>
              <a:rPr lang="en-US" sz="2400" dirty="0" err="1"/>
              <a:t>Thạch</a:t>
            </a:r>
            <a:endParaRPr lang="en-US" sz="2400" dirty="0"/>
          </a:p>
        </p:txBody>
      </p:sp>
      <p:pic>
        <p:nvPicPr>
          <p:cNvPr id="1028" name="Picture 4" descr="Python Logo Clojure JavaScript - 9 png download - 1152*1150 - Free  Transparent Python png Download. - Clip Art Library">
            <a:extLst>
              <a:ext uri="{FF2B5EF4-FFF2-40B4-BE49-F238E27FC236}">
                <a16:creationId xmlns:a16="http://schemas.microsoft.com/office/drawing/2014/main" id="{CF2EDA7E-E579-6BD3-708C-770DC8E3E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0186" y="361896"/>
            <a:ext cx="1203012" cy="1200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295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4490527" y="356616"/>
            <a:ext cx="4031598"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Fira Sans ExtraBold" panose="020B0903050000020004" pitchFamily="34" charset="0"/>
              </a:rPr>
              <a:t>Nội dung thuyết trình</a:t>
            </a:r>
            <a:endParaRPr dirty="0">
              <a:latin typeface="Fira Sans ExtraBold" panose="020B0903050000020004" pitchFamily="34" charset="0"/>
            </a:endParaRPr>
          </a:p>
        </p:txBody>
      </p:sp>
      <p:sp>
        <p:nvSpPr>
          <p:cNvPr id="2140" name="Google Shape;2140;p37"/>
          <p:cNvSpPr txBox="1">
            <a:spLocks noGrp="1"/>
          </p:cNvSpPr>
          <p:nvPr>
            <p:ph type="subTitle" idx="1"/>
          </p:nvPr>
        </p:nvSpPr>
        <p:spPr>
          <a:xfrm>
            <a:off x="1664208" y="663258"/>
            <a:ext cx="2970185"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err="1"/>
              <a:t>Giới</a:t>
            </a:r>
            <a:r>
              <a:rPr lang="en-US" dirty="0"/>
              <a:t> </a:t>
            </a:r>
            <a:r>
              <a:rPr lang="en-US" dirty="0" err="1"/>
              <a:t>thiệu</a:t>
            </a:r>
            <a:r>
              <a:rPr lang="en-US" dirty="0"/>
              <a:t> về </a:t>
            </a:r>
            <a:r>
              <a:rPr lang="en-US" dirty="0" err="1"/>
              <a:t>ngôn</a:t>
            </a:r>
            <a:r>
              <a:rPr lang="en-US" dirty="0"/>
              <a:t> </a:t>
            </a:r>
            <a:r>
              <a:rPr lang="en-US" dirty="0" err="1"/>
              <a:t>ngữ</a:t>
            </a:r>
            <a:r>
              <a:rPr lang="en-US" dirty="0"/>
              <a:t> Python</a:t>
            </a:r>
            <a:endParaRPr dirty="0"/>
          </a:p>
        </p:txBody>
      </p:sp>
      <p:sp>
        <p:nvSpPr>
          <p:cNvPr id="2141" name="Google Shape;2141;p37"/>
          <p:cNvSpPr txBox="1">
            <a:spLocks noGrp="1"/>
          </p:cNvSpPr>
          <p:nvPr>
            <p:ph type="subTitle" idx="3"/>
          </p:nvPr>
        </p:nvSpPr>
        <p:spPr>
          <a:xfrm>
            <a:off x="1664124" y="1763656"/>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Nhiệm vụ được giao</a:t>
            </a:r>
            <a:endParaRPr dirty="0"/>
          </a:p>
        </p:txBody>
      </p:sp>
      <p:sp>
        <p:nvSpPr>
          <p:cNvPr id="2143" name="Google Shape;2143;p37"/>
          <p:cNvSpPr txBox="1">
            <a:spLocks noGrp="1"/>
          </p:cNvSpPr>
          <p:nvPr>
            <p:ph type="subTitle" idx="5"/>
          </p:nvPr>
        </p:nvSpPr>
        <p:spPr>
          <a:xfrm>
            <a:off x="1664124" y="2850043"/>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Các nhiệm vụ đã thực hiện</a:t>
            </a:r>
            <a:endParaRPr dirty="0"/>
          </a:p>
        </p:txBody>
      </p:sp>
      <p:sp>
        <p:nvSpPr>
          <p:cNvPr id="2145" name="Google Shape;2145;p37"/>
          <p:cNvSpPr txBox="1">
            <a:spLocks noGrp="1"/>
          </p:cNvSpPr>
          <p:nvPr>
            <p:ph type="subTitle" idx="7"/>
          </p:nvPr>
        </p:nvSpPr>
        <p:spPr>
          <a:xfrm>
            <a:off x="1670513" y="392616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Chạy chương trình</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739000" y="2571750"/>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latin typeface="Fira Sans ExtraBold" panose="020B0903050000020004" pitchFamily="34" charset="0"/>
              </a:rPr>
              <a:t>Giới thiệu ngôn ngữ Python</a:t>
            </a:r>
            <a:endParaRPr sz="4700" dirty="0">
              <a:latin typeface="Fira Sans ExtraBold" panose="020B0903050000020004" pitchFamily="34" charset="0"/>
            </a:endParaRPr>
          </a:p>
        </p:txBody>
      </p:sp>
      <p:sp>
        <p:nvSpPr>
          <p:cNvPr id="2156" name="Google Shape;2156;p38"/>
          <p:cNvSpPr txBox="1">
            <a:spLocks noGrp="1"/>
          </p:cNvSpPr>
          <p:nvPr>
            <p:ph type="title" idx="2"/>
          </p:nvPr>
        </p:nvSpPr>
        <p:spPr>
          <a:xfrm>
            <a:off x="2855400" y="863576"/>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Python là gì?</a:t>
            </a:r>
            <a:endParaRPr dirty="0"/>
          </a:p>
        </p:txBody>
      </p:sp>
      <p:pic>
        <p:nvPicPr>
          <p:cNvPr id="2050" name="Picture 2" descr="Python Logo PNG vector in SVG, PDF, AI, CDR format">
            <a:extLst>
              <a:ext uri="{FF2B5EF4-FFF2-40B4-BE49-F238E27FC236}">
                <a16:creationId xmlns:a16="http://schemas.microsoft.com/office/drawing/2014/main" id="{A7D7CC7A-F0B5-4A39-4204-F4D8FE80E1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574" b="28526"/>
          <a:stretch/>
        </p:blipFill>
        <p:spPr bwMode="auto">
          <a:xfrm>
            <a:off x="5995388" y="1180721"/>
            <a:ext cx="2603168" cy="85769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430E9D7-3180-FE5D-EA64-61E53E4A3175}"/>
              </a:ext>
            </a:extLst>
          </p:cNvPr>
          <p:cNvSpPr txBox="1"/>
          <p:nvPr/>
        </p:nvSpPr>
        <p:spPr>
          <a:xfrm>
            <a:off x="737191" y="1180721"/>
            <a:ext cx="5314904" cy="3046988"/>
          </a:xfrm>
          <a:prstGeom prst="rect">
            <a:avLst/>
          </a:prstGeom>
          <a:noFill/>
        </p:spPr>
        <p:txBody>
          <a:bodyPr wrap="square">
            <a:spAutoFit/>
          </a:bodyPr>
          <a:lstStyle/>
          <a:p>
            <a:pPr algn="just"/>
            <a:r>
              <a:rPr lang="vi-VN" sz="2400" dirty="0">
                <a:latin typeface="+mj-lt"/>
              </a:rPr>
              <a:t>Python là một ngôn ngữ lập trình thông dịch, đa mục đích, và dễ đọc. Nó được tạo ra bởi Guido van Rossum và lần đầu tiên xuất hiện vào năm 1991. Python nổi tiếng với cú pháp đơn giản, linh hoạt, và có sẵn nhiều thư viện mạnh mẽ, giúp người phát triển nhanh chóng xây dựng ứng dụng</a:t>
            </a:r>
            <a:endParaRPr lang="en-US" sz="2400" dirty="0">
              <a:latin typeface="+mj-lt"/>
            </a:endParaRPr>
          </a:p>
        </p:txBody>
      </p:sp>
      <p:pic>
        <p:nvPicPr>
          <p:cNvPr id="2052" name="Picture 4" descr="Guido's Personal Home Page">
            <a:extLst>
              <a:ext uri="{FF2B5EF4-FFF2-40B4-BE49-F238E27FC236}">
                <a16:creationId xmlns:a16="http://schemas.microsoft.com/office/drawing/2014/main" id="{8BBE256C-C7CD-C199-E73D-8E406C0FB2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784" y="2038414"/>
            <a:ext cx="2564471" cy="20515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855400" y="2432549"/>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latin typeface="Fira Sans ExtraBold" panose="020B0903050000020004" pitchFamily="34" charset="0"/>
              </a:rPr>
              <a:t>Nhiệm vụ được giao</a:t>
            </a:r>
            <a:endParaRPr sz="4700" dirty="0">
              <a:latin typeface="Fira Sans ExtraBold" panose="020B0903050000020004" pitchFamily="34" charset="0"/>
            </a:endParaRPr>
          </a:p>
        </p:txBody>
      </p:sp>
      <p:sp>
        <p:nvSpPr>
          <p:cNvPr id="2156" name="Google Shape;2156;p38"/>
          <p:cNvSpPr txBox="1">
            <a:spLocks noGrp="1"/>
          </p:cNvSpPr>
          <p:nvPr>
            <p:ph type="title" idx="2"/>
          </p:nvPr>
        </p:nvSpPr>
        <p:spPr>
          <a:xfrm>
            <a:off x="2971800" y="1033697"/>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565827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709928" y="167052"/>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latin typeface="Fira Sans ExtraBold" panose="020B0903050000020004" pitchFamily="34" charset="0"/>
              </a:rPr>
              <a:t>Nhiệm vụ nhóm được giao</a:t>
            </a:r>
            <a:endParaRPr sz="3200" dirty="0">
              <a:latin typeface="Fira Sans ExtraBold" panose="020B0903050000020004" pitchFamily="34" charset="0"/>
            </a:endParaRPr>
          </a:p>
        </p:txBody>
      </p:sp>
      <p:sp>
        <p:nvSpPr>
          <p:cNvPr id="2225" name="Google Shape;2225;p41"/>
          <p:cNvSpPr txBox="1">
            <a:spLocks noGrp="1"/>
          </p:cNvSpPr>
          <p:nvPr>
            <p:ph type="subTitle" idx="1"/>
          </p:nvPr>
        </p:nvSpPr>
        <p:spPr>
          <a:xfrm>
            <a:off x="1654105" y="1833384"/>
            <a:ext cx="2434318"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accent1"/>
                </a:solidFill>
              </a:rPr>
              <a:t>Tìm hiểu bài toán</a:t>
            </a:r>
            <a:endParaRPr sz="1800" dirty="0"/>
          </a:p>
        </p:txBody>
      </p:sp>
      <p:sp>
        <p:nvSpPr>
          <p:cNvPr id="2227" name="Google Shape;2227;p41"/>
          <p:cNvSpPr txBox="1">
            <a:spLocks noGrp="1"/>
          </p:cNvSpPr>
          <p:nvPr>
            <p:ph type="subTitle" idx="3"/>
          </p:nvPr>
        </p:nvSpPr>
        <p:spPr>
          <a:xfrm>
            <a:off x="5447716" y="1657556"/>
            <a:ext cx="2760619"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accent1"/>
                </a:solidFill>
              </a:rPr>
              <a:t>Phân tích &amp; thiết kế phần mềm</a:t>
            </a:r>
            <a:endParaRPr sz="1800" dirty="0"/>
          </a:p>
        </p:txBody>
      </p:sp>
      <p:sp>
        <p:nvSpPr>
          <p:cNvPr id="2229" name="Google Shape;2229;p41"/>
          <p:cNvSpPr txBox="1">
            <a:spLocks noGrp="1"/>
          </p:cNvSpPr>
          <p:nvPr>
            <p:ph type="subTitle" idx="5"/>
          </p:nvPr>
        </p:nvSpPr>
        <p:spPr>
          <a:xfrm>
            <a:off x="2442419" y="3474366"/>
            <a:ext cx="2876567"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Triển khai phần mềm</a:t>
            </a:r>
            <a:endParaRPr sz="1800" dirty="0"/>
          </a:p>
        </p:txBody>
      </p:sp>
      <p:sp>
        <p:nvSpPr>
          <p:cNvPr id="2231" name="Google Shape;2231;p41"/>
          <p:cNvSpPr txBox="1">
            <a:spLocks noGrp="1"/>
          </p:cNvSpPr>
          <p:nvPr>
            <p:ph type="subTitle" idx="7"/>
          </p:nvPr>
        </p:nvSpPr>
        <p:spPr>
          <a:xfrm>
            <a:off x="6357837" y="3474366"/>
            <a:ext cx="231833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accent1"/>
                </a:solidFill>
              </a:rPr>
              <a:t>Báo cáo kết quả</a:t>
            </a:r>
            <a:endParaRPr sz="1800" dirty="0"/>
          </a:p>
        </p:txBody>
      </p:sp>
      <p:sp>
        <p:nvSpPr>
          <p:cNvPr id="2233" name="Google Shape;2233;p41"/>
          <p:cNvSpPr txBox="1"/>
          <p:nvPr/>
        </p:nvSpPr>
        <p:spPr>
          <a:xfrm>
            <a:off x="512064"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01</a:t>
            </a:r>
            <a:endParaRPr sz="7200" dirty="0">
              <a:solidFill>
                <a:schemeClr val="accent1"/>
              </a:solidFill>
              <a:latin typeface="Fjalla One"/>
              <a:ea typeface="Fjalla One"/>
              <a:cs typeface="Fjalla One"/>
              <a:sym typeface="Fjalla One"/>
            </a:endParaRPr>
          </a:p>
        </p:txBody>
      </p:sp>
      <p:sp>
        <p:nvSpPr>
          <p:cNvPr id="2234" name="Google Shape;2234;p41"/>
          <p:cNvSpPr txBox="1"/>
          <p:nvPr/>
        </p:nvSpPr>
        <p:spPr>
          <a:xfrm>
            <a:off x="1382844" y="3319866"/>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03</a:t>
            </a:r>
            <a:endParaRPr sz="7200" dirty="0">
              <a:solidFill>
                <a:schemeClr val="accent1"/>
              </a:solidFill>
              <a:latin typeface="Fjalla One"/>
              <a:ea typeface="Fjalla One"/>
              <a:cs typeface="Fjalla One"/>
              <a:sym typeface="Fjalla One"/>
            </a:endParaRPr>
          </a:p>
        </p:txBody>
      </p:sp>
      <p:sp>
        <p:nvSpPr>
          <p:cNvPr id="2235" name="Google Shape;2235;p41"/>
          <p:cNvSpPr txBox="1"/>
          <p:nvPr/>
        </p:nvSpPr>
        <p:spPr>
          <a:xfrm>
            <a:off x="5263298" y="33558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04</a:t>
            </a:r>
            <a:endParaRPr sz="7200">
              <a:solidFill>
                <a:schemeClr val="accent1"/>
              </a:solidFill>
              <a:latin typeface="Fjalla One"/>
              <a:ea typeface="Fjalla One"/>
              <a:cs typeface="Fjalla One"/>
              <a:sym typeface="Fjalla One"/>
            </a:endParaRPr>
          </a:p>
        </p:txBody>
      </p:sp>
      <p:sp>
        <p:nvSpPr>
          <p:cNvPr id="2236" name="Google Shape;2236;p41"/>
          <p:cNvSpPr txBox="1"/>
          <p:nvPr/>
        </p:nvSpPr>
        <p:spPr>
          <a:xfrm>
            <a:off x="4268116"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739000" y="2716084"/>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700" dirty="0">
                <a:latin typeface="Fira Sans ExtraBold" panose="020B0903050000020004" pitchFamily="34" charset="0"/>
              </a:rPr>
              <a:t>C</a:t>
            </a:r>
            <a:r>
              <a:rPr lang="en" sz="4700" dirty="0">
                <a:latin typeface="Fira Sans ExtraBold" panose="020B0903050000020004" pitchFamily="34" charset="0"/>
              </a:rPr>
              <a:t>ác nhiệm vụ đã thực hiện</a:t>
            </a:r>
            <a:endParaRPr sz="4700" dirty="0">
              <a:latin typeface="Fira Sans ExtraBold" panose="020B0903050000020004" pitchFamily="34" charset="0"/>
            </a:endParaRPr>
          </a:p>
        </p:txBody>
      </p:sp>
      <p:sp>
        <p:nvSpPr>
          <p:cNvPr id="2156" name="Google Shape;2156;p38"/>
          <p:cNvSpPr txBox="1">
            <a:spLocks noGrp="1"/>
          </p:cNvSpPr>
          <p:nvPr>
            <p:ph type="title" idx="2"/>
          </p:nvPr>
        </p:nvSpPr>
        <p:spPr>
          <a:xfrm>
            <a:off x="2971800" y="1033697"/>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686188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1"/>
          <p:cNvSpPr txBox="1">
            <a:spLocks noGrp="1"/>
          </p:cNvSpPr>
          <p:nvPr>
            <p:ph type="title"/>
          </p:nvPr>
        </p:nvSpPr>
        <p:spPr>
          <a:xfrm>
            <a:off x="1802225" y="119982"/>
            <a:ext cx="5528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3200" dirty="0">
                <a:latin typeface="Fira Sans ExtraBold" panose="020B0903050000020004" pitchFamily="34" charset="0"/>
              </a:rPr>
              <a:t>Các </a:t>
            </a:r>
            <a:r>
              <a:rPr lang="en-US" sz="3200" dirty="0" err="1">
                <a:latin typeface="Fira Sans ExtraBold" panose="020B0903050000020004" pitchFamily="34" charset="0"/>
              </a:rPr>
              <a:t>nhiệm</a:t>
            </a:r>
            <a:r>
              <a:rPr lang="en-US" sz="3200" dirty="0">
                <a:latin typeface="Fira Sans ExtraBold" panose="020B0903050000020004" pitchFamily="34" charset="0"/>
              </a:rPr>
              <a:t> </a:t>
            </a:r>
            <a:r>
              <a:rPr lang="en-US" sz="3200" dirty="0" err="1">
                <a:latin typeface="Fira Sans ExtraBold" panose="020B0903050000020004" pitchFamily="34" charset="0"/>
              </a:rPr>
              <a:t>vụ</a:t>
            </a:r>
            <a:r>
              <a:rPr lang="en-US" sz="3200" dirty="0">
                <a:latin typeface="Fira Sans ExtraBold" panose="020B0903050000020004" pitchFamily="34" charset="0"/>
              </a:rPr>
              <a:t> đã </a:t>
            </a:r>
            <a:r>
              <a:rPr lang="en-US" sz="3200" dirty="0" err="1">
                <a:latin typeface="Fira Sans ExtraBold" panose="020B0903050000020004" pitchFamily="34" charset="0"/>
              </a:rPr>
              <a:t>thực</a:t>
            </a:r>
            <a:r>
              <a:rPr lang="en-US" sz="3200" dirty="0">
                <a:latin typeface="Fira Sans ExtraBold" panose="020B0903050000020004" pitchFamily="34" charset="0"/>
              </a:rPr>
              <a:t> hiện</a:t>
            </a:r>
            <a:endParaRPr sz="3200" dirty="0">
              <a:latin typeface="Fira Sans ExtraBold" panose="020B0903050000020004" pitchFamily="34" charset="0"/>
            </a:endParaRPr>
          </a:p>
        </p:txBody>
      </p:sp>
      <p:sp>
        <p:nvSpPr>
          <p:cNvPr id="3499" name="Google Shape;3499;p61"/>
          <p:cNvSpPr/>
          <p:nvPr/>
        </p:nvSpPr>
        <p:spPr>
          <a:xfrm>
            <a:off x="4665800" y="1135707"/>
            <a:ext cx="2676000"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61"/>
          <p:cNvSpPr/>
          <p:nvPr/>
        </p:nvSpPr>
        <p:spPr>
          <a:xfrm>
            <a:off x="4850900" y="1329357"/>
            <a:ext cx="2305800"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61"/>
          <p:cNvSpPr/>
          <p:nvPr/>
        </p:nvSpPr>
        <p:spPr>
          <a:xfrm>
            <a:off x="1802201" y="1151451"/>
            <a:ext cx="2676000"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61"/>
          <p:cNvSpPr/>
          <p:nvPr/>
        </p:nvSpPr>
        <p:spPr>
          <a:xfrm>
            <a:off x="1987301" y="1345101"/>
            <a:ext cx="2305800"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61"/>
          <p:cNvSpPr txBox="1">
            <a:spLocks noGrp="1"/>
          </p:cNvSpPr>
          <p:nvPr>
            <p:ph type="subTitle" idx="1"/>
          </p:nvPr>
        </p:nvSpPr>
        <p:spPr>
          <a:xfrm>
            <a:off x="4956048" y="2699142"/>
            <a:ext cx="2084700" cy="1362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sz="2000" dirty="0">
                <a:solidFill>
                  <a:schemeClr val="dk2"/>
                </a:solidFill>
                <a:latin typeface="Barlow Semi Condensed"/>
                <a:ea typeface="Barlow Semi Condensed"/>
                <a:cs typeface="Barlow Semi Condensed"/>
                <a:sym typeface="Barlow Semi Condensed"/>
              </a:rPr>
              <a:t>Tìm hiểu, thiết kế cơ sở dữ liệu và giao diện của phần mềm</a:t>
            </a:r>
            <a:endParaRPr lang="vi-VN" sz="2000" dirty="0">
              <a:latin typeface="Barlow Semi Condensed"/>
              <a:ea typeface="Barlow Semi Condensed"/>
              <a:cs typeface="Barlow Semi Condensed"/>
              <a:sym typeface="Barlow Semi Condensed"/>
            </a:endParaRPr>
          </a:p>
        </p:txBody>
      </p:sp>
      <p:sp>
        <p:nvSpPr>
          <p:cNvPr id="3504" name="Google Shape;3504;p61"/>
          <p:cNvSpPr txBox="1">
            <a:spLocks noGrp="1"/>
          </p:cNvSpPr>
          <p:nvPr>
            <p:ph type="subTitle" idx="2"/>
          </p:nvPr>
        </p:nvSpPr>
        <p:spPr>
          <a:xfrm>
            <a:off x="2093952" y="2719078"/>
            <a:ext cx="2084700" cy="1362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sz="2000" dirty="0">
                <a:solidFill>
                  <a:schemeClr val="dk2"/>
                </a:solidFill>
                <a:latin typeface="Barlow Semi Condensed"/>
                <a:ea typeface="Barlow Semi Condensed"/>
                <a:cs typeface="Barlow Semi Condensed"/>
                <a:sym typeface="Barlow Semi Condensed"/>
              </a:rPr>
              <a:t>Tìm hiểu nội dung</a:t>
            </a:r>
            <a:r>
              <a:rPr lang="en-US" sz="2000" dirty="0">
                <a:solidFill>
                  <a:schemeClr val="dk2"/>
                </a:solidFill>
                <a:latin typeface="Barlow Semi Condensed"/>
                <a:ea typeface="Barlow Semi Condensed"/>
                <a:cs typeface="Barlow Semi Condensed"/>
                <a:sym typeface="Barlow Semi Condensed"/>
              </a:rPr>
              <a:t> </a:t>
            </a:r>
            <a:r>
              <a:rPr lang="en-US" sz="2000" dirty="0" err="1">
                <a:solidFill>
                  <a:schemeClr val="dk2"/>
                </a:solidFill>
                <a:latin typeface="Barlow Semi Condensed"/>
                <a:ea typeface="Barlow Semi Condensed"/>
                <a:cs typeface="Barlow Semi Condensed"/>
                <a:sym typeface="Barlow Semi Condensed"/>
              </a:rPr>
              <a:t>của</a:t>
            </a:r>
            <a:r>
              <a:rPr lang="vi-VN" sz="2000" dirty="0">
                <a:solidFill>
                  <a:schemeClr val="dk2"/>
                </a:solidFill>
                <a:latin typeface="Barlow Semi Condensed"/>
                <a:ea typeface="Barlow Semi Condensed"/>
                <a:cs typeface="Barlow Semi Condensed"/>
                <a:sym typeface="Barlow Semi Condensed"/>
              </a:rPr>
              <a:t> đề tài và các phương pháp thực hiện</a:t>
            </a:r>
            <a:r>
              <a:rPr lang="en-US" sz="2000" dirty="0">
                <a:solidFill>
                  <a:schemeClr val="dk2"/>
                </a:solidFill>
                <a:latin typeface="Barlow Semi Condensed"/>
                <a:ea typeface="Barlow Semi Condensed"/>
                <a:cs typeface="Barlow Semi Condensed"/>
                <a:sym typeface="Barlow Semi Condensed"/>
              </a:rPr>
              <a:t> </a:t>
            </a:r>
            <a:endParaRPr lang="vi-VN" sz="2000" dirty="0">
              <a:latin typeface="Barlow Semi Condensed"/>
              <a:ea typeface="Barlow Semi Condensed"/>
              <a:cs typeface="Barlow Semi Condensed"/>
              <a:sym typeface="Barlow Semi Condensed"/>
            </a:endParaRPr>
          </a:p>
        </p:txBody>
      </p:sp>
      <p:sp>
        <p:nvSpPr>
          <p:cNvPr id="3505" name="Google Shape;3505;p61"/>
          <p:cNvSpPr txBox="1">
            <a:spLocks noGrp="1"/>
          </p:cNvSpPr>
          <p:nvPr>
            <p:ph type="subTitle" idx="3"/>
          </p:nvPr>
        </p:nvSpPr>
        <p:spPr>
          <a:xfrm>
            <a:off x="4850900" y="2221992"/>
            <a:ext cx="2189848" cy="28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Phân tích &amp; thiết kế phần mềm</a:t>
            </a:r>
            <a:endParaRPr sz="2400" dirty="0"/>
          </a:p>
        </p:txBody>
      </p:sp>
      <p:sp>
        <p:nvSpPr>
          <p:cNvPr id="3506" name="Google Shape;3506;p61"/>
          <p:cNvSpPr txBox="1">
            <a:spLocks noGrp="1"/>
          </p:cNvSpPr>
          <p:nvPr>
            <p:ph type="subTitle" idx="4"/>
          </p:nvPr>
        </p:nvSpPr>
        <p:spPr>
          <a:xfrm>
            <a:off x="1985798" y="2221992"/>
            <a:ext cx="2307303"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T</a:t>
            </a:r>
            <a:r>
              <a:rPr lang="en" sz="2400" dirty="0"/>
              <a:t>ìm hiểu bài toán</a:t>
            </a:r>
            <a:endParaRPr sz="2400" dirty="0"/>
          </a:p>
        </p:txBody>
      </p:sp>
      <p:sp>
        <p:nvSpPr>
          <p:cNvPr id="3507" name="Google Shape;3507;p61"/>
          <p:cNvSpPr txBox="1">
            <a:spLocks noGrp="1"/>
          </p:cNvSpPr>
          <p:nvPr>
            <p:ph type="title" idx="5"/>
          </p:nvPr>
        </p:nvSpPr>
        <p:spPr>
          <a:xfrm>
            <a:off x="2779752" y="1643376"/>
            <a:ext cx="722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508" name="Google Shape;3508;p61"/>
          <p:cNvSpPr txBox="1">
            <a:spLocks noGrp="1"/>
          </p:cNvSpPr>
          <p:nvPr>
            <p:ph type="title" idx="6"/>
          </p:nvPr>
        </p:nvSpPr>
        <p:spPr>
          <a:xfrm>
            <a:off x="5641848" y="1627632"/>
            <a:ext cx="722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extLst>
      <p:ext uri="{BB962C8B-B14F-4D97-AF65-F5344CB8AC3E}">
        <p14:creationId xmlns:p14="http://schemas.microsoft.com/office/powerpoint/2010/main" val="2941541893"/>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298</Words>
  <Application>Microsoft Office PowerPoint</Application>
  <PresentationFormat>On-screen Show (16:9)</PresentationFormat>
  <Paragraphs>50</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Fjalla One</vt:lpstr>
      <vt:lpstr>Barlow Semi Condensed Medium</vt:lpstr>
      <vt:lpstr>Barlow Semi Condensed</vt:lpstr>
      <vt:lpstr>Fira Sans ExtraBold</vt:lpstr>
      <vt:lpstr>Times New Roman</vt:lpstr>
      <vt:lpstr>Technology Consulting by Slidesgo</vt:lpstr>
      <vt:lpstr>Bài thuyết trình kết thúc học phần</vt:lpstr>
      <vt:lpstr>TÊN ĐỀ TÀI: XÂY DỰNG PHẦN MỀM LẬP KẾ HOẠCH HOẠT ĐỘNG NHÓM </vt:lpstr>
      <vt:lpstr>Nội dung thuyết trình</vt:lpstr>
      <vt:lpstr>Giới thiệu ngôn ngữ Python</vt:lpstr>
      <vt:lpstr>Python là gì?</vt:lpstr>
      <vt:lpstr>Nhiệm vụ được giao</vt:lpstr>
      <vt:lpstr>Nhiệm vụ nhóm được giao</vt:lpstr>
      <vt:lpstr>Các nhiệm vụ đã thực hiện</vt:lpstr>
      <vt:lpstr>Các nhiệm vụ đã thực hiện</vt:lpstr>
      <vt:lpstr>Các nhiệm vụ đã thực hiện</vt:lpstr>
      <vt:lpstr>Chạy chương trình</vt:lpstr>
      <vt:lpstr>Cảm ơn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 kết thúc học phần</dc:title>
  <cp:lastModifiedBy>Kin TiNo</cp:lastModifiedBy>
  <cp:revision>5</cp:revision>
  <dcterms:modified xsi:type="dcterms:W3CDTF">2023-12-18T17:38:14Z</dcterms:modified>
</cp:coreProperties>
</file>