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</p:sldIdLst>
  <p:sldSz cx="9144000" cy="5143500" type="screen16x9"/>
  <p:notesSz cx="6858000" cy="9144000"/>
  <p:embeddedFontLst>
    <p:embeddedFont>
      <p:font typeface="Cabin" panose="020B0604020202020204" charset="0"/>
      <p:regular r:id="rId25"/>
      <p:bold r:id="rId26"/>
      <p:italic r:id="rId27"/>
      <p:boldItalic r:id="rId28"/>
    </p:embeddedFon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60C22-0E49-4E3B-9966-6AB462F40045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/>
              <a:t>Bộ môn Hệ thống Thông tin - Khoa Công nghệ Thông tin - Trường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E9D79-D5E3-464C-B191-777FE4A3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173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726166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7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5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53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75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23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9" r:id="rId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17319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tinhilbert.net/big-data-for-development/" TargetMode="External"/><Relationship Id="rId5" Type="http://schemas.openxmlformats.org/officeDocument/2006/relationships/hyperlink" Target="https://www.youtube.com/watch?v=XRVIh1h47sA&amp;index=51&amp;list=PLtjBSCvWCU3rNm46D3R85efM0hrzjuAIg" TargetMode="External"/><Relationship Id="rId4" Type="http://schemas.openxmlformats.org/officeDocument/2006/relationships/hyperlink" Target="http://blogs.gartner.com/doug-laney/files/2012/01/ad949-3D-Data-Management-Controlling-Data-Volume-Velocity-and-Variety.pd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transmission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en.wikipedia.org/wiki/Data_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Data_analysis" TargetMode="External"/><Relationship Id="rId11" Type="http://schemas.openxmlformats.org/officeDocument/2006/relationships/hyperlink" Target="https://en.wikipedia.org/wiki/Information_privacy" TargetMode="External"/><Relationship Id="rId5" Type="http://schemas.openxmlformats.org/officeDocument/2006/relationships/hyperlink" Target="https://en.wikipedia.org/wiki/Computer_data_storage" TargetMode="External"/><Relationship Id="rId10" Type="http://schemas.openxmlformats.org/officeDocument/2006/relationships/hyperlink" Target="https://en.wikipedia.org/wiki/Query_language" TargetMode="External"/><Relationship Id="rId4" Type="http://schemas.openxmlformats.org/officeDocument/2006/relationships/hyperlink" Target="https://en.wikipedia.org/wiki/Automatic_identification_and_data_capture" TargetMode="External"/><Relationship Id="rId9" Type="http://schemas.openxmlformats.org/officeDocument/2006/relationships/hyperlink" Target="https://en.wikipedia.org/wiki/Data_visualiza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5445"/>
            <a:ext cx="7440788" cy="75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Xu hướng phát triển công nghệ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28896" y="2981735"/>
            <a:ext cx="314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bày</a:t>
            </a:r>
            <a:r>
              <a:rPr lang="en-US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Ths</a:t>
            </a:r>
            <a:r>
              <a:rPr lang="en-US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Minh </a:t>
            </a:r>
            <a:r>
              <a:rPr lang="en-US" dirty="0" err="1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Tú</a:t>
            </a:r>
            <a:endParaRPr lang="en-US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3324"/>
              </p:ext>
            </p:extLst>
          </p:nvPr>
        </p:nvGraphicFramePr>
        <p:xfrm>
          <a:off x="307975" y="1993608"/>
          <a:ext cx="8597034" cy="26607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 Apache Spark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RDD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Lập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bản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Spark +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Scala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intelliJ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Spark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cùng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apache spark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Image result for apache s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6" y="2521093"/>
            <a:ext cx="2513801" cy="167683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8391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43431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Amazon S3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ASW SDK for Java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.NET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ông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nghiên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cứu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tham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chiếu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ASW S3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So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Image result for amazon s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79855"/>
            <a:ext cx="2610632" cy="13037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0364338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829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MongoDB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Create, Drop, Query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MonoDB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MonoDB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MapReduce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, Test Search, Relationships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Image result for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8" y="2877354"/>
            <a:ext cx="2407997" cy="1296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9864907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9616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Cassandra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Create,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Drop, Alter, Query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Cassandra - CQL Collections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Image result for cassandra No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756621"/>
            <a:ext cx="2733675" cy="13811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2489309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87594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Redis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Commands, Keys, Strings,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Hashes, Lists, Sets,…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Redis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với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Client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Connection, Partitioning, Java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Image result for Red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70817"/>
            <a:ext cx="2736359" cy="914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976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2705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kafka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Apache Kafka - Basic Operations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Apache Kafka - Integration With Spark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(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demo)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6" name="Picture 6" descr="Image result for kafka message que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25">
            <a:off x="290725" y="3150901"/>
            <a:ext cx="2776958" cy="82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8541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02231"/>
              </p:ext>
            </p:extLst>
          </p:nvPr>
        </p:nvGraphicFramePr>
        <p:xfrm>
          <a:off x="307975" y="2202296"/>
          <a:ext cx="8597034" cy="288936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Configuration,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management, building, testing, automated, notification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Xây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dựng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case study minh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Image result for apache st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82" y="2984212"/>
            <a:ext cx="2476750" cy="9703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19768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25712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Cluster,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Msging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, Trident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Xây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dựng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case study minh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2" name="Picture 4" descr="Image result for jenk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9525">
            <a:off x="307975" y="3001529"/>
            <a:ext cx="2843213" cy="914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58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7903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Shipper, Broker, Indexer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Seach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,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Storage, Web Interface,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Ứng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minh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logstash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logstas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Image result for logstash tutorial pdf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7" y="2980894"/>
            <a:ext cx="2235200" cy="88034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583118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/>
              <a:t>Software Architecture  </a:t>
            </a:r>
          </a:p>
        </p:txBody>
      </p:sp>
    </p:spTree>
    <p:extLst>
      <p:ext uri="{BB962C8B-B14F-4D97-AF65-F5344CB8AC3E}">
        <p14:creationId xmlns:p14="http://schemas.microsoft.com/office/powerpoint/2010/main" val="190021813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53810672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96361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 (.NET)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Giải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SOLID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Xây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dựng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minh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họa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một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dependency injection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log –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NLog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unit test - 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xUnit.net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logstash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logstas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Image result for logstash tutorial pdf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SOLID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894">
            <a:off x="128404" y="2591962"/>
            <a:ext cx="292608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98423941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53619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 (Java)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Giải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SOLID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Xây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dựng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minh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họa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một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dependency injection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log – Log4J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unit test - 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JUnit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logstash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logstas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Image result for logstash tutorial pdf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SOLID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894">
            <a:off x="128404" y="2591962"/>
            <a:ext cx="292608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7137273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Định nghĩa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352550"/>
            <a:ext cx="70310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Mô hình 3V được dùng rộng rãi trong khái niệm Big Data</a:t>
            </a:r>
            <a:endParaRPr lang="en" sz="12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/>
              <a:t>Velocity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/>
              <a:t>Volume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/>
              <a:t>Variety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650" y="3657600"/>
            <a:ext cx="9144000" cy="14856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hlinkClick r:id="rId3"/>
              </a:rPr>
              <a:t>http://www.gartner.com/newsroom/id/1731916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http://blogs.gartner.com/doug-laney/files/2012/01/ad949-3D-Data-Management-Controlling-Data-Volume-Velocity-and-Variety.pdf</a:t>
            </a:r>
            <a:endParaRPr lang="en-US" dirty="0"/>
          </a:p>
          <a:p>
            <a:pPr lvl="0"/>
            <a:r>
              <a:rPr lang="en-US" dirty="0">
                <a:hlinkClick r:id="rId5"/>
              </a:rPr>
              <a:t>https://www.youtube.com/watch?v=XRVIh1h47sA&amp;index=51&amp;list=PLtjBSCvWCU3rNm46D3R85efM0hrzjuAIg</a:t>
            </a:r>
            <a:endParaRPr lang="en-US" dirty="0"/>
          </a:p>
          <a:p>
            <a:pPr lvl="0"/>
            <a:r>
              <a:rPr lang="en-US" dirty="0">
                <a:hlinkClick r:id="rId6"/>
              </a:rPr>
              <a:t>http://www.martinhilbert.net/big-data-for-development/</a:t>
            </a:r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Thử thách!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6317673" y="1428750"/>
            <a:ext cx="282622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TextBox 2"/>
          <p:cNvSpPr txBox="1"/>
          <p:nvPr/>
        </p:nvSpPr>
        <p:spPr>
          <a:xfrm>
            <a:off x="2403749" y="2215101"/>
            <a:ext cx="6072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tooltip="Automatic identification and data capture"/>
              </a:rPr>
              <a:t>capturing data</a:t>
            </a:r>
            <a:r>
              <a:rPr lang="en-US" dirty="0"/>
              <a:t>, </a:t>
            </a:r>
            <a:r>
              <a:rPr lang="en-US" dirty="0">
                <a:hlinkClick r:id="rId5" tooltip="Computer data storage"/>
              </a:rPr>
              <a:t>data storage</a:t>
            </a:r>
            <a:r>
              <a:rPr lang="en-US" dirty="0"/>
              <a:t>, </a:t>
            </a:r>
            <a:r>
              <a:rPr lang="en-US" dirty="0">
                <a:hlinkClick r:id="rId6" tooltip="Data analysis"/>
              </a:rPr>
              <a:t>data analysis</a:t>
            </a:r>
            <a:r>
              <a:rPr lang="en-US" dirty="0"/>
              <a:t>, search, </a:t>
            </a:r>
          </a:p>
          <a:p>
            <a:r>
              <a:rPr lang="en-US" dirty="0">
                <a:hlinkClick r:id="rId7" tooltip="Data sharing"/>
              </a:rPr>
              <a:t>sharing</a:t>
            </a:r>
            <a:r>
              <a:rPr lang="en-US" dirty="0"/>
              <a:t>, </a:t>
            </a:r>
            <a:r>
              <a:rPr lang="en-US" dirty="0">
                <a:hlinkClick r:id="rId8" tooltip="Data transmission"/>
              </a:rPr>
              <a:t>transfer</a:t>
            </a:r>
            <a:r>
              <a:rPr lang="en-US" dirty="0"/>
              <a:t>, </a:t>
            </a:r>
            <a:r>
              <a:rPr lang="en-US" dirty="0">
                <a:hlinkClick r:id="rId9" tooltip="Data visualization"/>
              </a:rPr>
              <a:t>visualization</a:t>
            </a:r>
            <a:r>
              <a:rPr lang="en-US" dirty="0"/>
              <a:t>, </a:t>
            </a:r>
            <a:r>
              <a:rPr lang="en-US" dirty="0">
                <a:hlinkClick r:id="rId10" tooltip="Query language"/>
              </a:rPr>
              <a:t>querying</a:t>
            </a:r>
            <a:r>
              <a:rPr lang="en-US" dirty="0"/>
              <a:t>, updating and </a:t>
            </a:r>
            <a:r>
              <a:rPr lang="en-US" dirty="0">
                <a:hlinkClick r:id="rId11" tooltip="Information privacy"/>
              </a:rPr>
              <a:t>information privacy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Khảo sát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559136" y="1428750"/>
            <a:ext cx="358476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26" name="Picture 2" descr="Image result for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19" y="3531921"/>
            <a:ext cx="1247614" cy="5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04" y="1861732"/>
            <a:ext cx="1330325" cy="133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you tub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52" y="2138629"/>
            <a:ext cx="1059873" cy="6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29" y="1593079"/>
            <a:ext cx="1111854" cy="111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amaz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3" y="4105617"/>
            <a:ext cx="1758553" cy="64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hứng khoá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76" y="2269807"/>
            <a:ext cx="2234850" cy="116745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847" y="2704933"/>
            <a:ext cx="2197000" cy="14646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3" b="28499"/>
          <a:stretch/>
        </p:blipFill>
        <p:spPr bwMode="auto">
          <a:xfrm>
            <a:off x="5290552" y="4180594"/>
            <a:ext cx="2484755" cy="68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google driv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t="27315" r="5185" b="25968"/>
          <a:stretch/>
        </p:blipFill>
        <p:spPr bwMode="auto">
          <a:xfrm>
            <a:off x="3990327" y="3276337"/>
            <a:ext cx="1736643" cy="5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interne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96" y="4169600"/>
            <a:ext cx="1473383" cy="81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7436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32927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nghĩa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Thử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thách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nghiên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cứu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571750"/>
            <a:ext cx="2800350" cy="16287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5499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63859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(cluster)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file (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Đọc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file)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map-reduce (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lấy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mẫu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lưu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trữ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xử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hadoop map reduc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9" y="3002977"/>
            <a:ext cx="2512295" cy="7949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8765697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50758"/>
              </p:ext>
            </p:extLst>
          </p:nvPr>
        </p:nvGraphicFramePr>
        <p:xfrm>
          <a:off x="307975" y="1993608"/>
          <a:ext cx="8597034" cy="29783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Apache Pig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Load &amp; Store Operators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Grouping &amp; Joining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Pig Latin Built-In Functions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611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apache p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6" y="2467119"/>
            <a:ext cx="2469861" cy="22244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5386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Chủ đề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20416"/>
              </p:ext>
            </p:extLst>
          </p:nvPr>
        </p:nvGraphicFramePr>
        <p:xfrm>
          <a:off x="307975" y="1993608"/>
          <a:ext cx="8597034" cy="26607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 Apache Hive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Create, Drop, Alter, Parti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tioning Database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Hive SQL (Where,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Order By, Group By, Joins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11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H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259106"/>
            <a:ext cx="2184400" cy="1828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5384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937</Words>
  <Application>Microsoft Office PowerPoint</Application>
  <PresentationFormat>On-screen Show (16:9)</PresentationFormat>
  <Paragraphs>276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Cabin</vt:lpstr>
      <vt:lpstr>Walter Turncoat</vt:lpstr>
      <vt:lpstr>Times New Roman</vt:lpstr>
      <vt:lpstr>Lora</vt:lpstr>
      <vt:lpstr>Quattrocento Sans</vt:lpstr>
      <vt:lpstr>Viola template</vt:lpstr>
      <vt:lpstr>Xu hướng phát triển công nghệ</vt:lpstr>
      <vt:lpstr>1 Big Data</vt:lpstr>
      <vt:lpstr>Định nghĩa</vt:lpstr>
      <vt:lpstr>Thử thách!</vt:lpstr>
      <vt:lpstr>Khảo sát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2 Software Architecture  </vt:lpstr>
      <vt:lpstr>Chủ đề</vt:lpstr>
      <vt:lpstr>Chủ đề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pmtu</dc:creator>
  <cp:lastModifiedBy>tu pham</cp:lastModifiedBy>
  <cp:revision>48</cp:revision>
  <dcterms:modified xsi:type="dcterms:W3CDTF">2017-11-24T00:55:08Z</dcterms:modified>
</cp:coreProperties>
</file>