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Arvo" charset="0"/>
      <p:regular r:id="rId8"/>
      <p:bold r:id="rId9"/>
      <p:italic r:id="rId10"/>
      <p:boldItalic r:id="rId11"/>
    </p:embeddedFont>
    <p:embeddedFont>
      <p:font typeface="Muli" charset="0"/>
      <p:regular r:id="rId12"/>
      <p: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AF9D12E2-CA7E-492E-8489-3082BA34075F}">
  <a:tblStyle styleId="{AF9D12E2-CA7E-492E-8489-3082BA34075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53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96925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438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5033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3564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1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1" y="-15575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7" cy="115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4"/>
            <a:ext cx="2057399" cy="20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1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-72626" y="204817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965073" y="4114876"/>
            <a:ext cx="1037699" cy="1037699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" name="Shape 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699" cy="103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699" cy="1037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3" y="-18074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699" cy="10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 flipH="1">
            <a:off x="971549" y="-6119"/>
            <a:ext cx="1028700" cy="102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 flipH="1">
            <a:off x="2000249" y="4114889"/>
            <a:ext cx="1028700" cy="102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3028949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5086349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H="1">
            <a:off x="6115049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flipH="1">
            <a:off x="6117974" y="-9555"/>
            <a:ext cx="1028700" cy="102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4057649" y="0"/>
            <a:ext cx="1028700" cy="102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2000250" y="1019175"/>
            <a:ext cx="5143499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2961550" y="1991825"/>
            <a:ext cx="32208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000"/>
            </a:lvl1pPr>
            <a:lvl2pPr lvl="1" algn="ctr">
              <a:spcBef>
                <a:spcPts val="0"/>
              </a:spcBef>
              <a:buSzPct val="100000"/>
              <a:defRPr sz="3000"/>
            </a:lvl2pPr>
            <a:lvl3pPr lvl="2" algn="ctr">
              <a:spcBef>
                <a:spcPts val="0"/>
              </a:spcBef>
              <a:buSzPct val="100000"/>
              <a:defRPr sz="3000"/>
            </a:lvl3pPr>
            <a:lvl4pPr lvl="3" algn="ctr">
              <a:spcBef>
                <a:spcPts val="0"/>
              </a:spcBef>
              <a:buSzPct val="100000"/>
              <a:defRPr sz="3000"/>
            </a:lvl4pPr>
            <a:lvl5pPr lvl="4" algn="ctr">
              <a:spcBef>
                <a:spcPts val="0"/>
              </a:spcBef>
              <a:buSzPct val="100000"/>
              <a:defRPr sz="3000"/>
            </a:lvl5pPr>
            <a:lvl6pPr lvl="5" algn="ctr">
              <a:spcBef>
                <a:spcPts val="0"/>
              </a:spcBef>
              <a:buSzPct val="100000"/>
              <a:defRPr sz="3000"/>
            </a:lvl6pPr>
            <a:lvl7pPr lvl="6" algn="ctr">
              <a:spcBef>
                <a:spcPts val="0"/>
              </a:spcBef>
              <a:buSzPct val="100000"/>
              <a:defRPr sz="3000"/>
            </a:lvl7pPr>
            <a:lvl8pPr lvl="7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flipH="1">
            <a:off x="7144834" y="2563115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flipH="1">
            <a:off x="2507334" y="5004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8172291" y="8"/>
            <a:ext cx="971700" cy="9713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4566117" y="-49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7138685" y="308537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7143750" y="2057450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1" y="-15575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7" cy="115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4"/>
            <a:ext cx="2057399" cy="20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1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/>
          <p:nvPr/>
        </p:nvSpPr>
        <p:spPr>
          <a:xfrm>
            <a:off x="-72626" y="204817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4" name="Shape 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699" cy="103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699" cy="1037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3" y="-18074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699" cy="10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/>
          <p:nvPr/>
        </p:nvSpPr>
        <p:spPr>
          <a:xfrm flipH="1">
            <a:off x="971549" y="-6119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 flipH="1">
            <a:off x="2000249" y="4114889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 flipH="1">
            <a:off x="3028949" y="0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 flipH="1">
            <a:off x="5086349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flipH="1">
            <a:off x="6115049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6117974" y="-9555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4057649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2507334" y="5004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4566117" y="-4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965075" y="1019175"/>
            <a:ext cx="72072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2014575" y="1583350"/>
            <a:ext cx="51147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2014575" y="2611454"/>
            <a:ext cx="51147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/>
          <p:nvPr/>
        </p:nvSpPr>
        <p:spPr>
          <a:xfrm>
            <a:off x="5072817" y="4615400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9775" y="1037700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7070023" y="2072326"/>
            <a:ext cx="1037699" cy="1037699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625" y="0"/>
            <a:ext cx="1037825" cy="10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06399" cy="6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2172900" cy="310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400"/>
            </a:lvl2pPr>
            <a:lvl3pPr lvl="2">
              <a:spcBef>
                <a:spcPts val="0"/>
              </a:spcBef>
              <a:buSzPct val="100000"/>
              <a:defRPr sz="1400"/>
            </a:lvl3pPr>
            <a:lvl4pPr lvl="3">
              <a:spcBef>
                <a:spcPts val="0"/>
              </a:spcBef>
              <a:buSzPct val="100000"/>
              <a:defRPr sz="1400"/>
            </a:lvl4pPr>
            <a:lvl5pPr lvl="4">
              <a:spcBef>
                <a:spcPts val="0"/>
              </a:spcBef>
              <a:buSzPct val="100000"/>
              <a:defRPr sz="1400"/>
            </a:lvl5pPr>
            <a:lvl6pPr lvl="5">
              <a:spcBef>
                <a:spcPts val="0"/>
              </a:spcBef>
              <a:buSzPct val="100000"/>
              <a:defRPr sz="1400"/>
            </a:lvl6pPr>
            <a:lvl7pPr lvl="6">
              <a:spcBef>
                <a:spcPts val="0"/>
              </a:spcBef>
              <a:buSzPct val="100000"/>
              <a:defRPr sz="1400"/>
            </a:lvl7pPr>
            <a:lvl8pPr lvl="7">
              <a:spcBef>
                <a:spcPts val="0"/>
              </a:spcBef>
              <a:buSzPct val="100000"/>
              <a:defRPr sz="1400"/>
            </a:lvl8pPr>
            <a:lvl9pPr lvl="8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4063135" y="1818975"/>
            <a:ext cx="2185800" cy="310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400"/>
            </a:lvl2pPr>
            <a:lvl3pPr lvl="2">
              <a:spcBef>
                <a:spcPts val="0"/>
              </a:spcBef>
              <a:buSzPct val="100000"/>
              <a:defRPr sz="1400"/>
            </a:lvl3pPr>
            <a:lvl4pPr lvl="3">
              <a:spcBef>
                <a:spcPts val="0"/>
              </a:spcBef>
              <a:buSzPct val="100000"/>
              <a:defRPr sz="1400"/>
            </a:lvl4pPr>
            <a:lvl5pPr lvl="4">
              <a:spcBef>
                <a:spcPts val="0"/>
              </a:spcBef>
              <a:buSzPct val="100000"/>
              <a:defRPr sz="1400"/>
            </a:lvl5pPr>
            <a:lvl6pPr lvl="5">
              <a:spcBef>
                <a:spcPts val="0"/>
              </a:spcBef>
              <a:buSzPct val="100000"/>
              <a:defRPr sz="1400"/>
            </a:lvl6pPr>
            <a:lvl7pPr lvl="6">
              <a:spcBef>
                <a:spcPts val="0"/>
              </a:spcBef>
              <a:buSzPct val="100000"/>
              <a:defRPr sz="1400"/>
            </a:lvl7pPr>
            <a:lvl8pPr lvl="7">
              <a:spcBef>
                <a:spcPts val="0"/>
              </a:spcBef>
              <a:buSzPct val="100000"/>
              <a:defRPr sz="1400"/>
            </a:lvl8pPr>
            <a:lvl9pPr lvl="8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8102685" y="3110092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7070032" y="6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6" y="4105794"/>
            <a:ext cx="1037699" cy="1037699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0377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-9" y="4105790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8621747" y="4146315"/>
            <a:ext cx="518700" cy="51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8621753" y="3627615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2" name="Shape 122"/>
          <p:cNvGrpSpPr/>
          <p:nvPr/>
        </p:nvGrpSpPr>
        <p:grpSpPr>
          <a:xfrm>
            <a:off x="7424021" y="2343454"/>
            <a:ext cx="329718" cy="522702"/>
            <a:chOff x="6718575" y="2318625"/>
            <a:chExt cx="256950" cy="407375"/>
          </a:xfrm>
        </p:grpSpPr>
        <p:sp>
          <p:nvSpPr>
            <p:cNvPr id="123" name="Shape 1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3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7752" y="1861708"/>
            <a:ext cx="933084" cy="93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841" y="8"/>
            <a:ext cx="1868082" cy="186808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6344788" y="12"/>
            <a:ext cx="932999" cy="9329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8210900" y="1862680"/>
            <a:ext cx="932999" cy="9329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8210892" y="930218"/>
            <a:ext cx="932999" cy="9329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-286" y="3743869"/>
            <a:ext cx="932999" cy="932999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-292" y="4676847"/>
            <a:ext cx="466499" cy="4664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-300" y="3743866"/>
            <a:ext cx="466499" cy="4664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8677502" y="2798990"/>
            <a:ext cx="466499" cy="466499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7277743" y="0"/>
            <a:ext cx="466499" cy="4664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7" name="Shape 237"/>
          <p:cNvGrpSpPr/>
          <p:nvPr/>
        </p:nvGrpSpPr>
        <p:grpSpPr>
          <a:xfrm>
            <a:off x="8431832" y="1151245"/>
            <a:ext cx="490564" cy="490564"/>
            <a:chOff x="5941025" y="3634400"/>
            <a:chExt cx="467650" cy="467650"/>
          </a:xfrm>
        </p:grpSpPr>
        <p:sp>
          <p:nvSpPr>
            <p:cNvPr id="238" name="Shape 2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399" cy="27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EDBE0"/>
              </a:buClr>
              <a:buSzPct val="1000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CEDBE0"/>
              </a:buClr>
              <a:buSzPct val="1000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ctrTitle"/>
          </p:nvPr>
        </p:nvSpPr>
        <p:spPr>
          <a:xfrm>
            <a:off x="2953237" y="2033388"/>
            <a:ext cx="32208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Phát triển ứng dụng HTTT Hiện đại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3259699" y="3347075"/>
            <a:ext cx="2607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Trình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bày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Phạm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Minh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Tú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660926" y="511275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 smtClean="0"/>
              <a:t>Kế hoạch giảng dạy</a:t>
            </a:r>
            <a:endParaRPr lang="en" sz="3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609649"/>
              </p:ext>
            </p:extLst>
          </p:nvPr>
        </p:nvGraphicFramePr>
        <p:xfrm>
          <a:off x="536864" y="1422978"/>
          <a:ext cx="6134100" cy="2224231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  <a:tableStyleId>{AF9D12E2-CA7E-492E-8489-3082BA34075F}</a:tableStyleId>
              </a:tblPr>
              <a:tblGrid>
                <a:gridCol w="1533525"/>
                <a:gridCol w="1533525"/>
                <a:gridCol w="1533525"/>
                <a:gridCol w="1533525"/>
              </a:tblGrid>
              <a:tr h="336049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accent5">
                                <a:lumMod val="75000"/>
                              </a:schemeClr>
                            </a:solidFill>
                          </a:ln>
                        </a:rPr>
                        <a:t>09-2017</a:t>
                      </a:r>
                      <a:endParaRPr lang="en-US" dirty="0"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accent5">
                                <a:lumMod val="75000"/>
                              </a:schemeClr>
                            </a:solidFill>
                          </a:ln>
                        </a:rPr>
                        <a:t>10-2017</a:t>
                      </a:r>
                      <a:endParaRPr lang="en-US" dirty="0"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accent5">
                                <a:lumMod val="75000"/>
                              </a:schemeClr>
                            </a:solidFill>
                          </a:ln>
                        </a:rPr>
                        <a:t>11-2017</a:t>
                      </a:r>
                      <a:endParaRPr lang="en-US" dirty="0"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accent5">
                                <a:lumMod val="75000"/>
                              </a:schemeClr>
                            </a:solidFill>
                          </a:ln>
                        </a:rPr>
                        <a:t>12-2017</a:t>
                      </a:r>
                      <a:endParaRPr lang="en-US" dirty="0"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88818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5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8764" y="1113712"/>
            <a:ext cx="17732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04/09/2017 đến </a:t>
            </a:r>
            <a:r>
              <a:rPr lang="en-US" sz="11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24</a:t>
            </a:r>
            <a:r>
              <a:rPr lang="vi-VN" sz="11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/12/2017</a:t>
            </a:r>
            <a:endParaRPr lang="en-US" sz="11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81890" y="1849582"/>
            <a:ext cx="348095" cy="2701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929985" y="2130135"/>
            <a:ext cx="1078490" cy="27016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929985" y="2379516"/>
            <a:ext cx="5616288" cy="27016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161744" y="2576940"/>
            <a:ext cx="1443902" cy="27016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647208" y="2826308"/>
            <a:ext cx="1444337" cy="27016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185063" y="3034133"/>
            <a:ext cx="1361210" cy="27016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58511" y="3335469"/>
            <a:ext cx="5987762" cy="270163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461259"/>
              </p:ext>
            </p:extLst>
          </p:nvPr>
        </p:nvGraphicFramePr>
        <p:xfrm>
          <a:off x="2008474" y="3927186"/>
          <a:ext cx="2989553" cy="98078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0590"/>
                <a:gridCol w="2098963"/>
              </a:tblGrid>
              <a:tr h="1664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Xây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dựng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nhóm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đội</a:t>
                      </a:r>
                      <a:endParaRPr lang="en-US" dirty="0"/>
                    </a:p>
                  </a:txBody>
                  <a:tcPr/>
                </a:tc>
              </a:tr>
              <a:tr h="3711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định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yêu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cầu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án</a:t>
                      </a:r>
                      <a:endParaRPr lang="en-US" dirty="0"/>
                    </a:p>
                  </a:txBody>
                  <a:tcPr/>
                </a:tc>
              </a:tr>
              <a:tr h="1664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án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ight Arrow 21"/>
          <p:cNvSpPr/>
          <p:nvPr/>
        </p:nvSpPr>
        <p:spPr>
          <a:xfrm>
            <a:off x="2130137" y="3948546"/>
            <a:ext cx="555914" cy="2701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130137" y="4281052"/>
            <a:ext cx="555914" cy="27016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2130137" y="4655125"/>
            <a:ext cx="555915" cy="27016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347863"/>
              </p:ext>
            </p:extLst>
          </p:nvPr>
        </p:nvGraphicFramePr>
        <p:xfrm>
          <a:off x="5237018" y="3948546"/>
          <a:ext cx="2989553" cy="98078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0590"/>
                <a:gridCol w="2098963"/>
              </a:tblGrid>
              <a:tr h="1664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Phân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</a:t>
                      </a:r>
                      <a:endParaRPr lang="en-US" dirty="0"/>
                    </a:p>
                  </a:txBody>
                  <a:tcPr/>
                </a:tc>
              </a:tr>
              <a:tr h="3711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đặt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endParaRPr lang="en-US" dirty="0"/>
                    </a:p>
                  </a:txBody>
                  <a:tcPr/>
                </a:tc>
              </a:tr>
              <a:tr h="1664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triển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khai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ight Arrow 25"/>
          <p:cNvSpPr/>
          <p:nvPr/>
        </p:nvSpPr>
        <p:spPr>
          <a:xfrm>
            <a:off x="5341361" y="3948546"/>
            <a:ext cx="633412" cy="27016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341361" y="4281052"/>
            <a:ext cx="633412" cy="27016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359545" y="4655125"/>
            <a:ext cx="615228" cy="27016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61743" y="3345860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subTitle" idx="4294967295"/>
          </p:nvPr>
        </p:nvSpPr>
        <p:spPr>
          <a:xfrm>
            <a:off x="707516" y="424234"/>
            <a:ext cx="5421000" cy="158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chemeClr val="accent3"/>
                </a:solidFill>
              </a:rPr>
              <a:t>Tiêu chí đánh giá</a:t>
            </a:r>
            <a:endParaRPr lang="en" sz="3600" b="1" dirty="0">
              <a:solidFill>
                <a:schemeClr val="accent3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02731"/>
              </p:ext>
            </p:extLst>
          </p:nvPr>
        </p:nvGraphicFramePr>
        <p:xfrm>
          <a:off x="955963" y="1111248"/>
          <a:ext cx="6114934" cy="392834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986280"/>
                <a:gridCol w="2064327"/>
                <a:gridCol w="2064327"/>
              </a:tblGrid>
              <a:tr h="491043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Tiêu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chí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910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Xây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dựng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nhóm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đội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910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án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91043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Phân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80%</a:t>
                      </a:r>
                      <a:endParaRPr 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91043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Cài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đặt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9104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triển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khai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91043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hiểu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chủ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đề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91043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độ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20%</a:t>
                      </a:r>
                      <a:endParaRPr 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10959"/>
              </p:ext>
            </p:extLst>
          </p:nvPr>
        </p:nvGraphicFramePr>
        <p:xfrm>
          <a:off x="7296843" y="4166176"/>
          <a:ext cx="1691294" cy="87341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89857"/>
                <a:gridCol w="1101437"/>
              </a:tblGrid>
              <a:tr h="436707">
                <a:tc>
                  <a:txBody>
                    <a:bodyPr/>
                    <a:lstStyle/>
                    <a:p>
                      <a:r>
                        <a:rPr lang="en-US" dirty="0" smtClean="0"/>
                        <a:t>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</a:tr>
              <a:tr h="436707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ctrTitle"/>
          </p:nvPr>
        </p:nvSpPr>
        <p:spPr>
          <a:xfrm>
            <a:off x="2024966" y="1205345"/>
            <a:ext cx="5114700" cy="44675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Tài liệu tham khảo</a:t>
            </a:r>
            <a:endParaRPr lang="en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14475" y="1613925"/>
            <a:ext cx="6641052" cy="2396965"/>
          </a:xfrm>
        </p:spPr>
        <p:txBody>
          <a:bodyPr/>
          <a:lstStyle/>
          <a:p>
            <a:pPr lvl="2" algn="l"/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qu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66" y="1228150"/>
            <a:ext cx="2577234" cy="257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77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an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124</Words>
  <Application>Microsoft Office PowerPoint</Application>
  <PresentationFormat>On-screen Show (16:9)</PresentationFormat>
  <Paragraphs>39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Arvo</vt:lpstr>
      <vt:lpstr>Times New Roman</vt:lpstr>
      <vt:lpstr>Muli</vt:lpstr>
      <vt:lpstr>Titania template</vt:lpstr>
      <vt:lpstr>Phát triển ứng dụng HTTT Hiện đại</vt:lpstr>
      <vt:lpstr>Kế hoạch giảng dạy</vt:lpstr>
      <vt:lpstr>PowerPoint Presentation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dc:creator>pmtu</dc:creator>
  <cp:lastModifiedBy>pmtu</cp:lastModifiedBy>
  <cp:revision>20</cp:revision>
  <dcterms:modified xsi:type="dcterms:W3CDTF">2017-08-20T11:53:24Z</dcterms:modified>
</cp:coreProperties>
</file>