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Quattrocento Sans" charset="0"/>
      <p:regular r:id="rId21"/>
      <p:bold r:id="rId22"/>
      <p:italic r:id="rId23"/>
      <p:boldItalic r:id="rId24"/>
    </p:embeddedFont>
    <p:embeddedFont>
      <p:font typeface="Lora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8BDBBA-C7B4-48FB-A3F2-A901652E9E0D}">
  <a:tblStyle styleId="{DF8BDBBA-C7B4-48FB-A3F2-A901652E9E0D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-53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272616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12708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8872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8872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8872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8872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8872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8872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8872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8872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887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3759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887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887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887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887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887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887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887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-6025" y="3676511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cxnSp>
        <p:nvCxnSpPr>
          <p:cNvPr id="33" name="Shape 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4" name="Shape 34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381250" y="937116"/>
            <a:ext cx="6809700" cy="43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7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rtner.com/newsroom/id/173191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artinhilbert.net/big-data-for-development/" TargetMode="External"/><Relationship Id="rId5" Type="http://schemas.openxmlformats.org/officeDocument/2006/relationships/hyperlink" Target="https://www.youtube.com/watch?v=XRVIh1h47sA&amp;index=51&amp;list=PLtjBSCvWCU3rNm46D3R85efM0hrzjuAIg" TargetMode="External"/><Relationship Id="rId4" Type="http://schemas.openxmlformats.org/officeDocument/2006/relationships/hyperlink" Target="http://blogs.gartner.com/doug-laney/files/2012/01/ad949-3D-Data-Management-Controlling-Data-Volume-Velocity-and-Variety.pdf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Data_transmission" TargetMode="External"/><Relationship Id="rId3" Type="http://schemas.openxmlformats.org/officeDocument/2006/relationships/image" Target="../media/image1.jpg"/><Relationship Id="rId7" Type="http://schemas.openxmlformats.org/officeDocument/2006/relationships/hyperlink" Target="https://en.wikipedia.org/wiki/Data_shar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Data_analysis" TargetMode="External"/><Relationship Id="rId11" Type="http://schemas.openxmlformats.org/officeDocument/2006/relationships/hyperlink" Target="https://en.wikipedia.org/wiki/Information_privacy" TargetMode="External"/><Relationship Id="rId5" Type="http://schemas.openxmlformats.org/officeDocument/2006/relationships/hyperlink" Target="https://en.wikipedia.org/wiki/Computer_data_storage" TargetMode="External"/><Relationship Id="rId10" Type="http://schemas.openxmlformats.org/officeDocument/2006/relationships/hyperlink" Target="https://en.wikipedia.org/wiki/Query_language" TargetMode="External"/><Relationship Id="rId4" Type="http://schemas.openxmlformats.org/officeDocument/2006/relationships/hyperlink" Target="https://en.wikipedia.org/wiki/Automatic_identification_and_data_capture" TargetMode="External"/><Relationship Id="rId9" Type="http://schemas.openxmlformats.org/officeDocument/2006/relationships/hyperlink" Target="https://en.wikipedia.org/wiki/Data_visualization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gif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5204665" cy="75593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Big Data</a:t>
            </a:r>
            <a:endParaRPr lang="en" dirty="0"/>
          </a:p>
        </p:txBody>
      </p:sp>
      <p:grpSp>
        <p:nvGrpSpPr>
          <p:cNvPr id="62" name="Shape 62"/>
          <p:cNvGrpSpPr/>
          <p:nvPr/>
        </p:nvGrpSpPr>
        <p:grpSpPr>
          <a:xfrm>
            <a:off x="1299164" y="3511423"/>
            <a:ext cx="215966" cy="342398"/>
            <a:chOff x="6718575" y="2318625"/>
            <a:chExt cx="256950" cy="407375"/>
          </a:xfrm>
        </p:grpSpPr>
        <p:sp>
          <p:nvSpPr>
            <p:cNvPr id="63" name="Shape 6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028896" y="2981735"/>
            <a:ext cx="3140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Trình</a:t>
            </a:r>
            <a:r>
              <a:rPr lang="en-US" dirty="0" smtClean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bày</a:t>
            </a:r>
            <a:r>
              <a:rPr lang="en-US" dirty="0" smtClean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Ths</a:t>
            </a:r>
            <a:r>
              <a:rPr lang="en-US" dirty="0" smtClean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. </a:t>
            </a:r>
            <a:r>
              <a:rPr lang="en-US" dirty="0" err="1" smtClean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Phạm</a:t>
            </a:r>
            <a:r>
              <a:rPr lang="en-US" dirty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Minh </a:t>
            </a:r>
            <a:r>
              <a:rPr lang="en-US" dirty="0" err="1" smtClean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Tú</a:t>
            </a:r>
            <a:endParaRPr lang="en-US" dirty="0">
              <a:solidFill>
                <a:schemeClr val="tx1"/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hape 91"/>
          <p:cNvCxnSpPr/>
          <p:nvPr/>
        </p:nvCxnSpPr>
        <p:spPr>
          <a:xfrm>
            <a:off x="6450" y="1428750"/>
            <a:ext cx="1763507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3" name="Shape 93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 smtClean="0"/>
              <a:t>Chủ đề</a:t>
            </a:r>
            <a:endParaRPr lang="en" sz="6000" dirty="0"/>
          </a:p>
        </p:txBody>
      </p:sp>
      <p:cxnSp>
        <p:nvCxnSpPr>
          <p:cNvPr id="94" name="Shape 94"/>
          <p:cNvCxnSpPr/>
          <p:nvPr/>
        </p:nvCxnSpPr>
        <p:spPr>
          <a:xfrm>
            <a:off x="5029200" y="1428750"/>
            <a:ext cx="41147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" name="AutoShape 4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Image result for Ap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99" y="863892"/>
            <a:ext cx="1129716" cy="112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Related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8" descr="https://scontent.fsgn4-1.fna.fbcdn.net/v/t34.0-12/19987689_786861584807193_284921701_n.png?oh=d7b64a18e82267dc26a2b3ca3be8eb90&amp;oe=59A49BF8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83324"/>
              </p:ext>
            </p:extLst>
          </p:nvPr>
        </p:nvGraphicFramePr>
        <p:xfrm>
          <a:off x="307975" y="1993608"/>
          <a:ext cx="8597034" cy="266075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65678"/>
                <a:gridCol w="4536402"/>
                <a:gridCol w="1194954"/>
              </a:tblGrid>
              <a:tr h="360641">
                <a:tc rowSpan="8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KPI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  <a:rtl val="0"/>
                        </a:rPr>
                        <a:t>Key Performance Indicator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Điểm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8932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Giới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thiệu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Apache Spark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61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Cài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đặt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61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RDD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61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Lập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trình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cơ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bản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Spark +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Scala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+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intelliJ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61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Nguyên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lý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/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Cơ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chế</a:t>
                      </a: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61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Cho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một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ví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dụ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Spark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kết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hợp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cùng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Hadoop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611">
                <a:tc vMerge="1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Hoàn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thành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đúng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tiến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độ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AutoShape 2" descr="Image result for big data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Image result for big data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Image result for big data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Image result for apache spark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4" name="Picture 4" descr="Image result for apache spa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56" y="2521093"/>
            <a:ext cx="2513801" cy="167683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08391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hape 91"/>
          <p:cNvCxnSpPr/>
          <p:nvPr/>
        </p:nvCxnSpPr>
        <p:spPr>
          <a:xfrm>
            <a:off x="6450" y="1428750"/>
            <a:ext cx="1763507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3" name="Shape 93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 smtClean="0"/>
              <a:t>Chủ đề</a:t>
            </a:r>
            <a:endParaRPr lang="en" sz="6000" dirty="0"/>
          </a:p>
        </p:txBody>
      </p:sp>
      <p:cxnSp>
        <p:nvCxnSpPr>
          <p:cNvPr id="94" name="Shape 94"/>
          <p:cNvCxnSpPr/>
          <p:nvPr/>
        </p:nvCxnSpPr>
        <p:spPr>
          <a:xfrm>
            <a:off x="5029200" y="1428750"/>
            <a:ext cx="41147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" name="AutoShape 4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Image result for Ap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99" y="863892"/>
            <a:ext cx="1129716" cy="112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Related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8" descr="https://scontent.fsgn4-1.fna.fbcdn.net/v/t34.0-12/19987689_786861584807193_284921701_n.png?oh=d7b64a18e82267dc26a2b3ca3be8eb90&amp;oe=59A49BF8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343431"/>
              </p:ext>
            </p:extLst>
          </p:nvPr>
        </p:nvGraphicFramePr>
        <p:xfrm>
          <a:off x="307975" y="2202296"/>
          <a:ext cx="8597034" cy="269332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65678"/>
                <a:gridCol w="4536402"/>
                <a:gridCol w="1194954"/>
              </a:tblGrid>
              <a:tr h="333086">
                <a:tc rowSpan="8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KPI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  <a:rtl val="0"/>
                        </a:rPr>
                        <a:t>Key Performance Indicator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Điểm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948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Giới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thiệu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Amazon S3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Lịch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sử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Cài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đặt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Sử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dụng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Sử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dụng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một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ASW SDK for Java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hoặc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.NET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ông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trình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nghiên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cứu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tham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chiếu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ASW S3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So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sánh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với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Hadoop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Hoàn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thành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đúng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tiến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độ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AutoShape 2" descr="Image result for big data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Image result for big data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Image result for big data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6" name="Picture 2" descr="Image result for amazon s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779855"/>
            <a:ext cx="2610632" cy="130377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6433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hape 91"/>
          <p:cNvCxnSpPr/>
          <p:nvPr/>
        </p:nvCxnSpPr>
        <p:spPr>
          <a:xfrm>
            <a:off x="6450" y="1428750"/>
            <a:ext cx="1763507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3" name="Shape 93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 smtClean="0"/>
              <a:t>Chủ đề</a:t>
            </a:r>
            <a:endParaRPr lang="en" sz="6000" dirty="0"/>
          </a:p>
        </p:txBody>
      </p:sp>
      <p:cxnSp>
        <p:nvCxnSpPr>
          <p:cNvPr id="94" name="Shape 94"/>
          <p:cNvCxnSpPr/>
          <p:nvPr/>
        </p:nvCxnSpPr>
        <p:spPr>
          <a:xfrm>
            <a:off x="5029200" y="1428750"/>
            <a:ext cx="41147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" name="AutoShape 4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Image result for Ap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99" y="863892"/>
            <a:ext cx="1129716" cy="112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Related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8" descr="https://scontent.fsgn4-1.fna.fbcdn.net/v/t34.0-12/19987689_786861584807193_284921701_n.png?oh=d7b64a18e82267dc26a2b3ca3be8eb90&amp;oe=59A49BF8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768296"/>
              </p:ext>
            </p:extLst>
          </p:nvPr>
        </p:nvGraphicFramePr>
        <p:xfrm>
          <a:off x="307975" y="2202296"/>
          <a:ext cx="8597034" cy="269332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65678"/>
                <a:gridCol w="4536402"/>
                <a:gridCol w="1194954"/>
              </a:tblGrid>
              <a:tr h="333086">
                <a:tc rowSpan="8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KPI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  <a:rtl val="0"/>
                        </a:rPr>
                        <a:t>Key Performance Indicator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Điểm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948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Giới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thiệu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MongoDB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Lịch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sử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Cài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đặt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Sử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dụng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Create, Drop, Query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trong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MonoDB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MonoDB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và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MapReduce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Test Search, Relationships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Nguyên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lý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/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Cơ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chế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Hoàn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thành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đúng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tiến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độ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AutoShape 2" descr="Image result for big data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Image result for big data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Image result for big data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0" name="Picture 2" descr="Image result for MongoD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08" y="2877354"/>
            <a:ext cx="2407997" cy="129661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64907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hape 91"/>
          <p:cNvCxnSpPr/>
          <p:nvPr/>
        </p:nvCxnSpPr>
        <p:spPr>
          <a:xfrm>
            <a:off x="6450" y="1428750"/>
            <a:ext cx="1763507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3" name="Shape 93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 smtClean="0"/>
              <a:t>Chủ đề</a:t>
            </a:r>
            <a:endParaRPr lang="en" sz="6000" dirty="0"/>
          </a:p>
        </p:txBody>
      </p:sp>
      <p:cxnSp>
        <p:nvCxnSpPr>
          <p:cNvPr id="94" name="Shape 94"/>
          <p:cNvCxnSpPr/>
          <p:nvPr/>
        </p:nvCxnSpPr>
        <p:spPr>
          <a:xfrm>
            <a:off x="5029200" y="1428750"/>
            <a:ext cx="41147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" name="AutoShape 4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Image result for Ap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99" y="863892"/>
            <a:ext cx="1129716" cy="112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Related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8" descr="https://scontent.fsgn4-1.fna.fbcdn.net/v/t34.0-12/19987689_786861584807193_284921701_n.png?oh=d7b64a18e82267dc26a2b3ca3be8eb90&amp;oe=59A49BF8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696166"/>
              </p:ext>
            </p:extLst>
          </p:nvPr>
        </p:nvGraphicFramePr>
        <p:xfrm>
          <a:off x="307975" y="2202296"/>
          <a:ext cx="8597034" cy="269332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65678"/>
                <a:gridCol w="4536402"/>
                <a:gridCol w="1194954"/>
              </a:tblGrid>
              <a:tr h="333086">
                <a:tc rowSpan="8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KPI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  <a:rtl val="0"/>
                        </a:rPr>
                        <a:t>Key Performance Indicator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Điểm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948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Giới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thiệu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Cassandra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Lịch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sử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phù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hợp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với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ứng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dụng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nào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?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Cài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đặt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Sử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dụng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Create,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Drop, Alter, Query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Cassandra - CQL Collections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  <a:rtl val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Nguyên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lý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/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Cơ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chế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Hoàn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thành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đúng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tiến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độ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AutoShape 2" descr="Image result for big data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Image result for big data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Image result for big data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4" name="Picture 2" descr="Image result for cassandra Nosq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2756621"/>
            <a:ext cx="2733675" cy="138112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89309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hape 91"/>
          <p:cNvCxnSpPr/>
          <p:nvPr/>
        </p:nvCxnSpPr>
        <p:spPr>
          <a:xfrm>
            <a:off x="6450" y="1428750"/>
            <a:ext cx="1763507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3" name="Shape 93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 smtClean="0"/>
              <a:t>Chủ đề</a:t>
            </a:r>
            <a:endParaRPr lang="en" sz="6000" dirty="0"/>
          </a:p>
        </p:txBody>
      </p:sp>
      <p:cxnSp>
        <p:nvCxnSpPr>
          <p:cNvPr id="94" name="Shape 94"/>
          <p:cNvCxnSpPr/>
          <p:nvPr/>
        </p:nvCxnSpPr>
        <p:spPr>
          <a:xfrm>
            <a:off x="5029200" y="1428750"/>
            <a:ext cx="41147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" name="AutoShape 4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Image result for Ap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99" y="863892"/>
            <a:ext cx="1129716" cy="112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Related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8" descr="https://scontent.fsgn4-1.fna.fbcdn.net/v/t34.0-12/19987689_786861584807193_284921701_n.png?oh=d7b64a18e82267dc26a2b3ca3be8eb90&amp;oe=59A49BF8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787594"/>
              </p:ext>
            </p:extLst>
          </p:nvPr>
        </p:nvGraphicFramePr>
        <p:xfrm>
          <a:off x="307975" y="2202296"/>
          <a:ext cx="8597034" cy="269332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65678"/>
                <a:gridCol w="4536402"/>
                <a:gridCol w="1194954"/>
              </a:tblGrid>
              <a:tr h="333086">
                <a:tc rowSpan="8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KPI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  <a:rtl val="0"/>
                        </a:rPr>
                        <a:t>Key Performance Indicator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Điểm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948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Giới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thiệu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Redis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Lịch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sử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phù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hợp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với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ứng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dụng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nào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?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Cài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đặt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Sử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dụng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Commands, Keys, Strings,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Hashes, Lists, Sets,…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Redis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</a:t>
                      </a:r>
                      <a:r>
                        <a:rPr lang="en-US" sz="1400" b="0" i="0" u="none" strike="noStrike" cap="none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với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Client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Connection, Partitioning, Java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  <a:rtl val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Nguyên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lý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/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Cơ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chế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Hoàn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thành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đúng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tiến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độ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AutoShape 2" descr="Image result for big data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Image result for big data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Image result for big data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18" name="Picture 2" descr="Image result for Red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3170817"/>
            <a:ext cx="2736359" cy="9144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87976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hape 91"/>
          <p:cNvCxnSpPr/>
          <p:nvPr/>
        </p:nvCxnSpPr>
        <p:spPr>
          <a:xfrm>
            <a:off x="6450" y="1428750"/>
            <a:ext cx="1763507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3" name="Shape 93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 smtClean="0"/>
              <a:t>Chủ đề</a:t>
            </a:r>
            <a:endParaRPr lang="en" sz="6000" dirty="0"/>
          </a:p>
        </p:txBody>
      </p:sp>
      <p:cxnSp>
        <p:nvCxnSpPr>
          <p:cNvPr id="94" name="Shape 94"/>
          <p:cNvCxnSpPr/>
          <p:nvPr/>
        </p:nvCxnSpPr>
        <p:spPr>
          <a:xfrm>
            <a:off x="5029200" y="1428750"/>
            <a:ext cx="41147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" name="AutoShape 4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Image result for Ap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99" y="863892"/>
            <a:ext cx="1129716" cy="112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Related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8" descr="https://scontent.fsgn4-1.fna.fbcdn.net/v/t34.0-12/19987689_786861584807193_284921701_n.png?oh=d7b64a18e82267dc26a2b3ca3be8eb90&amp;oe=59A49BF8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292705"/>
              </p:ext>
            </p:extLst>
          </p:nvPr>
        </p:nvGraphicFramePr>
        <p:xfrm>
          <a:off x="307975" y="2202296"/>
          <a:ext cx="8597034" cy="269332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65678"/>
                <a:gridCol w="4536402"/>
                <a:gridCol w="1194954"/>
              </a:tblGrid>
              <a:tr h="333086">
                <a:tc rowSpan="8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KPI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  <a:rtl val="0"/>
                        </a:rPr>
                        <a:t>Key Performance Indicator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Điểm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948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Giới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thiệu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kafka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Lịch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sử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phù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hợp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với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ứng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dụng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nào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?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Cài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đặt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Sử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dụng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Apache Kafka - Basic Operations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  <a:rtl val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Apache Kafka - Integration With Spark</a:t>
                      </a: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(</a:t>
                      </a:r>
                      <a:r>
                        <a:rPr lang="en-US" sz="1400" b="0" i="0" u="none" strike="noStrike" cap="none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Có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demo)</a:t>
                      </a:r>
                      <a:endParaRPr lang="en-US" sz="14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  <a:rtl val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Nguyên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lý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/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Cơ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chế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Hoàn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thành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đúng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tiến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độ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AutoShape 2" descr="Image result for big data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Image result for big data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Image result for big data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Image result for kafka message queue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Image result for kafka message queue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46" name="Picture 6" descr="Image result for kafka message queu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46025">
            <a:off x="290725" y="3150901"/>
            <a:ext cx="2776958" cy="82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08541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hape 91"/>
          <p:cNvCxnSpPr/>
          <p:nvPr/>
        </p:nvCxnSpPr>
        <p:spPr>
          <a:xfrm>
            <a:off x="6450" y="1428750"/>
            <a:ext cx="1763507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3" name="Shape 93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 smtClean="0"/>
              <a:t>Chủ đề</a:t>
            </a:r>
            <a:endParaRPr lang="en" sz="6000" dirty="0"/>
          </a:p>
        </p:txBody>
      </p:sp>
      <p:cxnSp>
        <p:nvCxnSpPr>
          <p:cNvPr id="94" name="Shape 94"/>
          <p:cNvCxnSpPr/>
          <p:nvPr/>
        </p:nvCxnSpPr>
        <p:spPr>
          <a:xfrm>
            <a:off x="5029200" y="1428750"/>
            <a:ext cx="41147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" name="AutoShape 4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Image result for Ap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99" y="863892"/>
            <a:ext cx="1129716" cy="112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Related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8" descr="https://scontent.fsgn4-1.fna.fbcdn.net/v/t34.0-12/19987689_786861584807193_284921701_n.png?oh=d7b64a18e82267dc26a2b3ca3be8eb90&amp;oe=59A49BF8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502231"/>
              </p:ext>
            </p:extLst>
          </p:nvPr>
        </p:nvGraphicFramePr>
        <p:xfrm>
          <a:off x="307975" y="2202296"/>
          <a:ext cx="8597034" cy="288936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65678"/>
                <a:gridCol w="4536402"/>
                <a:gridCol w="1194954"/>
              </a:tblGrid>
              <a:tr h="333086">
                <a:tc rowSpan="8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KPI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  <a:rtl val="0"/>
                        </a:rPr>
                        <a:t>Key Performance Indicator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Điểm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948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Giới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thiệu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Lịch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sử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Cài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đặt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Sử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dụng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Configuration,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management, building, testing, automated, notification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  <a:rtl val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Xây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</a:t>
                      </a:r>
                      <a:r>
                        <a:rPr lang="en-US" sz="1400" b="0" i="0" u="none" strike="noStrike" cap="none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dựng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case study minh </a:t>
                      </a:r>
                      <a:r>
                        <a:rPr lang="en-US" sz="1400" b="0" i="0" u="none" strike="noStrike" cap="none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họa</a:t>
                      </a:r>
                      <a:endParaRPr lang="en-US" sz="14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  <a:rtl val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Nguyên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lý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/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Cơ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chế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Hoàn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thành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đúng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tiến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độ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AutoShape 2" descr="Image result for big data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Image result for big data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Image result for big data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Image result for kafka message queue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Image result for kafka message queue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6" name="Picture 2" descr="Image result for apache stor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82" y="2984212"/>
            <a:ext cx="2476750" cy="97037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11976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hape 91"/>
          <p:cNvCxnSpPr/>
          <p:nvPr/>
        </p:nvCxnSpPr>
        <p:spPr>
          <a:xfrm>
            <a:off x="6450" y="1428750"/>
            <a:ext cx="1763507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3" name="Shape 93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 smtClean="0"/>
              <a:t>Chủ đề</a:t>
            </a:r>
            <a:endParaRPr lang="en" sz="6000" dirty="0"/>
          </a:p>
        </p:txBody>
      </p:sp>
      <p:cxnSp>
        <p:nvCxnSpPr>
          <p:cNvPr id="94" name="Shape 94"/>
          <p:cNvCxnSpPr/>
          <p:nvPr/>
        </p:nvCxnSpPr>
        <p:spPr>
          <a:xfrm>
            <a:off x="5029200" y="1428750"/>
            <a:ext cx="41147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" name="AutoShape 4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Image result for Ap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99" y="863892"/>
            <a:ext cx="1129716" cy="112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Related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8" descr="https://scontent.fsgn4-1.fna.fbcdn.net/v/t34.0-12/19987689_786861584807193_284921701_n.png?oh=d7b64a18e82267dc26a2b3ca3be8eb90&amp;oe=59A49BF8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625712"/>
              </p:ext>
            </p:extLst>
          </p:nvPr>
        </p:nvGraphicFramePr>
        <p:xfrm>
          <a:off x="307975" y="2202296"/>
          <a:ext cx="8597034" cy="269332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65678"/>
                <a:gridCol w="4536402"/>
                <a:gridCol w="1194954"/>
              </a:tblGrid>
              <a:tr h="333086">
                <a:tc rowSpan="8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KPI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  <a:rtl val="0"/>
                        </a:rPr>
                        <a:t>Key Performance Indicator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Điểm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948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Giới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thiệu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Lịch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sử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phù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hợp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với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ứng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dụng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nào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?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Cài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đặt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Sử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dụng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Cluster,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Msging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, Trident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  <a:rtl val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Xây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</a:t>
                      </a:r>
                      <a:r>
                        <a:rPr lang="en-US" sz="1400" b="0" i="0" u="none" strike="noStrike" cap="none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dựng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case study minh </a:t>
                      </a:r>
                      <a:r>
                        <a:rPr lang="en-US" sz="1400" b="0" i="0" u="none" strike="noStrike" cap="none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họa</a:t>
                      </a:r>
                      <a:endParaRPr lang="en-US" sz="14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  <a:rtl val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Nguyên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lý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/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Cơ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chế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Hoàn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thành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đúng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tiến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độ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AutoShape 2" descr="Image result for big data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Image result for big data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Image result for big data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Image result for kafka message queue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Image result for kafka message queue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2" descr="Image result for jenkins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292" name="Picture 4" descr="Image result for jenki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89525">
            <a:off x="307975" y="3001529"/>
            <a:ext cx="2843213" cy="914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658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hape 91"/>
          <p:cNvCxnSpPr/>
          <p:nvPr/>
        </p:nvCxnSpPr>
        <p:spPr>
          <a:xfrm>
            <a:off x="6450" y="1428750"/>
            <a:ext cx="1763507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3" name="Shape 93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 smtClean="0"/>
              <a:t>Chủ đề</a:t>
            </a:r>
            <a:endParaRPr lang="en" sz="6000" dirty="0"/>
          </a:p>
        </p:txBody>
      </p:sp>
      <p:cxnSp>
        <p:nvCxnSpPr>
          <p:cNvPr id="94" name="Shape 94"/>
          <p:cNvCxnSpPr/>
          <p:nvPr/>
        </p:nvCxnSpPr>
        <p:spPr>
          <a:xfrm>
            <a:off x="5029200" y="1428750"/>
            <a:ext cx="41147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" name="AutoShape 4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Image result for Ap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99" y="863892"/>
            <a:ext cx="1129716" cy="112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Related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8" descr="https://scontent.fsgn4-1.fna.fbcdn.net/v/t34.0-12/19987689_786861584807193_284921701_n.png?oh=d7b64a18e82267dc26a2b3ca3be8eb90&amp;oe=59A49BF8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179036"/>
              </p:ext>
            </p:extLst>
          </p:nvPr>
        </p:nvGraphicFramePr>
        <p:xfrm>
          <a:off x="307975" y="2202296"/>
          <a:ext cx="8597034" cy="269332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65678"/>
                <a:gridCol w="4536402"/>
                <a:gridCol w="1194954"/>
              </a:tblGrid>
              <a:tr h="333086">
                <a:tc rowSpan="8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KPI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  <a:rtl val="0"/>
                        </a:rPr>
                        <a:t>Key Performance Indicator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Điểm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948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Giới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thiệu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Lịch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sử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phù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hợp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với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ứng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dụng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nào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?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Cài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đặt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Sử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dụng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Shipper, Broker, Indexer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  <a:rtl val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Seach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,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Storage, Web Interface, </a:t>
                      </a:r>
                      <a:r>
                        <a:rPr lang="en-US" sz="1400" b="0" i="0" u="none" strike="noStrike" cap="none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Ứng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</a:t>
                      </a:r>
                      <a:r>
                        <a:rPr lang="en-US" sz="1400" b="0" i="0" u="none" strike="noStrike" cap="none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dụng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minh </a:t>
                      </a:r>
                      <a:r>
                        <a:rPr lang="en-US" sz="1400" b="0" i="0" u="none" strike="noStrike" cap="none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họa</a:t>
                      </a:r>
                      <a:endParaRPr lang="en-US" sz="14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  <a:rtl val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Nguyên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lý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/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Cơ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chế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Hoàn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thành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đúng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tiến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độ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AutoShape 2" descr="Image result for big data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Image result for big data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Image result for big data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Image result for kafka message queue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Image result for kafka message queue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2" descr="Image result for jenkins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2" descr="Image result for logstash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4" descr="Image result for logstash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6" descr="Image result for logstash tutorial pdf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32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77" y="2980894"/>
            <a:ext cx="2235200" cy="88034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258311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Định nghĩa</a:t>
            </a:r>
            <a:endParaRPr lang="en" dirty="0"/>
          </a:p>
        </p:txBody>
      </p:sp>
      <p:grpSp>
        <p:nvGrpSpPr>
          <p:cNvPr id="77" name="Shape 77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78" name="Shape 7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2" name="Shape 82"/>
          <p:cNvSpPr txBox="1"/>
          <p:nvPr/>
        </p:nvSpPr>
        <p:spPr>
          <a:xfrm>
            <a:off x="1381250" y="1352550"/>
            <a:ext cx="7031099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2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Mô hình 3V được dùng rộng rãi trong khái niệm Big Data</a:t>
            </a:r>
            <a:endParaRPr lang="en" sz="1200" b="1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" name="Shape 188"/>
          <p:cNvSpPr/>
          <p:nvPr/>
        </p:nvSpPr>
        <p:spPr>
          <a:xfrm>
            <a:off x="3595323" y="1808525"/>
            <a:ext cx="2399100" cy="239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sz="1800" dirty="0"/>
              <a:t>V</a:t>
            </a:r>
            <a:r>
              <a:rPr lang="en-US" sz="1800" dirty="0" smtClean="0"/>
              <a:t>elocity</a:t>
            </a:r>
            <a:endParaRPr lang="en" sz="18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" name="Shape 189"/>
          <p:cNvSpPr/>
          <p:nvPr/>
        </p:nvSpPr>
        <p:spPr>
          <a:xfrm>
            <a:off x="1545800" y="18085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sz="1800" dirty="0" smtClean="0"/>
              <a:t>Volume</a:t>
            </a:r>
            <a:endParaRPr lang="en" sz="18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" name="Shape 190"/>
          <p:cNvSpPr/>
          <p:nvPr/>
        </p:nvSpPr>
        <p:spPr>
          <a:xfrm>
            <a:off x="5644847" y="18085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sz="1800" dirty="0"/>
              <a:t>V</a:t>
            </a:r>
            <a:r>
              <a:rPr lang="en-US" sz="1800" dirty="0" smtClean="0"/>
              <a:t>ariety</a:t>
            </a:r>
            <a:endParaRPr lang="en" sz="18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" name="Shape 75"/>
          <p:cNvSpPr/>
          <p:nvPr/>
        </p:nvSpPr>
        <p:spPr>
          <a:xfrm>
            <a:off x="5650" y="3657600"/>
            <a:ext cx="9144000" cy="1485699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www.gartner.com/newsroom/id/1731916</a:t>
            </a:r>
            <a:endParaRPr lang="en-US" dirty="0" smtClean="0"/>
          </a:p>
          <a:p>
            <a:pPr lvl="0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blogs.gartner.com/doug-laney/files/2012/01/ad949-3D-Data-Management-Controlling-Data-Volume-Velocity-and-Variety.pdf</a:t>
            </a:r>
            <a:endParaRPr lang="en-US" dirty="0" smtClean="0"/>
          </a:p>
          <a:p>
            <a:pPr lvl="0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www.youtube.com/watch?v=XRVIh1h47sA&amp;index=51&amp;list=PLtjBSCvWCU3rNm46D3R85efM0hrzjuAIg</a:t>
            </a:r>
            <a:endParaRPr lang="en-US" dirty="0" smtClean="0"/>
          </a:p>
          <a:p>
            <a:pPr lvl="0"/>
            <a:r>
              <a:rPr lang="en-US" dirty="0">
                <a:hlinkClick r:id="rId6"/>
              </a:rPr>
              <a:t>http://www.martinhilbert.net/big-data-for-development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lvl="0"/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hape 91"/>
          <p:cNvCxnSpPr/>
          <p:nvPr/>
        </p:nvCxnSpPr>
        <p:spPr>
          <a:xfrm>
            <a:off x="6450" y="1428750"/>
            <a:ext cx="23972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600" y="861898"/>
            <a:ext cx="1133700" cy="113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3" name="Shape 93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 smtClean="0"/>
              <a:t>Thử thách!</a:t>
            </a:r>
            <a:endParaRPr lang="en" sz="6000" dirty="0"/>
          </a:p>
        </p:txBody>
      </p:sp>
      <p:cxnSp>
        <p:nvCxnSpPr>
          <p:cNvPr id="94" name="Shape 94"/>
          <p:cNvCxnSpPr/>
          <p:nvPr/>
        </p:nvCxnSpPr>
        <p:spPr>
          <a:xfrm>
            <a:off x="6317673" y="1428750"/>
            <a:ext cx="2826227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" name="TextBox 2"/>
          <p:cNvSpPr txBox="1"/>
          <p:nvPr/>
        </p:nvSpPr>
        <p:spPr>
          <a:xfrm>
            <a:off x="2403749" y="2215101"/>
            <a:ext cx="6072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 tooltip="Automatic identification and data capture"/>
              </a:rPr>
              <a:t>capturing data</a:t>
            </a:r>
            <a:r>
              <a:rPr lang="en-US" dirty="0"/>
              <a:t>, </a:t>
            </a:r>
            <a:r>
              <a:rPr lang="en-US" dirty="0">
                <a:hlinkClick r:id="rId5" tooltip="Computer data storage"/>
              </a:rPr>
              <a:t>data storage</a:t>
            </a:r>
            <a:r>
              <a:rPr lang="en-US" dirty="0"/>
              <a:t>, </a:t>
            </a:r>
            <a:r>
              <a:rPr lang="en-US" dirty="0">
                <a:hlinkClick r:id="rId6" tooltip="Data analysis"/>
              </a:rPr>
              <a:t>data analysis</a:t>
            </a:r>
            <a:r>
              <a:rPr lang="en-US" dirty="0"/>
              <a:t>, search, </a:t>
            </a:r>
            <a:endParaRPr lang="en-US" dirty="0" smtClean="0"/>
          </a:p>
          <a:p>
            <a:r>
              <a:rPr lang="en-US" dirty="0" smtClean="0">
                <a:hlinkClick r:id="rId7" tooltip="Data sharing"/>
              </a:rPr>
              <a:t>sharing</a:t>
            </a:r>
            <a:r>
              <a:rPr lang="en-US" dirty="0"/>
              <a:t>, </a:t>
            </a:r>
            <a:r>
              <a:rPr lang="en-US" dirty="0">
                <a:hlinkClick r:id="rId8" tooltip="Data transmission"/>
              </a:rPr>
              <a:t>transfer</a:t>
            </a:r>
            <a:r>
              <a:rPr lang="en-US" dirty="0"/>
              <a:t>, </a:t>
            </a:r>
            <a:r>
              <a:rPr lang="en-US" dirty="0">
                <a:hlinkClick r:id="rId9" tooltip="Data visualization"/>
              </a:rPr>
              <a:t>visualization</a:t>
            </a:r>
            <a:r>
              <a:rPr lang="en-US" dirty="0"/>
              <a:t>, </a:t>
            </a:r>
            <a:r>
              <a:rPr lang="en-US" dirty="0">
                <a:hlinkClick r:id="rId10" tooltip="Query language"/>
              </a:rPr>
              <a:t>querying</a:t>
            </a:r>
            <a:r>
              <a:rPr lang="en-US" dirty="0"/>
              <a:t>, updating and </a:t>
            </a:r>
            <a:r>
              <a:rPr lang="en-US" dirty="0">
                <a:hlinkClick r:id="rId11" tooltip="Information privacy"/>
              </a:rPr>
              <a:t>information privacy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hape 91"/>
          <p:cNvCxnSpPr/>
          <p:nvPr/>
        </p:nvCxnSpPr>
        <p:spPr>
          <a:xfrm>
            <a:off x="6450" y="1428750"/>
            <a:ext cx="1763507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3" name="Shape 93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 smtClean="0"/>
              <a:t>Khảo sát</a:t>
            </a:r>
            <a:endParaRPr lang="en" sz="6000" dirty="0"/>
          </a:p>
        </p:txBody>
      </p:sp>
      <p:cxnSp>
        <p:nvCxnSpPr>
          <p:cNvPr id="94" name="Shape 94"/>
          <p:cNvCxnSpPr/>
          <p:nvPr/>
        </p:nvCxnSpPr>
        <p:spPr>
          <a:xfrm>
            <a:off x="5559136" y="1428750"/>
            <a:ext cx="358476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026" name="Picture 2" descr="Image result for faceboo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419" y="3531921"/>
            <a:ext cx="1247614" cy="573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104" y="1861732"/>
            <a:ext cx="1330325" cy="133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p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99" y="863892"/>
            <a:ext cx="1129716" cy="112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you tub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152" y="2138629"/>
            <a:ext cx="1059873" cy="65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lated ima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929" y="1593079"/>
            <a:ext cx="1111854" cy="1111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amaz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03" y="4105617"/>
            <a:ext cx="1758553" cy="64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age result for chứng khoá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76" y="2269807"/>
            <a:ext cx="2234850" cy="116745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Related imag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847" y="2704933"/>
            <a:ext cx="2197000" cy="146466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Related image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63" b="28499"/>
          <a:stretch/>
        </p:blipFill>
        <p:spPr bwMode="auto">
          <a:xfrm>
            <a:off x="5290552" y="4180594"/>
            <a:ext cx="2484755" cy="680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Image result for google drive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0" t="27315" r="5185" b="25968"/>
          <a:stretch/>
        </p:blipFill>
        <p:spPr bwMode="auto">
          <a:xfrm>
            <a:off x="3990327" y="3276337"/>
            <a:ext cx="1736643" cy="56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Image result for internet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396" y="4169600"/>
            <a:ext cx="1473383" cy="815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67436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hape 91"/>
          <p:cNvCxnSpPr/>
          <p:nvPr/>
        </p:nvCxnSpPr>
        <p:spPr>
          <a:xfrm>
            <a:off x="6450" y="1428750"/>
            <a:ext cx="1763507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3" name="Shape 93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 smtClean="0"/>
              <a:t>Khảo sát</a:t>
            </a:r>
            <a:endParaRPr lang="en" sz="6000" dirty="0"/>
          </a:p>
        </p:txBody>
      </p:sp>
      <p:cxnSp>
        <p:nvCxnSpPr>
          <p:cNvPr id="94" name="Shape 94"/>
          <p:cNvCxnSpPr/>
          <p:nvPr/>
        </p:nvCxnSpPr>
        <p:spPr>
          <a:xfrm>
            <a:off x="5559136" y="1428750"/>
            <a:ext cx="358476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" name="AutoShape 4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Image result for Ap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99" y="863892"/>
            <a:ext cx="1129716" cy="112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Related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8" descr="https://scontent.fsgn4-1.fna.fbcdn.net/v/t34.0-12/19987689_786861584807193_284921701_n.png?oh=d7b64a18e82267dc26a2b3ca3be8eb90&amp;oe=59A49BF8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848" y="2140526"/>
            <a:ext cx="3884351" cy="1757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1" name="Picture 13" descr="https://scontent.fsgn4-1.fna.fbcdn.net/v/t34.0-12/19987689_786861584807193_284921701_n.png?oh=d7b64a18e82267dc26a2b3ca3be8eb90&amp;oe=59A49BF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2140526"/>
            <a:ext cx="3993008" cy="277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15546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hape 91"/>
          <p:cNvCxnSpPr/>
          <p:nvPr/>
        </p:nvCxnSpPr>
        <p:spPr>
          <a:xfrm>
            <a:off x="6450" y="1428750"/>
            <a:ext cx="1763507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3" name="Shape 93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 smtClean="0"/>
              <a:t>Chủ đề</a:t>
            </a:r>
            <a:endParaRPr lang="en" sz="6000" dirty="0"/>
          </a:p>
        </p:txBody>
      </p:sp>
      <p:cxnSp>
        <p:nvCxnSpPr>
          <p:cNvPr id="94" name="Shape 94"/>
          <p:cNvCxnSpPr/>
          <p:nvPr/>
        </p:nvCxnSpPr>
        <p:spPr>
          <a:xfrm>
            <a:off x="5029200" y="1428750"/>
            <a:ext cx="41147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" name="AutoShape 4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Image result for Ap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99" y="863892"/>
            <a:ext cx="1129716" cy="112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Related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8" descr="https://scontent.fsgn4-1.fna.fbcdn.net/v/t34.0-12/19987689_786861584807193_284921701_n.png?oh=d7b64a18e82267dc26a2b3ca3be8eb90&amp;oe=59A49BF8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232927"/>
              </p:ext>
            </p:extLst>
          </p:nvPr>
        </p:nvGraphicFramePr>
        <p:xfrm>
          <a:off x="307975" y="2202296"/>
          <a:ext cx="8597034" cy="269332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65678"/>
                <a:gridCol w="4536402"/>
                <a:gridCol w="1194954"/>
              </a:tblGrid>
              <a:tr h="333086">
                <a:tc rowSpan="8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KPI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  <a:rtl val="0"/>
                        </a:rPr>
                        <a:t>Key Performance Indicator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Điểm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948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Định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nghĩa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Lịch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sử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Thử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thách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Công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nghệ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Hướng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nghiên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cứu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Tài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liệu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Hoàn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thành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đúng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tiến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độ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AutoShape 2" descr="Image result for big data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Image result for big data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Image result for big data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2571750"/>
            <a:ext cx="2800350" cy="162877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37549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hape 91"/>
          <p:cNvCxnSpPr/>
          <p:nvPr/>
        </p:nvCxnSpPr>
        <p:spPr>
          <a:xfrm>
            <a:off x="6450" y="1428750"/>
            <a:ext cx="1763507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3" name="Shape 93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 smtClean="0"/>
              <a:t>Chủ đề</a:t>
            </a:r>
            <a:endParaRPr lang="en" sz="6000" dirty="0"/>
          </a:p>
        </p:txBody>
      </p:sp>
      <p:cxnSp>
        <p:nvCxnSpPr>
          <p:cNvPr id="94" name="Shape 94"/>
          <p:cNvCxnSpPr/>
          <p:nvPr/>
        </p:nvCxnSpPr>
        <p:spPr>
          <a:xfrm>
            <a:off x="5029200" y="1428750"/>
            <a:ext cx="41147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" name="AutoShape 4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Image result for Ap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99" y="863892"/>
            <a:ext cx="1129716" cy="112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Related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8" descr="https://scontent.fsgn4-1.fna.fbcdn.net/v/t34.0-12/19987689_786861584807193_284921701_n.png?oh=d7b64a18e82267dc26a2b3ca3be8eb90&amp;oe=59A49BF8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063859"/>
              </p:ext>
            </p:extLst>
          </p:nvPr>
        </p:nvGraphicFramePr>
        <p:xfrm>
          <a:off x="307975" y="2202296"/>
          <a:ext cx="8597034" cy="269332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65678"/>
                <a:gridCol w="4536402"/>
                <a:gridCol w="1194954"/>
              </a:tblGrid>
              <a:tr h="333086">
                <a:tc rowSpan="8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KPI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  <a:rtl val="0"/>
                        </a:rPr>
                        <a:t>Key Performance Indicator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Điểm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948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Giới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thiệu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Lịch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sử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Cài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đặt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(cluster)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Quản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lý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file (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Đọc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và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ghi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file)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Tạo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ví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dụ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map-reduce (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lấy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ví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dụ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mẫu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Nguyên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lý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Cơ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chế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lưu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trữ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và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xử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lý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Hadoop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Hoàn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thành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đúng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tiến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độ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AutoShape 2" descr="Image result for big data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Image result for big data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Image result for big data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 descr="Image result for hadoop map reduc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49" y="3002977"/>
            <a:ext cx="2512295" cy="79490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65697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hape 91"/>
          <p:cNvCxnSpPr/>
          <p:nvPr/>
        </p:nvCxnSpPr>
        <p:spPr>
          <a:xfrm>
            <a:off x="6450" y="1428750"/>
            <a:ext cx="1763507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3" name="Shape 93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 smtClean="0"/>
              <a:t>Chủ đề</a:t>
            </a:r>
            <a:endParaRPr lang="en" sz="6000" dirty="0"/>
          </a:p>
        </p:txBody>
      </p:sp>
      <p:cxnSp>
        <p:nvCxnSpPr>
          <p:cNvPr id="94" name="Shape 94"/>
          <p:cNvCxnSpPr/>
          <p:nvPr/>
        </p:nvCxnSpPr>
        <p:spPr>
          <a:xfrm>
            <a:off x="5029200" y="1428750"/>
            <a:ext cx="41147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" name="AutoShape 4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Image result for Ap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99" y="863892"/>
            <a:ext cx="1129716" cy="112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Related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8" descr="https://scontent.fsgn4-1.fna.fbcdn.net/v/t34.0-12/19987689_786861584807193_284921701_n.png?oh=d7b64a18e82267dc26a2b3ca3be8eb90&amp;oe=59A49BF8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799396"/>
              </p:ext>
            </p:extLst>
          </p:nvPr>
        </p:nvGraphicFramePr>
        <p:xfrm>
          <a:off x="307975" y="1993608"/>
          <a:ext cx="8597034" cy="297836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65678"/>
                <a:gridCol w="4536402"/>
                <a:gridCol w="1194954"/>
              </a:tblGrid>
              <a:tr h="360641">
                <a:tc rowSpan="8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KPI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  <a:rtl val="0"/>
                        </a:rPr>
                        <a:t>Key Performance Indicator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Điểm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8932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Giới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thiệu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Apache Pig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61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Lịch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sử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61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Cài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đặt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61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Load &amp; Store Operators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61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Grouping &amp; Joining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61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Pig Latin Built-In Functions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61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Nguyên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lý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/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Cơ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chế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611"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Hoàn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thành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đúng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tiến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độ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AutoShape 2" descr="Image result for big data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Image result for big data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Image result for big data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 descr="Image result for apache pi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26" y="2467119"/>
            <a:ext cx="2469861" cy="222447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95386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hape 91"/>
          <p:cNvCxnSpPr/>
          <p:nvPr/>
        </p:nvCxnSpPr>
        <p:spPr>
          <a:xfrm>
            <a:off x="6450" y="1428750"/>
            <a:ext cx="1763507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3" name="Shape 93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 smtClean="0"/>
              <a:t>Chủ đề</a:t>
            </a:r>
            <a:endParaRPr lang="en" sz="6000" dirty="0"/>
          </a:p>
        </p:txBody>
      </p:sp>
      <p:cxnSp>
        <p:nvCxnSpPr>
          <p:cNvPr id="94" name="Shape 94"/>
          <p:cNvCxnSpPr/>
          <p:nvPr/>
        </p:nvCxnSpPr>
        <p:spPr>
          <a:xfrm>
            <a:off x="5029200" y="1428750"/>
            <a:ext cx="41147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" name="AutoShape 4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Image result for Ap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99" y="863892"/>
            <a:ext cx="1129716" cy="112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Related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8" descr="https://scontent.fsgn4-1.fna.fbcdn.net/v/t34.0-12/19987689_786861584807193_284921701_n.png?oh=d7b64a18e82267dc26a2b3ca3be8eb90&amp;oe=59A49BF8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820416"/>
              </p:ext>
            </p:extLst>
          </p:nvPr>
        </p:nvGraphicFramePr>
        <p:xfrm>
          <a:off x="307975" y="1993608"/>
          <a:ext cx="8597034" cy="266075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65678"/>
                <a:gridCol w="4536402"/>
                <a:gridCol w="1194954"/>
              </a:tblGrid>
              <a:tr h="360641">
                <a:tc rowSpan="8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KPI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  <a:rtl val="0"/>
                        </a:rPr>
                        <a:t>Key Performance Indicator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Điểm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8932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Giới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thiệu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Apache Hive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61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Lịch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sử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61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Cài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đặt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61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Create, Drop, Alter, Parti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tioning Database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61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Hive SQL (Where,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Order By, Group By, Joins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61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Nguyên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lý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/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Cơ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chế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611">
                <a:tc vMerge="1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Hoàn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thành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đúng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tiến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độ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AutoShape 2" descr="Image result for big data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Image result for big data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Image result for big data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8" name="Picture 2" descr="Image result for Hiv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2259106"/>
            <a:ext cx="2184400" cy="18288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55384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727</Words>
  <Application>Microsoft Office PowerPoint</Application>
  <PresentationFormat>On-screen Show (16:9)</PresentationFormat>
  <Paragraphs>239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Times New Roman</vt:lpstr>
      <vt:lpstr>Quattrocento Sans</vt:lpstr>
      <vt:lpstr>Walter Turncoat</vt:lpstr>
      <vt:lpstr>Lora</vt:lpstr>
      <vt:lpstr>Viola template</vt:lpstr>
      <vt:lpstr>Big Data</vt:lpstr>
      <vt:lpstr>Định nghĩa</vt:lpstr>
      <vt:lpstr>Thử thách!</vt:lpstr>
      <vt:lpstr>Khảo sát</vt:lpstr>
      <vt:lpstr>Khảo sát</vt:lpstr>
      <vt:lpstr>Chủ đề</vt:lpstr>
      <vt:lpstr>Chủ đề</vt:lpstr>
      <vt:lpstr>Chủ đề</vt:lpstr>
      <vt:lpstr>Chủ đề</vt:lpstr>
      <vt:lpstr>Chủ đề</vt:lpstr>
      <vt:lpstr>Chủ đề</vt:lpstr>
      <vt:lpstr>Chủ đề</vt:lpstr>
      <vt:lpstr>Chủ đề</vt:lpstr>
      <vt:lpstr>Chủ đề</vt:lpstr>
      <vt:lpstr>Chủ đề</vt:lpstr>
      <vt:lpstr>Chủ đề</vt:lpstr>
      <vt:lpstr>Chủ đề</vt:lpstr>
      <vt:lpstr>Chủ đề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PowerPoint Đẹp</dc:title>
  <cp:lastModifiedBy>pmtu</cp:lastModifiedBy>
  <cp:revision>36</cp:revision>
  <dcterms:modified xsi:type="dcterms:W3CDTF">2017-08-27T15:37:33Z</dcterms:modified>
</cp:coreProperties>
</file>