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87"/>
  </p:notesMasterIdLst>
  <p:handoutMasterIdLst>
    <p:handoutMasterId r:id="rId88"/>
  </p:handoutMasterIdLst>
  <p:sldIdLst>
    <p:sldId id="34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68A373-5AEF-124A-82C8-BBE9801FB5B4}">
          <p14:sldIdLst>
            <p14:sldId id="342"/>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Untitled Section" id="{94AF7F79-D5C0-CD48-B079-DF4241ECB06A}">
          <p14:sldIdLst>
            <p14:sldId id="34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2" autoAdjust="0"/>
    <p:restoredTop sz="82095" autoAdjust="0"/>
  </p:normalViewPr>
  <p:slideViewPr>
    <p:cSldViewPr snapToGrid="0" snapToObjects="1">
      <p:cViewPr varScale="1">
        <p:scale>
          <a:sx n="75" d="100"/>
          <a:sy n="75" d="100"/>
        </p:scale>
        <p:origin x="-19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handoutMaster" Target="handoutMasters/handoutMaster1.xml"/><Relationship Id="rId89"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3CABFB-BE74-0041-B10E-236AEE4FC78B}" type="datetime1">
              <a:rPr lang="en-US" altLang="ja-JP" smtClean="0"/>
              <a:t>10/1/14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412C0B-D547-454E-8379-183D273BAC6B}" type="slidenum">
              <a:rPr lang="en-US" smtClean="0"/>
              <a:t>‹#›</a:t>
            </a:fld>
            <a:endParaRPr lang="en-US"/>
          </a:p>
        </p:txBody>
      </p:sp>
    </p:spTree>
    <p:extLst>
      <p:ext uri="{BB962C8B-B14F-4D97-AF65-F5344CB8AC3E}">
        <p14:creationId xmlns:p14="http://schemas.microsoft.com/office/powerpoint/2010/main" val="2306680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7D582-BDAF-9C43-B502-6958C9ACF25A}" type="datetime1">
              <a:rPr lang="en-US" smtClean="0"/>
              <a:t>10/1/14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08A8A-37E0-5E4E-BB83-C44BDFF5C731}" type="slidenum">
              <a:rPr lang="en-US" smtClean="0"/>
              <a:t>‹#›</a:t>
            </a:fld>
            <a:endParaRPr lang="en-US"/>
          </a:p>
        </p:txBody>
      </p:sp>
    </p:spTree>
    <p:extLst>
      <p:ext uri="{BB962C8B-B14F-4D97-AF65-F5344CB8AC3E}">
        <p14:creationId xmlns:p14="http://schemas.microsoft.com/office/powerpoint/2010/main" val="32374882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t>42</a:t>
            </a:fld>
            <a:endParaRPr lang="en-US"/>
          </a:p>
        </p:txBody>
      </p:sp>
    </p:spTree>
    <p:extLst>
      <p:ext uri="{BB962C8B-B14F-4D97-AF65-F5344CB8AC3E}">
        <p14:creationId xmlns:p14="http://schemas.microsoft.com/office/powerpoint/2010/main" val="210905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935DC30-73AB-9545-BDAB-A9B5DE6F210B}" type="slidenum">
              <a:rPr lang="en-US" sz="1200">
                <a:latin typeface="Arial" charset="0"/>
              </a:rPr>
              <a:pPr eaLnBrk="1" hangingPunct="1"/>
              <a:t>61</a:t>
            </a:fld>
            <a:endParaRPr lang="en-US" sz="120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608C5D5-9954-BF4F-BEE0-E928D0C0BB7A}" type="slidenum">
              <a:rPr lang="en-US" sz="1200">
                <a:latin typeface="Arial" charset="0"/>
              </a:rPr>
              <a:pPr eaLnBrk="1" hangingPunct="1"/>
              <a:t>62</a:t>
            </a:fld>
            <a:endParaRPr lang="en-US" sz="120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Là trường hợp đặc biệt của chiến lược từ dưới lên.</a:t>
            </a:r>
          </a:p>
          <a:p>
            <a:r>
              <a:rPr lang="en-US"/>
              <a:t>Đầu tiên ta cố định các khái niệm hiển nhiên và quan trọng.</a:t>
            </a:r>
          </a:p>
          <a:p>
            <a:r>
              <a:rPr lang="en-US"/>
              <a:t>Tiếp theo sẽ phát triển theo cách </a:t>
            </a:r>
            <a:r>
              <a:rPr lang="ja-JP" altLang="en-US"/>
              <a:t>“</a:t>
            </a:r>
            <a:r>
              <a:rPr lang="en-US"/>
              <a:t>vết dầu loang</a:t>
            </a:r>
            <a:r>
              <a:rPr lang="ja-JP" altLang="en-US"/>
              <a:t>”</a:t>
            </a:r>
            <a:r>
              <a:rPr lang="en-US"/>
              <a:t>: tìm các khái niệm liên quan đến khái niệm khởi điểm và di chuyển càng lúc càng xa hơn.</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3B59EF5-9113-AE45-A8FF-1E0EEE801AB9}" type="slidenum">
              <a:rPr lang="en-US" sz="1200">
                <a:latin typeface="Arial" charset="0"/>
              </a:rPr>
              <a:pPr eaLnBrk="1" hangingPunct="1"/>
              <a:t>63</a:t>
            </a:fld>
            <a:endParaRPr lang="en-US" sz="120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3B5972C-10B1-054B-9AA6-C2AFE6A46DE2}" type="slidenum">
              <a:rPr lang="en-US" sz="1200">
                <a:latin typeface="Arial" charset="0"/>
              </a:rPr>
              <a:pPr eaLnBrk="1" hangingPunct="1"/>
              <a:t>64</a:t>
            </a:fld>
            <a:endParaRPr lang="en-US" sz="120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6151BE3-D44C-2046-9DC2-0BD60ED600EB}" type="slidenum">
              <a:rPr lang="en-US" sz="1200">
                <a:latin typeface="Arial" charset="0"/>
              </a:rPr>
              <a:pPr eaLnBrk="1" hangingPunct="1"/>
              <a:t>66</a:t>
            </a:fld>
            <a:endParaRPr lang="en-US" sz="120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3B53A84-9BB3-E742-BE3E-6A27D419F0BC}" type="slidenum">
              <a:rPr lang="en-US" sz="1200">
                <a:latin typeface="Arial" charset="0"/>
              </a:rPr>
              <a:pPr eaLnBrk="1" hangingPunct="1"/>
              <a:t>67</a:t>
            </a:fld>
            <a:endParaRPr lang="en-US" sz="120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Tận dụng các ưu điểm của chiến lược trên-xuống, dưới-lên bằng cách phân nhóm từng phần các yêu cầu.</a:t>
            </a: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E75D251-6197-4C4F-8476-2643781CCE09}" type="slidenum">
              <a:rPr lang="en-US" sz="1200">
                <a:latin typeface="Arial" charset="0"/>
              </a:rPr>
              <a:pPr eaLnBrk="1" hangingPunct="1"/>
              <a:t>68</a:t>
            </a:fld>
            <a:endParaRPr lang="en-US" sz="120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4914FB7-0356-9642-B171-0F16D3043EF0}" type="slidenum">
              <a:rPr lang="en-US" sz="1200">
                <a:latin typeface="Arial" charset="0"/>
              </a:rPr>
              <a:pPr eaLnBrk="1" hangingPunct="1"/>
              <a:t>69</a:t>
            </a:fld>
            <a:endParaRPr lang="en-US" sz="120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866FAFAE-B97D-C940-A89B-84C8522B6209}" type="slidenum">
              <a:rPr lang="en-US" sz="1200">
                <a:latin typeface="Arial" charset="0"/>
              </a:rPr>
              <a:pPr eaLnBrk="1" hangingPunct="1"/>
              <a:t>70</a:t>
            </a:fld>
            <a:endParaRPr lang="en-US" sz="120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CDDA2128-7EF2-5440-82F4-B2988BBD1126}" type="slidenum">
              <a:rPr lang="en-US" sz="1200">
                <a:latin typeface="Arial" charset="0"/>
              </a:rPr>
              <a:pPr eaLnBrk="1" hangingPunct="1"/>
              <a:t>71</a:t>
            </a:fld>
            <a:endParaRPr lang="en-US" sz="12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Chiến lược phân tích trên xuống:</a:t>
            </a:r>
            <a:r>
              <a:rPr lang="en-US" baseline="0"/>
              <a:t> Thích hợp với những phân tích viên kinh nghiệm, có khả năng nhìn được các thực thể tổng quát</a:t>
            </a:r>
          </a:p>
          <a:p>
            <a:endParaRPr lang="en-US" baseline="0"/>
          </a:p>
          <a:p>
            <a:r>
              <a:rPr lang="en-US" baseline="0"/>
              <a:t>Dưới lên: Thích hợp với những người chỉ tập trung được chi tiết, </a:t>
            </a:r>
          </a:p>
          <a:p>
            <a:endParaRPr lang="en-US" baseline="0"/>
          </a:p>
          <a:p>
            <a:r>
              <a:rPr lang="en-US" baseline="0"/>
              <a:t>Phối hợp: Thích hợp với những dự án lớn, phải chia thành từng phần nhỏ </a:t>
            </a:r>
            <a:r>
              <a:rPr lang="en-US" baseline="0">
                <a:sym typeface="Wingdings"/>
              </a:rPr>
              <a:t> yêu cầu người trưởng phân tích phải tạo được lược đồ khung</a:t>
            </a:r>
          </a:p>
          <a:p>
            <a:endParaRPr lang="en-US" baseline="0">
              <a:sym typeface="Wingdings"/>
            </a:endParaRPr>
          </a:p>
          <a:p>
            <a:r>
              <a:rPr lang="en-US" baseline="0">
                <a:sym typeface="Wingdings"/>
              </a:rPr>
              <a:t>Trong ra ngoài: Đi từ cái nổi bật  lan ra</a:t>
            </a:r>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t>53</a:t>
            </a:fld>
            <a:endParaRPr lang="en-US"/>
          </a:p>
        </p:txBody>
      </p:sp>
    </p:spTree>
    <p:extLst>
      <p:ext uri="{BB962C8B-B14F-4D97-AF65-F5344CB8AC3E}">
        <p14:creationId xmlns:p14="http://schemas.microsoft.com/office/powerpoint/2010/main" val="137916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B3418F81-BC7B-FE41-B5CA-A192E179B5CA}" type="slidenum">
              <a:rPr lang="en-US" sz="1200">
                <a:latin typeface="Arial" charset="0"/>
              </a:rPr>
              <a:pPr eaLnBrk="1" hangingPunct="1"/>
              <a:t>73</a:t>
            </a:fld>
            <a:endParaRPr lang="en-US" sz="120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54D4C0E2-4277-714D-849F-5DAD5702A051}" type="slidenum">
              <a:rPr lang="en-US" sz="1200">
                <a:latin typeface="Arial" charset="0"/>
              </a:rPr>
              <a:pPr eaLnBrk="1" hangingPunct="1"/>
              <a:t>74</a:t>
            </a:fld>
            <a:endParaRPr lang="en-US" sz="120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E73B8DCB-479D-1C43-A1AC-4D42E2FF25D1}" type="slidenum">
              <a:rPr lang="en-US" sz="1200">
                <a:latin typeface="Arial" charset="0"/>
              </a:rPr>
              <a:pPr eaLnBrk="1" hangingPunct="1"/>
              <a:t>75</a:t>
            </a:fld>
            <a:endParaRPr lang="en-US" sz="120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45E8E83-44B9-6B44-A416-B6305DAC5C26}" type="slidenum">
              <a:rPr lang="en-US" sz="1200">
                <a:latin typeface="Arial" charset="0"/>
              </a:rPr>
              <a:pPr eaLnBrk="1" hangingPunct="1"/>
              <a:t>76</a:t>
            </a:fld>
            <a:endParaRPr lang="en-US" sz="120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64A2A01-A4CB-0641-B9A0-58EE157E5A9D}" type="slidenum">
              <a:rPr lang="en-US" sz="1200">
                <a:latin typeface="Arial" charset="0"/>
              </a:rPr>
              <a:pPr eaLnBrk="1" hangingPunct="1"/>
              <a:t>77</a:t>
            </a:fld>
            <a:endParaRPr lang="en-US" sz="120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F7ECE11-76CB-EB41-AD17-4385AA856156}" type="slidenum">
              <a:rPr lang="en-US" sz="1200">
                <a:latin typeface="Arial" charset="0"/>
              </a:rPr>
              <a:pPr eaLnBrk="1" hangingPunct="1"/>
              <a:t>79</a:t>
            </a:fld>
            <a:endParaRPr lang="en-US" sz="120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14DC146-6CDA-2344-8B6A-311661564E2E}" type="slidenum">
              <a:rPr lang="en-US" sz="1200">
                <a:latin typeface="Arial" charset="0"/>
              </a:rPr>
              <a:pPr eaLnBrk="1" hangingPunct="1"/>
              <a:t>80</a:t>
            </a:fld>
            <a:endParaRPr lang="en-US" sz="120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DA4BB99-D509-5545-B0BB-7710BE794801}" type="slidenum">
              <a:rPr lang="en-US" sz="1200">
                <a:latin typeface="Arial" charset="0"/>
              </a:rPr>
              <a:pPr eaLnBrk="1" hangingPunct="1"/>
              <a:t>81</a:t>
            </a:fld>
            <a:endParaRPr lang="en-US" sz="120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t>Sử dụng tổng quát hoá khi có một số đặc trưng được liên kết ở cấp thấp hơn: ví dụ: khi có tình trạng nghĩa vụ quân sự, kết hôn </a:t>
            </a:r>
            <a:r>
              <a:rPr lang="en-US">
                <a:sym typeface="Wingdings"/>
              </a:rPr>
              <a:t> nên dùng tổng quát hoá</a:t>
            </a:r>
          </a:p>
          <a:p>
            <a:endParaRPr lang="en-US">
              <a:sym typeface="Wingdings"/>
            </a:endParaRPr>
          </a:p>
          <a:p>
            <a:r>
              <a:rPr lang="en-US">
                <a:sym typeface="Wingdings"/>
              </a:rPr>
              <a:t>Sử dụng thuộc tính nếu không có</a:t>
            </a:r>
            <a:r>
              <a:rPr lang="en-US" baseline="0">
                <a:sym typeface="Wingdings"/>
              </a:rPr>
              <a:t>  thuộc tính phái thay cho cấu trúc cây phân cấp</a:t>
            </a:r>
            <a:endParaRPr lang="en-US">
              <a:sym typeface="Wingdings"/>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746E96D-A622-F643-988F-8F4087AFC8EC}" type="slidenum">
              <a:rPr lang="en-US" sz="1200">
                <a:latin typeface="Arial" charset="0"/>
              </a:rPr>
              <a:pPr eaLnBrk="1" hangingPunct="1"/>
              <a:t>82</a:t>
            </a:fld>
            <a:endParaRPr lang="en-US" sz="120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1CB617F-4CA4-F147-B3EA-104A75D53EA9}" type="slidenum">
              <a:rPr lang="en-US" sz="1200">
                <a:latin typeface="Arial" charset="0"/>
              </a:rPr>
              <a:pPr eaLnBrk="1" hangingPunct="1"/>
              <a:t>83</a:t>
            </a:fld>
            <a:endParaRPr lang="en-US"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Một lược đồ được xây dựng bằng các luật tinh chế cơ bản trên xuống thuần túy.</a:t>
            </a:r>
          </a:p>
          <a:p>
            <a:r>
              <a:rPr lang="en-US"/>
              <a:t>Mỗi luật sẽ giới thiệu một chi tiết mới trong lược đồ.</a:t>
            </a: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278E50C-E849-8A4A-997E-070EB140BD34}" type="slidenum">
              <a:rPr lang="en-US" sz="1200">
                <a:latin typeface="Arial" charset="0"/>
              </a:rPr>
              <a:pPr eaLnBrk="1" hangingPunct="1"/>
              <a:t>54</a:t>
            </a:fld>
            <a:endParaRPr lang="en-US" sz="120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3652E6D-6785-0349-9D80-860F44EFBA8E}" type="slidenum">
              <a:rPr lang="en-US" sz="1200">
                <a:latin typeface="Arial" charset="0"/>
              </a:rPr>
              <a:pPr eaLnBrk="1" hangingPunct="1"/>
              <a:t>84</a:t>
            </a:fld>
            <a:endParaRPr lang="en-US" sz="120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8A522BD-2DAF-5445-A738-8D697EA09231}" type="slidenum">
              <a:rPr lang="en-US" sz="1200">
                <a:latin typeface="Arial" charset="0"/>
              </a:rPr>
              <a:pPr eaLnBrk="1" hangingPunct="1"/>
              <a:t>85</a:t>
            </a:fld>
            <a:endParaRPr lang="en-US" sz="120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45438EE-02D3-1E4F-9319-E6F096282B1C}" type="slidenum">
              <a:rPr lang="en-US" sz="1200">
                <a:latin typeface="Arial" charset="0"/>
              </a:rPr>
              <a:pPr eaLnBrk="1" hangingPunct="1"/>
              <a:t>55</a:t>
            </a:fld>
            <a:endParaRPr lang="en-US"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F4CF883A-2953-764A-9FDD-450C50ADD604}" type="slidenum">
              <a:rPr lang="en-US" sz="1200">
                <a:latin typeface="Arial" charset="0"/>
              </a:rPr>
              <a:pPr eaLnBrk="1" hangingPunct="1"/>
              <a:t>56</a:t>
            </a:fld>
            <a:endParaRPr lang="en-US" sz="120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BCDC3224-D8F8-6543-9B2F-FB35D04845D7}" type="slidenum">
              <a:rPr lang="en-US" sz="1200">
                <a:latin typeface="Arial" charset="0"/>
              </a:rPr>
              <a:pPr eaLnBrk="1" hangingPunct="1"/>
              <a:t>57</a:t>
            </a:fld>
            <a:endParaRPr lang="en-US" sz="120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Áp dụng các tinh chế thuần túy từ dưới lên.</a:t>
            </a:r>
          </a:p>
          <a:p>
            <a:r>
              <a:rPr lang="en-US"/>
              <a:t>Bắt đầu các khái niệm cơ bản và xây dựng thêm các khái niệm phức tạp.</a:t>
            </a:r>
          </a:p>
          <a:p>
            <a:r>
              <a:rPr lang="en-US"/>
              <a:t>Các yêu cầu của ứng dụng lần lượt được phân rã, mô hình hóa độc lập.</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C82BD9B-3382-4646-9193-4056C2512AB5}" type="slidenum">
              <a:rPr lang="en-US" sz="1200">
                <a:latin typeface="Arial" charset="0"/>
              </a:rPr>
              <a:pPr eaLnBrk="1" hangingPunct="1"/>
              <a:t>58</a:t>
            </a:fld>
            <a:endParaRPr lang="en-US" sz="120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A1F18351-7DA5-0741-A36F-D1A40A473E52}" type="slidenum">
              <a:rPr lang="en-US" sz="1200">
                <a:latin typeface="Arial" charset="0"/>
              </a:rPr>
              <a:pPr eaLnBrk="1" hangingPunct="1"/>
              <a:t>59</a:t>
            </a:fld>
            <a:endParaRPr lang="en-US" sz="120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F3DD2790-E094-D44A-AD4B-1B067BD8CFEF}" type="slidenum">
              <a:rPr lang="en-US" sz="1200">
                <a:latin typeface="Arial" charset="0"/>
              </a:rPr>
              <a:pPr eaLnBrk="1" hangingPunct="1"/>
              <a:t>60</a:t>
            </a:fld>
            <a:endParaRPr lang="en-US" sz="12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2" name="Text Placeholder 11"/>
          <p:cNvSpPr>
            <a:spLocks noGrp="1"/>
          </p:cNvSpPr>
          <p:nvPr>
            <p:ph type="body" sz="quarter" idx="10"/>
          </p:nvPr>
        </p:nvSpPr>
        <p:spPr>
          <a:xfrm rot="21043642">
            <a:off x="4076726" y="2072208"/>
            <a:ext cx="4562756" cy="579983"/>
          </a:xfrm>
        </p:spPr>
        <p:txBody>
          <a:bodyPr/>
          <a:lstStyle>
            <a:lvl1pPr marL="0" indent="0">
              <a:buFont typeface="Arial"/>
              <a:buNone/>
              <a:defRPr>
                <a:solidFill>
                  <a:srgbClr val="FF6600"/>
                </a:solidFill>
              </a:defRPr>
            </a:lvl1pPr>
          </a:lstStyle>
          <a:p>
            <a:pPr lvl="0"/>
            <a:r>
              <a:rPr lang="en-US"/>
              <a:t>Click to edit Master text styles</a:t>
            </a:r>
          </a:p>
        </p:txBody>
      </p:sp>
      <p:sp>
        <p:nvSpPr>
          <p:cNvPr id="5" name="Text Placeholder 4"/>
          <p:cNvSpPr>
            <a:spLocks noGrp="1"/>
          </p:cNvSpPr>
          <p:nvPr>
            <p:ph type="body" sz="quarter" idx="11"/>
          </p:nvPr>
        </p:nvSpPr>
        <p:spPr>
          <a:xfrm>
            <a:off x="165486" y="82497"/>
            <a:ext cx="5013325" cy="286891"/>
          </a:xfrm>
        </p:spPr>
        <p:txBody>
          <a:bodyPr>
            <a:normAutofit/>
          </a:bodyPr>
          <a:lstStyle>
            <a:lvl1pPr marL="0" indent="0">
              <a:buFont typeface="Arial" pitchFamily="34" charset="0"/>
              <a:buNone/>
              <a:defRPr sz="1400">
                <a:effectLst/>
              </a:defRPr>
            </a:lvl1pPr>
          </a:lstStyle>
          <a:p>
            <a:pPr lvl="0"/>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userDrawn="1"/>
        </p:nvSpPr>
        <p:spPr>
          <a:xfrm rot="16200000">
            <a:off x="4238268" y="-3710439"/>
            <a:ext cx="923052"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mn-lt"/>
              <a:ea typeface="+mn-ea"/>
              <a:cs typeface="+mn-cs"/>
            </a:endParaRPr>
          </a:p>
        </p:txBody>
      </p:sp>
      <p:sp>
        <p:nvSpPr>
          <p:cNvPr id="2" name="Title 1"/>
          <p:cNvSpPr>
            <a:spLocks noGrp="1"/>
          </p:cNvSpPr>
          <p:nvPr>
            <p:ph type="title"/>
          </p:nvPr>
        </p:nvSpPr>
        <p:spPr>
          <a:xfrm>
            <a:off x="712788" y="272241"/>
            <a:ext cx="8100146" cy="923053"/>
          </a:xfrm>
        </p:spPr>
        <p:txBody>
          <a:bodyPr/>
          <a:lstStyle>
            <a:lvl1pPr>
              <a:defRPr sz="3600"/>
            </a:lvl1pPr>
          </a:lstStyle>
          <a:p>
            <a:r>
              <a:rPr lang="en-US" dirty="0" smtClean="0"/>
              <a:t>Click to edit Master title style</a:t>
            </a:r>
            <a:endParaRPr dirty="0"/>
          </a:p>
        </p:txBody>
      </p:sp>
      <p:sp>
        <p:nvSpPr>
          <p:cNvPr id="3" name="Content Placeholder 2"/>
          <p:cNvSpPr>
            <a:spLocks noGrp="1"/>
          </p:cNvSpPr>
          <p:nvPr>
            <p:ph idx="1"/>
          </p:nvPr>
        </p:nvSpPr>
        <p:spPr>
          <a:xfrm>
            <a:off x="712788" y="1359647"/>
            <a:ext cx="7716838" cy="526988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userDrawn="1"/>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hdr="0" ftr="0" dt="0"/>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accent5">
              <a:lumMod val="50000"/>
            </a:schemeClr>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accent5">
              <a:lumMod val="75000"/>
            </a:schemeClr>
          </a:solidFill>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rgbClr val="008000"/>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err="1">
                <a:latin typeface="Times New Roman"/>
                <a:cs typeface="Times New Roman"/>
              </a:rPr>
              <a:t>Chương</a:t>
            </a:r>
            <a:r>
              <a:rPr lang="en-US" sz="4400" dirty="0">
                <a:latin typeface="Times New Roman"/>
                <a:cs typeface="Times New Roman"/>
              </a:rPr>
              <a:t> 1. PHÂN TÍCH DỮ </a:t>
            </a:r>
            <a:r>
              <a:rPr lang="en-US" sz="4400" dirty="0" smtClean="0">
                <a:latin typeface="Times New Roman"/>
                <a:cs typeface="Times New Roman"/>
              </a:rPr>
              <a:t>LIỆU</a:t>
            </a:r>
            <a:endParaRPr lang="en-US" sz="4400" dirty="0">
              <a:latin typeface="Times New Roman"/>
              <a:cs typeface="Times New Roman"/>
            </a:endParaRPr>
          </a:p>
        </p:txBody>
      </p:sp>
      <p:sp>
        <p:nvSpPr>
          <p:cNvPr id="3" name="Subtitle 2"/>
          <p:cNvSpPr>
            <a:spLocks noGrp="1"/>
          </p:cNvSpPr>
          <p:nvPr>
            <p:ph type="subTitle" idx="1"/>
          </p:nvPr>
        </p:nvSpPr>
        <p:spPr/>
        <p:txBody>
          <a:bodyPr/>
          <a:lstStyle/>
          <a:p>
            <a:r>
              <a:rPr lang="en-US" dirty="0"/>
              <a:t>GVLT: </a:t>
            </a:r>
            <a:r>
              <a:rPr lang="en-US" dirty="0" err="1" smtClean="0"/>
              <a:t>Hoàng</a:t>
            </a:r>
            <a:r>
              <a:rPr lang="en-US" dirty="0" smtClean="0"/>
              <a:t> </a:t>
            </a:r>
            <a:r>
              <a:rPr lang="en-US" dirty="0" err="1" smtClean="0"/>
              <a:t>Anh</a:t>
            </a:r>
            <a:r>
              <a:rPr lang="en-US" dirty="0" smtClean="0"/>
              <a:t> </a:t>
            </a:r>
            <a:r>
              <a:rPr lang="en-US" dirty="0" err="1" smtClean="0"/>
              <a:t>Tú</a:t>
            </a:r>
            <a:endParaRPr lang="en-US" dirty="0"/>
          </a:p>
        </p:txBody>
      </p:sp>
      <p:sp>
        <p:nvSpPr>
          <p:cNvPr id="4" name="Text Placeholder 3"/>
          <p:cNvSpPr>
            <a:spLocks noGrp="1"/>
          </p:cNvSpPr>
          <p:nvPr>
            <p:ph type="body" sz="quarter" idx="10"/>
          </p:nvPr>
        </p:nvSpPr>
        <p:spPr/>
        <p:txBody>
          <a:bodyPr/>
          <a:lstStyle/>
          <a:p>
            <a:r>
              <a:rPr lang="en-US"/>
              <a:t>PHÁT TRIỂN ỨNG DỤNG CSDL 1</a:t>
            </a:r>
          </a:p>
        </p:txBody>
      </p:sp>
    </p:spTree>
    <p:extLst>
      <p:ext uri="{BB962C8B-B14F-4D97-AF65-F5344CB8AC3E}">
        <p14:creationId xmlns:p14="http://schemas.microsoft.com/office/powerpoint/2010/main" val="25456970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8" name="Rectangle 38"/>
          <p:cNvSpPr>
            <a:spLocks noGrp="1" noChangeArrowheads="1"/>
          </p:cNvSpPr>
          <p:nvPr>
            <p:ph type="title"/>
          </p:nvPr>
        </p:nvSpPr>
        <p:spPr/>
        <p:txBody>
          <a:bodyPr/>
          <a:lstStyle/>
          <a:p>
            <a:r>
              <a:rPr lang="en-US"/>
              <a:t>Vai trò (tt)</a:t>
            </a:r>
          </a:p>
        </p:txBody>
      </p:sp>
      <p:sp>
        <p:nvSpPr>
          <p:cNvPr id="15399" name="Rectangle 39"/>
          <p:cNvSpPr>
            <a:spLocks noGrp="1" noChangeArrowheads="1"/>
          </p:cNvSpPr>
          <p:nvPr>
            <p:ph idx="1"/>
          </p:nvPr>
        </p:nvSpPr>
        <p:spPr/>
        <p:txBody>
          <a:bodyPr/>
          <a:lstStyle/>
          <a:p>
            <a:r>
              <a:rPr lang="en-US" dirty="0" err="1"/>
              <a:t>Ví</a:t>
            </a:r>
            <a:r>
              <a:rPr lang="en-US" dirty="0"/>
              <a:t> </a:t>
            </a:r>
            <a:r>
              <a:rPr lang="en-US" dirty="0" err="1"/>
              <a:t>dụ</a:t>
            </a:r>
            <a:endParaRPr lang="en-US" dirty="0"/>
          </a:p>
          <a:p>
            <a:pPr lvl="2"/>
            <a:endParaRPr lang="en-US" dirty="0"/>
          </a:p>
          <a:p>
            <a:pPr lvl="1"/>
            <a:endParaRPr lang="en-US" dirty="0"/>
          </a:p>
        </p:txBody>
      </p:sp>
      <p:grpSp>
        <p:nvGrpSpPr>
          <p:cNvPr id="15367" name="Group 48"/>
          <p:cNvGrpSpPr>
            <a:grpSpLocks/>
          </p:cNvGrpSpPr>
          <p:nvPr/>
        </p:nvGrpSpPr>
        <p:grpSpPr bwMode="auto">
          <a:xfrm>
            <a:off x="1371600" y="2661295"/>
            <a:ext cx="6324600" cy="838200"/>
            <a:chOff x="1371600" y="2248422"/>
            <a:chExt cx="6324600" cy="838200"/>
          </a:xfrm>
        </p:grpSpPr>
        <p:grpSp>
          <p:nvGrpSpPr>
            <p:cNvPr id="15384" name="Group 11"/>
            <p:cNvGrpSpPr>
              <a:grpSpLocks/>
            </p:cNvGrpSpPr>
            <p:nvPr/>
          </p:nvGrpSpPr>
          <p:grpSpPr bwMode="auto">
            <a:xfrm>
              <a:off x="6172200" y="2438400"/>
              <a:ext cx="1524000" cy="381000"/>
              <a:chOff x="1295400" y="5257800"/>
              <a:chExt cx="1524000" cy="381000"/>
            </a:xfrm>
          </p:grpSpPr>
          <p:sp>
            <p:nvSpPr>
              <p:cNvPr id="15395"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b="1">
                  <a:solidFill>
                    <a:srgbClr val="881A87"/>
                  </a:solidFill>
                  <a:latin typeface="Tahoma" charset="0"/>
                </a:endParaRPr>
              </a:p>
            </p:txBody>
          </p:sp>
          <p:sp>
            <p:nvSpPr>
              <p:cNvPr id="15396" name="TextBox 40"/>
              <p:cNvSpPr txBox="1">
                <a:spLocks noChangeArrowheads="1"/>
              </p:cNvSpPr>
              <p:nvPr/>
            </p:nvSpPr>
            <p:spPr bwMode="auto">
              <a:xfrm>
                <a:off x="1295400" y="5295900"/>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Phòng ban</a:t>
                </a:r>
              </a:p>
            </p:txBody>
          </p:sp>
        </p:grpSp>
        <p:grpSp>
          <p:nvGrpSpPr>
            <p:cNvPr id="15385" name="Group 14"/>
            <p:cNvGrpSpPr>
              <a:grpSpLocks/>
            </p:cNvGrpSpPr>
            <p:nvPr/>
          </p:nvGrpSpPr>
          <p:grpSpPr bwMode="auto">
            <a:xfrm>
              <a:off x="1371600" y="2514600"/>
              <a:ext cx="1371600" cy="381000"/>
              <a:chOff x="3733800" y="5334000"/>
              <a:chExt cx="1371600" cy="381000"/>
            </a:xfrm>
          </p:grpSpPr>
          <p:sp>
            <p:nvSpPr>
              <p:cNvPr id="15393"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b="1">
                  <a:solidFill>
                    <a:srgbClr val="881A87"/>
                  </a:solidFill>
                  <a:latin typeface="Tahoma" charset="0"/>
                </a:endParaRPr>
              </a:p>
            </p:txBody>
          </p:sp>
          <p:sp>
            <p:nvSpPr>
              <p:cNvPr id="15394" name="TextBox 38"/>
              <p:cNvSpPr txBox="1">
                <a:spLocks noChangeArrowheads="1"/>
              </p:cNvSpPr>
              <p:nvPr/>
            </p:nvSpPr>
            <p:spPr bwMode="auto">
              <a:xfrm>
                <a:off x="3759200" y="53721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Nhân</a:t>
                </a:r>
                <a:r>
                  <a:rPr lang="en-US" sz="1400" b="1" dirty="0">
                    <a:solidFill>
                      <a:srgbClr val="881A87"/>
                    </a:solidFill>
                    <a:cs typeface="Tahoma" charset="0"/>
                  </a:rPr>
                  <a:t> </a:t>
                </a:r>
                <a:r>
                  <a:rPr lang="en-US" sz="1400" b="1" dirty="0" err="1">
                    <a:solidFill>
                      <a:srgbClr val="881A87"/>
                    </a:solidFill>
                    <a:cs typeface="Tahoma" charset="0"/>
                  </a:rPr>
                  <a:t>viên</a:t>
                </a:r>
                <a:endParaRPr lang="en-US" sz="1400" b="1" dirty="0">
                  <a:solidFill>
                    <a:srgbClr val="881A87"/>
                  </a:solidFill>
                  <a:cs typeface="Tahoma" charset="0"/>
                </a:endParaRPr>
              </a:p>
            </p:txBody>
          </p:sp>
        </p:grpSp>
        <p:grpSp>
          <p:nvGrpSpPr>
            <p:cNvPr id="15386" name="Group 42"/>
            <p:cNvGrpSpPr>
              <a:grpSpLocks/>
            </p:cNvGrpSpPr>
            <p:nvPr/>
          </p:nvGrpSpPr>
          <p:grpSpPr bwMode="auto">
            <a:xfrm>
              <a:off x="3810000" y="2248422"/>
              <a:ext cx="1219200" cy="838200"/>
              <a:chOff x="3810000" y="2438400"/>
              <a:chExt cx="1219200" cy="838200"/>
            </a:xfrm>
          </p:grpSpPr>
          <p:sp>
            <p:nvSpPr>
              <p:cNvPr id="31" name="Diamond 30"/>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b="1">
                  <a:solidFill>
                    <a:srgbClr val="881A87"/>
                  </a:solidFill>
                </a:endParaRPr>
              </a:p>
            </p:txBody>
          </p:sp>
          <p:sp>
            <p:nvSpPr>
              <p:cNvPr id="15392" name="TextBox 35"/>
              <p:cNvSpPr txBox="1">
                <a:spLocks noChangeArrowheads="1"/>
              </p:cNvSpPr>
              <p:nvPr/>
            </p:nvSpPr>
            <p:spPr bwMode="auto">
              <a:xfrm>
                <a:off x="3886200" y="27051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Làm việc</a:t>
                </a:r>
              </a:p>
            </p:txBody>
          </p:sp>
        </p:grpSp>
        <p:cxnSp>
          <p:nvCxnSpPr>
            <p:cNvPr id="29" name="Straight Connector 28"/>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5389" name="TextBox 41"/>
            <p:cNvSpPr txBox="1">
              <a:spLocks noChangeArrowheads="1"/>
            </p:cNvSpPr>
            <p:nvPr/>
          </p:nvSpPr>
          <p:spPr bwMode="auto">
            <a:xfrm>
              <a:off x="4953000" y="2345327"/>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rgbClr val="881A87"/>
                  </a:solidFill>
                  <a:cs typeface="Tahoma" charset="0"/>
                </a:rPr>
                <a:t>Gồm</a:t>
              </a:r>
              <a:r>
                <a:rPr lang="en-US" sz="1400" b="1" i="1" dirty="0">
                  <a:solidFill>
                    <a:srgbClr val="881A87"/>
                  </a:solidFill>
                  <a:cs typeface="Tahoma" charset="0"/>
                </a:rPr>
                <a:t> </a:t>
              </a:r>
              <a:r>
                <a:rPr lang="en-US" sz="1400" b="1" i="1" dirty="0" err="1">
                  <a:solidFill>
                    <a:srgbClr val="881A87"/>
                  </a:solidFill>
                  <a:cs typeface="Tahoma" charset="0"/>
                </a:rPr>
                <a:t>có</a:t>
              </a:r>
              <a:endParaRPr lang="en-US" sz="1400" b="1" i="1" dirty="0">
                <a:solidFill>
                  <a:srgbClr val="881A87"/>
                </a:solidFill>
                <a:cs typeface="Tahoma" charset="0"/>
              </a:endParaRPr>
            </a:p>
          </p:txBody>
        </p:sp>
        <p:sp>
          <p:nvSpPr>
            <p:cNvPr id="15390" name="TextBox 47"/>
            <p:cNvSpPr txBox="1">
              <a:spLocks noChangeArrowheads="1"/>
            </p:cNvSpPr>
            <p:nvPr/>
          </p:nvSpPr>
          <p:spPr bwMode="auto">
            <a:xfrm>
              <a:off x="2743200" y="2345327"/>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rgbClr val="881A87"/>
                  </a:solidFill>
                  <a:cs typeface="Tahoma" charset="0"/>
                </a:rPr>
                <a:t>Làm</a:t>
              </a:r>
              <a:r>
                <a:rPr lang="en-US" sz="1400" b="1" i="1" dirty="0">
                  <a:solidFill>
                    <a:srgbClr val="881A87"/>
                  </a:solidFill>
                  <a:cs typeface="Tahoma" charset="0"/>
                </a:rPr>
                <a:t> </a:t>
              </a:r>
              <a:r>
                <a:rPr lang="en-US" sz="1400" b="1" i="1" dirty="0" err="1">
                  <a:solidFill>
                    <a:srgbClr val="881A87"/>
                  </a:solidFill>
                  <a:cs typeface="Tahoma" charset="0"/>
                </a:rPr>
                <a:t>việc</a:t>
              </a:r>
              <a:r>
                <a:rPr lang="en-US" sz="1400" b="1" i="1" dirty="0">
                  <a:solidFill>
                    <a:srgbClr val="881A87"/>
                  </a:solidFill>
                  <a:cs typeface="Tahoma" charset="0"/>
                </a:rPr>
                <a:t> </a:t>
              </a:r>
              <a:r>
                <a:rPr lang="en-US" sz="1400" b="1" i="1" dirty="0" err="1">
                  <a:solidFill>
                    <a:srgbClr val="881A87"/>
                  </a:solidFill>
                  <a:cs typeface="Tahoma" charset="0"/>
                </a:rPr>
                <a:t>tại</a:t>
              </a:r>
              <a:endParaRPr lang="en-US" sz="1400" b="1" i="1" dirty="0">
                <a:solidFill>
                  <a:srgbClr val="881A87"/>
                </a:solidFill>
                <a:cs typeface="Tahoma" charset="0"/>
              </a:endParaRPr>
            </a:p>
          </p:txBody>
        </p:sp>
      </p:grpSp>
      <p:grpSp>
        <p:nvGrpSpPr>
          <p:cNvPr id="15368" name="Group 63"/>
          <p:cNvGrpSpPr>
            <a:grpSpLocks/>
          </p:cNvGrpSpPr>
          <p:nvPr/>
        </p:nvGrpSpPr>
        <p:grpSpPr bwMode="auto">
          <a:xfrm>
            <a:off x="2895600" y="3612948"/>
            <a:ext cx="2997200" cy="1834952"/>
            <a:chOff x="457200" y="3502223"/>
            <a:chExt cx="2996852" cy="1834557"/>
          </a:xfrm>
        </p:grpSpPr>
        <p:grpSp>
          <p:nvGrpSpPr>
            <p:cNvPr id="15370" name="Group 49"/>
            <p:cNvGrpSpPr>
              <a:grpSpLocks/>
            </p:cNvGrpSpPr>
            <p:nvPr/>
          </p:nvGrpSpPr>
          <p:grpSpPr bwMode="auto">
            <a:xfrm>
              <a:off x="457200" y="3810131"/>
              <a:ext cx="2996852" cy="1220526"/>
              <a:chOff x="685800" y="2971931"/>
              <a:chExt cx="2996852" cy="1220526"/>
            </a:xfrm>
          </p:grpSpPr>
          <p:cxnSp>
            <p:nvCxnSpPr>
              <p:cNvPr id="51" name="Straight Connector 50"/>
              <p:cNvCxnSpPr/>
              <p:nvPr/>
            </p:nvCxnSpPr>
            <p:spPr>
              <a:xfrm rot="5400000">
                <a:off x="2896160" y="3963112"/>
                <a:ext cx="457102"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defRPr/>
                </a:pPr>
                <a:endParaRPr lang="en-US" sz="3200" b="1">
                  <a:solidFill>
                    <a:schemeClr val="accent2">
                      <a:lumMod val="75000"/>
                    </a:schemeClr>
                  </a:solidFill>
                  <a:latin typeface="Tahoma" pitchFamily="34" charset="0"/>
                  <a:ea typeface="+mn-ea"/>
                </a:endParaRPr>
              </a:p>
            </p:txBody>
          </p:sp>
          <p:sp>
            <p:nvSpPr>
              <p:cNvPr id="54" name="TextBox 53"/>
              <p:cNvSpPr txBox="1"/>
              <p:nvPr/>
            </p:nvSpPr>
            <p:spPr>
              <a:xfrm>
                <a:off x="685800" y="3314758"/>
                <a:ext cx="1142867" cy="307711"/>
              </a:xfrm>
              <a:prstGeom prst="rect">
                <a:avLst/>
              </a:prstGeom>
              <a:noFill/>
            </p:spPr>
            <p:txBody>
              <a:bodyPr>
                <a:spAutoFit/>
              </a:bodyPr>
              <a:lstStyle/>
              <a:p>
                <a:pPr>
                  <a:defRPr/>
                </a:pPr>
                <a:r>
                  <a:rPr lang="en-US" sz="1400" b="1" dirty="0" err="1">
                    <a:solidFill>
                      <a:schemeClr val="accent4">
                        <a:lumMod val="75000"/>
                      </a:schemeClr>
                    </a:solidFill>
                    <a:latin typeface="Tahoma" pitchFamily="34" charset="0"/>
                    <a:ea typeface="+mn-ea"/>
                    <a:cs typeface="Tahoma" pitchFamily="34" charset="0"/>
                  </a:rPr>
                  <a:t>Nhân</a:t>
                </a:r>
                <a:r>
                  <a:rPr lang="en-US" sz="1400" b="1" dirty="0">
                    <a:solidFill>
                      <a:schemeClr val="accent4">
                        <a:lumMod val="75000"/>
                      </a:schemeClr>
                    </a:solidFill>
                    <a:latin typeface="Tahoma" pitchFamily="34" charset="0"/>
                    <a:ea typeface="+mn-ea"/>
                    <a:cs typeface="Tahoma" pitchFamily="34" charset="0"/>
                  </a:rPr>
                  <a:t> </a:t>
                </a:r>
                <a:r>
                  <a:rPr lang="en-US" sz="1400" b="1" dirty="0" err="1">
                    <a:solidFill>
                      <a:schemeClr val="accent4">
                        <a:lumMod val="75000"/>
                      </a:schemeClr>
                    </a:solidFill>
                    <a:latin typeface="Tahoma" pitchFamily="34" charset="0"/>
                    <a:ea typeface="+mn-ea"/>
                    <a:cs typeface="Tahoma" pitchFamily="34" charset="0"/>
                  </a:rPr>
                  <a:t>viên</a:t>
                </a:r>
                <a:endParaRPr lang="en-US" sz="1400" b="1" dirty="0">
                  <a:solidFill>
                    <a:schemeClr val="accent4">
                      <a:lumMod val="75000"/>
                    </a:schemeClr>
                  </a:solidFill>
                  <a:latin typeface="Tahoma" pitchFamily="34" charset="0"/>
                  <a:ea typeface="+mn-ea"/>
                  <a:cs typeface="Tahoma" pitchFamily="34" charset="0"/>
                </a:endParaRPr>
              </a:p>
            </p:txBody>
          </p:sp>
          <p:grpSp>
            <p:nvGrpSpPr>
              <p:cNvPr id="15377" name="Group 91"/>
              <p:cNvGrpSpPr>
                <a:grpSpLocks/>
              </p:cNvGrpSpPr>
              <p:nvPr/>
            </p:nvGrpSpPr>
            <p:grpSpPr bwMode="auto">
              <a:xfrm>
                <a:off x="2539785" y="3162391"/>
                <a:ext cx="1142867" cy="623754"/>
                <a:chOff x="2590933" y="3199969"/>
                <a:chExt cx="1142867" cy="623754"/>
              </a:xfrm>
            </p:grpSpPr>
            <p:sp>
              <p:nvSpPr>
                <p:cNvPr id="60" name="Diamond 59"/>
                <p:cNvSpPr/>
                <p:nvPr/>
              </p:nvSpPr>
              <p:spPr>
                <a:xfrm>
                  <a:off x="2590933" y="3199969"/>
                  <a:ext cx="1142867" cy="623754"/>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b="1"/>
                </a:p>
              </p:txBody>
            </p:sp>
            <p:sp>
              <p:nvSpPr>
                <p:cNvPr id="61" name="TextBox 60"/>
                <p:cNvSpPr txBox="1"/>
                <p:nvPr/>
              </p:nvSpPr>
              <p:spPr>
                <a:xfrm>
                  <a:off x="2667124" y="3352336"/>
                  <a:ext cx="990485" cy="30771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604A7B"/>
                      </a:solidFill>
                      <a:cs typeface="Tahoma" charset="0"/>
                    </a:rPr>
                    <a:t>Quản lý</a:t>
                  </a:r>
                </a:p>
              </p:txBody>
            </p:sp>
          </p:grpSp>
          <p:cxnSp>
            <p:nvCxnSpPr>
              <p:cNvPr id="56" name="Straight Connector 5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142920" y="3502223"/>
              <a:ext cx="1950440" cy="307711"/>
            </a:xfrm>
            <a:prstGeom prst="rect">
              <a:avLst/>
            </a:prstGeom>
            <a:noFill/>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i="1" dirty="0" err="1">
                  <a:solidFill>
                    <a:srgbClr val="604A7B"/>
                  </a:solidFill>
                  <a:cs typeface="Tahoma" charset="0"/>
                </a:rPr>
                <a:t>Được</a:t>
              </a:r>
              <a:r>
                <a:rPr lang="en-US" sz="1400" b="1" i="1" dirty="0">
                  <a:solidFill>
                    <a:srgbClr val="604A7B"/>
                  </a:solidFill>
                  <a:cs typeface="Tahoma" charset="0"/>
                </a:rPr>
                <a:t> </a:t>
              </a:r>
              <a:r>
                <a:rPr lang="en-US" sz="1400" b="1" i="1" dirty="0" err="1">
                  <a:solidFill>
                    <a:srgbClr val="604A7B"/>
                  </a:solidFill>
                  <a:cs typeface="Tahoma" charset="0"/>
                </a:rPr>
                <a:t>quản</a:t>
              </a:r>
              <a:r>
                <a:rPr lang="en-US" sz="1400" b="1" i="1" dirty="0">
                  <a:solidFill>
                    <a:srgbClr val="604A7B"/>
                  </a:solidFill>
                  <a:cs typeface="Tahoma" charset="0"/>
                </a:rPr>
                <a:t> </a:t>
              </a:r>
              <a:r>
                <a:rPr lang="en-US" sz="1400" b="1" i="1" dirty="0" err="1">
                  <a:solidFill>
                    <a:srgbClr val="604A7B"/>
                  </a:solidFill>
                  <a:cs typeface="Tahoma" charset="0"/>
                </a:rPr>
                <a:t>lý</a:t>
              </a:r>
              <a:r>
                <a:rPr lang="en-US" sz="1400" b="1" i="1" dirty="0">
                  <a:solidFill>
                    <a:srgbClr val="604A7B"/>
                  </a:solidFill>
                  <a:cs typeface="Tahoma" charset="0"/>
                </a:rPr>
                <a:t> </a:t>
              </a:r>
              <a:r>
                <a:rPr lang="en-US" sz="1400" b="1" i="1" dirty="0" err="1">
                  <a:solidFill>
                    <a:srgbClr val="604A7B"/>
                  </a:solidFill>
                  <a:cs typeface="Tahoma" charset="0"/>
                </a:rPr>
                <a:t>bởi</a:t>
              </a:r>
              <a:endParaRPr lang="en-US" sz="1400" b="1" i="1" dirty="0">
                <a:solidFill>
                  <a:srgbClr val="604A7B"/>
                </a:solidFill>
                <a:cs typeface="Tahoma" charset="0"/>
              </a:endParaRPr>
            </a:p>
          </p:txBody>
        </p:sp>
        <p:sp>
          <p:nvSpPr>
            <p:cNvPr id="63" name="TextBox 62"/>
            <p:cNvSpPr txBox="1"/>
            <p:nvPr/>
          </p:nvSpPr>
          <p:spPr>
            <a:xfrm>
              <a:off x="1142920" y="5029069"/>
              <a:ext cx="1676205" cy="30771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i="1">
                  <a:solidFill>
                    <a:srgbClr val="604A7B"/>
                  </a:solidFill>
                  <a:cs typeface="Tahoma" charset="0"/>
                </a:rPr>
                <a:t>Là người quản lý</a:t>
              </a:r>
            </a:p>
          </p:txBody>
        </p:sp>
      </p:grpSp>
      <p:sp>
        <p:nvSpPr>
          <p:cNvPr id="15369" name="TextBox 64"/>
          <p:cNvSpPr txBox="1">
            <a:spLocks noChangeArrowheads="1"/>
          </p:cNvSpPr>
          <p:nvPr/>
        </p:nvSpPr>
        <p:spPr bwMode="auto">
          <a:xfrm>
            <a:off x="1219200" y="5639815"/>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err="1">
                <a:solidFill>
                  <a:srgbClr val="006600"/>
                </a:solidFill>
                <a:cs typeface="Tahoma" charset="0"/>
              </a:rPr>
              <a:t>Thông</a:t>
            </a:r>
            <a:r>
              <a:rPr lang="en-US" sz="2000" dirty="0">
                <a:solidFill>
                  <a:srgbClr val="006600"/>
                </a:solidFill>
                <a:cs typeface="Tahoma" charset="0"/>
              </a:rPr>
              <a:t> </a:t>
            </a:r>
            <a:r>
              <a:rPr lang="en-US" sz="2000" dirty="0" err="1">
                <a:solidFill>
                  <a:srgbClr val="006600"/>
                </a:solidFill>
                <a:cs typeface="Tahoma" charset="0"/>
              </a:rPr>
              <a:t>thường</a:t>
            </a:r>
            <a:r>
              <a:rPr lang="en-US" sz="2000" dirty="0">
                <a:solidFill>
                  <a:srgbClr val="006600"/>
                </a:solidFill>
                <a:cs typeface="Tahoma" charset="0"/>
              </a:rPr>
              <a:t> </a:t>
            </a:r>
            <a:r>
              <a:rPr lang="en-US" sz="2000" dirty="0" err="1">
                <a:solidFill>
                  <a:srgbClr val="006600"/>
                </a:solidFill>
                <a:cs typeface="Tahoma" charset="0"/>
              </a:rPr>
              <a:t>tên-mối-kết-hợp</a:t>
            </a:r>
            <a:r>
              <a:rPr lang="en-US" sz="2000" dirty="0">
                <a:solidFill>
                  <a:srgbClr val="006600"/>
                </a:solidFill>
                <a:cs typeface="Tahoma" charset="0"/>
              </a:rPr>
              <a:t> </a:t>
            </a:r>
            <a:r>
              <a:rPr lang="en-US" sz="2000" dirty="0" err="1">
                <a:solidFill>
                  <a:srgbClr val="006600"/>
                </a:solidFill>
                <a:cs typeface="Tahoma" charset="0"/>
              </a:rPr>
              <a:t>sẽ</a:t>
            </a:r>
            <a:r>
              <a:rPr lang="en-US" sz="2000" dirty="0">
                <a:solidFill>
                  <a:srgbClr val="006600"/>
                </a:solidFill>
                <a:cs typeface="Tahoma" charset="0"/>
              </a:rPr>
              <a:t> </a:t>
            </a:r>
            <a:r>
              <a:rPr lang="en-US" sz="2000" dirty="0" err="1">
                <a:solidFill>
                  <a:srgbClr val="006600"/>
                </a:solidFill>
                <a:cs typeface="Tahoma" charset="0"/>
              </a:rPr>
              <a:t>lấy</a:t>
            </a:r>
            <a:r>
              <a:rPr lang="en-US" sz="2000" dirty="0">
                <a:solidFill>
                  <a:srgbClr val="006600"/>
                </a:solidFill>
                <a:cs typeface="Tahoma" charset="0"/>
              </a:rPr>
              <a:t> 1 </a:t>
            </a:r>
            <a:r>
              <a:rPr lang="en-US" sz="2000" dirty="0" err="1">
                <a:solidFill>
                  <a:srgbClr val="006600"/>
                </a:solidFill>
                <a:cs typeface="Tahoma" charset="0"/>
              </a:rPr>
              <a:t>trong</a:t>
            </a:r>
            <a:r>
              <a:rPr lang="en-US" sz="2000" dirty="0">
                <a:solidFill>
                  <a:srgbClr val="006600"/>
                </a:solidFill>
                <a:cs typeface="Tahoma" charset="0"/>
              </a:rPr>
              <a:t> </a:t>
            </a:r>
            <a:r>
              <a:rPr lang="en-US" sz="2000" dirty="0" err="1">
                <a:solidFill>
                  <a:srgbClr val="006600"/>
                </a:solidFill>
                <a:cs typeface="Tahoma" charset="0"/>
              </a:rPr>
              <a:t>các</a:t>
            </a:r>
            <a:r>
              <a:rPr lang="en-US" sz="2000" dirty="0">
                <a:solidFill>
                  <a:srgbClr val="006600"/>
                </a:solidFill>
                <a:cs typeface="Tahoma" charset="0"/>
              </a:rPr>
              <a:t> </a:t>
            </a:r>
            <a:r>
              <a:rPr lang="en-US" sz="2000" dirty="0" err="1">
                <a:solidFill>
                  <a:srgbClr val="006600"/>
                </a:solidFill>
                <a:cs typeface="Tahoma" charset="0"/>
              </a:rPr>
              <a:t>tên-vai-trò</a:t>
            </a:r>
            <a:r>
              <a:rPr lang="en-US" sz="2000" dirty="0">
                <a:solidFill>
                  <a:srgbClr val="006600"/>
                </a:solidFill>
                <a:cs typeface="Tahoma" charset="0"/>
              </a:rPr>
              <a:t> (ta </a:t>
            </a:r>
            <a:r>
              <a:rPr lang="en-US" sz="2000" dirty="0" err="1">
                <a:solidFill>
                  <a:srgbClr val="006600"/>
                </a:solidFill>
                <a:cs typeface="Tahoma" charset="0"/>
              </a:rPr>
              <a:t>bỏ</a:t>
            </a:r>
            <a:r>
              <a:rPr lang="en-US" sz="2000" dirty="0">
                <a:solidFill>
                  <a:srgbClr val="006600"/>
                </a:solidFill>
                <a:cs typeface="Tahoma" charset="0"/>
              </a:rPr>
              <a:t> qua </a:t>
            </a:r>
            <a:r>
              <a:rPr lang="en-US" sz="2000" dirty="0" err="1">
                <a:solidFill>
                  <a:srgbClr val="006600"/>
                </a:solidFill>
                <a:cs typeface="Tahoma" charset="0"/>
              </a:rPr>
              <a:t>tên-vai-trò</a:t>
            </a:r>
            <a:r>
              <a:rPr lang="en-US" sz="2000" dirty="0">
                <a:solidFill>
                  <a:srgbClr val="006600"/>
                </a:solidFill>
                <a:cs typeface="Tahoma" charset="0"/>
              </a:rPr>
              <a:t>)</a:t>
            </a:r>
          </a:p>
        </p:txBody>
      </p:sp>
    </p:spTree>
    <p:extLst>
      <p:ext uri="{BB962C8B-B14F-4D97-AF65-F5344CB8AC3E}">
        <p14:creationId xmlns:p14="http://schemas.microsoft.com/office/powerpoint/2010/main" val="21650971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8"/>
          <p:cNvSpPr>
            <a:spLocks noGrp="1" noChangeArrowheads="1"/>
          </p:cNvSpPr>
          <p:nvPr>
            <p:ph type="title"/>
          </p:nvPr>
        </p:nvSpPr>
        <p:spPr/>
        <p:txBody>
          <a:bodyPr/>
          <a:lstStyle/>
          <a:p>
            <a:r>
              <a:rPr lang="en-US"/>
              <a:t>Bảng số</a:t>
            </a:r>
          </a:p>
        </p:txBody>
      </p:sp>
      <p:sp>
        <p:nvSpPr>
          <p:cNvPr id="16393" name="Rectangle 9"/>
          <p:cNvSpPr>
            <a:spLocks noGrp="1" noChangeArrowheads="1"/>
          </p:cNvSpPr>
          <p:nvPr>
            <p:ph idx="1"/>
          </p:nvPr>
        </p:nvSpPr>
        <p:spPr/>
        <p:txBody>
          <a:bodyPr>
            <a:normAutofit/>
          </a:bodyPr>
          <a:lstStyle/>
          <a:p>
            <a:r>
              <a:rPr lang="en-US"/>
              <a:t>Ràng buộc về số lượng các thực thể tham gia vào mối kết hợp</a:t>
            </a:r>
          </a:p>
          <a:p>
            <a:r>
              <a:rPr lang="en-US"/>
              <a:t>Ký hiệu bởi 1 cặp (min, max)</a:t>
            </a:r>
          </a:p>
          <a:p>
            <a:pPr lvl="1"/>
            <a:r>
              <a:rPr lang="en-US"/>
              <a:t>Min : qui định giá trị tối thiểu các thực thể khi tham gia vào mối kết hợp</a:t>
            </a:r>
          </a:p>
          <a:p>
            <a:pPr lvl="2"/>
            <a:r>
              <a:rPr lang="en-US"/>
              <a:t>Giá trị đi từ 0, 1, 2, … đến k (k là hằng số)</a:t>
            </a:r>
          </a:p>
          <a:p>
            <a:pPr lvl="1"/>
            <a:r>
              <a:rPr lang="en-US"/>
              <a:t>Max : qui định giá trị tối đa các thực thể khi tham gia vào mối kết hợp</a:t>
            </a:r>
          </a:p>
          <a:p>
            <a:pPr lvl="2"/>
            <a:r>
              <a:rPr lang="en-US"/>
              <a:t>Giá trị đi từ 1, 2, … đến n</a:t>
            </a:r>
          </a:p>
          <a:p>
            <a:pPr lvl="1"/>
            <a:endParaRPr lang="en-US"/>
          </a:p>
        </p:txBody>
      </p:sp>
    </p:spTree>
    <p:extLst>
      <p:ext uri="{BB962C8B-B14F-4D97-AF65-F5344CB8AC3E}">
        <p14:creationId xmlns:p14="http://schemas.microsoft.com/office/powerpoint/2010/main" val="3882304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1" name="Rectangle 63"/>
          <p:cNvSpPr>
            <a:spLocks noGrp="1" noChangeArrowheads="1"/>
          </p:cNvSpPr>
          <p:nvPr>
            <p:ph type="title"/>
          </p:nvPr>
        </p:nvSpPr>
        <p:spPr/>
        <p:txBody>
          <a:bodyPr/>
          <a:lstStyle/>
          <a:p>
            <a:r>
              <a:rPr lang="en-US"/>
              <a:t>Bảng số (tt)</a:t>
            </a:r>
          </a:p>
        </p:txBody>
      </p:sp>
      <p:sp>
        <p:nvSpPr>
          <p:cNvPr id="17472" name="Rectangle 64"/>
          <p:cNvSpPr>
            <a:spLocks noGrp="1" noChangeArrowheads="1"/>
          </p:cNvSpPr>
          <p:nvPr>
            <p:ph idx="1"/>
          </p:nvPr>
        </p:nvSpPr>
        <p:spPr/>
        <p:txBody>
          <a:bodyPr/>
          <a:lstStyle/>
          <a:p>
            <a:r>
              <a:rPr lang="en-US"/>
              <a:t>Ví dụ</a:t>
            </a:r>
          </a:p>
          <a:p>
            <a:pPr lvl="1"/>
            <a:endParaRPr lang="en-US"/>
          </a:p>
        </p:txBody>
      </p:sp>
      <p:grpSp>
        <p:nvGrpSpPr>
          <p:cNvPr id="17415" name="Group 37"/>
          <p:cNvGrpSpPr>
            <a:grpSpLocks/>
          </p:cNvGrpSpPr>
          <p:nvPr/>
        </p:nvGrpSpPr>
        <p:grpSpPr bwMode="auto">
          <a:xfrm>
            <a:off x="939800" y="4797425"/>
            <a:ext cx="2997200" cy="1831975"/>
            <a:chOff x="762000" y="3194446"/>
            <a:chExt cx="2996852" cy="1831580"/>
          </a:xfrm>
        </p:grpSpPr>
        <p:grpSp>
          <p:nvGrpSpPr>
            <p:cNvPr id="17453" name="Group 6"/>
            <p:cNvGrpSpPr>
              <a:grpSpLocks/>
            </p:cNvGrpSpPr>
            <p:nvPr/>
          </p:nvGrpSpPr>
          <p:grpSpPr bwMode="auto">
            <a:xfrm>
              <a:off x="762000" y="3194446"/>
              <a:ext cx="2996852" cy="1831580"/>
              <a:chOff x="457200" y="3502223"/>
              <a:chExt cx="2996852" cy="1831580"/>
            </a:xfrm>
          </p:grpSpPr>
          <p:grpSp>
            <p:nvGrpSpPr>
              <p:cNvPr id="17456" name="Group 49"/>
              <p:cNvGrpSpPr>
                <a:grpSpLocks/>
              </p:cNvGrpSpPr>
              <p:nvPr/>
            </p:nvGrpSpPr>
            <p:grpSpPr bwMode="auto">
              <a:xfrm>
                <a:off x="457200" y="3810131"/>
                <a:ext cx="2996852" cy="1220525"/>
                <a:chOff x="685800" y="2971931"/>
                <a:chExt cx="2996852" cy="1220525"/>
              </a:xfrm>
            </p:grpSpPr>
            <p:cxnSp>
              <p:nvCxnSpPr>
                <p:cNvPr id="11" name="Straight Connector 10"/>
                <p:cNvCxnSpPr/>
                <p:nvPr/>
              </p:nvCxnSpPr>
              <p:spPr>
                <a:xfrm rot="5400000">
                  <a:off x="2896160" y="3963112"/>
                  <a:ext cx="457102"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defRPr/>
                  </a:pPr>
                  <a:endParaRPr lang="en-US" sz="3200">
                    <a:solidFill>
                      <a:schemeClr val="accent2">
                        <a:lumMod val="75000"/>
                      </a:schemeClr>
                    </a:solidFill>
                    <a:latin typeface="Tahoma" pitchFamily="34" charset="0"/>
                    <a:ea typeface="+mn-ea"/>
                  </a:endParaRPr>
                </a:p>
              </p:txBody>
            </p:sp>
            <p:sp>
              <p:nvSpPr>
                <p:cNvPr id="14" name="TextBox 13"/>
                <p:cNvSpPr txBox="1"/>
                <p:nvPr/>
              </p:nvSpPr>
              <p:spPr>
                <a:xfrm>
                  <a:off x="685800" y="3314758"/>
                  <a:ext cx="1142867" cy="304734"/>
                </a:xfrm>
                <a:prstGeom prst="rect">
                  <a:avLst/>
                </a:prstGeom>
                <a:noFill/>
              </p:spPr>
              <p:txBody>
                <a:bodyPr>
                  <a:spAutoFit/>
                </a:bodyPr>
                <a:lstStyle/>
                <a:p>
                  <a:pPr>
                    <a:defRPr/>
                  </a:pPr>
                  <a:r>
                    <a:rPr lang="en-US" sz="1400" b="1">
                      <a:solidFill>
                        <a:schemeClr val="accent4">
                          <a:lumMod val="75000"/>
                        </a:schemeClr>
                      </a:solidFill>
                      <a:latin typeface="Tahoma" pitchFamily="34" charset="0"/>
                      <a:ea typeface="+mn-ea"/>
                      <a:cs typeface="Tahoma" pitchFamily="34" charset="0"/>
                    </a:rPr>
                    <a:t>Nhân viên</a:t>
                  </a:r>
                </a:p>
              </p:txBody>
            </p:sp>
            <p:grpSp>
              <p:nvGrpSpPr>
                <p:cNvPr id="17463" name="Group 91"/>
                <p:cNvGrpSpPr>
                  <a:grpSpLocks/>
                </p:cNvGrpSpPr>
                <p:nvPr/>
              </p:nvGrpSpPr>
              <p:grpSpPr bwMode="auto">
                <a:xfrm>
                  <a:off x="2539785" y="3162391"/>
                  <a:ext cx="1142867" cy="623754"/>
                  <a:chOff x="2590933" y="3199969"/>
                  <a:chExt cx="1142867" cy="623754"/>
                </a:xfrm>
              </p:grpSpPr>
              <p:sp>
                <p:nvSpPr>
                  <p:cNvPr id="20" name="Diamond 19"/>
                  <p:cNvSpPr/>
                  <p:nvPr/>
                </p:nvSpPr>
                <p:spPr>
                  <a:xfrm>
                    <a:off x="2590933" y="3199969"/>
                    <a:ext cx="1142867" cy="623754"/>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21" name="TextBox 20"/>
                  <p:cNvSpPr txBox="1"/>
                  <p:nvPr/>
                </p:nvSpPr>
                <p:spPr>
                  <a:xfrm>
                    <a:off x="2667124" y="3352336"/>
                    <a:ext cx="990485" cy="304735"/>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604A7B"/>
                        </a:solidFill>
                        <a:cs typeface="Tahoma" charset="0"/>
                      </a:rPr>
                      <a:t>Quản lý</a:t>
                    </a:r>
                  </a:p>
                </p:txBody>
              </p:sp>
            </p:grpSp>
            <p:cxnSp>
              <p:nvCxnSpPr>
                <p:cNvPr id="16" name="Straight Connector 1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142920" y="3502223"/>
                <a:ext cx="1676205" cy="3047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604A7B"/>
                    </a:solidFill>
                    <a:cs typeface="Tahoma" charset="0"/>
                  </a:rPr>
                  <a:t>Được quản lý bởi</a:t>
                </a:r>
              </a:p>
            </p:txBody>
          </p:sp>
          <p:sp>
            <p:nvSpPr>
              <p:cNvPr id="10" name="TextBox 9"/>
              <p:cNvSpPr txBox="1"/>
              <p:nvPr/>
            </p:nvSpPr>
            <p:spPr>
              <a:xfrm>
                <a:off x="1142920" y="5029069"/>
                <a:ext cx="1676205" cy="3047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604A7B"/>
                    </a:solidFill>
                    <a:cs typeface="Tahoma" charset="0"/>
                  </a:rPr>
                  <a:t>Là người quản lý</a:t>
                </a:r>
              </a:p>
            </p:txBody>
          </p:sp>
        </p:grpSp>
        <p:sp>
          <p:nvSpPr>
            <p:cNvPr id="22" name="TextBox 21"/>
            <p:cNvSpPr txBox="1"/>
            <p:nvPr/>
          </p:nvSpPr>
          <p:spPr>
            <a:xfrm>
              <a:off x="1904867" y="4410209"/>
              <a:ext cx="685720" cy="304734"/>
            </a:xfrm>
            <a:prstGeom prst="rect">
              <a:avLst/>
            </a:prstGeom>
            <a:noFill/>
          </p:spPr>
          <p:txBody>
            <a:bodyPr>
              <a:spAutoFit/>
            </a:bodyPr>
            <a:lstStyle/>
            <a:p>
              <a:pPr>
                <a:defRPr/>
              </a:pPr>
              <a:r>
                <a:rPr lang="en-US" sz="1400" i="1">
                  <a:solidFill>
                    <a:schemeClr val="accent4">
                      <a:lumMod val="75000"/>
                    </a:schemeClr>
                  </a:solidFill>
                  <a:latin typeface="Tahoma" pitchFamily="34" charset="0"/>
                  <a:ea typeface="+mn-ea"/>
                  <a:cs typeface="Tahoma" pitchFamily="34" charset="0"/>
                </a:rPr>
                <a:t>0,n</a:t>
              </a:r>
            </a:p>
          </p:txBody>
        </p:sp>
        <p:sp>
          <p:nvSpPr>
            <p:cNvPr id="23" name="TextBox 22"/>
            <p:cNvSpPr txBox="1"/>
            <p:nvPr/>
          </p:nvSpPr>
          <p:spPr>
            <a:xfrm>
              <a:off x="1904867" y="3499180"/>
              <a:ext cx="685720" cy="304734"/>
            </a:xfrm>
            <a:prstGeom prst="rect">
              <a:avLst/>
            </a:prstGeom>
            <a:noFill/>
          </p:spPr>
          <p:txBody>
            <a:bodyPr>
              <a:spAutoFit/>
            </a:bodyPr>
            <a:lstStyle/>
            <a:p>
              <a:pPr>
                <a:defRPr/>
              </a:pPr>
              <a:r>
                <a:rPr lang="en-US" sz="1400" i="1">
                  <a:solidFill>
                    <a:schemeClr val="accent4">
                      <a:lumMod val="75000"/>
                    </a:schemeClr>
                  </a:solidFill>
                  <a:latin typeface="Tahoma" pitchFamily="34" charset="0"/>
                  <a:ea typeface="+mn-ea"/>
                  <a:cs typeface="Tahoma" pitchFamily="34" charset="0"/>
                </a:rPr>
                <a:t>0,1</a:t>
              </a:r>
            </a:p>
          </p:txBody>
        </p:sp>
      </p:grpSp>
      <p:grpSp>
        <p:nvGrpSpPr>
          <p:cNvPr id="17416" name="Group 40"/>
          <p:cNvGrpSpPr>
            <a:grpSpLocks/>
          </p:cNvGrpSpPr>
          <p:nvPr/>
        </p:nvGrpSpPr>
        <p:grpSpPr bwMode="auto">
          <a:xfrm>
            <a:off x="1397000" y="2511425"/>
            <a:ext cx="6324600" cy="838200"/>
            <a:chOff x="1371600" y="1905000"/>
            <a:chExt cx="6324600" cy="838200"/>
          </a:xfrm>
        </p:grpSpPr>
        <p:grpSp>
          <p:nvGrpSpPr>
            <p:cNvPr id="17437" name="Group 23"/>
            <p:cNvGrpSpPr>
              <a:grpSpLocks/>
            </p:cNvGrpSpPr>
            <p:nvPr/>
          </p:nvGrpSpPr>
          <p:grpSpPr bwMode="auto">
            <a:xfrm>
              <a:off x="1371600" y="1905000"/>
              <a:ext cx="6324600" cy="838200"/>
              <a:chOff x="1371600" y="2248422"/>
              <a:chExt cx="6324600" cy="838200"/>
            </a:xfrm>
          </p:grpSpPr>
          <p:grpSp>
            <p:nvGrpSpPr>
              <p:cNvPr id="17440" name="Group 11"/>
              <p:cNvGrpSpPr>
                <a:grpSpLocks/>
              </p:cNvGrpSpPr>
              <p:nvPr/>
            </p:nvGrpSpPr>
            <p:grpSpPr bwMode="auto">
              <a:xfrm>
                <a:off x="6172200" y="2438400"/>
                <a:ext cx="1524000" cy="381000"/>
                <a:chOff x="1295400" y="5257800"/>
                <a:chExt cx="1524000" cy="381000"/>
              </a:xfrm>
            </p:grpSpPr>
            <p:sp>
              <p:nvSpPr>
                <p:cNvPr id="1745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chemeClr val="accent1">
                        <a:lumMod val="75000"/>
                      </a:schemeClr>
                    </a:solidFill>
                    <a:latin typeface="Tahoma" charset="0"/>
                  </a:endParaRPr>
                </a:p>
              </p:txBody>
            </p:sp>
            <p:sp>
              <p:nvSpPr>
                <p:cNvPr id="17452" name="TextBox 36"/>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Phòng ban</a:t>
                  </a:r>
                </a:p>
              </p:txBody>
            </p:sp>
          </p:grpSp>
          <p:grpSp>
            <p:nvGrpSpPr>
              <p:cNvPr id="17441" name="Group 14"/>
              <p:cNvGrpSpPr>
                <a:grpSpLocks/>
              </p:cNvGrpSpPr>
              <p:nvPr/>
            </p:nvGrpSpPr>
            <p:grpSpPr bwMode="auto">
              <a:xfrm>
                <a:off x="1371600" y="2514600"/>
                <a:ext cx="1371600" cy="381000"/>
                <a:chOff x="3733800" y="5334000"/>
                <a:chExt cx="1371600" cy="381000"/>
              </a:xfrm>
            </p:grpSpPr>
            <p:sp>
              <p:nvSpPr>
                <p:cNvPr id="1744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chemeClr val="accent1">
                        <a:lumMod val="75000"/>
                      </a:schemeClr>
                    </a:solidFill>
                    <a:latin typeface="Tahoma" charset="0"/>
                  </a:endParaRPr>
                </a:p>
              </p:txBody>
            </p:sp>
            <p:sp>
              <p:nvSpPr>
                <p:cNvPr id="17450" name="TextBox 34"/>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Nhân viên</a:t>
                  </a:r>
                </a:p>
              </p:txBody>
            </p:sp>
          </p:grpSp>
          <p:grpSp>
            <p:nvGrpSpPr>
              <p:cNvPr id="17442" name="Group 42"/>
              <p:cNvGrpSpPr>
                <a:grpSpLocks/>
              </p:cNvGrpSpPr>
              <p:nvPr/>
            </p:nvGrpSpPr>
            <p:grpSpPr bwMode="auto">
              <a:xfrm>
                <a:off x="3810000" y="2248422"/>
                <a:ext cx="1219200" cy="838200"/>
                <a:chOff x="3810000" y="2438400"/>
                <a:chExt cx="1219200" cy="838200"/>
              </a:xfrm>
            </p:grpSpPr>
            <p:sp>
              <p:nvSpPr>
                <p:cNvPr id="32" name="Diamond 31"/>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solidFill>
                      <a:schemeClr val="accent1">
                        <a:lumMod val="75000"/>
                      </a:schemeClr>
                    </a:solidFill>
                  </a:endParaRPr>
                </a:p>
              </p:txBody>
            </p:sp>
            <p:sp>
              <p:nvSpPr>
                <p:cNvPr id="17448" name="TextBox 32"/>
                <p:cNvSpPr txBox="1">
                  <a:spLocks noChangeArrowheads="1"/>
                </p:cNvSpPr>
                <p:nvPr/>
              </p:nvSpPr>
              <p:spPr bwMode="auto">
                <a:xfrm>
                  <a:off x="3886200" y="27051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Làm việc</a:t>
                  </a:r>
                </a:p>
              </p:txBody>
            </p:sp>
          </p:grpSp>
          <p:cxnSp>
            <p:nvCxnSpPr>
              <p:cNvPr id="28" name="Straight Connector 27"/>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7445" name="TextBox 29"/>
              <p:cNvSpPr txBox="1">
                <a:spLocks noChangeArrowheads="1"/>
              </p:cNvSpPr>
              <p:nvPr/>
            </p:nvSpPr>
            <p:spPr bwMode="auto">
              <a:xfrm>
                <a:off x="4953000" y="236272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Gồm có</a:t>
                </a:r>
              </a:p>
            </p:txBody>
          </p:sp>
          <p:sp>
            <p:nvSpPr>
              <p:cNvPr id="17446" name="TextBox 30"/>
              <p:cNvSpPr txBox="1">
                <a:spLocks noChangeArrowheads="1"/>
              </p:cNvSpPr>
              <p:nvPr/>
            </p:nvSpPr>
            <p:spPr bwMode="auto">
              <a:xfrm>
                <a:off x="2743200" y="236272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Làm việc tại</a:t>
                </a:r>
              </a:p>
            </p:txBody>
          </p:sp>
        </p:grpSp>
        <p:sp>
          <p:nvSpPr>
            <p:cNvPr id="17438" name="TextBox 38"/>
            <p:cNvSpPr txBox="1">
              <a:spLocks noChangeArrowheads="1"/>
            </p:cNvSpPr>
            <p:nvPr/>
          </p:nvSpPr>
          <p:spPr bwMode="auto">
            <a:xfrm>
              <a:off x="2819400" y="2362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0,1</a:t>
              </a:r>
            </a:p>
          </p:txBody>
        </p:sp>
        <p:sp>
          <p:nvSpPr>
            <p:cNvPr id="17439" name="TextBox 39"/>
            <p:cNvSpPr txBox="1">
              <a:spLocks noChangeArrowheads="1"/>
            </p:cNvSpPr>
            <p:nvPr/>
          </p:nvSpPr>
          <p:spPr bwMode="auto">
            <a:xfrm>
              <a:off x="5181600" y="2362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1,n</a:t>
              </a:r>
            </a:p>
          </p:txBody>
        </p:sp>
      </p:grpSp>
      <p:grpSp>
        <p:nvGrpSpPr>
          <p:cNvPr id="17417" name="Group 61"/>
          <p:cNvGrpSpPr>
            <a:grpSpLocks/>
          </p:cNvGrpSpPr>
          <p:nvPr/>
        </p:nvGrpSpPr>
        <p:grpSpPr bwMode="auto">
          <a:xfrm>
            <a:off x="3454400" y="3654425"/>
            <a:ext cx="4838700" cy="1662113"/>
            <a:chOff x="3962400" y="3962400"/>
            <a:chExt cx="4838700" cy="1662589"/>
          </a:xfrm>
        </p:grpSpPr>
        <p:grpSp>
          <p:nvGrpSpPr>
            <p:cNvPr id="17418" name="Group 41"/>
            <p:cNvGrpSpPr>
              <a:grpSpLocks/>
            </p:cNvGrpSpPr>
            <p:nvPr/>
          </p:nvGrpSpPr>
          <p:grpSpPr bwMode="auto">
            <a:xfrm>
              <a:off x="3962400" y="3962400"/>
              <a:ext cx="4838700" cy="1662589"/>
              <a:chOff x="2133600" y="2452211"/>
              <a:chExt cx="4838700" cy="1662589"/>
            </a:xfrm>
          </p:grpSpPr>
          <p:sp>
            <p:nvSpPr>
              <p:cNvPr id="43" name="AutoShape 30"/>
              <p:cNvSpPr>
                <a:spLocks noChangeArrowheads="1"/>
              </p:cNvSpPr>
              <p:nvPr/>
            </p:nvSpPr>
            <p:spPr bwMode="auto">
              <a:xfrm>
                <a:off x="5715000" y="2680876"/>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4" name="TextBox 43"/>
              <p:cNvSpPr txBox="1"/>
              <p:nvPr/>
            </p:nvSpPr>
            <p:spPr>
              <a:xfrm>
                <a:off x="5765800" y="2715811"/>
                <a:ext cx="11430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45" name="AutoShape 30"/>
              <p:cNvSpPr>
                <a:spLocks noChangeArrowheads="1"/>
              </p:cNvSpPr>
              <p:nvPr/>
            </p:nvSpPr>
            <p:spPr bwMode="auto">
              <a:xfrm>
                <a:off x="2133600" y="2680876"/>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6" name="TextBox 45"/>
              <p:cNvSpPr txBox="1"/>
              <p:nvPr/>
            </p:nvSpPr>
            <p:spPr>
              <a:xfrm>
                <a:off x="2159000" y="2715811"/>
                <a:ext cx="1219200" cy="30647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47" name="Diamond 46"/>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48" name="TextBox 47"/>
              <p:cNvSpPr txBox="1"/>
              <p:nvPr/>
            </p:nvSpPr>
            <p:spPr>
              <a:xfrm>
                <a:off x="3962400" y="2677701"/>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49" name="Straight Connector 48"/>
              <p:cNvCxnSpPr>
                <a:endCxn id="48" idx="1"/>
              </p:cNvCxnSpPr>
              <p:nvPr/>
            </p:nvCxnSpPr>
            <p:spPr>
              <a:xfrm flipV="1">
                <a:off x="3429000" y="2831733"/>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3"/>
              </p:cNvCxnSpPr>
              <p:nvPr/>
            </p:nvCxnSpPr>
            <p:spPr>
              <a:xfrm>
                <a:off x="4953000" y="2831733"/>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Diamond 5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52" name="TextBox 51"/>
              <p:cNvSpPr txBox="1"/>
              <p:nvPr/>
            </p:nvSpPr>
            <p:spPr>
              <a:xfrm>
                <a:off x="3962400" y="3592362"/>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53" name="Straight Connector 52"/>
              <p:cNvCxnSpPr/>
              <p:nvPr/>
            </p:nvCxnSpPr>
            <p:spPr>
              <a:xfrm rot="5400000">
                <a:off x="56775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7057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8000" y="3733691"/>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53000" y="3733691"/>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5181600" y="4038622"/>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59" name="TextBox 58"/>
            <p:cNvSpPr txBox="1"/>
            <p:nvPr/>
          </p:nvSpPr>
          <p:spPr>
            <a:xfrm>
              <a:off x="6781800" y="4038622"/>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sp>
          <p:nvSpPr>
            <p:cNvPr id="60" name="TextBox 59"/>
            <p:cNvSpPr txBox="1"/>
            <p:nvPr/>
          </p:nvSpPr>
          <p:spPr>
            <a:xfrm>
              <a:off x="4953000" y="4953284"/>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61" name="TextBox 60"/>
            <p:cNvSpPr txBox="1"/>
            <p:nvPr/>
          </p:nvSpPr>
          <p:spPr>
            <a:xfrm>
              <a:off x="6858000" y="4953284"/>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grpSp>
    </p:spTree>
    <p:extLst>
      <p:ext uri="{BB962C8B-B14F-4D97-AF65-F5344CB8AC3E}">
        <p14:creationId xmlns:p14="http://schemas.microsoft.com/office/powerpoint/2010/main" val="5883415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7" name="Rectangle 25"/>
          <p:cNvSpPr>
            <a:spLocks noGrp="1" noChangeArrowheads="1"/>
          </p:cNvSpPr>
          <p:nvPr>
            <p:ph type="title"/>
          </p:nvPr>
        </p:nvSpPr>
        <p:spPr/>
        <p:txBody>
          <a:bodyPr/>
          <a:lstStyle/>
          <a:p>
            <a:r>
              <a:rPr lang="en-US"/>
              <a:t>Bảng số (tt)</a:t>
            </a:r>
          </a:p>
        </p:txBody>
      </p:sp>
      <p:sp>
        <p:nvSpPr>
          <p:cNvPr id="18458" name="Rectangle 26"/>
          <p:cNvSpPr>
            <a:spLocks noGrp="1" noChangeArrowheads="1"/>
          </p:cNvSpPr>
          <p:nvPr>
            <p:ph idx="1"/>
          </p:nvPr>
        </p:nvSpPr>
        <p:spPr/>
        <p:txBody>
          <a:bodyPr>
            <a:normAutofit/>
          </a:bodyPr>
          <a:lstStyle/>
          <a:p>
            <a:r>
              <a:rPr lang="en-US" dirty="0" err="1"/>
              <a:t>Phân</a:t>
            </a:r>
            <a:r>
              <a:rPr lang="en-US" dirty="0"/>
              <a:t> </a:t>
            </a:r>
            <a:r>
              <a:rPr lang="en-US" dirty="0" err="1"/>
              <a:t>loại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dựa</a:t>
            </a:r>
            <a:r>
              <a:rPr lang="en-US" dirty="0"/>
              <a:t> </a:t>
            </a:r>
            <a:r>
              <a:rPr lang="en-US" dirty="0" err="1"/>
              <a:t>vào</a:t>
            </a:r>
            <a:r>
              <a:rPr lang="en-US" dirty="0"/>
              <a:t> </a:t>
            </a:r>
            <a:r>
              <a:rPr lang="en-US" dirty="0" err="1"/>
              <a:t>bảng</a:t>
            </a:r>
            <a:r>
              <a:rPr lang="en-US" dirty="0"/>
              <a:t> </a:t>
            </a:r>
            <a:r>
              <a:rPr lang="en-US" dirty="0" err="1"/>
              <a:t>số</a:t>
            </a:r>
            <a:endParaRPr lang="en-US" dirty="0"/>
          </a:p>
          <a:p>
            <a:pPr marL="631825" lvl="2" indent="0">
              <a:buNone/>
            </a:pPr>
            <a:endParaRPr lang="en-US" dirty="0"/>
          </a:p>
          <a:p>
            <a:pPr lvl="2"/>
            <a:endParaRPr lang="en-US" dirty="0"/>
          </a:p>
          <a:p>
            <a:pPr lvl="1"/>
            <a:r>
              <a:rPr lang="en-US" dirty="0" err="1"/>
              <a:t>Một</a:t>
            </a:r>
            <a:r>
              <a:rPr lang="en-US" dirty="0"/>
              <a:t> – </a:t>
            </a:r>
            <a:r>
              <a:rPr lang="en-US" dirty="0" err="1"/>
              <a:t>Một</a:t>
            </a:r>
            <a:endParaRPr lang="en-US" dirty="0"/>
          </a:p>
          <a:p>
            <a:pPr lvl="2"/>
            <a:endParaRPr lang="en-US" dirty="0"/>
          </a:p>
          <a:p>
            <a:pPr lvl="1"/>
            <a:r>
              <a:rPr lang="en-US" dirty="0" err="1"/>
              <a:t>Một</a:t>
            </a:r>
            <a:r>
              <a:rPr lang="en-US" dirty="0"/>
              <a:t> – </a:t>
            </a:r>
            <a:r>
              <a:rPr lang="en-US" dirty="0" err="1"/>
              <a:t>Nhiều</a:t>
            </a:r>
            <a:endParaRPr lang="en-US" dirty="0"/>
          </a:p>
          <a:p>
            <a:pPr lvl="2"/>
            <a:endParaRPr lang="en-US" dirty="0"/>
          </a:p>
          <a:p>
            <a:pPr lvl="1"/>
            <a:r>
              <a:rPr lang="en-US" dirty="0" err="1"/>
              <a:t>Nhiều</a:t>
            </a:r>
            <a:r>
              <a:rPr lang="en-US" dirty="0"/>
              <a:t> – </a:t>
            </a:r>
            <a:r>
              <a:rPr lang="en-US" dirty="0" err="1"/>
              <a:t>Một</a:t>
            </a:r>
            <a:endParaRPr lang="en-US" dirty="0"/>
          </a:p>
          <a:p>
            <a:pPr lvl="2"/>
            <a:endParaRPr lang="en-US" dirty="0"/>
          </a:p>
          <a:p>
            <a:pPr lvl="1"/>
            <a:r>
              <a:rPr lang="en-US" dirty="0" err="1"/>
              <a:t>Nhiều</a:t>
            </a:r>
            <a:r>
              <a:rPr lang="en-US" dirty="0"/>
              <a:t> – </a:t>
            </a:r>
            <a:r>
              <a:rPr lang="en-US" dirty="0" err="1"/>
              <a:t>Nhiều</a:t>
            </a:r>
            <a:endParaRPr lang="en-US" dirty="0"/>
          </a:p>
          <a:p>
            <a:pPr lvl="1"/>
            <a:endParaRPr lang="en-US" dirty="0"/>
          </a:p>
        </p:txBody>
      </p:sp>
      <p:grpSp>
        <p:nvGrpSpPr>
          <p:cNvPr id="18439" name="Group 26"/>
          <p:cNvGrpSpPr>
            <a:grpSpLocks/>
          </p:cNvGrpSpPr>
          <p:nvPr/>
        </p:nvGrpSpPr>
        <p:grpSpPr bwMode="auto">
          <a:xfrm>
            <a:off x="2590800" y="2687775"/>
            <a:ext cx="3657600" cy="533400"/>
            <a:chOff x="2362200" y="4876800"/>
            <a:chExt cx="3657600" cy="533203"/>
          </a:xfrm>
        </p:grpSpPr>
        <p:sp>
          <p:nvSpPr>
            <p:cNvPr id="18444" name="AutoShape 30"/>
            <p:cNvSpPr>
              <a:spLocks noChangeArrowheads="1"/>
            </p:cNvSpPr>
            <p:nvPr/>
          </p:nvSpPr>
          <p:spPr bwMode="auto">
            <a:xfrm>
              <a:off x="2362200" y="4876800"/>
              <a:ext cx="6858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rgbClr val="881A87"/>
                </a:solidFill>
                <a:latin typeface="Tahoma" charset="0"/>
              </a:endParaRPr>
            </a:p>
          </p:txBody>
        </p:sp>
        <p:sp>
          <p:nvSpPr>
            <p:cNvPr id="18445" name="TextBox 15"/>
            <p:cNvSpPr txBox="1">
              <a:spLocks noChangeArrowheads="1"/>
            </p:cNvSpPr>
            <p:nvPr/>
          </p:nvSpPr>
          <p:spPr bwMode="auto">
            <a:xfrm>
              <a:off x="2438400" y="4914886"/>
              <a:ext cx="5588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E1</a:t>
              </a:r>
            </a:p>
          </p:txBody>
        </p:sp>
        <p:grpSp>
          <p:nvGrpSpPr>
            <p:cNvPr id="18446" name="Group 30"/>
            <p:cNvGrpSpPr>
              <a:grpSpLocks/>
            </p:cNvGrpSpPr>
            <p:nvPr/>
          </p:nvGrpSpPr>
          <p:grpSpPr bwMode="auto">
            <a:xfrm>
              <a:off x="3810000" y="4876800"/>
              <a:ext cx="762000" cy="457031"/>
              <a:chOff x="3581400" y="4191000"/>
              <a:chExt cx="762000" cy="457031"/>
            </a:xfrm>
          </p:grpSpPr>
          <p:sp>
            <p:nvSpPr>
              <p:cNvPr id="13" name="Diamond 12"/>
              <p:cNvSpPr/>
              <p:nvPr/>
            </p:nvSpPr>
            <p:spPr>
              <a:xfrm>
                <a:off x="3581400" y="4191000"/>
                <a:ext cx="762000" cy="457031"/>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solidFill>
                    <a:srgbClr val="881A87"/>
                  </a:solidFill>
                </a:endParaRPr>
              </a:p>
            </p:txBody>
          </p:sp>
          <p:sp>
            <p:nvSpPr>
              <p:cNvPr id="18455" name="TextBox 13"/>
              <p:cNvSpPr txBox="1">
                <a:spLocks noChangeArrowheads="1"/>
              </p:cNvSpPr>
              <p:nvPr/>
            </p:nvSpPr>
            <p:spPr bwMode="auto">
              <a:xfrm>
                <a:off x="3581400" y="42640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R</a:t>
                </a:r>
              </a:p>
            </p:txBody>
          </p:sp>
        </p:grpSp>
        <p:cxnSp>
          <p:nvCxnSpPr>
            <p:cNvPr id="11" name="Straight Connector 10"/>
            <p:cNvCxnSpPr/>
            <p:nvPr/>
          </p:nvCxnSpPr>
          <p:spPr>
            <a:xfrm>
              <a:off x="3048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18448" name="Group 24"/>
            <p:cNvGrpSpPr>
              <a:grpSpLocks/>
            </p:cNvGrpSpPr>
            <p:nvPr/>
          </p:nvGrpSpPr>
          <p:grpSpPr bwMode="auto">
            <a:xfrm>
              <a:off x="5334000" y="4876800"/>
              <a:ext cx="685800" cy="381000"/>
              <a:chOff x="5257800" y="4876800"/>
              <a:chExt cx="685800" cy="381000"/>
            </a:xfrm>
          </p:grpSpPr>
          <p:sp>
            <p:nvSpPr>
              <p:cNvPr id="18452" name="AutoShape 30"/>
              <p:cNvSpPr>
                <a:spLocks noChangeArrowheads="1"/>
              </p:cNvSpPr>
              <p:nvPr/>
            </p:nvSpPr>
            <p:spPr bwMode="auto">
              <a:xfrm>
                <a:off x="5257800" y="4876800"/>
                <a:ext cx="6858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rgbClr val="881A87"/>
                  </a:solidFill>
                  <a:latin typeface="Tahoma" charset="0"/>
                </a:endParaRPr>
              </a:p>
            </p:txBody>
          </p:sp>
          <p:sp>
            <p:nvSpPr>
              <p:cNvPr id="18453" name="TextBox 20"/>
              <p:cNvSpPr txBox="1">
                <a:spLocks noChangeArrowheads="1"/>
              </p:cNvSpPr>
              <p:nvPr/>
            </p:nvSpPr>
            <p:spPr bwMode="auto">
              <a:xfrm>
                <a:off x="5308600" y="49149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E2</a:t>
                </a:r>
              </a:p>
            </p:txBody>
          </p:sp>
        </p:grpSp>
        <p:sp>
          <p:nvSpPr>
            <p:cNvPr id="18449" name="TextBox 21"/>
            <p:cNvSpPr txBox="1">
              <a:spLocks noChangeArrowheads="1"/>
            </p:cNvSpPr>
            <p:nvPr/>
          </p:nvSpPr>
          <p:spPr bwMode="auto">
            <a:xfrm>
              <a:off x="2971800" y="5105316"/>
              <a:ext cx="9144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min,max</a:t>
              </a:r>
            </a:p>
          </p:txBody>
        </p:sp>
        <p:cxnSp>
          <p:nvCxnSpPr>
            <p:cNvPr id="24" name="Straight Connector 23"/>
            <p:cNvCxnSpPr/>
            <p:nvPr/>
          </p:nvCxnSpPr>
          <p:spPr>
            <a:xfrm>
              <a:off x="4572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8451" name="TextBox 25"/>
            <p:cNvSpPr txBox="1">
              <a:spLocks noChangeArrowheads="1"/>
            </p:cNvSpPr>
            <p:nvPr/>
          </p:nvSpPr>
          <p:spPr bwMode="auto">
            <a:xfrm>
              <a:off x="4495800" y="5105316"/>
              <a:ext cx="9144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min,max</a:t>
              </a:r>
            </a:p>
          </p:txBody>
        </p:sp>
      </p:grpSp>
      <p:sp>
        <p:nvSpPr>
          <p:cNvPr id="18440" name="TextBox 27"/>
          <p:cNvSpPr txBox="1">
            <a:spLocks noChangeArrowheads="1"/>
          </p:cNvSpPr>
          <p:nvPr/>
        </p:nvSpPr>
        <p:spPr bwMode="auto">
          <a:xfrm>
            <a:off x="3657600" y="3525975"/>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max(E1,R)=1 &amp; max(E2,R)=1</a:t>
            </a:r>
          </a:p>
        </p:txBody>
      </p:sp>
      <p:sp>
        <p:nvSpPr>
          <p:cNvPr id="18441" name="TextBox 28"/>
          <p:cNvSpPr txBox="1">
            <a:spLocks noChangeArrowheads="1"/>
          </p:cNvSpPr>
          <p:nvPr/>
        </p:nvSpPr>
        <p:spPr bwMode="auto">
          <a:xfrm>
            <a:off x="3657600" y="4207620"/>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max(E1,R)=1 &amp; max(E2,R)=n</a:t>
            </a:r>
          </a:p>
        </p:txBody>
      </p:sp>
      <p:sp>
        <p:nvSpPr>
          <p:cNvPr id="18442" name="TextBox 29"/>
          <p:cNvSpPr txBox="1">
            <a:spLocks noChangeArrowheads="1"/>
          </p:cNvSpPr>
          <p:nvPr/>
        </p:nvSpPr>
        <p:spPr bwMode="auto">
          <a:xfrm>
            <a:off x="3657600" y="5087230"/>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max(E1,R)=n &amp; max(E2,R)=1</a:t>
            </a:r>
          </a:p>
        </p:txBody>
      </p:sp>
      <p:sp>
        <p:nvSpPr>
          <p:cNvPr id="18443" name="TextBox 30"/>
          <p:cNvSpPr txBox="1">
            <a:spLocks noChangeArrowheads="1"/>
          </p:cNvSpPr>
          <p:nvPr/>
        </p:nvSpPr>
        <p:spPr bwMode="auto">
          <a:xfrm>
            <a:off x="3657600" y="5838455"/>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max(E1,R)=n &amp; max(E2,R)=n</a:t>
            </a:r>
          </a:p>
        </p:txBody>
      </p:sp>
    </p:spTree>
    <p:extLst>
      <p:ext uri="{BB962C8B-B14F-4D97-AF65-F5344CB8AC3E}">
        <p14:creationId xmlns:p14="http://schemas.microsoft.com/office/powerpoint/2010/main" val="1272898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0" name="Rectangle 24"/>
          <p:cNvSpPr>
            <a:spLocks noGrp="1" noChangeArrowheads="1"/>
          </p:cNvSpPr>
          <p:nvPr>
            <p:ph type="title"/>
          </p:nvPr>
        </p:nvSpPr>
        <p:spPr/>
        <p:txBody>
          <a:bodyPr/>
          <a:lstStyle/>
          <a:p>
            <a:r>
              <a:rPr lang="en-US"/>
              <a:t>Thể hiện</a:t>
            </a:r>
          </a:p>
        </p:txBody>
      </p:sp>
      <p:sp>
        <p:nvSpPr>
          <p:cNvPr id="19481" name="Rectangle 25"/>
          <p:cNvSpPr>
            <a:spLocks noGrp="1" noChangeArrowheads="1"/>
          </p:cNvSpPr>
          <p:nvPr>
            <p:ph idx="1"/>
          </p:nvPr>
        </p:nvSpPr>
        <p:spPr/>
        <p:txBody>
          <a:bodyPr/>
          <a:lstStyle/>
          <a:p>
            <a:r>
              <a:rPr lang="en-US"/>
              <a:t>Thể hiện của thực thể</a:t>
            </a:r>
          </a:p>
          <a:p>
            <a:pPr lvl="1"/>
            <a:r>
              <a:rPr lang="en-US"/>
              <a:t>Sự xuất hiện cụ thể của các phần tử</a:t>
            </a:r>
          </a:p>
        </p:txBody>
      </p:sp>
      <p:grpSp>
        <p:nvGrpSpPr>
          <p:cNvPr id="19463" name="Group 13"/>
          <p:cNvGrpSpPr>
            <a:grpSpLocks/>
          </p:cNvGrpSpPr>
          <p:nvPr/>
        </p:nvGrpSpPr>
        <p:grpSpPr bwMode="auto">
          <a:xfrm>
            <a:off x="1677240" y="3533153"/>
            <a:ext cx="2286000" cy="2794000"/>
            <a:chOff x="3276600" y="2743200"/>
            <a:chExt cx="1600200" cy="2192164"/>
          </a:xfrm>
        </p:grpSpPr>
        <p:grpSp>
          <p:nvGrpSpPr>
            <p:cNvPr id="19472" name="Group 6"/>
            <p:cNvGrpSpPr>
              <a:grpSpLocks/>
            </p:cNvGrpSpPr>
            <p:nvPr/>
          </p:nvGrpSpPr>
          <p:grpSpPr bwMode="auto">
            <a:xfrm>
              <a:off x="3352800" y="2743200"/>
              <a:ext cx="1524000" cy="457200"/>
              <a:chOff x="3581400" y="5334000"/>
              <a:chExt cx="1524000" cy="457200"/>
            </a:xfrm>
          </p:grpSpPr>
          <p:sp>
            <p:nvSpPr>
              <p:cNvPr id="19477" name="AutoShape 30"/>
              <p:cNvSpPr>
                <a:spLocks noChangeArrowheads="1"/>
              </p:cNvSpPr>
              <p:nvPr/>
            </p:nvSpPr>
            <p:spPr bwMode="auto">
              <a:xfrm>
                <a:off x="3581400" y="5334000"/>
                <a:ext cx="1524000" cy="457200"/>
              </a:xfrm>
              <a:prstGeom prst="roundRect">
                <a:avLst>
                  <a:gd name="adj" fmla="val 16667"/>
                </a:avLst>
              </a:prstGeom>
              <a:solidFill>
                <a:srgbClr val="A6C36B"/>
              </a:solidFill>
              <a:ln w="25400">
                <a:solidFill>
                  <a:schemeClr val="tx2"/>
                </a:solidFill>
                <a:round/>
                <a:headEnd/>
                <a:tailEnd/>
              </a:ln>
            </p:spPr>
            <p:txBody>
              <a:bodyPr/>
              <a:lstStyle/>
              <a:p>
                <a:pPr algn="ctr"/>
                <a:endParaRPr lang="en-US" sz="4000">
                  <a:solidFill>
                    <a:srgbClr val="881A87"/>
                  </a:solidFill>
                  <a:latin typeface="Tahoma" charset="0"/>
                </a:endParaRPr>
              </a:p>
            </p:txBody>
          </p:sp>
          <p:sp>
            <p:nvSpPr>
              <p:cNvPr id="19478" name="TextBox 8"/>
              <p:cNvSpPr txBox="1">
                <a:spLocks noChangeArrowheads="1"/>
              </p:cNvSpPr>
              <p:nvPr/>
            </p:nvSpPr>
            <p:spPr bwMode="auto">
              <a:xfrm>
                <a:off x="3658100" y="5407501"/>
                <a:ext cx="1370600" cy="28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b="1" dirty="0" err="1">
                    <a:solidFill>
                      <a:srgbClr val="881A87"/>
                    </a:solidFill>
                    <a:cs typeface="Tahoma" charset="0"/>
                  </a:rPr>
                  <a:t>Khách</a:t>
                </a:r>
                <a:r>
                  <a:rPr lang="en-US" sz="1800" b="1" dirty="0">
                    <a:solidFill>
                      <a:srgbClr val="881A87"/>
                    </a:solidFill>
                    <a:cs typeface="Tahoma" charset="0"/>
                  </a:rPr>
                  <a:t> </a:t>
                </a:r>
                <a:r>
                  <a:rPr lang="en-US" sz="1800" b="1" dirty="0" err="1">
                    <a:solidFill>
                      <a:srgbClr val="881A87"/>
                    </a:solidFill>
                    <a:cs typeface="Tahoma" charset="0"/>
                  </a:rPr>
                  <a:t>hàng</a:t>
                </a:r>
                <a:endParaRPr lang="en-US" sz="1800" b="1" dirty="0">
                  <a:solidFill>
                    <a:srgbClr val="881A87"/>
                  </a:solidFill>
                  <a:cs typeface="Tahoma" charset="0"/>
                </a:endParaRPr>
              </a:p>
            </p:txBody>
          </p:sp>
        </p:grpSp>
        <p:sp>
          <p:nvSpPr>
            <p:cNvPr id="19473" name="TextBox 9"/>
            <p:cNvSpPr txBox="1">
              <a:spLocks noChangeArrowheads="1"/>
            </p:cNvSpPr>
            <p:nvPr/>
          </p:nvSpPr>
          <p:spPr bwMode="auto">
            <a:xfrm>
              <a:off x="3276600" y="350547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A</a:t>
              </a:r>
            </a:p>
          </p:txBody>
        </p:sp>
        <p:sp>
          <p:nvSpPr>
            <p:cNvPr id="19474" name="TextBox 10"/>
            <p:cNvSpPr txBox="1">
              <a:spLocks noChangeArrowheads="1"/>
            </p:cNvSpPr>
            <p:nvPr/>
          </p:nvSpPr>
          <p:spPr bwMode="auto">
            <a:xfrm>
              <a:off x="3276600" y="3886613"/>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B</a:t>
              </a:r>
            </a:p>
          </p:txBody>
        </p:sp>
        <p:sp>
          <p:nvSpPr>
            <p:cNvPr id="19475" name="TextBox 11"/>
            <p:cNvSpPr txBox="1">
              <a:spLocks noChangeArrowheads="1"/>
            </p:cNvSpPr>
            <p:nvPr/>
          </p:nvSpPr>
          <p:spPr bwMode="auto">
            <a:xfrm>
              <a:off x="3276600" y="426650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C</a:t>
              </a:r>
            </a:p>
          </p:txBody>
        </p:sp>
        <p:sp>
          <p:nvSpPr>
            <p:cNvPr id="19476" name="TextBox 12"/>
            <p:cNvSpPr txBox="1">
              <a:spLocks noChangeArrowheads="1"/>
            </p:cNvSpPr>
            <p:nvPr/>
          </p:nvSpPr>
          <p:spPr bwMode="auto">
            <a:xfrm>
              <a:off x="3276600" y="4647643"/>
              <a:ext cx="1600200" cy="28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a:t>
              </a:r>
            </a:p>
          </p:txBody>
        </p:sp>
      </p:grpSp>
      <p:grpSp>
        <p:nvGrpSpPr>
          <p:cNvPr id="19464" name="Group 14"/>
          <p:cNvGrpSpPr>
            <a:grpSpLocks/>
          </p:cNvGrpSpPr>
          <p:nvPr/>
        </p:nvGrpSpPr>
        <p:grpSpPr bwMode="auto">
          <a:xfrm>
            <a:off x="4953840" y="3536328"/>
            <a:ext cx="2286000" cy="2794000"/>
            <a:chOff x="3276600" y="2743200"/>
            <a:chExt cx="1600200" cy="2192164"/>
          </a:xfrm>
        </p:grpSpPr>
        <p:grpSp>
          <p:nvGrpSpPr>
            <p:cNvPr id="19465" name="Group 6"/>
            <p:cNvGrpSpPr>
              <a:grpSpLocks/>
            </p:cNvGrpSpPr>
            <p:nvPr/>
          </p:nvGrpSpPr>
          <p:grpSpPr bwMode="auto">
            <a:xfrm>
              <a:off x="3352800" y="2743200"/>
              <a:ext cx="1524000" cy="457200"/>
              <a:chOff x="3581400" y="5334000"/>
              <a:chExt cx="1524000" cy="457200"/>
            </a:xfrm>
          </p:grpSpPr>
          <p:sp>
            <p:nvSpPr>
              <p:cNvPr id="19470" name="AutoShape 30"/>
              <p:cNvSpPr>
                <a:spLocks noChangeArrowheads="1"/>
              </p:cNvSpPr>
              <p:nvPr/>
            </p:nvSpPr>
            <p:spPr bwMode="auto">
              <a:xfrm>
                <a:off x="3581400" y="5334000"/>
                <a:ext cx="1524000" cy="457200"/>
              </a:xfrm>
              <a:prstGeom prst="roundRect">
                <a:avLst>
                  <a:gd name="adj" fmla="val 16667"/>
                </a:avLst>
              </a:prstGeom>
              <a:solidFill>
                <a:srgbClr val="A6C36B"/>
              </a:solidFill>
              <a:ln w="25400">
                <a:solidFill>
                  <a:schemeClr val="tx2"/>
                </a:solidFill>
                <a:round/>
                <a:headEnd/>
                <a:tailEnd/>
              </a:ln>
            </p:spPr>
            <p:txBody>
              <a:bodyPr/>
              <a:lstStyle/>
              <a:p>
                <a:pPr algn="ctr"/>
                <a:endParaRPr lang="en-US" sz="4000">
                  <a:solidFill>
                    <a:srgbClr val="881A87"/>
                  </a:solidFill>
                  <a:latin typeface="Tahoma" charset="0"/>
                </a:endParaRPr>
              </a:p>
            </p:txBody>
          </p:sp>
          <p:sp>
            <p:nvSpPr>
              <p:cNvPr id="19471" name="TextBox 21"/>
              <p:cNvSpPr txBox="1">
                <a:spLocks noChangeArrowheads="1"/>
              </p:cNvSpPr>
              <p:nvPr/>
            </p:nvSpPr>
            <p:spPr bwMode="auto">
              <a:xfrm>
                <a:off x="3658100" y="5407501"/>
                <a:ext cx="1370600" cy="28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b="1" dirty="0" err="1">
                    <a:solidFill>
                      <a:srgbClr val="881A87"/>
                    </a:solidFill>
                    <a:cs typeface="Tahoma" charset="0"/>
                  </a:rPr>
                  <a:t>Giáo</a:t>
                </a:r>
                <a:r>
                  <a:rPr lang="en-US" sz="1800" b="1" dirty="0">
                    <a:solidFill>
                      <a:srgbClr val="881A87"/>
                    </a:solidFill>
                    <a:cs typeface="Tahoma" charset="0"/>
                  </a:rPr>
                  <a:t> </a:t>
                </a:r>
                <a:r>
                  <a:rPr lang="en-US" sz="1800" b="1" dirty="0" err="1">
                    <a:solidFill>
                      <a:srgbClr val="881A87"/>
                    </a:solidFill>
                    <a:cs typeface="Tahoma" charset="0"/>
                  </a:rPr>
                  <a:t>viên</a:t>
                </a:r>
                <a:endParaRPr lang="en-US" sz="1800" b="1" dirty="0">
                  <a:solidFill>
                    <a:srgbClr val="881A87"/>
                  </a:solidFill>
                  <a:cs typeface="Tahoma" charset="0"/>
                </a:endParaRPr>
              </a:p>
            </p:txBody>
          </p:sp>
        </p:grpSp>
        <p:sp>
          <p:nvSpPr>
            <p:cNvPr id="19466" name="TextBox 16"/>
            <p:cNvSpPr txBox="1">
              <a:spLocks noChangeArrowheads="1"/>
            </p:cNvSpPr>
            <p:nvPr/>
          </p:nvSpPr>
          <p:spPr bwMode="auto">
            <a:xfrm>
              <a:off x="3276600" y="350547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1</a:t>
              </a:r>
            </a:p>
          </p:txBody>
        </p:sp>
        <p:sp>
          <p:nvSpPr>
            <p:cNvPr id="19467" name="TextBox 17"/>
            <p:cNvSpPr txBox="1">
              <a:spLocks noChangeArrowheads="1"/>
            </p:cNvSpPr>
            <p:nvPr/>
          </p:nvSpPr>
          <p:spPr bwMode="auto">
            <a:xfrm>
              <a:off x="3276600" y="3886613"/>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2</a:t>
              </a:r>
            </a:p>
          </p:txBody>
        </p:sp>
        <p:sp>
          <p:nvSpPr>
            <p:cNvPr id="19468" name="TextBox 18"/>
            <p:cNvSpPr txBox="1">
              <a:spLocks noChangeArrowheads="1"/>
            </p:cNvSpPr>
            <p:nvPr/>
          </p:nvSpPr>
          <p:spPr bwMode="auto">
            <a:xfrm>
              <a:off x="3276600" y="426650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3</a:t>
              </a:r>
            </a:p>
          </p:txBody>
        </p:sp>
        <p:sp>
          <p:nvSpPr>
            <p:cNvPr id="19469" name="TextBox 19"/>
            <p:cNvSpPr txBox="1">
              <a:spLocks noChangeArrowheads="1"/>
            </p:cNvSpPr>
            <p:nvPr/>
          </p:nvSpPr>
          <p:spPr bwMode="auto">
            <a:xfrm>
              <a:off x="3276600" y="4647643"/>
              <a:ext cx="1600200" cy="28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a:t>
              </a:r>
            </a:p>
          </p:txBody>
        </p:sp>
      </p:grpSp>
    </p:spTree>
    <p:extLst>
      <p:ext uri="{BB962C8B-B14F-4D97-AF65-F5344CB8AC3E}">
        <p14:creationId xmlns:p14="http://schemas.microsoft.com/office/powerpoint/2010/main" val="122757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6" name="Rectangle 46"/>
          <p:cNvSpPr>
            <a:spLocks noGrp="1" noChangeArrowheads="1"/>
          </p:cNvSpPr>
          <p:nvPr>
            <p:ph type="title"/>
          </p:nvPr>
        </p:nvSpPr>
        <p:spPr/>
        <p:txBody>
          <a:bodyPr/>
          <a:lstStyle/>
          <a:p>
            <a:r>
              <a:rPr lang="en-US"/>
              <a:t>Thể hiện (tt)</a:t>
            </a:r>
          </a:p>
        </p:txBody>
      </p:sp>
      <p:sp>
        <p:nvSpPr>
          <p:cNvPr id="20527" name="Rectangle 47"/>
          <p:cNvSpPr>
            <a:spLocks noGrp="1" noChangeArrowheads="1"/>
          </p:cNvSpPr>
          <p:nvPr>
            <p:ph idx="1"/>
          </p:nvPr>
        </p:nvSpPr>
        <p:spPr/>
        <p:txBody>
          <a:bodyPr/>
          <a:lstStyle/>
          <a:p>
            <a:r>
              <a:rPr lang="en-US"/>
              <a:t>Thể hiện của mối kết hợp</a:t>
            </a:r>
          </a:p>
          <a:p>
            <a:pPr lvl="1"/>
            <a:r>
              <a:rPr lang="en-US"/>
              <a:t>Tổ hợp không trùng lắp các thực thể tham gia vào mối kết hợp</a:t>
            </a:r>
          </a:p>
        </p:txBody>
      </p:sp>
      <p:grpSp>
        <p:nvGrpSpPr>
          <p:cNvPr id="20487" name="Group 57"/>
          <p:cNvGrpSpPr>
            <a:grpSpLocks/>
          </p:cNvGrpSpPr>
          <p:nvPr/>
        </p:nvGrpSpPr>
        <p:grpSpPr bwMode="auto">
          <a:xfrm>
            <a:off x="1387456" y="3512143"/>
            <a:ext cx="6324600" cy="838200"/>
            <a:chOff x="1371600" y="2971800"/>
            <a:chExt cx="6324600" cy="838200"/>
          </a:xfrm>
        </p:grpSpPr>
        <p:grpSp>
          <p:nvGrpSpPr>
            <p:cNvPr id="20511" name="Group 23"/>
            <p:cNvGrpSpPr>
              <a:grpSpLocks/>
            </p:cNvGrpSpPr>
            <p:nvPr/>
          </p:nvGrpSpPr>
          <p:grpSpPr bwMode="auto">
            <a:xfrm>
              <a:off x="1371600" y="2971800"/>
              <a:ext cx="6324600" cy="838200"/>
              <a:chOff x="1371600" y="2248422"/>
              <a:chExt cx="6324600" cy="838200"/>
            </a:xfrm>
          </p:grpSpPr>
          <p:grpSp>
            <p:nvGrpSpPr>
              <p:cNvPr id="20514" name="Group 11"/>
              <p:cNvGrpSpPr>
                <a:grpSpLocks/>
              </p:cNvGrpSpPr>
              <p:nvPr/>
            </p:nvGrpSpPr>
            <p:grpSpPr bwMode="auto">
              <a:xfrm>
                <a:off x="6172200" y="2438400"/>
                <a:ext cx="1524000" cy="381000"/>
                <a:chOff x="1295400" y="5257800"/>
                <a:chExt cx="1524000" cy="381000"/>
              </a:xfrm>
            </p:grpSpPr>
            <p:sp>
              <p:nvSpPr>
                <p:cNvPr id="20523"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solidFill>
                      <a:srgbClr val="881A87"/>
                    </a:solidFill>
                    <a:latin typeface="Tahoma" charset="0"/>
                  </a:endParaRPr>
                </a:p>
              </p:txBody>
            </p:sp>
            <p:sp>
              <p:nvSpPr>
                <p:cNvPr id="20524" name="TextBox 22"/>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Môn học</a:t>
                  </a:r>
                </a:p>
              </p:txBody>
            </p:sp>
          </p:grpSp>
          <p:grpSp>
            <p:nvGrpSpPr>
              <p:cNvPr id="20515" name="Group 14"/>
              <p:cNvGrpSpPr>
                <a:grpSpLocks/>
              </p:cNvGrpSpPr>
              <p:nvPr/>
            </p:nvGrpSpPr>
            <p:grpSpPr bwMode="auto">
              <a:xfrm>
                <a:off x="1371600" y="2514600"/>
                <a:ext cx="1371600" cy="381000"/>
                <a:chOff x="3733800" y="5334000"/>
                <a:chExt cx="1371600" cy="381000"/>
              </a:xfrm>
            </p:grpSpPr>
            <p:sp>
              <p:nvSpPr>
                <p:cNvPr id="20521"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solidFill>
                      <a:srgbClr val="881A87"/>
                    </a:solidFill>
                    <a:latin typeface="Tahoma" charset="0"/>
                  </a:endParaRPr>
                </a:p>
              </p:txBody>
            </p:sp>
            <p:sp>
              <p:nvSpPr>
                <p:cNvPr id="20522" name="TextBox 20"/>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Giáo viên</a:t>
                  </a:r>
                </a:p>
              </p:txBody>
            </p:sp>
          </p:grpSp>
          <p:grpSp>
            <p:nvGrpSpPr>
              <p:cNvPr id="20516" name="Group 42"/>
              <p:cNvGrpSpPr>
                <a:grpSpLocks/>
              </p:cNvGrpSpPr>
              <p:nvPr/>
            </p:nvGrpSpPr>
            <p:grpSpPr bwMode="auto">
              <a:xfrm>
                <a:off x="3810000" y="2248422"/>
                <a:ext cx="1219200" cy="838200"/>
                <a:chOff x="3810000" y="2438400"/>
                <a:chExt cx="1219200" cy="838200"/>
              </a:xfrm>
            </p:grpSpPr>
            <p:sp>
              <p:nvSpPr>
                <p:cNvPr id="18" name="Diamond 17"/>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srgbClr val="881A87"/>
                    </a:solidFill>
                  </a:endParaRPr>
                </a:p>
              </p:txBody>
            </p:sp>
            <p:sp>
              <p:nvSpPr>
                <p:cNvPr id="20520" name="TextBox 18"/>
                <p:cNvSpPr txBox="1">
                  <a:spLocks noChangeArrowheads="1"/>
                </p:cNvSpPr>
                <p:nvPr/>
              </p:nvSpPr>
              <p:spPr bwMode="auto">
                <a:xfrm>
                  <a:off x="3886200" y="2677775"/>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Giảng</a:t>
                  </a:r>
                  <a:r>
                    <a:rPr lang="en-US" sz="1400" b="1" dirty="0">
                      <a:solidFill>
                        <a:srgbClr val="881A87"/>
                      </a:solidFill>
                      <a:cs typeface="Tahoma" charset="0"/>
                    </a:rPr>
                    <a:t> </a:t>
                  </a:r>
                  <a:r>
                    <a:rPr lang="en-US" sz="1400" b="1" dirty="0" err="1">
                      <a:solidFill>
                        <a:srgbClr val="881A87"/>
                      </a:solidFill>
                      <a:cs typeface="Tahoma" charset="0"/>
                    </a:rPr>
                    <a:t>dạy</a:t>
                  </a:r>
                  <a:endParaRPr lang="en-US" sz="1400" b="1" dirty="0">
                    <a:solidFill>
                      <a:srgbClr val="881A87"/>
                    </a:solidFill>
                    <a:cs typeface="Tahoma" charset="0"/>
                  </a:endParaRPr>
                </a:p>
              </p:txBody>
            </p:sp>
          </p:grpSp>
          <p:cxnSp>
            <p:nvCxnSpPr>
              <p:cNvPr id="14" name="Straight Connector 13"/>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0512" name="TextBox 8"/>
            <p:cNvSpPr txBox="1">
              <a:spLocks noChangeArrowheads="1"/>
            </p:cNvSpPr>
            <p:nvPr/>
          </p:nvSpPr>
          <p:spPr bwMode="auto">
            <a:xfrm>
              <a:off x="28194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881A87"/>
                  </a:solidFill>
                  <a:cs typeface="Tahoma" charset="0"/>
                </a:rPr>
                <a:t>1,n</a:t>
              </a:r>
            </a:p>
          </p:txBody>
        </p:sp>
        <p:sp>
          <p:nvSpPr>
            <p:cNvPr id="20513" name="TextBox 9"/>
            <p:cNvSpPr txBox="1">
              <a:spLocks noChangeArrowheads="1"/>
            </p:cNvSpPr>
            <p:nvPr/>
          </p:nvSpPr>
          <p:spPr bwMode="auto">
            <a:xfrm>
              <a:off x="51816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881A87"/>
                  </a:solidFill>
                  <a:cs typeface="Tahoma" charset="0"/>
                </a:rPr>
                <a:t>1,n</a:t>
              </a:r>
            </a:p>
          </p:txBody>
        </p:sp>
      </p:grpSp>
      <p:grpSp>
        <p:nvGrpSpPr>
          <p:cNvPr id="20488" name="Group 56"/>
          <p:cNvGrpSpPr>
            <a:grpSpLocks/>
          </p:cNvGrpSpPr>
          <p:nvPr/>
        </p:nvGrpSpPr>
        <p:grpSpPr bwMode="auto">
          <a:xfrm>
            <a:off x="1235056" y="4575768"/>
            <a:ext cx="6553200" cy="1908175"/>
            <a:chOff x="1219200" y="4035623"/>
            <a:chExt cx="6553200" cy="1907977"/>
          </a:xfrm>
        </p:grpSpPr>
        <p:sp>
          <p:nvSpPr>
            <p:cNvPr id="20489" name="TextBox 23"/>
            <p:cNvSpPr txBox="1">
              <a:spLocks noChangeArrowheads="1"/>
            </p:cNvSpPr>
            <p:nvPr/>
          </p:nvSpPr>
          <p:spPr bwMode="auto">
            <a:xfrm>
              <a:off x="1219200" y="4035623"/>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a:t>
              </a:r>
            </a:p>
          </p:txBody>
        </p:sp>
        <p:sp>
          <p:nvSpPr>
            <p:cNvPr id="20490" name="TextBox 24"/>
            <p:cNvSpPr txBox="1">
              <a:spLocks noChangeArrowheads="1"/>
            </p:cNvSpPr>
            <p:nvPr/>
          </p:nvSpPr>
          <p:spPr bwMode="auto">
            <a:xfrm>
              <a:off x="1219200" y="4416583"/>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a:t>
              </a:r>
            </a:p>
          </p:txBody>
        </p:sp>
        <p:sp>
          <p:nvSpPr>
            <p:cNvPr id="20491" name="TextBox 25"/>
            <p:cNvSpPr txBox="1">
              <a:spLocks noChangeArrowheads="1"/>
            </p:cNvSpPr>
            <p:nvPr/>
          </p:nvSpPr>
          <p:spPr bwMode="auto">
            <a:xfrm>
              <a:off x="1219200" y="4797544"/>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gv3</a:t>
              </a:r>
            </a:p>
          </p:txBody>
        </p:sp>
        <p:sp>
          <p:nvSpPr>
            <p:cNvPr id="20492" name="TextBox 26"/>
            <p:cNvSpPr txBox="1">
              <a:spLocks noChangeArrowheads="1"/>
            </p:cNvSpPr>
            <p:nvPr/>
          </p:nvSpPr>
          <p:spPr bwMode="auto">
            <a:xfrm>
              <a:off x="6172200" y="4035623"/>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mh1</a:t>
              </a:r>
            </a:p>
          </p:txBody>
        </p:sp>
        <p:sp>
          <p:nvSpPr>
            <p:cNvPr id="20493" name="TextBox 27"/>
            <p:cNvSpPr txBox="1">
              <a:spLocks noChangeArrowheads="1"/>
            </p:cNvSpPr>
            <p:nvPr/>
          </p:nvSpPr>
          <p:spPr bwMode="auto">
            <a:xfrm>
              <a:off x="6172200" y="4416583"/>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mh2</a:t>
              </a:r>
            </a:p>
          </p:txBody>
        </p:sp>
        <p:sp>
          <p:nvSpPr>
            <p:cNvPr id="20494" name="TextBox 28"/>
            <p:cNvSpPr txBox="1">
              <a:spLocks noChangeArrowheads="1"/>
            </p:cNvSpPr>
            <p:nvPr/>
          </p:nvSpPr>
          <p:spPr bwMode="auto">
            <a:xfrm>
              <a:off x="6172200" y="4797544"/>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mh3</a:t>
              </a:r>
            </a:p>
          </p:txBody>
        </p:sp>
        <p:sp>
          <p:nvSpPr>
            <p:cNvPr id="20495" name="TextBox 29"/>
            <p:cNvSpPr txBox="1">
              <a:spLocks noChangeArrowheads="1"/>
            </p:cNvSpPr>
            <p:nvPr/>
          </p:nvSpPr>
          <p:spPr bwMode="auto">
            <a:xfrm>
              <a:off x="3581400" y="4038798"/>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gv1,mh1</a:t>
              </a:r>
            </a:p>
          </p:txBody>
        </p:sp>
        <p:sp>
          <p:nvSpPr>
            <p:cNvPr id="20496" name="TextBox 30"/>
            <p:cNvSpPr txBox="1">
              <a:spLocks noChangeArrowheads="1"/>
            </p:cNvSpPr>
            <p:nvPr/>
          </p:nvSpPr>
          <p:spPr bwMode="auto">
            <a:xfrm>
              <a:off x="3581400" y="4419758"/>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 mh1</a:t>
              </a:r>
            </a:p>
          </p:txBody>
        </p:sp>
        <p:sp>
          <p:nvSpPr>
            <p:cNvPr id="20497" name="TextBox 31"/>
            <p:cNvSpPr txBox="1">
              <a:spLocks noChangeArrowheads="1"/>
            </p:cNvSpPr>
            <p:nvPr/>
          </p:nvSpPr>
          <p:spPr bwMode="auto">
            <a:xfrm>
              <a:off x="3581400" y="4800719"/>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gv3, mh2</a:t>
              </a:r>
            </a:p>
          </p:txBody>
        </p:sp>
        <p:cxnSp>
          <p:nvCxnSpPr>
            <p:cNvPr id="34" name="Straight Connector 33"/>
            <p:cNvCxnSpPr/>
            <p:nvPr/>
          </p:nvCxnSpPr>
          <p:spPr>
            <a:xfrm>
              <a:off x="2303396" y="419118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8208" y="419118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03396" y="457214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918208" y="4191182"/>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03396" y="4953103"/>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918208" y="4572142"/>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504" name="TextBox 41"/>
            <p:cNvSpPr txBox="1">
              <a:spLocks noChangeArrowheads="1"/>
            </p:cNvSpPr>
            <p:nvPr/>
          </p:nvSpPr>
          <p:spPr bwMode="auto">
            <a:xfrm>
              <a:off x="3581400" y="5178504"/>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 mh3</a:t>
              </a:r>
            </a:p>
          </p:txBody>
        </p:sp>
        <p:cxnSp>
          <p:nvCxnSpPr>
            <p:cNvPr id="44" name="Straight Connector 43"/>
            <p:cNvCxnSpPr/>
            <p:nvPr/>
          </p:nvCxnSpPr>
          <p:spPr>
            <a:xfrm>
              <a:off x="2303396" y="4191182"/>
              <a:ext cx="1600200" cy="1144469"/>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918208" y="4953103"/>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507" name="TextBox 46"/>
            <p:cNvSpPr txBox="1">
              <a:spLocks noChangeArrowheads="1"/>
            </p:cNvSpPr>
            <p:nvPr/>
          </p:nvSpPr>
          <p:spPr bwMode="auto">
            <a:xfrm>
              <a:off x="3581400" y="5559465"/>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 mh1</a:t>
              </a:r>
            </a:p>
          </p:txBody>
        </p:sp>
        <p:grpSp>
          <p:nvGrpSpPr>
            <p:cNvPr id="20508" name="Group 55"/>
            <p:cNvGrpSpPr>
              <a:grpSpLocks/>
            </p:cNvGrpSpPr>
            <p:nvPr/>
          </p:nvGrpSpPr>
          <p:grpSpPr bwMode="auto">
            <a:xfrm>
              <a:off x="4191000" y="5486400"/>
              <a:ext cx="457200" cy="457200"/>
              <a:chOff x="4114800" y="5486400"/>
              <a:chExt cx="457200" cy="457200"/>
            </a:xfrm>
          </p:grpSpPr>
          <p:cxnSp>
            <p:nvCxnSpPr>
              <p:cNvPr id="49" name="Straight Connector 48"/>
              <p:cNvCxnSpPr/>
              <p:nvPr/>
            </p:nvCxnSpPr>
            <p:spPr>
              <a:xfrm rot="5400000" flipH="1" flipV="1">
                <a:off x="4076723" y="5524523"/>
                <a:ext cx="457153" cy="38100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14800" y="5562639"/>
                <a:ext cx="457200" cy="30476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806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13"/>
          <p:cNvSpPr>
            <a:spLocks noGrp="1" noChangeArrowheads="1"/>
          </p:cNvSpPr>
          <p:nvPr>
            <p:ph type="title"/>
          </p:nvPr>
        </p:nvSpPr>
        <p:spPr/>
        <p:txBody>
          <a:bodyPr/>
          <a:lstStyle/>
          <a:p>
            <a:r>
              <a:rPr lang="en-US"/>
              <a:t>Thuộc tính</a:t>
            </a:r>
          </a:p>
        </p:txBody>
      </p:sp>
      <p:sp>
        <p:nvSpPr>
          <p:cNvPr id="21518" name="Rectangle 14"/>
          <p:cNvSpPr>
            <a:spLocks noGrp="1" noChangeArrowheads="1"/>
          </p:cNvSpPr>
          <p:nvPr>
            <p:ph idx="1"/>
          </p:nvPr>
        </p:nvSpPr>
        <p:spPr/>
        <p:txBody>
          <a:bodyPr/>
          <a:lstStyle/>
          <a:p>
            <a:r>
              <a:rPr lang="en-US" dirty="0" err="1"/>
              <a:t>Biểu</a:t>
            </a:r>
            <a:r>
              <a:rPr lang="en-US" dirty="0"/>
              <a:t> </a:t>
            </a:r>
            <a:r>
              <a:rPr lang="en-US" dirty="0" err="1"/>
              <a:t>diễn</a:t>
            </a:r>
            <a:r>
              <a:rPr lang="en-US" dirty="0"/>
              <a:t> </a:t>
            </a:r>
            <a:r>
              <a:rPr lang="en-US" dirty="0" err="1"/>
              <a:t>đặc</a:t>
            </a:r>
            <a:r>
              <a:rPr lang="en-US" dirty="0"/>
              <a:t> </a:t>
            </a:r>
            <a:r>
              <a:rPr lang="en-US" dirty="0" err="1"/>
              <a:t>trưng</a:t>
            </a:r>
            <a:r>
              <a:rPr lang="en-US" dirty="0"/>
              <a:t> </a:t>
            </a:r>
            <a:r>
              <a:rPr lang="en-US" dirty="0" err="1"/>
              <a:t>của</a:t>
            </a:r>
            <a:r>
              <a:rPr lang="en-US" dirty="0"/>
              <a:t> </a:t>
            </a:r>
          </a:p>
          <a:p>
            <a:pPr lvl="1"/>
            <a:r>
              <a:rPr lang="en-US" dirty="0" err="1"/>
              <a:t>Thực</a:t>
            </a:r>
            <a:r>
              <a:rPr lang="en-US" dirty="0"/>
              <a:t> </a:t>
            </a:r>
            <a:r>
              <a:rPr lang="en-US" dirty="0" err="1"/>
              <a:t>thể</a:t>
            </a:r>
            <a:endParaRPr lang="en-US" dirty="0"/>
          </a:p>
          <a:p>
            <a:pPr lvl="1"/>
            <a:r>
              <a:rPr lang="en-US" dirty="0" err="1"/>
              <a:t>Mối</a:t>
            </a:r>
            <a:r>
              <a:rPr lang="en-US" dirty="0"/>
              <a:t> </a:t>
            </a:r>
            <a:r>
              <a:rPr lang="en-US" dirty="0" err="1"/>
              <a:t>kết</a:t>
            </a:r>
            <a:r>
              <a:rPr lang="en-US" dirty="0"/>
              <a:t> </a:t>
            </a:r>
            <a:r>
              <a:rPr lang="en-US" dirty="0" err="1"/>
              <a:t>hợp</a:t>
            </a:r>
            <a:endParaRPr lang="en-US" dirty="0"/>
          </a:p>
          <a:p>
            <a:r>
              <a:rPr lang="en-US" dirty="0" err="1"/>
              <a:t>Ký</a:t>
            </a:r>
            <a:r>
              <a:rPr lang="en-US" dirty="0"/>
              <a:t> </a:t>
            </a:r>
            <a:r>
              <a:rPr lang="en-US" dirty="0" err="1"/>
              <a:t>hiệu</a:t>
            </a:r>
            <a:endParaRPr lang="en-US" dirty="0"/>
          </a:p>
        </p:txBody>
      </p:sp>
      <p:grpSp>
        <p:nvGrpSpPr>
          <p:cNvPr id="21511" name="Group 53"/>
          <p:cNvGrpSpPr>
            <a:grpSpLocks/>
          </p:cNvGrpSpPr>
          <p:nvPr/>
        </p:nvGrpSpPr>
        <p:grpSpPr bwMode="auto">
          <a:xfrm>
            <a:off x="3167329" y="4392348"/>
            <a:ext cx="2667000" cy="287338"/>
            <a:chOff x="1447800" y="4132262"/>
            <a:chExt cx="2667000" cy="287338"/>
          </a:xfrm>
        </p:grpSpPr>
        <p:grpSp>
          <p:nvGrpSpPr>
            <p:cNvPr id="21512" name="Group 108"/>
            <p:cNvGrpSpPr>
              <a:grpSpLocks/>
            </p:cNvGrpSpPr>
            <p:nvPr/>
          </p:nvGrpSpPr>
          <p:grpSpPr bwMode="auto">
            <a:xfrm>
              <a:off x="1447800" y="4191000"/>
              <a:ext cx="1006475" cy="187325"/>
              <a:chOff x="3600" y="6573"/>
              <a:chExt cx="915" cy="178"/>
            </a:xfrm>
          </p:grpSpPr>
          <p:sp>
            <p:nvSpPr>
              <p:cNvPr id="21514" name="Line 109"/>
              <p:cNvSpPr>
                <a:spLocks noChangeShapeType="1"/>
              </p:cNvSpPr>
              <p:nvPr/>
            </p:nvSpPr>
            <p:spPr bwMode="auto">
              <a:xfrm flipV="1">
                <a:off x="3600" y="6663"/>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75000"/>
                    </a:schemeClr>
                  </a:solidFill>
                </a:endParaRPr>
              </a:p>
            </p:txBody>
          </p:sp>
          <p:sp>
            <p:nvSpPr>
              <p:cNvPr id="21515" name="Oval 110"/>
              <p:cNvSpPr>
                <a:spLocks noChangeArrowheads="1"/>
              </p:cNvSpPr>
              <p:nvPr/>
            </p:nvSpPr>
            <p:spPr bwMode="auto">
              <a:xfrm>
                <a:off x="4335" y="6573"/>
                <a:ext cx="180" cy="178"/>
              </a:xfrm>
              <a:prstGeom prst="ellipse">
                <a:avLst/>
              </a:prstGeom>
              <a:solidFill>
                <a:srgbClr val="FFFFFF"/>
              </a:solidFill>
              <a:ln w="25400">
                <a:solidFill>
                  <a:schemeClr val="tx2"/>
                </a:solidFill>
                <a:round/>
                <a:headEnd/>
                <a:tailEnd/>
              </a:ln>
            </p:spPr>
            <p:txBody>
              <a:bodyPr/>
              <a:lstStyle/>
              <a:p>
                <a:endParaRPr lang="en-US" sz="1400" b="1">
                  <a:solidFill>
                    <a:schemeClr val="accent6">
                      <a:lumMod val="75000"/>
                    </a:schemeClr>
                  </a:solidFill>
                  <a:latin typeface="Tahoma" charset="0"/>
                </a:endParaRPr>
              </a:p>
            </p:txBody>
          </p:sp>
        </p:grpSp>
        <p:sp>
          <p:nvSpPr>
            <p:cNvPr id="21513" name="Text Box 111"/>
            <p:cNvSpPr txBox="1">
              <a:spLocks noChangeArrowheads="1"/>
            </p:cNvSpPr>
            <p:nvPr/>
          </p:nvSpPr>
          <p:spPr bwMode="auto">
            <a:xfrm>
              <a:off x="2590800" y="4132262"/>
              <a:ext cx="1524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6">
                      <a:lumMod val="75000"/>
                    </a:schemeClr>
                  </a:solidFill>
                </a:rPr>
                <a:t>Tên thuộc tính</a:t>
              </a:r>
            </a:p>
          </p:txBody>
        </p:sp>
      </p:grpSp>
    </p:spTree>
    <p:extLst>
      <p:ext uri="{BB962C8B-B14F-4D97-AF65-F5344CB8AC3E}">
        <p14:creationId xmlns:p14="http://schemas.microsoft.com/office/powerpoint/2010/main" val="35956339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6" name="Rectangle 68"/>
          <p:cNvSpPr>
            <a:spLocks noGrp="1" noChangeArrowheads="1"/>
          </p:cNvSpPr>
          <p:nvPr>
            <p:ph type="title"/>
          </p:nvPr>
        </p:nvSpPr>
        <p:spPr/>
        <p:txBody>
          <a:bodyPr/>
          <a:lstStyle/>
          <a:p>
            <a:r>
              <a:rPr lang="en-US"/>
              <a:t>Thuộc tính (tt)</a:t>
            </a:r>
          </a:p>
        </p:txBody>
      </p:sp>
      <p:sp>
        <p:nvSpPr>
          <p:cNvPr id="22597" name="Rectangle 69"/>
          <p:cNvSpPr>
            <a:spLocks noGrp="1" noChangeArrowheads="1"/>
          </p:cNvSpPr>
          <p:nvPr>
            <p:ph idx="1"/>
          </p:nvPr>
        </p:nvSpPr>
        <p:spPr/>
        <p:txBody>
          <a:bodyPr/>
          <a:lstStyle/>
          <a:p>
            <a:r>
              <a:rPr lang="en-US"/>
              <a:t>Ví dụ</a:t>
            </a:r>
          </a:p>
        </p:txBody>
      </p:sp>
      <p:grpSp>
        <p:nvGrpSpPr>
          <p:cNvPr id="22535" name="Group 83"/>
          <p:cNvGrpSpPr>
            <a:grpSpLocks/>
          </p:cNvGrpSpPr>
          <p:nvPr/>
        </p:nvGrpSpPr>
        <p:grpSpPr bwMode="auto">
          <a:xfrm>
            <a:off x="838200" y="2502066"/>
            <a:ext cx="7620000" cy="1295400"/>
            <a:chOff x="304800" y="2286000"/>
            <a:chExt cx="7620000" cy="1295202"/>
          </a:xfrm>
        </p:grpSpPr>
        <p:grpSp>
          <p:nvGrpSpPr>
            <p:cNvPr id="22556" name="Group 11"/>
            <p:cNvGrpSpPr>
              <a:grpSpLocks/>
            </p:cNvGrpSpPr>
            <p:nvPr/>
          </p:nvGrpSpPr>
          <p:grpSpPr bwMode="auto">
            <a:xfrm>
              <a:off x="1600200" y="2286000"/>
              <a:ext cx="4343400" cy="761884"/>
              <a:chOff x="1600200" y="3048000"/>
              <a:chExt cx="4343400" cy="761884"/>
            </a:xfrm>
          </p:grpSpPr>
          <p:grpSp>
            <p:nvGrpSpPr>
              <p:cNvPr id="22583" name="Group 23"/>
              <p:cNvGrpSpPr>
                <a:grpSpLocks/>
              </p:cNvGrpSpPr>
              <p:nvPr/>
            </p:nvGrpSpPr>
            <p:grpSpPr bwMode="auto">
              <a:xfrm>
                <a:off x="1600200" y="3048000"/>
                <a:ext cx="4343400" cy="761884"/>
                <a:chOff x="1600200" y="2324622"/>
                <a:chExt cx="4343400" cy="761884"/>
              </a:xfrm>
            </p:grpSpPr>
            <p:grpSp>
              <p:nvGrpSpPr>
                <p:cNvPr id="22586" name="Group 11"/>
                <p:cNvGrpSpPr>
                  <a:grpSpLocks/>
                </p:cNvGrpSpPr>
                <p:nvPr/>
              </p:nvGrpSpPr>
              <p:grpSpPr bwMode="auto">
                <a:xfrm>
                  <a:off x="4876800" y="2477022"/>
                  <a:ext cx="1066800" cy="381000"/>
                  <a:chOff x="0" y="5296422"/>
                  <a:chExt cx="1066800" cy="381000"/>
                </a:xfrm>
              </p:grpSpPr>
              <p:sp>
                <p:nvSpPr>
                  <p:cNvPr id="22593" name="AutoShape 30"/>
                  <p:cNvSpPr>
                    <a:spLocks noChangeArrowheads="1"/>
                  </p:cNvSpPr>
                  <p:nvPr/>
                </p:nvSpPr>
                <p:spPr bwMode="auto">
                  <a:xfrm>
                    <a:off x="0" y="5296422"/>
                    <a:ext cx="1066800" cy="3810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22594" name="TextBox 25"/>
                  <p:cNvSpPr txBox="1">
                    <a:spLocks noChangeArrowheads="1"/>
                  </p:cNvSpPr>
                  <p:nvPr/>
                </p:nvSpPr>
                <p:spPr bwMode="auto">
                  <a:xfrm>
                    <a:off x="0" y="5334522"/>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Học phần</a:t>
                    </a:r>
                  </a:p>
                </p:txBody>
              </p:sp>
            </p:grpSp>
            <p:grpSp>
              <p:nvGrpSpPr>
                <p:cNvPr id="22587" name="Group 14"/>
                <p:cNvGrpSpPr>
                  <a:grpSpLocks/>
                </p:cNvGrpSpPr>
                <p:nvPr/>
              </p:nvGrpSpPr>
              <p:grpSpPr bwMode="auto">
                <a:xfrm>
                  <a:off x="1600200" y="2514600"/>
                  <a:ext cx="1143000" cy="381000"/>
                  <a:chOff x="3962400" y="5334000"/>
                  <a:chExt cx="1143000" cy="381000"/>
                </a:xfrm>
              </p:grpSpPr>
              <p:sp>
                <p:nvSpPr>
                  <p:cNvPr id="22591" name="AutoShape 30"/>
                  <p:cNvSpPr>
                    <a:spLocks noChangeArrowheads="1"/>
                  </p:cNvSpPr>
                  <p:nvPr/>
                </p:nvSpPr>
                <p:spPr bwMode="auto">
                  <a:xfrm>
                    <a:off x="3962400" y="5334000"/>
                    <a:ext cx="1143000" cy="3810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22592" name="TextBox 23"/>
                  <p:cNvSpPr txBox="1">
                    <a:spLocks noChangeArrowheads="1"/>
                  </p:cNvSpPr>
                  <p:nvPr/>
                </p:nvSpPr>
                <p:spPr bwMode="auto">
                  <a:xfrm>
                    <a:off x="3962400" y="53721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Sinh viên</a:t>
                    </a:r>
                  </a:p>
                </p:txBody>
              </p:sp>
            </p:grpSp>
            <p:grpSp>
              <p:nvGrpSpPr>
                <p:cNvPr id="22588" name="Group 42"/>
                <p:cNvGrpSpPr>
                  <a:grpSpLocks/>
                </p:cNvGrpSpPr>
                <p:nvPr/>
              </p:nvGrpSpPr>
              <p:grpSpPr bwMode="auto">
                <a:xfrm>
                  <a:off x="3276600" y="2324622"/>
                  <a:ext cx="1066800" cy="761884"/>
                  <a:chOff x="3276600" y="2514600"/>
                  <a:chExt cx="1066800" cy="761884"/>
                </a:xfrm>
              </p:grpSpPr>
              <p:sp>
                <p:nvSpPr>
                  <p:cNvPr id="21" name="Diamond 20"/>
                  <p:cNvSpPr>
                    <a:spLocks noChangeArrowheads="1"/>
                  </p:cNvSpPr>
                  <p:nvPr/>
                </p:nvSpPr>
                <p:spPr bwMode="auto">
                  <a:xfrm>
                    <a:off x="3276600" y="2514600"/>
                    <a:ext cx="1066800" cy="761884"/>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22590" name="TextBox 21"/>
                  <p:cNvSpPr txBox="1">
                    <a:spLocks noChangeArrowheads="1"/>
                  </p:cNvSpPr>
                  <p:nvPr/>
                </p:nvSpPr>
                <p:spPr bwMode="auto">
                  <a:xfrm>
                    <a:off x="3276600" y="274161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Kết quả</a:t>
                    </a:r>
                  </a:p>
                </p:txBody>
              </p:sp>
            </p:grpSp>
          </p:grpSp>
          <p:sp>
            <p:nvSpPr>
              <p:cNvPr id="22584" name="TextBox 13"/>
              <p:cNvSpPr txBox="1">
                <a:spLocks noChangeArrowheads="1"/>
              </p:cNvSpPr>
              <p:nvPr/>
            </p:nvSpPr>
            <p:spPr bwMode="auto">
              <a:xfrm>
                <a:off x="26670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881A87"/>
                    </a:solidFill>
                    <a:cs typeface="Tahoma" charset="0"/>
                  </a:rPr>
                  <a:t>1,n</a:t>
                </a:r>
              </a:p>
            </p:txBody>
          </p:sp>
          <p:sp>
            <p:nvSpPr>
              <p:cNvPr id="22585" name="TextBox 14"/>
              <p:cNvSpPr txBox="1">
                <a:spLocks noChangeArrowheads="1"/>
              </p:cNvSpPr>
              <p:nvPr/>
            </p:nvSpPr>
            <p:spPr bwMode="auto">
              <a:xfrm>
                <a:off x="4191000" y="34258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881A87"/>
                    </a:solidFill>
                    <a:cs typeface="Tahoma" charset="0"/>
                  </a:rPr>
                  <a:t>1,n</a:t>
                </a:r>
              </a:p>
            </p:txBody>
          </p:sp>
        </p:grpSp>
        <p:grpSp>
          <p:nvGrpSpPr>
            <p:cNvPr id="22557" name="Group 28"/>
            <p:cNvGrpSpPr>
              <a:grpSpLocks/>
            </p:cNvGrpSpPr>
            <p:nvPr/>
          </p:nvGrpSpPr>
          <p:grpSpPr bwMode="auto">
            <a:xfrm rot="-9740562">
              <a:off x="990600" y="2514600"/>
              <a:ext cx="609599" cy="93661"/>
              <a:chOff x="2362200" y="4173538"/>
              <a:chExt cx="1006475" cy="187325"/>
            </a:xfrm>
          </p:grpSpPr>
          <p:sp>
            <p:nvSpPr>
              <p:cNvPr id="2258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82"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rot="10800000"/>
              <a:lstStyle/>
              <a:p>
                <a:endParaRPr lang="en-US" sz="1400" b="1">
                  <a:solidFill>
                    <a:srgbClr val="881A87"/>
                  </a:solidFill>
                  <a:latin typeface="Tahoma" charset="0"/>
                </a:endParaRPr>
              </a:p>
            </p:txBody>
          </p:sp>
        </p:grpSp>
        <p:grpSp>
          <p:nvGrpSpPr>
            <p:cNvPr id="22558" name="Group 29"/>
            <p:cNvGrpSpPr>
              <a:grpSpLocks/>
            </p:cNvGrpSpPr>
            <p:nvPr/>
          </p:nvGrpSpPr>
          <p:grpSpPr bwMode="auto">
            <a:xfrm rot="9812855">
              <a:off x="990601" y="2743200"/>
              <a:ext cx="609599" cy="93661"/>
              <a:chOff x="2362200" y="4173538"/>
              <a:chExt cx="1006475" cy="187325"/>
            </a:xfrm>
          </p:grpSpPr>
          <p:sp>
            <p:nvSpPr>
              <p:cNvPr id="22579"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80"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rot="10800000"/>
              <a:lstStyle/>
              <a:p>
                <a:endParaRPr lang="en-US" sz="1400" b="1">
                  <a:solidFill>
                    <a:srgbClr val="881A87"/>
                  </a:solidFill>
                  <a:latin typeface="Tahoma" charset="0"/>
                </a:endParaRPr>
              </a:p>
            </p:txBody>
          </p:sp>
        </p:grpSp>
        <p:sp>
          <p:nvSpPr>
            <p:cNvPr id="22559" name="TextBox 32"/>
            <p:cNvSpPr txBox="1">
              <a:spLocks noChangeArrowheads="1"/>
            </p:cNvSpPr>
            <p:nvPr/>
          </p:nvSpPr>
          <p:spPr bwMode="auto">
            <a:xfrm>
              <a:off x="304800" y="2286000"/>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Họ tên</a:t>
              </a:r>
            </a:p>
          </p:txBody>
        </p:sp>
        <p:sp>
          <p:nvSpPr>
            <p:cNvPr id="22560" name="TextBox 33"/>
            <p:cNvSpPr txBox="1">
              <a:spLocks noChangeArrowheads="1"/>
            </p:cNvSpPr>
            <p:nvPr/>
          </p:nvSpPr>
          <p:spPr bwMode="auto">
            <a:xfrm>
              <a:off x="304800" y="2666942"/>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Mã số</a:t>
              </a:r>
            </a:p>
          </p:txBody>
        </p:sp>
        <p:grpSp>
          <p:nvGrpSpPr>
            <p:cNvPr id="22561" name="Group 34"/>
            <p:cNvGrpSpPr>
              <a:grpSpLocks/>
            </p:cNvGrpSpPr>
            <p:nvPr/>
          </p:nvGrpSpPr>
          <p:grpSpPr bwMode="auto">
            <a:xfrm>
              <a:off x="5943601" y="2464496"/>
              <a:ext cx="609599" cy="93661"/>
              <a:chOff x="2362200" y="4173538"/>
              <a:chExt cx="1006475" cy="187325"/>
            </a:xfrm>
          </p:grpSpPr>
          <p:sp>
            <p:nvSpPr>
              <p:cNvPr id="22577"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8"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cxnSp>
          <p:nvCxnSpPr>
            <p:cNvPr id="40" name="Straight Connector 39"/>
            <p:cNvCxnSpPr/>
            <p:nvPr/>
          </p:nvCxnSpPr>
          <p:spPr>
            <a:xfrm>
              <a:off x="27432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434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22564" name="Group 42"/>
            <p:cNvGrpSpPr>
              <a:grpSpLocks/>
            </p:cNvGrpSpPr>
            <p:nvPr/>
          </p:nvGrpSpPr>
          <p:grpSpPr bwMode="auto">
            <a:xfrm>
              <a:off x="5943601" y="2667000"/>
              <a:ext cx="609599" cy="93661"/>
              <a:chOff x="2362200" y="4173538"/>
              <a:chExt cx="1006475" cy="187325"/>
            </a:xfrm>
          </p:grpSpPr>
          <p:sp>
            <p:nvSpPr>
              <p:cNvPr id="22575"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6"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65" name="TextBox 45"/>
            <p:cNvSpPr txBox="1">
              <a:spLocks noChangeArrowheads="1"/>
            </p:cNvSpPr>
            <p:nvPr/>
          </p:nvSpPr>
          <p:spPr bwMode="auto">
            <a:xfrm>
              <a:off x="6400800" y="2286000"/>
              <a:ext cx="13716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Mã học phần</a:t>
              </a:r>
            </a:p>
          </p:txBody>
        </p:sp>
        <p:sp>
          <p:nvSpPr>
            <p:cNvPr id="22566" name="TextBox 46"/>
            <p:cNvSpPr txBox="1">
              <a:spLocks noChangeArrowheads="1"/>
            </p:cNvSpPr>
            <p:nvPr/>
          </p:nvSpPr>
          <p:spPr bwMode="auto">
            <a:xfrm>
              <a:off x="6400800" y="2663767"/>
              <a:ext cx="1447800" cy="30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Tên học phần</a:t>
              </a:r>
            </a:p>
          </p:txBody>
        </p:sp>
        <p:grpSp>
          <p:nvGrpSpPr>
            <p:cNvPr id="22567" name="Group 47"/>
            <p:cNvGrpSpPr>
              <a:grpSpLocks/>
            </p:cNvGrpSpPr>
            <p:nvPr/>
          </p:nvGrpSpPr>
          <p:grpSpPr bwMode="auto">
            <a:xfrm rot="1649637">
              <a:off x="5880203" y="2895011"/>
              <a:ext cx="609603" cy="93661"/>
              <a:chOff x="2288024" y="4220064"/>
              <a:chExt cx="1006481" cy="187325"/>
            </a:xfrm>
          </p:grpSpPr>
          <p:sp>
            <p:nvSpPr>
              <p:cNvPr id="22573"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4" name="Oval 110"/>
              <p:cNvSpPr>
                <a:spLocks noChangeArrowheads="1"/>
              </p:cNvSpPr>
              <p:nvPr/>
            </p:nvSpPr>
            <p:spPr bwMode="auto">
              <a:xfrm>
                <a:off x="3096510" y="4220064"/>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68" name="TextBox 53"/>
            <p:cNvSpPr txBox="1">
              <a:spLocks noChangeArrowheads="1"/>
            </p:cNvSpPr>
            <p:nvPr/>
          </p:nvSpPr>
          <p:spPr bwMode="auto">
            <a:xfrm>
              <a:off x="6477000" y="2971695"/>
              <a:ext cx="1447800" cy="30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rgbClr val="881A87"/>
                  </a:solidFill>
                  <a:cs typeface="Tahoma" charset="0"/>
                </a:rPr>
                <a:t>Số tín chỉ</a:t>
              </a:r>
            </a:p>
          </p:txBody>
        </p:sp>
        <p:grpSp>
          <p:nvGrpSpPr>
            <p:cNvPr id="22569" name="Group 54"/>
            <p:cNvGrpSpPr>
              <a:grpSpLocks/>
            </p:cNvGrpSpPr>
            <p:nvPr/>
          </p:nvGrpSpPr>
          <p:grpSpPr bwMode="auto">
            <a:xfrm rot="2056687">
              <a:off x="3783436" y="3059133"/>
              <a:ext cx="609599" cy="93661"/>
              <a:chOff x="2362200" y="4173538"/>
              <a:chExt cx="1006475" cy="187325"/>
            </a:xfrm>
          </p:grpSpPr>
          <p:sp>
            <p:nvSpPr>
              <p:cNvPr id="2257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2"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70" name="TextBox 57"/>
            <p:cNvSpPr txBox="1">
              <a:spLocks noChangeArrowheads="1"/>
            </p:cNvSpPr>
            <p:nvPr/>
          </p:nvSpPr>
          <p:spPr bwMode="auto">
            <a:xfrm>
              <a:off x="4038600" y="3276449"/>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rgbClr val="881A87"/>
                  </a:solidFill>
                  <a:cs typeface="Tahoma" charset="0"/>
                </a:rPr>
                <a:t>Điểm</a:t>
              </a:r>
            </a:p>
          </p:txBody>
        </p:sp>
      </p:grpSp>
      <p:grpSp>
        <p:nvGrpSpPr>
          <p:cNvPr id="22536" name="Group 82"/>
          <p:cNvGrpSpPr>
            <a:grpSpLocks/>
          </p:cNvGrpSpPr>
          <p:nvPr/>
        </p:nvGrpSpPr>
        <p:grpSpPr bwMode="auto">
          <a:xfrm>
            <a:off x="1143000" y="4327691"/>
            <a:ext cx="7086600" cy="1447800"/>
            <a:chOff x="914400" y="3657600"/>
            <a:chExt cx="7086600" cy="1447602"/>
          </a:xfrm>
        </p:grpSpPr>
        <p:sp>
          <p:nvSpPr>
            <p:cNvPr id="22537" name="TextBox 59"/>
            <p:cNvSpPr txBox="1">
              <a:spLocks noChangeArrowheads="1"/>
            </p:cNvSpPr>
            <p:nvPr/>
          </p:nvSpPr>
          <p:spPr bwMode="auto">
            <a:xfrm>
              <a:off x="914400" y="3657600"/>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sv1(A, 1)</a:t>
              </a:r>
            </a:p>
          </p:txBody>
        </p:sp>
        <p:sp>
          <p:nvSpPr>
            <p:cNvPr id="22538" name="TextBox 60"/>
            <p:cNvSpPr txBox="1">
              <a:spLocks noChangeArrowheads="1"/>
            </p:cNvSpPr>
            <p:nvPr/>
          </p:nvSpPr>
          <p:spPr bwMode="auto">
            <a:xfrm>
              <a:off x="914400" y="4038548"/>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sv2(B, 2)</a:t>
              </a:r>
            </a:p>
          </p:txBody>
        </p:sp>
        <p:sp>
          <p:nvSpPr>
            <p:cNvPr id="22539" name="TextBox 61"/>
            <p:cNvSpPr txBox="1">
              <a:spLocks noChangeArrowheads="1"/>
            </p:cNvSpPr>
            <p:nvPr/>
          </p:nvSpPr>
          <p:spPr bwMode="auto">
            <a:xfrm>
              <a:off x="914400" y="4419496"/>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sv3(C, 3)</a:t>
              </a:r>
            </a:p>
          </p:txBody>
        </p:sp>
        <p:sp>
          <p:nvSpPr>
            <p:cNvPr id="22540" name="TextBox 62"/>
            <p:cNvSpPr txBox="1">
              <a:spLocks noChangeArrowheads="1"/>
            </p:cNvSpPr>
            <p:nvPr/>
          </p:nvSpPr>
          <p:spPr bwMode="auto">
            <a:xfrm>
              <a:off x="6324600" y="3657600"/>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hp1(01, CSDL, 4)</a:t>
              </a:r>
            </a:p>
          </p:txBody>
        </p:sp>
        <p:sp>
          <p:nvSpPr>
            <p:cNvPr id="22541" name="TextBox 63"/>
            <p:cNvSpPr txBox="1">
              <a:spLocks noChangeArrowheads="1"/>
            </p:cNvSpPr>
            <p:nvPr/>
          </p:nvSpPr>
          <p:spPr bwMode="auto">
            <a:xfrm>
              <a:off x="6248400" y="4038548"/>
              <a:ext cx="17526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hp2(02, CNPM, 4)</a:t>
              </a:r>
            </a:p>
          </p:txBody>
        </p:sp>
        <p:sp>
          <p:nvSpPr>
            <p:cNvPr id="22542" name="TextBox 64"/>
            <p:cNvSpPr txBox="1">
              <a:spLocks noChangeArrowheads="1"/>
            </p:cNvSpPr>
            <p:nvPr/>
          </p:nvSpPr>
          <p:spPr bwMode="auto">
            <a:xfrm>
              <a:off x="6324600" y="4419496"/>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hp3(03, CTDL, 4)</a:t>
              </a:r>
            </a:p>
          </p:txBody>
        </p:sp>
        <p:sp>
          <p:nvSpPr>
            <p:cNvPr id="22543" name="TextBox 65"/>
            <p:cNvSpPr txBox="1">
              <a:spLocks noChangeArrowheads="1"/>
            </p:cNvSpPr>
            <p:nvPr/>
          </p:nvSpPr>
          <p:spPr bwMode="auto">
            <a:xfrm>
              <a:off x="3276600" y="3660775"/>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 hp1, 6</a:t>
              </a:r>
            </a:p>
          </p:txBody>
        </p:sp>
        <p:sp>
          <p:nvSpPr>
            <p:cNvPr id="22544" name="TextBox 66"/>
            <p:cNvSpPr txBox="1">
              <a:spLocks noChangeArrowheads="1"/>
            </p:cNvSpPr>
            <p:nvPr/>
          </p:nvSpPr>
          <p:spPr bwMode="auto">
            <a:xfrm>
              <a:off x="3276600" y="4041722"/>
              <a:ext cx="1600200" cy="30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sv2, hp1, 7</a:t>
              </a:r>
            </a:p>
          </p:txBody>
        </p:sp>
        <p:sp>
          <p:nvSpPr>
            <p:cNvPr id="22545" name="TextBox 67"/>
            <p:cNvSpPr txBox="1">
              <a:spLocks noChangeArrowheads="1"/>
            </p:cNvSpPr>
            <p:nvPr/>
          </p:nvSpPr>
          <p:spPr bwMode="auto">
            <a:xfrm>
              <a:off x="3276600" y="4422670"/>
              <a:ext cx="1600200" cy="30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sv3, hp2, 8</a:t>
              </a:r>
            </a:p>
          </p:txBody>
        </p:sp>
        <p:cxnSp>
          <p:nvCxnSpPr>
            <p:cNvPr id="70" name="Straight Connector 69"/>
            <p:cNvCxnSpPr/>
            <p:nvPr/>
          </p:nvCxnSpPr>
          <p:spPr>
            <a:xfrm>
              <a:off x="4648200" y="3813154"/>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4648200" y="3813154"/>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648200" y="4194102"/>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549" name="TextBox 74"/>
            <p:cNvSpPr txBox="1">
              <a:spLocks noChangeArrowheads="1"/>
            </p:cNvSpPr>
            <p:nvPr/>
          </p:nvSpPr>
          <p:spPr bwMode="auto">
            <a:xfrm>
              <a:off x="3276600" y="4800444"/>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 hp3, 9</a:t>
              </a:r>
            </a:p>
          </p:txBody>
        </p:sp>
        <p:grpSp>
          <p:nvGrpSpPr>
            <p:cNvPr id="22550" name="Group 81"/>
            <p:cNvGrpSpPr>
              <a:grpSpLocks/>
            </p:cNvGrpSpPr>
            <p:nvPr/>
          </p:nvGrpSpPr>
          <p:grpSpPr bwMode="auto">
            <a:xfrm>
              <a:off x="2057400" y="3812977"/>
              <a:ext cx="1295400" cy="1144588"/>
              <a:chOff x="1981200" y="3812977"/>
              <a:chExt cx="1600200" cy="1144588"/>
            </a:xfrm>
          </p:grpSpPr>
          <p:cxnSp>
            <p:nvCxnSpPr>
              <p:cNvPr id="69" name="Straight Connector 68"/>
              <p:cNvCxnSpPr/>
              <p:nvPr/>
            </p:nvCxnSpPr>
            <p:spPr>
              <a:xfrm>
                <a:off x="1981200" y="3813154"/>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81200" y="419410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81200" y="4575049"/>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981200" y="3813154"/>
                <a:ext cx="1600200" cy="1144431"/>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flipV="1">
              <a:off x="4648200" y="4575050"/>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54236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2" name="Rectangle 70"/>
          <p:cNvSpPr>
            <a:spLocks noGrp="1" noChangeArrowheads="1"/>
          </p:cNvSpPr>
          <p:nvPr>
            <p:ph type="title"/>
          </p:nvPr>
        </p:nvSpPr>
        <p:spPr/>
        <p:txBody>
          <a:bodyPr/>
          <a:lstStyle/>
          <a:p>
            <a:r>
              <a:rPr lang="en-US"/>
              <a:t>Thuộc tính (tt)</a:t>
            </a:r>
          </a:p>
        </p:txBody>
      </p:sp>
      <p:sp>
        <p:nvSpPr>
          <p:cNvPr id="23623" name="Rectangle 71"/>
          <p:cNvSpPr>
            <a:spLocks noGrp="1" noChangeArrowheads="1"/>
          </p:cNvSpPr>
          <p:nvPr>
            <p:ph idx="1"/>
          </p:nvPr>
        </p:nvSpPr>
        <p:spPr/>
        <p:txBody>
          <a:bodyPr/>
          <a:lstStyle/>
          <a:p>
            <a:r>
              <a:rPr lang="en-US"/>
              <a:t>Ví dụ</a:t>
            </a:r>
          </a:p>
        </p:txBody>
      </p:sp>
      <p:grpSp>
        <p:nvGrpSpPr>
          <p:cNvPr id="23559" name="Group 133"/>
          <p:cNvGrpSpPr>
            <a:grpSpLocks/>
          </p:cNvGrpSpPr>
          <p:nvPr/>
        </p:nvGrpSpPr>
        <p:grpSpPr bwMode="auto">
          <a:xfrm>
            <a:off x="583334" y="2056371"/>
            <a:ext cx="8229600" cy="2743200"/>
            <a:chOff x="381000" y="1676400"/>
            <a:chExt cx="8229600" cy="2743002"/>
          </a:xfrm>
        </p:grpSpPr>
        <p:grpSp>
          <p:nvGrpSpPr>
            <p:cNvPr id="23565" name="Group 77"/>
            <p:cNvGrpSpPr>
              <a:grpSpLocks/>
            </p:cNvGrpSpPr>
            <p:nvPr/>
          </p:nvGrpSpPr>
          <p:grpSpPr bwMode="auto">
            <a:xfrm>
              <a:off x="2133600" y="2438345"/>
              <a:ext cx="4838700" cy="1661993"/>
              <a:chOff x="3962400" y="3962345"/>
              <a:chExt cx="4838700" cy="1661993"/>
            </a:xfrm>
          </p:grpSpPr>
          <p:grpSp>
            <p:nvGrpSpPr>
              <p:cNvPr id="23602" name="Group 41"/>
              <p:cNvGrpSpPr>
                <a:grpSpLocks/>
              </p:cNvGrpSpPr>
              <p:nvPr/>
            </p:nvGrpSpPr>
            <p:grpSpPr bwMode="auto">
              <a:xfrm>
                <a:off x="3962400" y="3962345"/>
                <a:ext cx="4838700" cy="1661993"/>
                <a:chOff x="2133600" y="2452156"/>
                <a:chExt cx="4838700" cy="1661993"/>
              </a:xfrm>
            </p:grpSpPr>
            <p:sp>
              <p:nvSpPr>
                <p:cNvPr id="84" name="AutoShape 30"/>
                <p:cNvSpPr>
                  <a:spLocks noChangeArrowheads="1"/>
                </p:cNvSpPr>
                <p:nvPr/>
              </p:nvSpPr>
              <p:spPr bwMode="auto">
                <a:xfrm>
                  <a:off x="5715000" y="2680739"/>
                  <a:ext cx="1257300" cy="380972"/>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85" name="TextBox 84"/>
                <p:cNvSpPr txBox="1"/>
                <p:nvPr/>
              </p:nvSpPr>
              <p:spPr>
                <a:xfrm>
                  <a:off x="5765800" y="2715662"/>
                  <a:ext cx="11430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86" name="AutoShape 30"/>
                <p:cNvSpPr>
                  <a:spLocks noChangeArrowheads="1"/>
                </p:cNvSpPr>
                <p:nvPr/>
              </p:nvSpPr>
              <p:spPr bwMode="auto">
                <a:xfrm>
                  <a:off x="2133600" y="2680739"/>
                  <a:ext cx="1295400" cy="380972"/>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87" name="TextBox 86"/>
                <p:cNvSpPr txBox="1"/>
                <p:nvPr/>
              </p:nvSpPr>
              <p:spPr>
                <a:xfrm>
                  <a:off x="2159000" y="2715662"/>
                  <a:ext cx="1219200" cy="30636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88" name="Diamond 87"/>
                <p:cNvSpPr/>
                <p:nvPr/>
              </p:nvSpPr>
              <p:spPr>
                <a:xfrm>
                  <a:off x="3962400" y="2452156"/>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89" name="TextBox 88"/>
                <p:cNvSpPr txBox="1"/>
                <p:nvPr/>
              </p:nvSpPr>
              <p:spPr>
                <a:xfrm>
                  <a:off x="3962400" y="2677565"/>
                  <a:ext cx="9906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90" name="Straight Connector 89"/>
                <p:cNvCxnSpPr>
                  <a:endCxn id="89" idx="1"/>
                </p:cNvCxnSpPr>
                <p:nvPr/>
              </p:nvCxnSpPr>
              <p:spPr>
                <a:xfrm flipV="1">
                  <a:off x="3429000" y="2831542"/>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3"/>
                </p:cNvCxnSpPr>
                <p:nvPr/>
              </p:nvCxnSpPr>
              <p:spPr>
                <a:xfrm>
                  <a:off x="4953000" y="2831542"/>
                  <a:ext cx="762000" cy="3175"/>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2" name="Diamond 91"/>
                <p:cNvSpPr/>
                <p:nvPr/>
              </p:nvSpPr>
              <p:spPr>
                <a:xfrm>
                  <a:off x="3962400" y="3366490"/>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93" name="TextBox 92"/>
                <p:cNvSpPr txBox="1"/>
                <p:nvPr/>
              </p:nvSpPr>
              <p:spPr>
                <a:xfrm>
                  <a:off x="3962400" y="3591899"/>
                  <a:ext cx="9906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94" name="Straight Connector 93"/>
                <p:cNvCxnSpPr/>
                <p:nvPr/>
              </p:nvCxnSpPr>
              <p:spPr>
                <a:xfrm rot="5400000">
                  <a:off x="5677719" y="3403793"/>
                  <a:ext cx="68575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705919" y="3403793"/>
                  <a:ext cx="68575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048000" y="3733177"/>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733177"/>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5181600" y="4038539"/>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81" name="TextBox 80"/>
              <p:cNvSpPr txBox="1"/>
              <p:nvPr/>
            </p:nvSpPr>
            <p:spPr>
              <a:xfrm>
                <a:off x="6781800" y="4038539"/>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sp>
            <p:nvSpPr>
              <p:cNvPr id="82" name="TextBox 81"/>
              <p:cNvSpPr txBox="1"/>
              <p:nvPr/>
            </p:nvSpPr>
            <p:spPr>
              <a:xfrm>
                <a:off x="4953000" y="4952873"/>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83" name="TextBox 82"/>
              <p:cNvSpPr txBox="1"/>
              <p:nvPr/>
            </p:nvSpPr>
            <p:spPr>
              <a:xfrm>
                <a:off x="6858000" y="4952873"/>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grpSp>
        <p:sp>
          <p:nvSpPr>
            <p:cNvPr id="99" name="TextBox 98"/>
            <p:cNvSpPr txBox="1"/>
            <p:nvPr/>
          </p:nvSpPr>
          <p:spPr>
            <a:xfrm>
              <a:off x="852488" y="2362151"/>
              <a:ext cx="7620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Họ tên</a:t>
              </a:r>
            </a:p>
          </p:txBody>
        </p:sp>
        <p:grpSp>
          <p:nvGrpSpPr>
            <p:cNvPr id="23567" name="Group 100"/>
            <p:cNvGrpSpPr>
              <a:grpSpLocks/>
            </p:cNvGrpSpPr>
            <p:nvPr/>
          </p:nvGrpSpPr>
          <p:grpSpPr bwMode="auto">
            <a:xfrm>
              <a:off x="1545099" y="2530582"/>
              <a:ext cx="599720" cy="126263"/>
              <a:chOff x="1545099" y="2530582"/>
              <a:chExt cx="599720" cy="126263"/>
            </a:xfrm>
          </p:grpSpPr>
          <p:sp>
            <p:nvSpPr>
              <p:cNvPr id="98" name="Line 109"/>
              <p:cNvSpPr>
                <a:spLocks noChangeShapeType="1"/>
              </p:cNvSpPr>
              <p:nvPr/>
            </p:nvSpPr>
            <p:spPr bwMode="auto">
              <a:xfrm rot="11859438" flipV="1">
                <a:off x="1665288" y="2657404"/>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0" name="Oval 110"/>
              <p:cNvSpPr>
                <a:spLocks noChangeArrowheads="1"/>
              </p:cNvSpPr>
              <p:nvPr/>
            </p:nvSpPr>
            <p:spPr bwMode="auto">
              <a:xfrm rot="-9740562">
                <a:off x="1544638" y="2530413"/>
                <a:ext cx="120650" cy="93656"/>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grpSp>
          <p:nvGrpSpPr>
            <p:cNvPr id="23568" name="Group 101"/>
            <p:cNvGrpSpPr>
              <a:grpSpLocks/>
            </p:cNvGrpSpPr>
            <p:nvPr/>
          </p:nvGrpSpPr>
          <p:grpSpPr bwMode="auto">
            <a:xfrm rot="-1201064">
              <a:off x="1524000" y="2682982"/>
              <a:ext cx="599720" cy="126263"/>
              <a:chOff x="1545099" y="2530582"/>
              <a:chExt cx="599720" cy="126263"/>
            </a:xfrm>
          </p:grpSpPr>
          <p:sp>
            <p:nvSpPr>
              <p:cNvPr id="103" name="Line 109"/>
              <p:cNvSpPr>
                <a:spLocks noChangeShapeType="1"/>
              </p:cNvSpPr>
              <p:nvPr/>
            </p:nvSpPr>
            <p:spPr bwMode="auto">
              <a:xfrm rot="11859438" flipV="1">
                <a:off x="1665397" y="2656369"/>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4" name="Oval 110"/>
              <p:cNvSpPr>
                <a:spLocks noChangeArrowheads="1"/>
              </p:cNvSpPr>
              <p:nvPr/>
            </p:nvSpPr>
            <p:spPr bwMode="auto">
              <a:xfrm rot="-9740562">
                <a:off x="1545229" y="2525065"/>
                <a:ext cx="120650" cy="98418"/>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05" name="TextBox 104"/>
            <p:cNvSpPr txBox="1"/>
            <p:nvPr/>
          </p:nvSpPr>
          <p:spPr>
            <a:xfrm>
              <a:off x="533400" y="2666929"/>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Số CMND</a:t>
              </a:r>
            </a:p>
          </p:txBody>
        </p:sp>
        <p:grpSp>
          <p:nvGrpSpPr>
            <p:cNvPr id="23570" name="Group 105"/>
            <p:cNvGrpSpPr>
              <a:grpSpLocks/>
            </p:cNvGrpSpPr>
            <p:nvPr/>
          </p:nvGrpSpPr>
          <p:grpSpPr bwMode="auto">
            <a:xfrm rot="-2133618">
              <a:off x="1512788" y="2835324"/>
              <a:ext cx="599720" cy="126263"/>
              <a:chOff x="1545099" y="2530582"/>
              <a:chExt cx="599720" cy="126263"/>
            </a:xfrm>
          </p:grpSpPr>
          <p:sp>
            <p:nvSpPr>
              <p:cNvPr id="107" name="Line 109"/>
              <p:cNvSpPr>
                <a:spLocks noChangeShapeType="1"/>
              </p:cNvSpPr>
              <p:nvPr/>
            </p:nvSpPr>
            <p:spPr bwMode="auto">
              <a:xfrm rot="11859438" flipV="1">
                <a:off x="1665843" y="2656827"/>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8" name="Oval 110"/>
              <p:cNvSpPr>
                <a:spLocks noChangeArrowheads="1"/>
              </p:cNvSpPr>
              <p:nvPr/>
            </p:nvSpPr>
            <p:spPr bwMode="auto">
              <a:xfrm rot="-9740562">
                <a:off x="1544827" y="2527155"/>
                <a:ext cx="120650" cy="95243"/>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09" name="TextBox 108"/>
            <p:cNvSpPr txBox="1"/>
            <p:nvPr/>
          </p:nvSpPr>
          <p:spPr>
            <a:xfrm>
              <a:off x="381000" y="2968532"/>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Nghề nghiệp</a:t>
              </a:r>
            </a:p>
          </p:txBody>
        </p:sp>
        <p:grpSp>
          <p:nvGrpSpPr>
            <p:cNvPr id="23572" name="Group 109"/>
            <p:cNvGrpSpPr>
              <a:grpSpLocks/>
            </p:cNvGrpSpPr>
            <p:nvPr/>
          </p:nvGrpSpPr>
          <p:grpSpPr bwMode="auto">
            <a:xfrm rot="-2938168">
              <a:off x="1524398" y="3057868"/>
              <a:ext cx="608803" cy="157944"/>
              <a:chOff x="1545099" y="2530582"/>
              <a:chExt cx="599720" cy="126263"/>
            </a:xfrm>
          </p:grpSpPr>
          <p:sp>
            <p:nvSpPr>
              <p:cNvPr id="111" name="Line 109"/>
              <p:cNvSpPr>
                <a:spLocks noChangeShapeType="1"/>
              </p:cNvSpPr>
              <p:nvPr/>
            </p:nvSpPr>
            <p:spPr bwMode="auto">
              <a:xfrm rot="11859438" flipV="1">
                <a:off x="1661620" y="2650173"/>
                <a:ext cx="48787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12" name="Oval 110"/>
              <p:cNvSpPr>
                <a:spLocks noChangeArrowheads="1"/>
              </p:cNvSpPr>
              <p:nvPr/>
            </p:nvSpPr>
            <p:spPr bwMode="auto">
              <a:xfrm rot="-9740562">
                <a:off x="1548154" y="2515622"/>
                <a:ext cx="121969" cy="98988"/>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13" name="TextBox 112"/>
            <p:cNvSpPr txBox="1"/>
            <p:nvPr/>
          </p:nvSpPr>
          <p:spPr>
            <a:xfrm>
              <a:off x="457200" y="3276484"/>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Học vị</a:t>
              </a:r>
            </a:p>
          </p:txBody>
        </p:sp>
        <p:grpSp>
          <p:nvGrpSpPr>
            <p:cNvPr id="23574" name="Group 113"/>
            <p:cNvGrpSpPr>
              <a:grpSpLocks/>
            </p:cNvGrpSpPr>
            <p:nvPr/>
          </p:nvGrpSpPr>
          <p:grpSpPr bwMode="auto">
            <a:xfrm rot="-2938168">
              <a:off x="3612600" y="3936298"/>
              <a:ext cx="608803" cy="157944"/>
              <a:chOff x="1545099" y="2530582"/>
              <a:chExt cx="599720" cy="126263"/>
            </a:xfrm>
          </p:grpSpPr>
          <p:sp>
            <p:nvSpPr>
              <p:cNvPr id="115" name="Line 109"/>
              <p:cNvSpPr>
                <a:spLocks noChangeShapeType="1"/>
              </p:cNvSpPr>
              <p:nvPr/>
            </p:nvSpPr>
            <p:spPr bwMode="auto">
              <a:xfrm rot="11859438" flipV="1">
                <a:off x="1660688" y="2645870"/>
                <a:ext cx="473801"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16" name="Oval 110"/>
              <p:cNvSpPr>
                <a:spLocks noChangeArrowheads="1"/>
              </p:cNvSpPr>
              <p:nvPr/>
            </p:nvSpPr>
            <p:spPr bwMode="auto">
              <a:xfrm rot="-9740562">
                <a:off x="1545771" y="2529605"/>
                <a:ext cx="120406" cy="92642"/>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17" name="TextBox 116"/>
            <p:cNvSpPr txBox="1"/>
            <p:nvPr/>
          </p:nvSpPr>
          <p:spPr>
            <a:xfrm>
              <a:off x="2514600" y="4114624"/>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Ngày sinh</a:t>
              </a:r>
            </a:p>
          </p:txBody>
        </p:sp>
        <p:grpSp>
          <p:nvGrpSpPr>
            <p:cNvPr id="23576" name="Group 117"/>
            <p:cNvGrpSpPr>
              <a:grpSpLocks/>
            </p:cNvGrpSpPr>
            <p:nvPr/>
          </p:nvGrpSpPr>
          <p:grpSpPr bwMode="auto">
            <a:xfrm rot="4974604">
              <a:off x="4456458" y="2200006"/>
              <a:ext cx="608803" cy="157944"/>
              <a:chOff x="1545099" y="2530582"/>
              <a:chExt cx="599720" cy="126263"/>
            </a:xfrm>
          </p:grpSpPr>
          <p:sp>
            <p:nvSpPr>
              <p:cNvPr id="119" name="Line 109"/>
              <p:cNvSpPr>
                <a:spLocks noChangeShapeType="1"/>
              </p:cNvSpPr>
              <p:nvPr/>
            </p:nvSpPr>
            <p:spPr bwMode="auto">
              <a:xfrm rot="11859438" flipV="1">
                <a:off x="1656448" y="2667613"/>
                <a:ext cx="473802"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0" name="Oval 110"/>
              <p:cNvSpPr>
                <a:spLocks noChangeArrowheads="1"/>
              </p:cNvSpPr>
              <p:nvPr/>
            </p:nvSpPr>
            <p:spPr bwMode="auto">
              <a:xfrm rot="-9740562">
                <a:off x="1538282" y="2535853"/>
                <a:ext cx="118841" cy="101526"/>
              </a:xfrm>
              <a:prstGeom prst="ellipse">
                <a:avLst/>
              </a:prstGeom>
              <a:solidFill>
                <a:srgbClr val="FFFFFF"/>
              </a:solidFill>
              <a:ln w="25400">
                <a:solidFill>
                  <a:srgbClr val="E46C0A"/>
                </a:solidFill>
                <a:round/>
                <a:headEnd/>
                <a:tailEnd/>
              </a:ln>
            </p:spPr>
            <p:txBody>
              <a:bodyPr vert="eaVert"/>
              <a:lstStyle/>
              <a:p>
                <a:pPr algn="ctr">
                  <a:defRPr/>
                </a:pPr>
                <a:endParaRPr lang="en-US" sz="1400" b="1">
                  <a:solidFill>
                    <a:schemeClr val="tx2"/>
                  </a:solidFill>
                  <a:latin typeface="Tahoma" pitchFamily="34" charset="0"/>
                  <a:ea typeface="+mn-ea"/>
                </a:endParaRPr>
              </a:p>
            </p:txBody>
          </p:sp>
        </p:grpSp>
        <p:sp>
          <p:nvSpPr>
            <p:cNvPr id="121" name="TextBox 120"/>
            <p:cNvSpPr txBox="1"/>
            <p:nvPr/>
          </p:nvSpPr>
          <p:spPr>
            <a:xfrm>
              <a:off x="4038600" y="1676400"/>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Ngày đến</a:t>
              </a:r>
            </a:p>
          </p:txBody>
        </p:sp>
        <p:grpSp>
          <p:nvGrpSpPr>
            <p:cNvPr id="23578" name="Group 121"/>
            <p:cNvGrpSpPr>
              <a:grpSpLocks/>
            </p:cNvGrpSpPr>
            <p:nvPr/>
          </p:nvGrpSpPr>
          <p:grpSpPr bwMode="auto">
            <a:xfrm rot="8356955">
              <a:off x="6988232" y="2680964"/>
              <a:ext cx="608803" cy="157944"/>
              <a:chOff x="1545099" y="2530582"/>
              <a:chExt cx="599720" cy="126263"/>
            </a:xfrm>
          </p:grpSpPr>
          <p:sp>
            <p:nvSpPr>
              <p:cNvPr id="123" name="Line 109"/>
              <p:cNvSpPr>
                <a:spLocks noChangeShapeType="1"/>
              </p:cNvSpPr>
              <p:nvPr/>
            </p:nvSpPr>
            <p:spPr bwMode="auto">
              <a:xfrm rot="11859438" flipV="1">
                <a:off x="1678227" y="2654242"/>
                <a:ext cx="484783"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4" name="Oval 110"/>
              <p:cNvSpPr>
                <a:spLocks noChangeArrowheads="1"/>
              </p:cNvSpPr>
              <p:nvPr/>
            </p:nvSpPr>
            <p:spPr bwMode="auto">
              <a:xfrm rot="11859438">
                <a:off x="1549068" y="2536917"/>
                <a:ext cx="121978" cy="88829"/>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25" name="TextBox 124"/>
            <p:cNvSpPr txBox="1"/>
            <p:nvPr/>
          </p:nvSpPr>
          <p:spPr>
            <a:xfrm>
              <a:off x="7467600" y="2362151"/>
              <a:ext cx="838200" cy="304778"/>
            </a:xfrm>
            <a:prstGeom prst="rect">
              <a:avLst/>
            </a:prstGeom>
            <a:noFill/>
          </p:spPr>
          <p:txBody>
            <a:bodyPr>
              <a:spAutoFit/>
            </a:bodyPr>
            <a:lstStyle/>
            <a:p>
              <a:pPr algn="ctr">
                <a:defRPr/>
              </a:pPr>
              <a:r>
                <a:rPr lang="en-US" sz="1400">
                  <a:solidFill>
                    <a:schemeClr val="accent6">
                      <a:lumMod val="75000"/>
                    </a:schemeClr>
                  </a:solidFill>
                  <a:latin typeface="Tahoma" pitchFamily="34" charset="0"/>
                  <a:ea typeface="+mn-ea"/>
                  <a:cs typeface="Tahoma" pitchFamily="34" charset="0"/>
                </a:rPr>
                <a:t>Tên</a:t>
              </a:r>
            </a:p>
          </p:txBody>
        </p:sp>
        <p:grpSp>
          <p:nvGrpSpPr>
            <p:cNvPr id="23580" name="Group 125"/>
            <p:cNvGrpSpPr>
              <a:grpSpLocks/>
            </p:cNvGrpSpPr>
            <p:nvPr/>
          </p:nvGrpSpPr>
          <p:grpSpPr bwMode="auto">
            <a:xfrm rot="9720480">
              <a:off x="7001689" y="2799892"/>
              <a:ext cx="608803" cy="157944"/>
              <a:chOff x="1545099" y="2530582"/>
              <a:chExt cx="599720" cy="126263"/>
            </a:xfrm>
          </p:grpSpPr>
          <p:sp>
            <p:nvSpPr>
              <p:cNvPr id="127" name="Line 109"/>
              <p:cNvSpPr>
                <a:spLocks noChangeShapeType="1"/>
              </p:cNvSpPr>
              <p:nvPr/>
            </p:nvSpPr>
            <p:spPr bwMode="auto">
              <a:xfrm rot="11859438" flipV="1">
                <a:off x="1666273" y="2652850"/>
                <a:ext cx="476963"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8" name="Oval 110"/>
              <p:cNvSpPr>
                <a:spLocks noChangeArrowheads="1"/>
              </p:cNvSpPr>
              <p:nvPr/>
            </p:nvSpPr>
            <p:spPr bwMode="auto">
              <a:xfrm rot="11859438">
                <a:off x="1545871" y="2531155"/>
                <a:ext cx="120413" cy="92636"/>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29" name="TextBox 128"/>
            <p:cNvSpPr txBox="1"/>
            <p:nvPr/>
          </p:nvSpPr>
          <p:spPr>
            <a:xfrm>
              <a:off x="7543800" y="2666929"/>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Diện tích</a:t>
              </a:r>
            </a:p>
          </p:txBody>
        </p:sp>
        <p:grpSp>
          <p:nvGrpSpPr>
            <p:cNvPr id="23582" name="Group 129"/>
            <p:cNvGrpSpPr>
              <a:grpSpLocks/>
            </p:cNvGrpSpPr>
            <p:nvPr/>
          </p:nvGrpSpPr>
          <p:grpSpPr bwMode="auto">
            <a:xfrm rot="-10208622">
              <a:off x="6943226" y="2946542"/>
              <a:ext cx="608803" cy="157944"/>
              <a:chOff x="1545099" y="2530582"/>
              <a:chExt cx="599720" cy="126263"/>
            </a:xfrm>
          </p:grpSpPr>
          <p:sp>
            <p:nvSpPr>
              <p:cNvPr id="131" name="Line 109"/>
              <p:cNvSpPr>
                <a:spLocks noChangeShapeType="1"/>
              </p:cNvSpPr>
              <p:nvPr/>
            </p:nvSpPr>
            <p:spPr bwMode="auto">
              <a:xfrm rot="11859438" flipV="1">
                <a:off x="1658394" y="2666227"/>
                <a:ext cx="475400"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32" name="Oval 110"/>
              <p:cNvSpPr>
                <a:spLocks noChangeArrowheads="1"/>
              </p:cNvSpPr>
              <p:nvPr/>
            </p:nvSpPr>
            <p:spPr bwMode="auto">
              <a:xfrm rot="11859438">
                <a:off x="1550384" y="2537353"/>
                <a:ext cx="118850" cy="104057"/>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33" name="TextBox 132"/>
            <p:cNvSpPr txBox="1"/>
            <p:nvPr/>
          </p:nvSpPr>
          <p:spPr>
            <a:xfrm>
              <a:off x="7467600" y="2968532"/>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Dân số</a:t>
              </a:r>
            </a:p>
          </p:txBody>
        </p:sp>
      </p:grpSp>
      <p:grpSp>
        <p:nvGrpSpPr>
          <p:cNvPr id="17" name="Group 136"/>
          <p:cNvGrpSpPr>
            <a:grpSpLocks/>
          </p:cNvGrpSpPr>
          <p:nvPr/>
        </p:nvGrpSpPr>
        <p:grpSpPr bwMode="auto">
          <a:xfrm>
            <a:off x="735734" y="3656571"/>
            <a:ext cx="1371600" cy="1272064"/>
            <a:chOff x="609600" y="3505200"/>
            <a:chExt cx="1371600" cy="1272541"/>
          </a:xfrm>
        </p:grpSpPr>
        <p:sp>
          <p:nvSpPr>
            <p:cNvPr id="135" name="Oval 134"/>
            <p:cNvSpPr/>
            <p:nvPr/>
          </p:nvSpPr>
          <p:spPr>
            <a:xfrm>
              <a:off x="757032" y="3505200"/>
              <a:ext cx="914400" cy="381143"/>
            </a:xfrm>
            <a:prstGeom prst="ellipse">
              <a:avLst/>
            </a:prstGeom>
            <a:noFill/>
            <a:ln w="25400">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136" name="TextBox 135"/>
            <p:cNvSpPr txBox="1"/>
            <p:nvPr/>
          </p:nvSpPr>
          <p:spPr>
            <a:xfrm>
              <a:off x="609600" y="4038800"/>
              <a:ext cx="1371600" cy="73894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17375E"/>
                  </a:solidFill>
                  <a:cs typeface="Tahoma" charset="0"/>
                </a:rPr>
                <a:t>Có 1 bằng</a:t>
              </a:r>
            </a:p>
            <a:p>
              <a:pPr algn="ctr" eaLnBrk="1" hangingPunct="1"/>
              <a:r>
                <a:rPr lang="en-US" sz="1400" i="1">
                  <a:solidFill>
                    <a:srgbClr val="17375E"/>
                  </a:solidFill>
                  <a:cs typeface="Tahoma" charset="0"/>
                </a:rPr>
                <a:t>Có nhiều bằng</a:t>
              </a:r>
            </a:p>
            <a:p>
              <a:pPr algn="ctr" eaLnBrk="1" hangingPunct="1"/>
              <a:r>
                <a:rPr lang="en-US" sz="1400" i="1">
                  <a:solidFill>
                    <a:srgbClr val="17375E"/>
                  </a:solidFill>
                  <a:cs typeface="Tahoma" charset="0"/>
                </a:rPr>
                <a:t>Không có bằng</a:t>
              </a:r>
            </a:p>
          </p:txBody>
        </p:sp>
      </p:grpSp>
      <p:sp>
        <p:nvSpPr>
          <p:cNvPr id="138" name="TextBox 137"/>
          <p:cNvSpPr txBox="1"/>
          <p:nvPr/>
        </p:nvSpPr>
        <p:spPr>
          <a:xfrm>
            <a:off x="507134" y="3885171"/>
            <a:ext cx="609600" cy="304800"/>
          </a:xfrm>
          <a:prstGeom prst="rect">
            <a:avLst/>
          </a:prstGeom>
          <a:noFill/>
        </p:spPr>
        <p:txBody>
          <a:bodyPr>
            <a:spAutoFit/>
          </a:bodyPr>
          <a:lstStyle/>
          <a:p>
            <a:pPr algn="ctr">
              <a:defRPr/>
            </a:pPr>
            <a:r>
              <a:rPr lang="en-US" sz="1400">
                <a:solidFill>
                  <a:schemeClr val="accent6">
                    <a:lumMod val="75000"/>
                  </a:schemeClr>
                </a:solidFill>
                <a:latin typeface="Tahoma" pitchFamily="34" charset="0"/>
                <a:ea typeface="+mn-ea"/>
                <a:cs typeface="Tahoma" pitchFamily="34" charset="0"/>
              </a:rPr>
              <a:t>(0,n)</a:t>
            </a:r>
          </a:p>
        </p:txBody>
      </p:sp>
      <p:sp>
        <p:nvSpPr>
          <p:cNvPr id="139" name="TextBox 138"/>
          <p:cNvSpPr txBox="1">
            <a:spLocks noChangeArrowheads="1"/>
          </p:cNvSpPr>
          <p:nvPr/>
        </p:nvSpPr>
        <p:spPr bwMode="auto">
          <a:xfrm>
            <a:off x="824968" y="540857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b="1">
                <a:solidFill>
                  <a:srgbClr val="006600"/>
                </a:solidFill>
                <a:cs typeface="Tahoma" charset="0"/>
              </a:rPr>
              <a:t>Sử dụng bảng số cho những thuộc tính đa trị</a:t>
            </a:r>
          </a:p>
        </p:txBody>
      </p:sp>
    </p:spTree>
    <p:extLst>
      <p:ext uri="{BB962C8B-B14F-4D97-AF65-F5344CB8AC3E}">
        <p14:creationId xmlns:p14="http://schemas.microsoft.com/office/powerpoint/2010/main" val="18951697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Nội dung trình bày</a:t>
            </a:r>
          </a:p>
        </p:txBody>
      </p:sp>
      <p:sp>
        <p:nvSpPr>
          <p:cNvPr id="206851" name="Rectangle 3"/>
          <p:cNvSpPr>
            <a:spLocks noGrp="1" noChangeArrowheads="1"/>
          </p:cNvSpPr>
          <p:nvPr>
            <p:ph idx="1"/>
          </p:nvPr>
        </p:nvSpPr>
        <p:spPr/>
        <p:txBody>
          <a:bodyPr/>
          <a:lstStyle/>
          <a:p>
            <a:r>
              <a:rPr lang="en-US"/>
              <a:t>Mô hình thực thể kết hợp nguyên thủy </a:t>
            </a:r>
          </a:p>
          <a:p>
            <a:r>
              <a:rPr lang="en-US" u="sng"/>
              <a:t>Mô hình thực thể kết hợp mở rộng</a:t>
            </a:r>
          </a:p>
          <a:p>
            <a:r>
              <a:rPr lang="en-US"/>
              <a:t>Phương pháp phân tích dữ liệu</a:t>
            </a:r>
          </a:p>
          <a:p>
            <a:r>
              <a:rPr lang="en-US"/>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22332736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Grp="1" noChangeArrowheads="1"/>
          </p:cNvSpPr>
          <p:nvPr>
            <p:ph type="title"/>
          </p:nvPr>
        </p:nvSpPr>
        <p:spPr/>
        <p:txBody>
          <a:bodyPr/>
          <a:lstStyle/>
          <a:p>
            <a:r>
              <a:rPr lang="en-US"/>
              <a:t>Nội dung trình bày</a:t>
            </a:r>
          </a:p>
        </p:txBody>
      </p:sp>
      <p:sp>
        <p:nvSpPr>
          <p:cNvPr id="6153" name="Rectangle 9"/>
          <p:cNvSpPr>
            <a:spLocks noGrp="1" noChangeArrowheads="1"/>
          </p:cNvSpPr>
          <p:nvPr>
            <p:ph idx="1"/>
          </p:nvPr>
        </p:nvSpPr>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nguyên</a:t>
            </a:r>
            <a:r>
              <a:rPr lang="en-US" dirty="0"/>
              <a:t> </a:t>
            </a:r>
            <a:r>
              <a:rPr lang="en-US" dirty="0" err="1"/>
              <a:t>thủy</a:t>
            </a:r>
            <a:r>
              <a:rPr lang="en-US" dirty="0"/>
              <a:t> </a:t>
            </a:r>
          </a:p>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a:p>
            <a:r>
              <a:rPr lang="en-US" dirty="0"/>
              <a:t>Qui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quan</a:t>
            </a:r>
            <a:r>
              <a:rPr lang="en-US" dirty="0"/>
              <a:t> </a:t>
            </a:r>
            <a:r>
              <a:rPr lang="en-US" dirty="0" err="1"/>
              <a:t>niệm</a:t>
            </a:r>
            <a:r>
              <a:rPr lang="en-US" dirty="0"/>
              <a:t> </a:t>
            </a:r>
            <a:r>
              <a:rPr lang="en-US" dirty="0" err="1"/>
              <a:t>dữ</a:t>
            </a:r>
            <a:r>
              <a:rPr lang="en-US" dirty="0"/>
              <a:t> </a:t>
            </a:r>
            <a:r>
              <a:rPr lang="en-US" dirty="0" err="1"/>
              <a:t>liệu</a:t>
            </a:r>
            <a:endParaRPr lang="en-US" dirty="0"/>
          </a:p>
          <a:p>
            <a:r>
              <a:rPr lang="en-US" dirty="0" err="1"/>
              <a:t>Tiêu</a:t>
            </a:r>
            <a:r>
              <a:rPr lang="en-US" dirty="0"/>
              <a:t> </a:t>
            </a:r>
            <a:r>
              <a:rPr lang="en-US" dirty="0" err="1"/>
              <a:t>chuẩn</a:t>
            </a:r>
            <a:r>
              <a:rPr lang="en-US" dirty="0"/>
              <a:t> </a:t>
            </a:r>
            <a:r>
              <a:rPr lang="en-US" dirty="0" err="1"/>
              <a:t>chọn</a:t>
            </a:r>
            <a:r>
              <a:rPr lang="en-US" dirty="0"/>
              <a:t> </a:t>
            </a:r>
            <a:r>
              <a:rPr lang="en-US" dirty="0" err="1"/>
              <a:t>lựa</a:t>
            </a:r>
            <a:r>
              <a:rPr lang="en-US" dirty="0"/>
              <a:t> </a:t>
            </a:r>
            <a:r>
              <a:rPr lang="en-US" dirty="0" err="1"/>
              <a:t>khái</a:t>
            </a:r>
            <a:r>
              <a:rPr lang="en-US" dirty="0"/>
              <a:t> </a:t>
            </a:r>
            <a:r>
              <a:rPr lang="en-US" dirty="0" err="1"/>
              <a:t>niệm</a:t>
            </a:r>
            <a:endParaRPr lang="en-US" dirty="0"/>
          </a:p>
          <a:p>
            <a:endParaRPr lang="en-US" dirty="0"/>
          </a:p>
          <a:p>
            <a:pPr lvl="1"/>
            <a:endParaRPr lang="en-US" dirty="0"/>
          </a:p>
        </p:txBody>
      </p:sp>
    </p:spTree>
    <p:extLst>
      <p:ext uri="{BB962C8B-B14F-4D97-AF65-F5344CB8AC3E}">
        <p14:creationId xmlns:p14="http://schemas.microsoft.com/office/powerpoint/2010/main" val="296278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p:txBody>
          <a:bodyPr/>
          <a:lstStyle/>
          <a:p>
            <a:r>
              <a:rPr lang="en-US"/>
              <a:t>Mô hình thực thể kết hợp mở rộng</a:t>
            </a:r>
          </a:p>
        </p:txBody>
      </p:sp>
      <p:sp>
        <p:nvSpPr>
          <p:cNvPr id="24585" name="Rectangle 9"/>
          <p:cNvSpPr>
            <a:spLocks noGrp="1" noChangeArrowheads="1"/>
          </p:cNvSpPr>
          <p:nvPr>
            <p:ph idx="1"/>
          </p:nvPr>
        </p:nvSpPr>
        <p:spPr/>
        <p:txBody>
          <a:bodyPr/>
          <a:lstStyle/>
          <a:p>
            <a:r>
              <a:rPr lang="en-US" dirty="0" err="1"/>
              <a:t>Bổ</a:t>
            </a:r>
            <a:r>
              <a:rPr lang="en-US" dirty="0"/>
              <a:t> sung </a:t>
            </a:r>
            <a:r>
              <a:rPr lang="en-US" dirty="0" err="1"/>
              <a:t>vào</a:t>
            </a:r>
            <a:r>
              <a:rPr lang="en-US" dirty="0"/>
              <a:t> </a:t>
            </a:r>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endParaRPr lang="en-US" dirty="0"/>
          </a:p>
          <a:p>
            <a:pPr lvl="1"/>
            <a:r>
              <a:rPr lang="en-US" dirty="0" err="1"/>
              <a:t>Thuộc</a:t>
            </a:r>
            <a:r>
              <a:rPr lang="en-US" dirty="0"/>
              <a:t> </a:t>
            </a:r>
            <a:r>
              <a:rPr lang="en-US" dirty="0" err="1"/>
              <a:t>tính</a:t>
            </a:r>
            <a:r>
              <a:rPr lang="en-US" dirty="0"/>
              <a:t> </a:t>
            </a:r>
            <a:r>
              <a:rPr lang="en-US" dirty="0" err="1"/>
              <a:t>kết</a:t>
            </a:r>
            <a:r>
              <a:rPr lang="en-US" dirty="0"/>
              <a:t> </a:t>
            </a:r>
            <a:r>
              <a:rPr lang="en-US" dirty="0" err="1"/>
              <a:t>hợp</a:t>
            </a:r>
            <a:endParaRPr lang="en-US" dirty="0"/>
          </a:p>
          <a:p>
            <a:pPr lvl="1"/>
            <a:r>
              <a:rPr lang="en-US" dirty="0" err="1"/>
              <a:t>Định</a:t>
            </a:r>
            <a:r>
              <a:rPr lang="en-US" dirty="0"/>
              <a:t> </a:t>
            </a:r>
            <a:r>
              <a:rPr lang="en-US" dirty="0" err="1"/>
              <a:t>danh</a:t>
            </a:r>
            <a:endParaRPr lang="en-US" dirty="0"/>
          </a:p>
          <a:p>
            <a:pPr lvl="1"/>
            <a:r>
              <a:rPr lang="en-US" dirty="0" err="1"/>
              <a:t>Tổng</a:t>
            </a:r>
            <a:r>
              <a:rPr lang="en-US" dirty="0"/>
              <a:t> </a:t>
            </a:r>
            <a:r>
              <a:rPr lang="en-US" dirty="0" err="1"/>
              <a:t>quát</a:t>
            </a:r>
            <a:r>
              <a:rPr lang="en-US" dirty="0"/>
              <a:t> </a:t>
            </a:r>
            <a:r>
              <a:rPr lang="en-US" dirty="0" err="1"/>
              <a:t>hóa</a:t>
            </a:r>
            <a:endParaRPr lang="en-US" dirty="0"/>
          </a:p>
          <a:p>
            <a:pPr lvl="1"/>
            <a:r>
              <a:rPr lang="en-US" dirty="0" err="1"/>
              <a:t>Tập</a:t>
            </a:r>
            <a:r>
              <a:rPr lang="en-US" dirty="0"/>
              <a:t> con</a:t>
            </a:r>
          </a:p>
          <a:p>
            <a:pPr lvl="1"/>
            <a:r>
              <a:rPr lang="en-US" dirty="0" err="1"/>
              <a:t>Mối</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pPr lvl="1"/>
            <a:endParaRPr lang="en-US" dirty="0"/>
          </a:p>
        </p:txBody>
      </p:sp>
    </p:spTree>
    <p:extLst>
      <p:ext uri="{BB962C8B-B14F-4D97-AF65-F5344CB8AC3E}">
        <p14:creationId xmlns:p14="http://schemas.microsoft.com/office/powerpoint/2010/main" val="434656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3" name="Rectangle 23"/>
          <p:cNvSpPr>
            <a:spLocks noGrp="1" noChangeArrowheads="1"/>
          </p:cNvSpPr>
          <p:nvPr>
            <p:ph type="title"/>
          </p:nvPr>
        </p:nvSpPr>
        <p:spPr/>
        <p:txBody>
          <a:bodyPr/>
          <a:lstStyle/>
          <a:p>
            <a:r>
              <a:rPr lang="en-US"/>
              <a:t>Cấu trúc phân cấp</a:t>
            </a:r>
          </a:p>
        </p:txBody>
      </p:sp>
      <p:sp>
        <p:nvSpPr>
          <p:cNvPr id="25624" name="Rectangle 24"/>
          <p:cNvSpPr>
            <a:spLocks noGrp="1" noChangeArrowheads="1"/>
          </p:cNvSpPr>
          <p:nvPr>
            <p:ph idx="1"/>
          </p:nvPr>
        </p:nvSpPr>
        <p:spPr/>
        <p:txBody>
          <a:bodyPr>
            <a:normAutofit/>
          </a:bodyPr>
          <a:lstStyle/>
          <a:p>
            <a:r>
              <a:rPr lang="en-US" dirty="0" err="1"/>
              <a:t>Thiết</a:t>
            </a:r>
            <a:r>
              <a:rPr lang="en-US" dirty="0"/>
              <a:t> </a:t>
            </a:r>
            <a:r>
              <a:rPr lang="en-US" dirty="0" err="1"/>
              <a:t>lập</a:t>
            </a:r>
            <a:r>
              <a:rPr lang="en-US" dirty="0"/>
              <a:t> </a:t>
            </a:r>
            <a:r>
              <a:rPr lang="en-US" dirty="0" err="1"/>
              <a:t>cấu</a:t>
            </a:r>
            <a:r>
              <a:rPr lang="en-US" dirty="0"/>
              <a:t> </a:t>
            </a:r>
            <a:r>
              <a:rPr lang="en-US" dirty="0" err="1"/>
              <a:t>trúc</a:t>
            </a:r>
            <a:r>
              <a:rPr lang="en-US" dirty="0"/>
              <a:t> </a:t>
            </a:r>
            <a:r>
              <a:rPr lang="en-US" dirty="0" err="1"/>
              <a:t>cây</a:t>
            </a:r>
            <a:r>
              <a:rPr lang="en-US" dirty="0"/>
              <a:t> </a:t>
            </a:r>
            <a:r>
              <a:rPr lang="en-US" dirty="0" err="1"/>
              <a:t>phân</a:t>
            </a:r>
            <a:r>
              <a:rPr lang="en-US" dirty="0"/>
              <a:t> </a:t>
            </a:r>
            <a:r>
              <a:rPr lang="en-US" dirty="0" err="1"/>
              <a:t>cấp</a:t>
            </a:r>
            <a:r>
              <a:rPr lang="en-US" dirty="0"/>
              <a:t> </a:t>
            </a:r>
            <a:r>
              <a:rPr lang="en-US" dirty="0" err="1"/>
              <a:t>giữa</a:t>
            </a:r>
            <a:r>
              <a:rPr lang="en-US" dirty="0"/>
              <a:t> </a:t>
            </a:r>
            <a:r>
              <a:rPr lang="en-US" dirty="0" err="1"/>
              <a:t>các</a:t>
            </a:r>
            <a:r>
              <a:rPr lang="en-US" dirty="0"/>
              <a:t> </a:t>
            </a:r>
            <a:r>
              <a:rPr lang="en-US" dirty="0" err="1"/>
              <a:t>thực</a:t>
            </a:r>
            <a:r>
              <a:rPr lang="en-US" dirty="0"/>
              <a:t> </a:t>
            </a:r>
            <a:r>
              <a:rPr lang="en-US" dirty="0" err="1"/>
              <a:t>thể</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E </a:t>
            </a:r>
            <a:r>
              <a:rPr lang="en-US" dirty="0" err="1"/>
              <a:t>là</a:t>
            </a:r>
            <a:r>
              <a:rPr lang="en-US" dirty="0"/>
              <a:t> </a:t>
            </a:r>
            <a:r>
              <a:rPr lang="en-US" dirty="0" err="1"/>
              <a:t>một</a:t>
            </a:r>
            <a:r>
              <a:rPr lang="en-US" dirty="0"/>
              <a:t> </a:t>
            </a:r>
            <a:r>
              <a:rPr lang="en-US" dirty="0" err="1"/>
              <a:t>tổng</a:t>
            </a:r>
            <a:r>
              <a:rPr lang="en-US" dirty="0"/>
              <a:t> </a:t>
            </a:r>
            <a:r>
              <a:rPr lang="en-US" dirty="0" err="1"/>
              <a:t>quát</a:t>
            </a:r>
            <a:r>
              <a:rPr lang="en-US" dirty="0"/>
              <a:t> </a:t>
            </a:r>
            <a:r>
              <a:rPr lang="en-US" dirty="0" err="1"/>
              <a:t>hóa</a:t>
            </a:r>
            <a:r>
              <a:rPr lang="en-US" dirty="0"/>
              <a:t> </a:t>
            </a:r>
            <a:r>
              <a:rPr lang="en-US" dirty="0" err="1"/>
              <a:t>của</a:t>
            </a:r>
            <a:r>
              <a:rPr lang="en-US" dirty="0"/>
              <a:t> 1 </a:t>
            </a:r>
            <a:r>
              <a:rPr lang="en-US" dirty="0" err="1"/>
              <a:t>nhóm</a:t>
            </a:r>
            <a:r>
              <a:rPr lang="en-US" dirty="0"/>
              <a:t> </a:t>
            </a:r>
            <a:r>
              <a:rPr lang="en-US" dirty="0" err="1"/>
              <a:t>thực</a:t>
            </a:r>
            <a:r>
              <a:rPr lang="en-US" dirty="0"/>
              <a:t> </a:t>
            </a:r>
            <a:r>
              <a:rPr lang="en-US" dirty="0" err="1"/>
              <a:t>thể</a:t>
            </a:r>
            <a:r>
              <a:rPr lang="en-US" dirty="0"/>
              <a:t> E1, E2, E3 </a:t>
            </a:r>
            <a:r>
              <a:rPr lang="en-US" dirty="0" err="1"/>
              <a:t>khi</a:t>
            </a:r>
            <a:endParaRPr lang="en-US" dirty="0"/>
          </a:p>
          <a:p>
            <a:pPr lvl="2"/>
            <a:r>
              <a:rPr lang="en-US" dirty="0" err="1"/>
              <a:t>Mỗi</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E1, E2, E3 </a:t>
            </a:r>
            <a:r>
              <a:rPr lang="en-US" dirty="0" err="1"/>
              <a:t>cũng</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a:t>
            </a:r>
          </a:p>
          <a:p>
            <a:pPr lvl="1"/>
            <a:endParaRPr lang="en-US" dirty="0"/>
          </a:p>
        </p:txBody>
      </p:sp>
      <p:grpSp>
        <p:nvGrpSpPr>
          <p:cNvPr id="25607" name="Group 21"/>
          <p:cNvGrpSpPr>
            <a:grpSpLocks/>
          </p:cNvGrpSpPr>
          <p:nvPr/>
        </p:nvGrpSpPr>
        <p:grpSpPr bwMode="auto">
          <a:xfrm>
            <a:off x="2545205" y="1965641"/>
            <a:ext cx="4145602" cy="2060377"/>
            <a:chOff x="2590800" y="2587823"/>
            <a:chExt cx="4146013" cy="2060179"/>
          </a:xfrm>
        </p:grpSpPr>
        <p:sp>
          <p:nvSpPr>
            <p:cNvPr id="25608" name="Rectangle 4"/>
            <p:cNvSpPr>
              <a:spLocks noChangeArrowheads="1"/>
            </p:cNvSpPr>
            <p:nvPr/>
          </p:nvSpPr>
          <p:spPr bwMode="auto">
            <a:xfrm>
              <a:off x="3848100" y="27051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a:t>
              </a:r>
            </a:p>
          </p:txBody>
        </p:sp>
        <p:sp>
          <p:nvSpPr>
            <p:cNvPr id="25609" name="Rectangle 5"/>
            <p:cNvSpPr>
              <a:spLocks noChangeArrowheads="1"/>
            </p:cNvSpPr>
            <p:nvPr/>
          </p:nvSpPr>
          <p:spPr bwMode="auto">
            <a:xfrm>
              <a:off x="2590800" y="3505200"/>
              <a:ext cx="457200" cy="342900"/>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E1</a:t>
              </a:r>
            </a:p>
          </p:txBody>
        </p:sp>
        <p:sp>
          <p:nvSpPr>
            <p:cNvPr id="25610" name="Rectangle 6"/>
            <p:cNvSpPr>
              <a:spLocks noChangeArrowheads="1"/>
            </p:cNvSpPr>
            <p:nvPr/>
          </p:nvSpPr>
          <p:spPr bwMode="auto">
            <a:xfrm>
              <a:off x="3848100" y="35052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E2</a:t>
              </a:r>
            </a:p>
          </p:txBody>
        </p:sp>
        <p:sp>
          <p:nvSpPr>
            <p:cNvPr id="25611" name="Rectangle 7"/>
            <p:cNvSpPr>
              <a:spLocks noChangeArrowheads="1"/>
            </p:cNvSpPr>
            <p:nvPr/>
          </p:nvSpPr>
          <p:spPr bwMode="auto">
            <a:xfrm>
              <a:off x="5105400" y="35052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E3</a:t>
              </a:r>
            </a:p>
          </p:txBody>
        </p:sp>
        <p:sp>
          <p:nvSpPr>
            <p:cNvPr id="25612" name="Line 8"/>
            <p:cNvSpPr>
              <a:spLocks noChangeShapeType="1"/>
            </p:cNvSpPr>
            <p:nvPr/>
          </p:nvSpPr>
          <p:spPr bwMode="auto">
            <a:xfrm>
              <a:off x="2819400" y="3276600"/>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3" name="Line 9"/>
            <p:cNvSpPr>
              <a:spLocks noChangeShapeType="1"/>
            </p:cNvSpPr>
            <p:nvPr/>
          </p:nvSpPr>
          <p:spPr bwMode="auto">
            <a:xfrm flipV="1">
              <a:off x="4076700" y="30480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4" name="Line 10"/>
            <p:cNvSpPr>
              <a:spLocks noChangeShapeType="1"/>
            </p:cNvSpPr>
            <p:nvPr/>
          </p:nvSpPr>
          <p:spPr bwMode="auto">
            <a:xfrm>
              <a:off x="28194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5" name="Line 11"/>
            <p:cNvSpPr>
              <a:spLocks noChangeShapeType="1"/>
            </p:cNvSpPr>
            <p:nvPr/>
          </p:nvSpPr>
          <p:spPr bwMode="auto">
            <a:xfrm>
              <a:off x="53340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6" name="Text Box 12"/>
            <p:cNvSpPr txBox="1">
              <a:spLocks noChangeArrowheads="1"/>
            </p:cNvSpPr>
            <p:nvPr/>
          </p:nvSpPr>
          <p:spPr bwMode="auto">
            <a:xfrm>
              <a:off x="5718485" y="2587823"/>
              <a:ext cx="1018328" cy="3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rPr>
                <a:t>Tổng quát</a:t>
              </a:r>
            </a:p>
          </p:txBody>
        </p:sp>
        <p:sp>
          <p:nvSpPr>
            <p:cNvPr id="25617" name="Text Box 13"/>
            <p:cNvSpPr txBox="1">
              <a:spLocks noChangeArrowheads="1"/>
            </p:cNvSpPr>
            <p:nvPr/>
          </p:nvSpPr>
          <p:spPr bwMode="auto">
            <a:xfrm>
              <a:off x="5505739" y="4340255"/>
              <a:ext cx="1133756" cy="3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rPr>
                <a:t>Chuyên biệt</a:t>
              </a:r>
            </a:p>
          </p:txBody>
        </p:sp>
        <p:sp>
          <p:nvSpPr>
            <p:cNvPr id="25618" name="Line 14"/>
            <p:cNvSpPr>
              <a:spLocks noChangeShapeType="1"/>
            </p:cNvSpPr>
            <p:nvPr/>
          </p:nvSpPr>
          <p:spPr bwMode="auto">
            <a:xfrm flipH="1">
              <a:off x="4419600" y="2743200"/>
              <a:ext cx="1371600" cy="152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9" name="Line 15"/>
            <p:cNvSpPr>
              <a:spLocks noChangeShapeType="1"/>
            </p:cNvSpPr>
            <p:nvPr/>
          </p:nvSpPr>
          <p:spPr bwMode="auto">
            <a:xfrm flipH="1" flipV="1">
              <a:off x="5410200" y="3962400"/>
              <a:ext cx="2286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20" name="Line 16"/>
            <p:cNvSpPr>
              <a:spLocks noChangeShapeType="1"/>
            </p:cNvSpPr>
            <p:nvPr/>
          </p:nvSpPr>
          <p:spPr bwMode="auto">
            <a:xfrm flipH="1" flipV="1">
              <a:off x="4267200" y="3962400"/>
              <a:ext cx="12954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21" name="Line 17"/>
            <p:cNvSpPr>
              <a:spLocks noChangeShapeType="1"/>
            </p:cNvSpPr>
            <p:nvPr/>
          </p:nvSpPr>
          <p:spPr bwMode="auto">
            <a:xfrm flipH="1" flipV="1">
              <a:off x="3200400" y="3886200"/>
              <a:ext cx="2286000" cy="533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grpSp>
    </p:spTree>
    <p:extLst>
      <p:ext uri="{BB962C8B-B14F-4D97-AF65-F5344CB8AC3E}">
        <p14:creationId xmlns:p14="http://schemas.microsoft.com/office/powerpoint/2010/main" val="30855362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4" name="Rectangle 30"/>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26630" name="Group 27"/>
          <p:cNvGrpSpPr>
            <a:grpSpLocks/>
          </p:cNvGrpSpPr>
          <p:nvPr/>
        </p:nvGrpSpPr>
        <p:grpSpPr bwMode="auto">
          <a:xfrm>
            <a:off x="2464313" y="2692052"/>
            <a:ext cx="3886200" cy="1181100"/>
            <a:chOff x="1200" y="2088"/>
            <a:chExt cx="2448" cy="744"/>
          </a:xfrm>
        </p:grpSpPr>
        <p:sp>
          <p:nvSpPr>
            <p:cNvPr id="26644" name="Rectangle 18"/>
            <p:cNvSpPr>
              <a:spLocks noChangeArrowheads="1"/>
            </p:cNvSpPr>
            <p:nvPr/>
          </p:nvSpPr>
          <p:spPr bwMode="auto">
            <a:xfrm>
              <a:off x="2112" y="2088"/>
              <a:ext cx="432" cy="216"/>
            </a:xfrm>
            <a:prstGeom prst="rect">
              <a:avLst/>
            </a:prstGeom>
            <a:solidFill>
              <a:srgbClr val="FFFFFF"/>
            </a:solidFill>
            <a:ln w="25400">
              <a:solidFill>
                <a:srgbClr val="11628F"/>
              </a:solidFill>
              <a:miter lim="800000"/>
              <a:headEnd/>
              <a:tailEnd/>
            </a:ln>
          </p:spPr>
          <p:txBody>
            <a:bodyPr anchor="ctr"/>
            <a:lstStyle/>
            <a:p>
              <a:pPr algn="ctr"/>
              <a:r>
                <a:rPr lang="en-US" sz="1400" b="1">
                  <a:solidFill>
                    <a:schemeClr val="tx2"/>
                  </a:solidFill>
                  <a:latin typeface="Tahoma" charset="0"/>
                  <a:cs typeface="Tahoma" charset="0"/>
                </a:rPr>
                <a:t>XE</a:t>
              </a:r>
            </a:p>
          </p:txBody>
        </p:sp>
        <p:sp>
          <p:nvSpPr>
            <p:cNvPr id="26645" name="Rectangle 19"/>
            <p:cNvSpPr>
              <a:spLocks noChangeArrowheads="1"/>
            </p:cNvSpPr>
            <p:nvPr/>
          </p:nvSpPr>
          <p:spPr bwMode="auto">
            <a:xfrm>
              <a:off x="1200" y="2592"/>
              <a:ext cx="672"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TẢI</a:t>
              </a:r>
            </a:p>
          </p:txBody>
        </p:sp>
        <p:sp>
          <p:nvSpPr>
            <p:cNvPr id="26646" name="Rectangle 20"/>
            <p:cNvSpPr>
              <a:spLocks noChangeArrowheads="1"/>
            </p:cNvSpPr>
            <p:nvPr/>
          </p:nvSpPr>
          <p:spPr bwMode="auto">
            <a:xfrm>
              <a:off x="2064" y="2592"/>
              <a:ext cx="624"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BUS</a:t>
              </a:r>
            </a:p>
          </p:txBody>
        </p:sp>
        <p:sp>
          <p:nvSpPr>
            <p:cNvPr id="26647" name="Rectangle 21"/>
            <p:cNvSpPr>
              <a:spLocks noChangeArrowheads="1"/>
            </p:cNvSpPr>
            <p:nvPr/>
          </p:nvSpPr>
          <p:spPr bwMode="auto">
            <a:xfrm>
              <a:off x="2904" y="2592"/>
              <a:ext cx="744"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HƠI</a:t>
              </a:r>
            </a:p>
          </p:txBody>
        </p:sp>
        <p:sp>
          <p:nvSpPr>
            <p:cNvPr id="26648" name="Line 22"/>
            <p:cNvSpPr>
              <a:spLocks noChangeShapeType="1"/>
            </p:cNvSpPr>
            <p:nvPr/>
          </p:nvSpPr>
          <p:spPr bwMode="auto">
            <a:xfrm>
              <a:off x="1536" y="2448"/>
              <a:ext cx="1584"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49" name="Line 23"/>
            <p:cNvSpPr>
              <a:spLocks noChangeShapeType="1"/>
            </p:cNvSpPr>
            <p:nvPr/>
          </p:nvSpPr>
          <p:spPr bwMode="auto">
            <a:xfrm>
              <a:off x="1536" y="2448"/>
              <a:ext cx="0" cy="144"/>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50" name="Line 24"/>
            <p:cNvSpPr>
              <a:spLocks noChangeShapeType="1"/>
            </p:cNvSpPr>
            <p:nvPr/>
          </p:nvSpPr>
          <p:spPr bwMode="auto">
            <a:xfrm>
              <a:off x="3120" y="2448"/>
              <a:ext cx="0" cy="144"/>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51" name="Line 25"/>
            <p:cNvSpPr>
              <a:spLocks noChangeShapeType="1"/>
            </p:cNvSpPr>
            <p:nvPr/>
          </p:nvSpPr>
          <p:spPr bwMode="auto">
            <a:xfrm flipV="1">
              <a:off x="2328" y="2304"/>
              <a:ext cx="0" cy="288"/>
            </a:xfrm>
            <a:prstGeom prst="line">
              <a:avLst/>
            </a:prstGeom>
            <a:noFill/>
            <a:ln w="25400">
              <a:solidFill>
                <a:srgbClr val="11628F"/>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grpSp>
        <p:nvGrpSpPr>
          <p:cNvPr id="26631" name="Group 47"/>
          <p:cNvGrpSpPr>
            <a:grpSpLocks/>
          </p:cNvGrpSpPr>
          <p:nvPr/>
        </p:nvGrpSpPr>
        <p:grpSpPr bwMode="auto">
          <a:xfrm>
            <a:off x="1702313" y="4597052"/>
            <a:ext cx="6172200" cy="1257300"/>
            <a:chOff x="1371600" y="4000499"/>
            <a:chExt cx="6172200" cy="1257301"/>
          </a:xfrm>
        </p:grpSpPr>
        <p:sp>
          <p:nvSpPr>
            <p:cNvPr id="26632" name="Rectangle 28"/>
            <p:cNvSpPr>
              <a:spLocks noChangeArrowheads="1"/>
            </p:cNvSpPr>
            <p:nvPr/>
          </p:nvSpPr>
          <p:spPr bwMode="auto">
            <a:xfrm>
              <a:off x="2438400" y="4116387"/>
              <a:ext cx="1295400" cy="341313"/>
            </a:xfrm>
            <a:prstGeom prst="rect">
              <a:avLst/>
            </a:prstGeom>
            <a:solidFill>
              <a:srgbClr val="FFFFFF"/>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NHÂN VIÊN</a:t>
              </a:r>
            </a:p>
          </p:txBody>
        </p:sp>
        <p:sp>
          <p:nvSpPr>
            <p:cNvPr id="26633" name="Rectangle 29"/>
            <p:cNvSpPr>
              <a:spLocks noChangeArrowheads="1"/>
            </p:cNvSpPr>
            <p:nvPr/>
          </p:nvSpPr>
          <p:spPr bwMode="auto">
            <a:xfrm>
              <a:off x="1371600" y="4916487"/>
              <a:ext cx="10287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THƯ KÝ</a:t>
              </a:r>
            </a:p>
          </p:txBody>
        </p:sp>
        <p:sp>
          <p:nvSpPr>
            <p:cNvPr id="26634" name="Rectangle 30"/>
            <p:cNvSpPr>
              <a:spLocks noChangeArrowheads="1"/>
            </p:cNvSpPr>
            <p:nvPr/>
          </p:nvSpPr>
          <p:spPr bwMode="auto">
            <a:xfrm>
              <a:off x="2667000" y="4916487"/>
              <a:ext cx="8001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dirty="0">
                  <a:solidFill>
                    <a:schemeClr val="tx2"/>
                  </a:solidFill>
                  <a:latin typeface="Tahoma" charset="0"/>
                  <a:cs typeface="Tahoma" charset="0"/>
                </a:rPr>
                <a:t>KỸ SƯ</a:t>
              </a:r>
            </a:p>
          </p:txBody>
        </p:sp>
        <p:sp>
          <p:nvSpPr>
            <p:cNvPr id="26635" name="Rectangle 31"/>
            <p:cNvSpPr>
              <a:spLocks noChangeArrowheads="1"/>
            </p:cNvSpPr>
            <p:nvPr/>
          </p:nvSpPr>
          <p:spPr bwMode="auto">
            <a:xfrm>
              <a:off x="3810000" y="4916487"/>
              <a:ext cx="14478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NV QUẢN LÝ</a:t>
              </a:r>
            </a:p>
          </p:txBody>
        </p:sp>
        <p:sp>
          <p:nvSpPr>
            <p:cNvPr id="26636" name="Line 32"/>
            <p:cNvSpPr>
              <a:spLocks noChangeShapeType="1"/>
            </p:cNvSpPr>
            <p:nvPr/>
          </p:nvSpPr>
          <p:spPr bwMode="auto">
            <a:xfrm>
              <a:off x="1943100" y="4686299"/>
              <a:ext cx="25146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7" name="Line 33"/>
            <p:cNvSpPr>
              <a:spLocks noChangeShapeType="1"/>
            </p:cNvSpPr>
            <p:nvPr/>
          </p:nvSpPr>
          <p:spPr bwMode="auto">
            <a:xfrm>
              <a:off x="1943100" y="4686299"/>
              <a:ext cx="0" cy="230188"/>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8" name="Line 34"/>
            <p:cNvSpPr>
              <a:spLocks noChangeShapeType="1"/>
            </p:cNvSpPr>
            <p:nvPr/>
          </p:nvSpPr>
          <p:spPr bwMode="auto">
            <a:xfrm>
              <a:off x="4457700" y="4686299"/>
              <a:ext cx="0" cy="230188"/>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9" name="Line 35"/>
            <p:cNvSpPr>
              <a:spLocks noChangeShapeType="1"/>
            </p:cNvSpPr>
            <p:nvPr/>
          </p:nvSpPr>
          <p:spPr bwMode="auto">
            <a:xfrm flipV="1">
              <a:off x="3086100" y="4457699"/>
              <a:ext cx="0" cy="458788"/>
            </a:xfrm>
            <a:prstGeom prst="line">
              <a:avLst/>
            </a:prstGeom>
            <a:noFill/>
            <a:ln w="25400">
              <a:solidFill>
                <a:srgbClr val="11628F"/>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p>
          </p:txBody>
        </p:sp>
        <p:sp>
          <p:nvSpPr>
            <p:cNvPr id="26640" name="Rectangle 36"/>
            <p:cNvSpPr>
              <a:spLocks noChangeArrowheads="1"/>
            </p:cNvSpPr>
            <p:nvPr/>
          </p:nvSpPr>
          <p:spPr bwMode="auto">
            <a:xfrm>
              <a:off x="6019800" y="4114799"/>
              <a:ext cx="1524000" cy="342900"/>
            </a:xfrm>
            <a:prstGeom prst="rect">
              <a:avLst/>
            </a:prstGeom>
            <a:solidFill>
              <a:srgbClr val="FFFFFF"/>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PHÒNG BAN</a:t>
              </a:r>
            </a:p>
          </p:txBody>
        </p:sp>
        <p:sp>
          <p:nvSpPr>
            <p:cNvPr id="26641" name="AutoShape 37"/>
            <p:cNvSpPr>
              <a:spLocks noChangeArrowheads="1"/>
            </p:cNvSpPr>
            <p:nvPr/>
          </p:nvSpPr>
          <p:spPr bwMode="auto">
            <a:xfrm>
              <a:off x="4267200" y="4000499"/>
              <a:ext cx="1219200" cy="571500"/>
            </a:xfrm>
            <a:prstGeom prst="diamond">
              <a:avLst/>
            </a:prstGeom>
            <a:solidFill>
              <a:srgbClr val="FFCC66"/>
            </a:solidFill>
            <a:ln w="25400">
              <a:solidFill>
                <a:srgbClr val="11628F"/>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26642" name="Line 39"/>
            <p:cNvSpPr>
              <a:spLocks noChangeShapeType="1"/>
            </p:cNvSpPr>
            <p:nvPr/>
          </p:nvSpPr>
          <p:spPr bwMode="auto">
            <a:xfrm flipV="1">
              <a:off x="5486400" y="4292599"/>
              <a:ext cx="5334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43" name="Line 39"/>
            <p:cNvSpPr>
              <a:spLocks noChangeShapeType="1"/>
            </p:cNvSpPr>
            <p:nvPr/>
          </p:nvSpPr>
          <p:spPr bwMode="auto">
            <a:xfrm flipV="1">
              <a:off x="3733800" y="4292251"/>
              <a:ext cx="5334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Tree>
    <p:extLst>
      <p:ext uri="{BB962C8B-B14F-4D97-AF65-F5344CB8AC3E}">
        <p14:creationId xmlns:p14="http://schemas.microsoft.com/office/powerpoint/2010/main" val="2249773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6" name="Rectangle 38"/>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27654" name="Group 77"/>
          <p:cNvGrpSpPr>
            <a:grpSpLocks/>
          </p:cNvGrpSpPr>
          <p:nvPr/>
        </p:nvGrpSpPr>
        <p:grpSpPr bwMode="auto">
          <a:xfrm>
            <a:off x="590801" y="2888847"/>
            <a:ext cx="8080375" cy="2532062"/>
            <a:chOff x="530226" y="2133600"/>
            <a:chExt cx="8080374" cy="2532063"/>
          </a:xfrm>
        </p:grpSpPr>
        <p:sp>
          <p:nvSpPr>
            <p:cNvPr id="27655" name="Text Box 29"/>
            <p:cNvSpPr txBox="1">
              <a:spLocks noChangeArrowheads="1"/>
            </p:cNvSpPr>
            <p:nvPr/>
          </p:nvSpPr>
          <p:spPr bwMode="auto">
            <a:xfrm>
              <a:off x="1589088" y="2133600"/>
              <a:ext cx="3709988" cy="339725"/>
            </a:xfrm>
            <a:prstGeom prst="rect">
              <a:avLst/>
            </a:prstGeom>
            <a:solidFill>
              <a:srgbClr val="FFFFFF"/>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CON </a:t>
              </a:r>
              <a:r>
                <a:rPr lang="en-US" sz="1400" b="1" dirty="0" smtClean="0">
                  <a:solidFill>
                    <a:srgbClr val="881A87"/>
                  </a:solidFill>
                  <a:cs typeface="Tahoma" charset="0"/>
                </a:rPr>
                <a:t>NGƯỜI</a:t>
              </a:r>
              <a:endParaRPr lang="en-US" sz="1400" b="1" dirty="0">
                <a:solidFill>
                  <a:srgbClr val="881A87"/>
                </a:solidFill>
                <a:cs typeface="Tahoma" charset="0"/>
              </a:endParaRPr>
            </a:p>
          </p:txBody>
        </p:sp>
        <p:sp>
          <p:nvSpPr>
            <p:cNvPr id="27656" name="Text Box 30"/>
            <p:cNvSpPr txBox="1">
              <a:spLocks noChangeArrowheads="1"/>
            </p:cNvSpPr>
            <p:nvPr/>
          </p:nvSpPr>
          <p:spPr bwMode="auto">
            <a:xfrm>
              <a:off x="530226" y="3006725"/>
              <a:ext cx="119221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ĐÀN ÔNG</a:t>
              </a:r>
              <a:endParaRPr lang="en-US" sz="1400" b="1" dirty="0">
                <a:solidFill>
                  <a:srgbClr val="881A87"/>
                </a:solidFill>
                <a:cs typeface="Tahoma" charset="0"/>
              </a:endParaRPr>
            </a:p>
          </p:txBody>
        </p:sp>
        <p:sp>
          <p:nvSpPr>
            <p:cNvPr id="27657" name="Text Box 31"/>
            <p:cNvSpPr txBox="1">
              <a:spLocks noChangeArrowheads="1"/>
            </p:cNvSpPr>
            <p:nvPr/>
          </p:nvSpPr>
          <p:spPr bwMode="auto">
            <a:xfrm>
              <a:off x="1854201" y="3006725"/>
              <a:ext cx="1060450"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PHỤ NỮ</a:t>
              </a:r>
              <a:endParaRPr lang="en-US" sz="1400" b="1" dirty="0">
                <a:solidFill>
                  <a:srgbClr val="881A87"/>
                </a:solidFill>
                <a:cs typeface="Tahoma" charset="0"/>
              </a:endParaRPr>
            </a:p>
          </p:txBody>
        </p:sp>
        <p:sp>
          <p:nvSpPr>
            <p:cNvPr id="27658" name="Text Box 32"/>
            <p:cNvSpPr txBox="1">
              <a:spLocks noChangeArrowheads="1"/>
            </p:cNvSpPr>
            <p:nvPr/>
          </p:nvSpPr>
          <p:spPr bwMode="auto">
            <a:xfrm>
              <a:off x="3046413" y="3006725"/>
              <a:ext cx="119221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a:t>
              </a:r>
              <a:endParaRPr lang="en-US" sz="1400" b="1" dirty="0">
                <a:solidFill>
                  <a:srgbClr val="881A87"/>
                </a:solidFill>
                <a:cs typeface="Tahoma" charset="0"/>
              </a:endParaRPr>
            </a:p>
          </p:txBody>
        </p:sp>
        <p:sp>
          <p:nvSpPr>
            <p:cNvPr id="27659" name="Text Box 33"/>
            <p:cNvSpPr txBox="1">
              <a:spLocks noChangeArrowheads="1"/>
            </p:cNvSpPr>
            <p:nvPr/>
          </p:nvSpPr>
          <p:spPr bwMode="auto">
            <a:xfrm>
              <a:off x="4371976" y="3006725"/>
              <a:ext cx="105886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THƯ KÝ</a:t>
              </a:r>
            </a:p>
          </p:txBody>
        </p:sp>
        <p:sp>
          <p:nvSpPr>
            <p:cNvPr id="27660" name="Text Box 34"/>
            <p:cNvSpPr txBox="1">
              <a:spLocks noChangeArrowheads="1"/>
            </p:cNvSpPr>
            <p:nvPr/>
          </p:nvSpPr>
          <p:spPr bwMode="auto">
            <a:xfrm>
              <a:off x="957262" y="4098925"/>
              <a:ext cx="1252538" cy="517525"/>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 KỸ THUẬT</a:t>
              </a:r>
              <a:endParaRPr lang="en-US" sz="1400" b="1" dirty="0">
                <a:solidFill>
                  <a:srgbClr val="881A87"/>
                </a:solidFill>
                <a:cs typeface="Tahoma" charset="0"/>
              </a:endParaRPr>
            </a:p>
          </p:txBody>
        </p:sp>
        <p:sp>
          <p:nvSpPr>
            <p:cNvPr id="27661" name="Text Box 35"/>
            <p:cNvSpPr txBox="1">
              <a:spLocks noChangeArrowheads="1"/>
            </p:cNvSpPr>
            <p:nvPr/>
          </p:nvSpPr>
          <p:spPr bwMode="auto">
            <a:xfrm>
              <a:off x="5564188" y="3006725"/>
              <a:ext cx="1457325"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NHÂN VIÊN</a:t>
              </a:r>
            </a:p>
          </p:txBody>
        </p:sp>
        <p:sp>
          <p:nvSpPr>
            <p:cNvPr id="27662" name="Line 36"/>
            <p:cNvSpPr>
              <a:spLocks noChangeShapeType="1"/>
            </p:cNvSpPr>
            <p:nvPr/>
          </p:nvSpPr>
          <p:spPr bwMode="auto">
            <a:xfrm>
              <a:off x="1323976" y="2787650"/>
              <a:ext cx="119221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3" name="Line 37"/>
            <p:cNvSpPr>
              <a:spLocks noChangeShapeType="1"/>
            </p:cNvSpPr>
            <p:nvPr/>
          </p:nvSpPr>
          <p:spPr bwMode="auto">
            <a:xfrm>
              <a:off x="3708401" y="2787650"/>
              <a:ext cx="2517775"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4" name="Line 38"/>
            <p:cNvSpPr>
              <a:spLocks noChangeShapeType="1"/>
            </p:cNvSpPr>
            <p:nvPr/>
          </p:nvSpPr>
          <p:spPr bwMode="auto">
            <a:xfrm>
              <a:off x="1323976"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5" name="Line 39"/>
            <p:cNvSpPr>
              <a:spLocks noChangeShapeType="1"/>
            </p:cNvSpPr>
            <p:nvPr/>
          </p:nvSpPr>
          <p:spPr bwMode="auto">
            <a:xfrm>
              <a:off x="2516188"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6" name="Line 40"/>
            <p:cNvSpPr>
              <a:spLocks noChangeShapeType="1"/>
            </p:cNvSpPr>
            <p:nvPr/>
          </p:nvSpPr>
          <p:spPr bwMode="auto">
            <a:xfrm>
              <a:off x="3708401"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7" name="Line 41"/>
            <p:cNvSpPr>
              <a:spLocks noChangeShapeType="1"/>
            </p:cNvSpPr>
            <p:nvPr/>
          </p:nvSpPr>
          <p:spPr bwMode="auto">
            <a:xfrm>
              <a:off x="6226176" y="2787650"/>
              <a:ext cx="0" cy="227013"/>
            </a:xfrm>
            <a:prstGeom prst="line">
              <a:avLst/>
            </a:prstGeom>
            <a:noFill/>
            <a:ln w="1905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8" name="Line 42"/>
            <p:cNvSpPr>
              <a:spLocks noChangeShapeType="1"/>
            </p:cNvSpPr>
            <p:nvPr/>
          </p:nvSpPr>
          <p:spPr bwMode="auto">
            <a:xfrm>
              <a:off x="4902201"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9" name="Line 43"/>
            <p:cNvSpPr>
              <a:spLocks noChangeShapeType="1"/>
            </p:cNvSpPr>
            <p:nvPr/>
          </p:nvSpPr>
          <p:spPr bwMode="auto">
            <a:xfrm flipV="1">
              <a:off x="1987551" y="2455863"/>
              <a:ext cx="0" cy="341313"/>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0" name="Line 44"/>
            <p:cNvSpPr>
              <a:spLocks noChangeShapeType="1"/>
            </p:cNvSpPr>
            <p:nvPr/>
          </p:nvSpPr>
          <p:spPr bwMode="auto">
            <a:xfrm flipV="1">
              <a:off x="4902201" y="2455863"/>
              <a:ext cx="0" cy="341313"/>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1" name="Text Box 45"/>
            <p:cNvSpPr txBox="1">
              <a:spLocks noChangeArrowheads="1"/>
            </p:cNvSpPr>
            <p:nvPr/>
          </p:nvSpPr>
          <p:spPr bwMode="auto">
            <a:xfrm>
              <a:off x="2424113" y="4098925"/>
              <a:ext cx="1462087" cy="517525"/>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 HÀNH </a:t>
              </a:r>
              <a:r>
                <a:rPr lang="en-US" sz="1400" b="1" dirty="0">
                  <a:solidFill>
                    <a:srgbClr val="881A87"/>
                  </a:solidFill>
                  <a:cs typeface="Tahoma" charset="0"/>
                </a:rPr>
                <a:t>CHÍNH</a:t>
              </a:r>
            </a:p>
          </p:txBody>
        </p:sp>
        <p:sp>
          <p:nvSpPr>
            <p:cNvPr id="27672" name="Line 46"/>
            <p:cNvSpPr>
              <a:spLocks noChangeShapeType="1"/>
            </p:cNvSpPr>
            <p:nvPr/>
          </p:nvSpPr>
          <p:spPr bwMode="auto">
            <a:xfrm>
              <a:off x="1323976" y="3881438"/>
              <a:ext cx="225266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3" name="Line 47"/>
            <p:cNvSpPr>
              <a:spLocks noChangeShapeType="1"/>
            </p:cNvSpPr>
            <p:nvPr/>
          </p:nvSpPr>
          <p:spPr bwMode="auto">
            <a:xfrm>
              <a:off x="1323976"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4" name="Line 48"/>
            <p:cNvSpPr>
              <a:spLocks noChangeShapeType="1"/>
            </p:cNvSpPr>
            <p:nvPr/>
          </p:nvSpPr>
          <p:spPr bwMode="auto">
            <a:xfrm>
              <a:off x="3576638"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5" name="Line 49"/>
            <p:cNvSpPr>
              <a:spLocks noChangeShapeType="1"/>
            </p:cNvSpPr>
            <p:nvPr/>
          </p:nvSpPr>
          <p:spPr bwMode="auto">
            <a:xfrm flipV="1">
              <a:off x="3311526" y="3330575"/>
              <a:ext cx="0" cy="566738"/>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6" name="Text Box 50"/>
            <p:cNvSpPr txBox="1">
              <a:spLocks noChangeArrowheads="1"/>
            </p:cNvSpPr>
            <p:nvPr/>
          </p:nvSpPr>
          <p:spPr bwMode="auto">
            <a:xfrm>
              <a:off x="4106863" y="4098925"/>
              <a:ext cx="132397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NHÂN </a:t>
              </a:r>
              <a:r>
                <a:rPr lang="en-US" sz="1400" b="1" dirty="0" smtClean="0">
                  <a:solidFill>
                    <a:srgbClr val="881A87"/>
                  </a:solidFill>
                  <a:cs typeface="Tahoma" charset="0"/>
                </a:rPr>
                <a:t>VIÊN</a:t>
              </a:r>
            </a:p>
            <a:p>
              <a:pPr algn="ctr" eaLnBrk="1" hangingPunct="1"/>
              <a:r>
                <a:rPr lang="en-US" sz="1400" b="1" dirty="0" smtClean="0">
                  <a:solidFill>
                    <a:srgbClr val="881A87"/>
                  </a:solidFill>
                  <a:cs typeface="Tahoma" charset="0"/>
                </a:rPr>
                <a:t>LẬP TRÌNH</a:t>
              </a:r>
              <a:endParaRPr lang="en-US" sz="1400" b="1" dirty="0">
                <a:solidFill>
                  <a:srgbClr val="881A87"/>
                </a:solidFill>
                <a:cs typeface="Tahoma" charset="0"/>
              </a:endParaRPr>
            </a:p>
          </p:txBody>
        </p:sp>
        <p:sp>
          <p:nvSpPr>
            <p:cNvPr id="27677" name="Text Box 51"/>
            <p:cNvSpPr txBox="1">
              <a:spLocks noChangeArrowheads="1"/>
            </p:cNvSpPr>
            <p:nvPr/>
          </p:nvSpPr>
          <p:spPr bwMode="auto">
            <a:xfrm>
              <a:off x="5564188" y="4098925"/>
              <a:ext cx="145732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NHÂN VIÊN BÁN HÀNG</a:t>
              </a:r>
            </a:p>
          </p:txBody>
        </p:sp>
        <p:sp>
          <p:nvSpPr>
            <p:cNvPr id="27678" name="Text Box 52"/>
            <p:cNvSpPr txBox="1">
              <a:spLocks noChangeArrowheads="1"/>
            </p:cNvSpPr>
            <p:nvPr/>
          </p:nvSpPr>
          <p:spPr bwMode="auto">
            <a:xfrm>
              <a:off x="7153275" y="4098925"/>
              <a:ext cx="145732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NHÂN VIÊN </a:t>
              </a:r>
              <a:r>
                <a:rPr lang="en-US" sz="1400" b="1" dirty="0" smtClean="0">
                  <a:solidFill>
                    <a:srgbClr val="881A87"/>
                  </a:solidFill>
                  <a:cs typeface="Tahoma" charset="0"/>
                </a:rPr>
                <a:t>TIẾP THỊ</a:t>
              </a:r>
              <a:endParaRPr lang="en-US" sz="1400" b="1" dirty="0">
                <a:solidFill>
                  <a:srgbClr val="881A87"/>
                </a:solidFill>
                <a:cs typeface="Tahoma" charset="0"/>
              </a:endParaRPr>
            </a:p>
          </p:txBody>
        </p:sp>
        <p:sp>
          <p:nvSpPr>
            <p:cNvPr id="27679" name="Line 53"/>
            <p:cNvSpPr>
              <a:spLocks noChangeShapeType="1"/>
            </p:cNvSpPr>
            <p:nvPr/>
          </p:nvSpPr>
          <p:spPr bwMode="auto">
            <a:xfrm>
              <a:off x="4768850" y="3881438"/>
              <a:ext cx="304641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0" name="Line 54"/>
            <p:cNvSpPr>
              <a:spLocks noChangeShapeType="1"/>
            </p:cNvSpPr>
            <p:nvPr/>
          </p:nvSpPr>
          <p:spPr bwMode="auto">
            <a:xfrm>
              <a:off x="4768850"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1" name="Line 55"/>
            <p:cNvSpPr>
              <a:spLocks noChangeShapeType="1"/>
            </p:cNvSpPr>
            <p:nvPr/>
          </p:nvSpPr>
          <p:spPr bwMode="auto">
            <a:xfrm>
              <a:off x="7815263"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2" name="Line 56"/>
            <p:cNvSpPr>
              <a:spLocks noChangeShapeType="1"/>
            </p:cNvSpPr>
            <p:nvPr/>
          </p:nvSpPr>
          <p:spPr bwMode="auto">
            <a:xfrm>
              <a:off x="5961063"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3" name="Line 57"/>
            <p:cNvSpPr>
              <a:spLocks noChangeShapeType="1"/>
            </p:cNvSpPr>
            <p:nvPr/>
          </p:nvSpPr>
          <p:spPr bwMode="auto">
            <a:xfrm flipV="1">
              <a:off x="5961063" y="3330575"/>
              <a:ext cx="0" cy="566738"/>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grpSp>
    </p:spTree>
    <p:extLst>
      <p:ext uri="{BB962C8B-B14F-4D97-AF65-F5344CB8AC3E}">
        <p14:creationId xmlns:p14="http://schemas.microsoft.com/office/powerpoint/2010/main" val="21045557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4" name="Rectangle 32"/>
          <p:cNvSpPr>
            <a:spLocks noGrp="1" noChangeArrowheads="1"/>
          </p:cNvSpPr>
          <p:nvPr>
            <p:ph type="title"/>
          </p:nvPr>
        </p:nvSpPr>
        <p:spPr/>
        <p:txBody>
          <a:bodyPr/>
          <a:lstStyle/>
          <a:p>
            <a:r>
              <a:rPr lang="en-US"/>
              <a:t>Cấu trúc phân cấp (tt)</a:t>
            </a:r>
          </a:p>
        </p:txBody>
      </p:sp>
      <p:sp>
        <p:nvSpPr>
          <p:cNvPr id="28705" name="Rectangle 33"/>
          <p:cNvSpPr>
            <a:spLocks noGrp="1" noChangeArrowheads="1"/>
          </p:cNvSpPr>
          <p:nvPr>
            <p:ph idx="1"/>
          </p:nvPr>
        </p:nvSpPr>
        <p:spPr/>
        <p:txBody>
          <a:bodyPr/>
          <a:lstStyle/>
          <a:p>
            <a:r>
              <a:rPr lang="en-US" dirty="0" err="1"/>
              <a:t>Tính</a:t>
            </a:r>
            <a:r>
              <a:rPr lang="en-US" dirty="0"/>
              <a:t> </a:t>
            </a:r>
            <a:r>
              <a:rPr lang="en-US" dirty="0" err="1"/>
              <a:t>kế</a:t>
            </a:r>
            <a:r>
              <a:rPr lang="en-US" dirty="0"/>
              <a:t> </a:t>
            </a:r>
            <a:r>
              <a:rPr lang="en-US" dirty="0" err="1"/>
              <a:t>thừa</a:t>
            </a:r>
            <a:endParaRPr lang="en-US" dirty="0"/>
          </a:p>
          <a:p>
            <a:pPr lvl="1"/>
            <a:r>
              <a:rPr lang="en-US" dirty="0" err="1"/>
              <a:t>Thực</a:t>
            </a:r>
            <a:r>
              <a:rPr lang="en-US" dirty="0"/>
              <a:t> </a:t>
            </a:r>
            <a:r>
              <a:rPr lang="en-US" dirty="0" err="1"/>
              <a:t>thể</a:t>
            </a:r>
            <a:r>
              <a:rPr lang="en-US" dirty="0"/>
              <a:t> </a:t>
            </a:r>
            <a:r>
              <a:rPr lang="en-US" dirty="0" err="1"/>
              <a:t>chuyên</a:t>
            </a:r>
            <a:r>
              <a:rPr lang="en-US" dirty="0"/>
              <a:t> </a:t>
            </a:r>
            <a:r>
              <a:rPr lang="en-US" dirty="0" err="1"/>
              <a:t>biệt</a:t>
            </a:r>
            <a:r>
              <a:rPr lang="en-US" dirty="0"/>
              <a:t> </a:t>
            </a:r>
            <a:r>
              <a:rPr lang="en-US" dirty="0" err="1"/>
              <a:t>kế</a:t>
            </a:r>
            <a:r>
              <a:rPr lang="en-US" dirty="0"/>
              <a:t> </a:t>
            </a:r>
            <a:r>
              <a:rPr lang="en-US" dirty="0" err="1"/>
              <a:t>thừa</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thực</a:t>
            </a:r>
            <a:r>
              <a:rPr lang="en-US" dirty="0"/>
              <a:t> </a:t>
            </a:r>
            <a:r>
              <a:rPr lang="en-US" dirty="0" err="1"/>
              <a:t>thể</a:t>
            </a:r>
            <a:r>
              <a:rPr lang="en-US" dirty="0"/>
              <a:t> </a:t>
            </a:r>
            <a:r>
              <a:rPr lang="en-US" dirty="0" err="1"/>
              <a:t>tổng</a:t>
            </a:r>
            <a:r>
              <a:rPr lang="en-US" dirty="0"/>
              <a:t> </a:t>
            </a:r>
            <a:r>
              <a:rPr lang="en-US" dirty="0" err="1"/>
              <a:t>quát</a:t>
            </a:r>
            <a:endParaRPr lang="en-US" dirty="0"/>
          </a:p>
        </p:txBody>
      </p:sp>
      <p:grpSp>
        <p:nvGrpSpPr>
          <p:cNvPr id="28679" name="Group 55"/>
          <p:cNvGrpSpPr>
            <a:grpSpLocks/>
          </p:cNvGrpSpPr>
          <p:nvPr/>
        </p:nvGrpSpPr>
        <p:grpSpPr bwMode="auto">
          <a:xfrm>
            <a:off x="2316728" y="3905467"/>
            <a:ext cx="4730750" cy="1485900"/>
            <a:chOff x="1495168" y="3886200"/>
            <a:chExt cx="4730578" cy="1485900"/>
          </a:xfrm>
        </p:grpSpPr>
        <p:sp>
          <p:nvSpPr>
            <p:cNvPr id="28680" name="Rectangle 40"/>
            <p:cNvSpPr>
              <a:spLocks noChangeArrowheads="1"/>
            </p:cNvSpPr>
            <p:nvPr/>
          </p:nvSpPr>
          <p:spPr bwMode="auto">
            <a:xfrm>
              <a:off x="3092278" y="3952009"/>
              <a:ext cx="514865" cy="42405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a:solidFill>
                    <a:srgbClr val="881A87"/>
                  </a:solidFill>
                  <a:latin typeface="Tahoma" charset="0"/>
                  <a:cs typeface="Tahoma" charset="0"/>
                </a:rPr>
                <a:t>E</a:t>
              </a:r>
            </a:p>
          </p:txBody>
        </p:sp>
        <p:sp>
          <p:nvSpPr>
            <p:cNvPr id="28681" name="Rectangle 41"/>
            <p:cNvSpPr>
              <a:spLocks noChangeArrowheads="1"/>
            </p:cNvSpPr>
            <p:nvPr/>
          </p:nvSpPr>
          <p:spPr bwMode="auto">
            <a:xfrm>
              <a:off x="2319981" y="4946073"/>
              <a:ext cx="514865" cy="426027"/>
            </a:xfrm>
            <a:prstGeom prst="rect">
              <a:avLst/>
            </a:prstGeom>
            <a:solidFill>
              <a:srgbClr val="A6C36B"/>
            </a:solidFill>
            <a:ln w="25400">
              <a:solidFill>
                <a:schemeClr val="tx2"/>
              </a:solidFill>
              <a:miter lim="800000"/>
              <a:headEnd/>
              <a:tailEnd/>
            </a:ln>
          </p:spPr>
          <p:txBody>
            <a:bodyPr anchor="ctr"/>
            <a:lstStyle/>
            <a:p>
              <a:pPr algn="ctr"/>
              <a:r>
                <a:rPr lang="en-US" sz="1400" b="1">
                  <a:solidFill>
                    <a:srgbClr val="881A87"/>
                  </a:solidFill>
                  <a:latin typeface="Tahoma" charset="0"/>
                  <a:cs typeface="Tahoma" charset="0"/>
                </a:rPr>
                <a:t>E1</a:t>
              </a:r>
            </a:p>
          </p:txBody>
        </p:sp>
        <p:sp>
          <p:nvSpPr>
            <p:cNvPr id="28682" name="Rectangle 42"/>
            <p:cNvSpPr>
              <a:spLocks noChangeArrowheads="1"/>
            </p:cNvSpPr>
            <p:nvPr/>
          </p:nvSpPr>
          <p:spPr bwMode="auto">
            <a:xfrm>
              <a:off x="5710881" y="3952009"/>
              <a:ext cx="514865" cy="42602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a:solidFill>
                    <a:srgbClr val="881A87"/>
                  </a:solidFill>
                  <a:latin typeface="Tahoma" charset="0"/>
                  <a:cs typeface="Tahoma" charset="0"/>
                </a:rPr>
                <a:t>E</a:t>
              </a:r>
              <a:r>
                <a:rPr lang="ja-JP" altLang="en-US" sz="1400" b="1">
                  <a:solidFill>
                    <a:srgbClr val="881A87"/>
                  </a:solidFill>
                  <a:latin typeface="Tahoma" charset="0"/>
                  <a:cs typeface="Tahoma" charset="0"/>
                </a:rPr>
                <a:t>’</a:t>
              </a:r>
              <a:endParaRPr lang="en-US" sz="1400" b="1">
                <a:solidFill>
                  <a:srgbClr val="881A87"/>
                </a:solidFill>
                <a:latin typeface="Tahoma" charset="0"/>
                <a:cs typeface="Tahoma" charset="0"/>
              </a:endParaRPr>
            </a:p>
          </p:txBody>
        </p:sp>
        <p:sp>
          <p:nvSpPr>
            <p:cNvPr id="28683" name="Rectangle 43"/>
            <p:cNvSpPr>
              <a:spLocks noChangeArrowheads="1"/>
            </p:cNvSpPr>
            <p:nvPr/>
          </p:nvSpPr>
          <p:spPr bwMode="auto">
            <a:xfrm>
              <a:off x="3735859" y="4946073"/>
              <a:ext cx="514865" cy="424055"/>
            </a:xfrm>
            <a:prstGeom prst="rect">
              <a:avLst/>
            </a:prstGeom>
            <a:solidFill>
              <a:srgbClr val="A6C36B"/>
            </a:solidFill>
            <a:ln w="25400">
              <a:solidFill>
                <a:schemeClr val="tx2"/>
              </a:solidFill>
              <a:miter lim="800000"/>
              <a:headEnd/>
              <a:tailEnd/>
            </a:ln>
          </p:spPr>
          <p:txBody>
            <a:bodyPr anchor="ctr"/>
            <a:lstStyle/>
            <a:p>
              <a:pPr algn="ctr"/>
              <a:r>
                <a:rPr lang="en-US" sz="1400" b="1">
                  <a:solidFill>
                    <a:srgbClr val="881A87"/>
                  </a:solidFill>
                  <a:latin typeface="Tahoma" charset="0"/>
                  <a:cs typeface="Tahoma" charset="0"/>
                </a:rPr>
                <a:t>E2</a:t>
              </a:r>
            </a:p>
          </p:txBody>
        </p:sp>
        <p:sp>
          <p:nvSpPr>
            <p:cNvPr id="28684" name="Line 44"/>
            <p:cNvSpPr>
              <a:spLocks noChangeShapeType="1"/>
            </p:cNvSpPr>
            <p:nvPr/>
          </p:nvSpPr>
          <p:spPr bwMode="auto">
            <a:xfrm>
              <a:off x="2577414" y="4662055"/>
              <a:ext cx="141587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5" name="Line 45"/>
            <p:cNvSpPr>
              <a:spLocks noChangeShapeType="1"/>
            </p:cNvSpPr>
            <p:nvPr/>
          </p:nvSpPr>
          <p:spPr bwMode="auto">
            <a:xfrm flipV="1">
              <a:off x="3349711" y="4378036"/>
              <a:ext cx="0" cy="28401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6" name="Line 46"/>
            <p:cNvSpPr>
              <a:spLocks noChangeShapeType="1"/>
            </p:cNvSpPr>
            <p:nvPr/>
          </p:nvSpPr>
          <p:spPr bwMode="auto">
            <a:xfrm>
              <a:off x="2577414"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7" name="Line 47"/>
            <p:cNvSpPr>
              <a:spLocks noChangeShapeType="1"/>
            </p:cNvSpPr>
            <p:nvPr/>
          </p:nvSpPr>
          <p:spPr bwMode="auto">
            <a:xfrm>
              <a:off x="3993292"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8" name="AutoShape 48"/>
            <p:cNvSpPr>
              <a:spLocks noChangeArrowheads="1"/>
            </p:cNvSpPr>
            <p:nvPr/>
          </p:nvSpPr>
          <p:spPr bwMode="auto">
            <a:xfrm>
              <a:off x="4508157" y="3886200"/>
              <a:ext cx="559143" cy="5334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881A87"/>
                  </a:solidFill>
                  <a:latin typeface="Tahoma" charset="0"/>
                  <a:cs typeface="Tahoma" charset="0"/>
                </a:rPr>
                <a:t>R</a:t>
              </a:r>
            </a:p>
          </p:txBody>
        </p:sp>
        <p:sp>
          <p:nvSpPr>
            <p:cNvPr id="28689" name="Line 49"/>
            <p:cNvSpPr>
              <a:spLocks noChangeShapeType="1"/>
            </p:cNvSpPr>
            <p:nvPr/>
          </p:nvSpPr>
          <p:spPr bwMode="auto">
            <a:xfrm>
              <a:off x="3607143" y="4165023"/>
              <a:ext cx="90101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90" name="Line 50"/>
            <p:cNvSpPr>
              <a:spLocks noChangeShapeType="1"/>
            </p:cNvSpPr>
            <p:nvPr/>
          </p:nvSpPr>
          <p:spPr bwMode="auto">
            <a:xfrm>
              <a:off x="5067300" y="4165023"/>
              <a:ext cx="64358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91" name="Text Box 60"/>
            <p:cNvSpPr txBox="1">
              <a:spLocks noChangeArrowheads="1"/>
            </p:cNvSpPr>
            <p:nvPr/>
          </p:nvSpPr>
          <p:spPr bwMode="auto">
            <a:xfrm>
              <a:off x="2257168" y="40593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A</a:t>
              </a:r>
            </a:p>
          </p:txBody>
        </p:sp>
        <p:sp>
          <p:nvSpPr>
            <p:cNvPr id="28692" name="Text Box 61"/>
            <p:cNvSpPr txBox="1">
              <a:spLocks noChangeArrowheads="1"/>
            </p:cNvSpPr>
            <p:nvPr/>
          </p:nvSpPr>
          <p:spPr bwMode="auto">
            <a:xfrm>
              <a:off x="1495168"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B</a:t>
              </a:r>
            </a:p>
          </p:txBody>
        </p:sp>
        <p:sp>
          <p:nvSpPr>
            <p:cNvPr id="28693" name="Text Box 62"/>
            <p:cNvSpPr txBox="1">
              <a:spLocks noChangeArrowheads="1"/>
            </p:cNvSpPr>
            <p:nvPr/>
          </p:nvSpPr>
          <p:spPr bwMode="auto">
            <a:xfrm>
              <a:off x="4876800"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C</a:t>
              </a:r>
            </a:p>
          </p:txBody>
        </p:sp>
        <p:grpSp>
          <p:nvGrpSpPr>
            <p:cNvPr id="28694" name="Group 54"/>
            <p:cNvGrpSpPr>
              <a:grpSpLocks/>
            </p:cNvGrpSpPr>
            <p:nvPr/>
          </p:nvGrpSpPr>
          <p:grpSpPr bwMode="auto">
            <a:xfrm>
              <a:off x="1752600" y="5105400"/>
              <a:ext cx="591214" cy="121737"/>
              <a:chOff x="5946047" y="4724400"/>
              <a:chExt cx="591214" cy="121737"/>
            </a:xfrm>
          </p:grpSpPr>
          <p:sp>
            <p:nvSpPr>
              <p:cNvPr id="46" name="Line 109"/>
              <p:cNvSpPr>
                <a:spLocks noChangeShapeType="1"/>
              </p:cNvSpPr>
              <p:nvPr/>
            </p:nvSpPr>
            <p:spPr bwMode="auto">
              <a:xfrm rot="16834042">
                <a:off x="6263268" y="4552959"/>
                <a:ext cx="85725" cy="463534"/>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702" name="Oval 110"/>
              <p:cNvSpPr>
                <a:spLocks noChangeArrowheads="1"/>
              </p:cNvSpPr>
              <p:nvPr/>
            </p:nvSpPr>
            <p:spPr bwMode="auto">
              <a:xfrm rot="-4765958">
                <a:off x="5943759" y="47266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nvGrpSpPr>
            <p:cNvPr id="28695" name="Group 50"/>
            <p:cNvGrpSpPr>
              <a:grpSpLocks/>
            </p:cNvGrpSpPr>
            <p:nvPr/>
          </p:nvGrpSpPr>
          <p:grpSpPr bwMode="auto">
            <a:xfrm>
              <a:off x="4267200" y="5105400"/>
              <a:ext cx="572821" cy="121737"/>
              <a:chOff x="5642788" y="4876800"/>
              <a:chExt cx="572821" cy="121737"/>
            </a:xfrm>
          </p:grpSpPr>
          <p:sp>
            <p:nvSpPr>
              <p:cNvPr id="49" name="Line 109"/>
              <p:cNvSpPr>
                <a:spLocks noChangeShapeType="1"/>
              </p:cNvSpPr>
              <p:nvPr/>
            </p:nvSpPr>
            <p:spPr bwMode="auto">
              <a:xfrm rot="16834042">
                <a:off x="5830541" y="4722027"/>
                <a:ext cx="85725" cy="461946"/>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700" name="Oval 110"/>
              <p:cNvSpPr>
                <a:spLocks noChangeArrowheads="1"/>
              </p:cNvSpPr>
              <p:nvPr/>
            </p:nvSpPr>
            <p:spPr bwMode="auto">
              <a:xfrm rot="-4765958">
                <a:off x="6096159" y="48790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nvGrpSpPr>
            <p:cNvPr id="28696" name="Group 53"/>
            <p:cNvGrpSpPr>
              <a:grpSpLocks/>
            </p:cNvGrpSpPr>
            <p:nvPr/>
          </p:nvGrpSpPr>
          <p:grpSpPr bwMode="auto">
            <a:xfrm>
              <a:off x="2514600" y="4114800"/>
              <a:ext cx="591214" cy="121737"/>
              <a:chOff x="6098447" y="4876800"/>
              <a:chExt cx="591214" cy="121737"/>
            </a:xfrm>
          </p:grpSpPr>
          <p:sp>
            <p:nvSpPr>
              <p:cNvPr id="52" name="Line 109"/>
              <p:cNvSpPr>
                <a:spLocks noChangeShapeType="1"/>
              </p:cNvSpPr>
              <p:nvPr/>
            </p:nvSpPr>
            <p:spPr bwMode="auto">
              <a:xfrm rot="16834042">
                <a:off x="6415640" y="4705359"/>
                <a:ext cx="85725" cy="463534"/>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698" name="Oval 110"/>
              <p:cNvSpPr>
                <a:spLocks noChangeArrowheads="1"/>
              </p:cNvSpPr>
              <p:nvPr/>
            </p:nvSpPr>
            <p:spPr bwMode="auto">
              <a:xfrm rot="-4765958">
                <a:off x="6096159" y="48790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spTree>
    <p:extLst>
      <p:ext uri="{BB962C8B-B14F-4D97-AF65-F5344CB8AC3E}">
        <p14:creationId xmlns:p14="http://schemas.microsoft.com/office/powerpoint/2010/main" val="27178225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4" name="Rectangle 98"/>
          <p:cNvSpPr>
            <a:spLocks noGrp="1" noChangeArrowheads="1"/>
          </p:cNvSpPr>
          <p:nvPr>
            <p:ph type="title"/>
          </p:nvPr>
        </p:nvSpPr>
        <p:spPr/>
        <p:txBody>
          <a:bodyPr/>
          <a:lstStyle/>
          <a:p>
            <a:r>
              <a:rPr lang="en-US"/>
              <a:t>Cấu trúc phân cấp (tt)</a:t>
            </a:r>
          </a:p>
        </p:txBody>
      </p:sp>
      <p:sp>
        <p:nvSpPr>
          <p:cNvPr id="2" name="Content Placeholder 1"/>
          <p:cNvSpPr>
            <a:spLocks noGrp="1"/>
          </p:cNvSpPr>
          <p:nvPr>
            <p:ph idx="1"/>
          </p:nvPr>
        </p:nvSpPr>
        <p:spPr/>
        <p:txBody>
          <a:bodyPr/>
          <a:lstStyle/>
          <a:p>
            <a:endParaRPr lang="en-US"/>
          </a:p>
        </p:txBody>
      </p:sp>
      <p:grpSp>
        <p:nvGrpSpPr>
          <p:cNvPr id="29702" name="Group 98"/>
          <p:cNvGrpSpPr>
            <a:grpSpLocks/>
          </p:cNvGrpSpPr>
          <p:nvPr/>
        </p:nvGrpSpPr>
        <p:grpSpPr bwMode="auto">
          <a:xfrm>
            <a:off x="1589089" y="1856821"/>
            <a:ext cx="6553200" cy="2603500"/>
            <a:chOff x="990600" y="1752600"/>
            <a:chExt cx="6553200" cy="2603552"/>
          </a:xfrm>
        </p:grpSpPr>
        <p:sp>
          <p:nvSpPr>
            <p:cNvPr id="29743" name="Rectangle 31"/>
            <p:cNvSpPr>
              <a:spLocks noChangeArrowheads="1"/>
            </p:cNvSpPr>
            <p:nvPr/>
          </p:nvSpPr>
          <p:spPr bwMode="auto">
            <a:xfrm>
              <a:off x="990600" y="1913056"/>
              <a:ext cx="1235964"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rgbClr val="881A87"/>
                  </a:solidFill>
                  <a:latin typeface="Tahoma" charset="0"/>
                  <a:cs typeface="Tahoma" charset="0"/>
                </a:rPr>
                <a:t>PHIẾU NHẬP</a:t>
              </a:r>
            </a:p>
          </p:txBody>
        </p:sp>
        <p:sp>
          <p:nvSpPr>
            <p:cNvPr id="29744" name="AutoShape 32"/>
            <p:cNvSpPr>
              <a:spLocks noChangeArrowheads="1"/>
            </p:cNvSpPr>
            <p:nvPr/>
          </p:nvSpPr>
          <p:spPr bwMode="auto">
            <a:xfrm>
              <a:off x="4774692" y="2590964"/>
              <a:ext cx="1016508" cy="68563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881A87"/>
                  </a:solidFill>
                  <a:latin typeface="Tahoma" charset="0"/>
                  <a:cs typeface="Tahoma" charset="0"/>
                </a:rPr>
                <a:t>CT XUẤT</a:t>
              </a:r>
            </a:p>
          </p:txBody>
        </p:sp>
        <p:grpSp>
          <p:nvGrpSpPr>
            <p:cNvPr id="29745" name="Group 33"/>
            <p:cNvGrpSpPr>
              <a:grpSpLocks/>
            </p:cNvGrpSpPr>
            <p:nvPr/>
          </p:nvGrpSpPr>
          <p:grpSpPr bwMode="auto">
            <a:xfrm>
              <a:off x="6099048" y="1862195"/>
              <a:ext cx="492286" cy="119005"/>
              <a:chOff x="9000" y="9829"/>
              <a:chExt cx="736" cy="178"/>
            </a:xfrm>
          </p:grpSpPr>
          <p:sp>
            <p:nvSpPr>
              <p:cNvPr id="29790" name="Line 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91" name="Oval 3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46" name="Rectangle 36"/>
            <p:cNvSpPr>
              <a:spLocks noChangeArrowheads="1"/>
            </p:cNvSpPr>
            <p:nvPr/>
          </p:nvSpPr>
          <p:spPr bwMode="auto">
            <a:xfrm>
              <a:off x="4724400" y="1869582"/>
              <a:ext cx="1374648"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XUẤT</a:t>
              </a:r>
            </a:p>
          </p:txBody>
        </p:sp>
        <p:sp>
          <p:nvSpPr>
            <p:cNvPr id="29747" name="Line 39"/>
            <p:cNvSpPr>
              <a:spLocks noChangeShapeType="1"/>
            </p:cNvSpPr>
            <p:nvPr/>
          </p:nvSpPr>
          <p:spPr bwMode="auto">
            <a:xfrm>
              <a:off x="1624584" y="2274081"/>
              <a:ext cx="361188" cy="4813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48" name="Line 40"/>
            <p:cNvSpPr>
              <a:spLocks noChangeShapeType="1"/>
            </p:cNvSpPr>
            <p:nvPr/>
          </p:nvSpPr>
          <p:spPr bwMode="auto">
            <a:xfrm>
              <a:off x="2362200" y="3200399"/>
              <a:ext cx="827532" cy="2777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49" name="Line 41"/>
            <p:cNvSpPr>
              <a:spLocks noChangeShapeType="1"/>
            </p:cNvSpPr>
            <p:nvPr/>
          </p:nvSpPr>
          <p:spPr bwMode="auto">
            <a:xfrm flipH="1">
              <a:off x="5497068" y="2229939"/>
              <a:ext cx="120396" cy="4820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50" name="Line 42"/>
            <p:cNvSpPr>
              <a:spLocks noChangeShapeType="1"/>
            </p:cNvSpPr>
            <p:nvPr/>
          </p:nvSpPr>
          <p:spPr bwMode="auto">
            <a:xfrm flipH="1">
              <a:off x="4191000" y="3124200"/>
              <a:ext cx="838200" cy="3296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grpSp>
          <p:nvGrpSpPr>
            <p:cNvPr id="29751" name="Group 43"/>
            <p:cNvGrpSpPr>
              <a:grpSpLocks/>
            </p:cNvGrpSpPr>
            <p:nvPr/>
          </p:nvGrpSpPr>
          <p:grpSpPr bwMode="auto">
            <a:xfrm rot="958103">
              <a:off x="6099048" y="2122820"/>
              <a:ext cx="492286" cy="119005"/>
              <a:chOff x="9000" y="9829"/>
              <a:chExt cx="736" cy="178"/>
            </a:xfrm>
          </p:grpSpPr>
          <p:sp>
            <p:nvSpPr>
              <p:cNvPr id="29788" name="Line 4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9" name="Oval 4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2" name="Text Box 46"/>
            <p:cNvSpPr txBox="1">
              <a:spLocks noChangeArrowheads="1"/>
            </p:cNvSpPr>
            <p:nvPr/>
          </p:nvSpPr>
          <p:spPr bwMode="auto">
            <a:xfrm>
              <a:off x="6629400" y="17526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PX</a:t>
              </a:r>
            </a:p>
          </p:txBody>
        </p:sp>
        <p:sp>
          <p:nvSpPr>
            <p:cNvPr id="29753" name="Text Box 47"/>
            <p:cNvSpPr txBox="1">
              <a:spLocks noChangeArrowheads="1"/>
            </p:cNvSpPr>
            <p:nvPr/>
          </p:nvSpPr>
          <p:spPr bwMode="auto">
            <a:xfrm>
              <a:off x="6629400" y="2135655"/>
              <a:ext cx="914400" cy="30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xuất</a:t>
              </a:r>
            </a:p>
          </p:txBody>
        </p:sp>
        <p:sp>
          <p:nvSpPr>
            <p:cNvPr id="29754" name="Text Box 48"/>
            <p:cNvSpPr txBox="1">
              <a:spLocks noChangeArrowheads="1"/>
            </p:cNvSpPr>
            <p:nvPr/>
          </p:nvSpPr>
          <p:spPr bwMode="auto">
            <a:xfrm>
              <a:off x="2743200" y="18288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PN</a:t>
              </a:r>
            </a:p>
          </p:txBody>
        </p:sp>
        <p:grpSp>
          <p:nvGrpSpPr>
            <p:cNvPr id="29755" name="Group 49"/>
            <p:cNvGrpSpPr>
              <a:grpSpLocks/>
            </p:cNvGrpSpPr>
            <p:nvPr/>
          </p:nvGrpSpPr>
          <p:grpSpPr bwMode="auto">
            <a:xfrm rot="-425050">
              <a:off x="2226564" y="1949827"/>
              <a:ext cx="492286" cy="119005"/>
              <a:chOff x="9000" y="9829"/>
              <a:chExt cx="736" cy="178"/>
            </a:xfrm>
          </p:grpSpPr>
          <p:sp>
            <p:nvSpPr>
              <p:cNvPr id="29786"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7"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6" name="Text Box 55"/>
            <p:cNvSpPr txBox="1">
              <a:spLocks noChangeArrowheads="1"/>
            </p:cNvSpPr>
            <p:nvPr/>
          </p:nvSpPr>
          <p:spPr bwMode="auto">
            <a:xfrm>
              <a:off x="2743200" y="2153739"/>
              <a:ext cx="1133856" cy="2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nhập</a:t>
              </a:r>
            </a:p>
          </p:txBody>
        </p:sp>
        <p:grpSp>
          <p:nvGrpSpPr>
            <p:cNvPr id="29757" name="Group 56"/>
            <p:cNvGrpSpPr>
              <a:grpSpLocks/>
            </p:cNvGrpSpPr>
            <p:nvPr/>
          </p:nvGrpSpPr>
          <p:grpSpPr bwMode="auto">
            <a:xfrm>
              <a:off x="5756114" y="2868419"/>
              <a:ext cx="492286" cy="119005"/>
              <a:chOff x="9000" y="9829"/>
              <a:chExt cx="736" cy="178"/>
            </a:xfrm>
          </p:grpSpPr>
          <p:sp>
            <p:nvSpPr>
              <p:cNvPr id="29784"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5" name="Oval 58"/>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8" name="Text Box 59"/>
            <p:cNvSpPr txBox="1">
              <a:spLocks noChangeArrowheads="1"/>
            </p:cNvSpPr>
            <p:nvPr/>
          </p:nvSpPr>
          <p:spPr bwMode="auto">
            <a:xfrm>
              <a:off x="6211824" y="2801562"/>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SL xuất</a:t>
              </a:r>
            </a:p>
          </p:txBody>
        </p:sp>
        <p:grpSp>
          <p:nvGrpSpPr>
            <p:cNvPr id="29759" name="Group 60"/>
            <p:cNvGrpSpPr>
              <a:grpSpLocks/>
            </p:cNvGrpSpPr>
            <p:nvPr/>
          </p:nvGrpSpPr>
          <p:grpSpPr bwMode="auto">
            <a:xfrm rot="-962740">
              <a:off x="2593368" y="2787078"/>
              <a:ext cx="492286" cy="119005"/>
              <a:chOff x="9000" y="9829"/>
              <a:chExt cx="736" cy="178"/>
            </a:xfrm>
          </p:grpSpPr>
          <p:sp>
            <p:nvSpPr>
              <p:cNvPr id="29782" name="Line 6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3" name="Oval 6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60" name="Text Box 63"/>
            <p:cNvSpPr txBox="1">
              <a:spLocks noChangeArrowheads="1"/>
            </p:cNvSpPr>
            <p:nvPr/>
          </p:nvSpPr>
          <p:spPr bwMode="auto">
            <a:xfrm>
              <a:off x="3087624" y="26542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SL nhập</a:t>
              </a:r>
            </a:p>
          </p:txBody>
        </p:sp>
        <p:grpSp>
          <p:nvGrpSpPr>
            <p:cNvPr id="29761" name="Group 64"/>
            <p:cNvGrpSpPr>
              <a:grpSpLocks/>
            </p:cNvGrpSpPr>
            <p:nvPr/>
          </p:nvGrpSpPr>
          <p:grpSpPr bwMode="auto">
            <a:xfrm rot="3191859">
              <a:off x="3825959" y="3830832"/>
              <a:ext cx="492286" cy="119005"/>
              <a:chOff x="9000" y="9829"/>
              <a:chExt cx="736" cy="178"/>
            </a:xfrm>
          </p:grpSpPr>
          <p:sp>
            <p:nvSpPr>
              <p:cNvPr id="29780"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1" name="Oval 66"/>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62" name="Group 67"/>
            <p:cNvGrpSpPr>
              <a:grpSpLocks/>
            </p:cNvGrpSpPr>
            <p:nvPr/>
          </p:nvGrpSpPr>
          <p:grpSpPr bwMode="auto">
            <a:xfrm>
              <a:off x="4114800" y="3581400"/>
              <a:ext cx="492286" cy="119005"/>
              <a:chOff x="9000" y="9829"/>
              <a:chExt cx="736" cy="178"/>
            </a:xfrm>
          </p:grpSpPr>
          <p:sp>
            <p:nvSpPr>
              <p:cNvPr id="29778" name="Line 6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9" name="Oval 6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63" name="Group 70"/>
            <p:cNvGrpSpPr>
              <a:grpSpLocks/>
            </p:cNvGrpSpPr>
            <p:nvPr/>
          </p:nvGrpSpPr>
          <p:grpSpPr bwMode="auto">
            <a:xfrm rot="1989476">
              <a:off x="4107264" y="3782539"/>
              <a:ext cx="492286" cy="119005"/>
              <a:chOff x="9000" y="9829"/>
              <a:chExt cx="736" cy="178"/>
            </a:xfrm>
          </p:grpSpPr>
          <p:sp>
            <p:nvSpPr>
              <p:cNvPr id="29776"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7" name="Oval 7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64" name="Text Box 73"/>
            <p:cNvSpPr txBox="1">
              <a:spLocks noChangeArrowheads="1"/>
            </p:cNvSpPr>
            <p:nvPr/>
          </p:nvSpPr>
          <p:spPr bwMode="auto">
            <a:xfrm>
              <a:off x="4572000" y="35686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Mã NVL</a:t>
              </a:r>
            </a:p>
          </p:txBody>
        </p:sp>
        <p:sp>
          <p:nvSpPr>
            <p:cNvPr id="29765" name="Text Box 74"/>
            <p:cNvSpPr txBox="1">
              <a:spLocks noChangeArrowheads="1"/>
            </p:cNvSpPr>
            <p:nvPr/>
          </p:nvSpPr>
          <p:spPr bwMode="auto">
            <a:xfrm>
              <a:off x="4495800" y="39624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Tên NVL</a:t>
              </a:r>
            </a:p>
          </p:txBody>
        </p:sp>
        <p:sp>
          <p:nvSpPr>
            <p:cNvPr id="29766" name="Text Box 75"/>
            <p:cNvSpPr txBox="1">
              <a:spLocks noChangeArrowheads="1"/>
            </p:cNvSpPr>
            <p:nvPr/>
          </p:nvSpPr>
          <p:spPr bwMode="auto">
            <a:xfrm>
              <a:off x="3810000" y="41148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ĐV tính</a:t>
              </a:r>
            </a:p>
          </p:txBody>
        </p:sp>
        <p:sp>
          <p:nvSpPr>
            <p:cNvPr id="29768" name="Text Box 77"/>
            <p:cNvSpPr txBox="1">
              <a:spLocks noChangeArrowheads="1"/>
            </p:cNvSpPr>
            <p:nvPr/>
          </p:nvSpPr>
          <p:spPr bwMode="auto">
            <a:xfrm>
              <a:off x="990600" y="2438400"/>
              <a:ext cx="693420" cy="2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sp>
          <p:nvSpPr>
            <p:cNvPr id="29769" name="Text Box 78"/>
            <p:cNvSpPr txBox="1">
              <a:spLocks noChangeArrowheads="1"/>
            </p:cNvSpPr>
            <p:nvPr/>
          </p:nvSpPr>
          <p:spPr bwMode="auto">
            <a:xfrm>
              <a:off x="4191000" y="3048000"/>
              <a:ext cx="571500" cy="2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(0,n)</a:t>
              </a:r>
            </a:p>
          </p:txBody>
        </p:sp>
        <p:sp>
          <p:nvSpPr>
            <p:cNvPr id="29770" name="Text Box 79"/>
            <p:cNvSpPr txBox="1">
              <a:spLocks noChangeArrowheads="1"/>
            </p:cNvSpPr>
            <p:nvPr/>
          </p:nvSpPr>
          <p:spPr bwMode="auto">
            <a:xfrm>
              <a:off x="5617464" y="2310167"/>
              <a:ext cx="783336" cy="20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grpSp>
          <p:nvGrpSpPr>
            <p:cNvPr id="29771" name="Group 49"/>
            <p:cNvGrpSpPr>
              <a:grpSpLocks/>
            </p:cNvGrpSpPr>
            <p:nvPr/>
          </p:nvGrpSpPr>
          <p:grpSpPr bwMode="auto">
            <a:xfrm rot="513595">
              <a:off x="2215915" y="2133600"/>
              <a:ext cx="492286" cy="119005"/>
              <a:chOff x="9000" y="9829"/>
              <a:chExt cx="736" cy="178"/>
            </a:xfrm>
          </p:grpSpPr>
          <p:sp>
            <p:nvSpPr>
              <p:cNvPr id="29774"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5"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72" name="Rectangle 37"/>
            <p:cNvSpPr>
              <a:spLocks noChangeArrowheads="1"/>
            </p:cNvSpPr>
            <p:nvPr/>
          </p:nvSpPr>
          <p:spPr bwMode="auto">
            <a:xfrm>
              <a:off x="3189732" y="3357156"/>
              <a:ext cx="963168"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NVLIỆU</a:t>
              </a:r>
            </a:p>
          </p:txBody>
        </p:sp>
        <p:sp>
          <p:nvSpPr>
            <p:cNvPr id="29773" name="AutoShape 38"/>
            <p:cNvSpPr>
              <a:spLocks noChangeArrowheads="1"/>
            </p:cNvSpPr>
            <p:nvPr/>
          </p:nvSpPr>
          <p:spPr bwMode="auto">
            <a:xfrm>
              <a:off x="1600200" y="2635774"/>
              <a:ext cx="1107948" cy="71702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881A87"/>
                  </a:solidFill>
                  <a:latin typeface="Tahoma" charset="0"/>
                  <a:cs typeface="Tahoma" charset="0"/>
                </a:rPr>
                <a:t>CT NHẬP</a:t>
              </a:r>
            </a:p>
          </p:txBody>
        </p:sp>
        <p:sp>
          <p:nvSpPr>
            <p:cNvPr id="29767" name="Text Box 76"/>
            <p:cNvSpPr txBox="1">
              <a:spLocks noChangeArrowheads="1"/>
            </p:cNvSpPr>
            <p:nvPr/>
          </p:nvSpPr>
          <p:spPr bwMode="auto">
            <a:xfrm>
              <a:off x="2588348" y="3439777"/>
              <a:ext cx="630936" cy="29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a:solidFill>
                    <a:srgbClr val="881A87"/>
                  </a:solidFill>
                  <a:cs typeface="Tahoma" charset="0"/>
                </a:rPr>
                <a:t>(0,n)</a:t>
              </a:r>
            </a:p>
          </p:txBody>
        </p:sp>
      </p:grpSp>
      <p:grpSp>
        <p:nvGrpSpPr>
          <p:cNvPr id="29703" name="Group 142"/>
          <p:cNvGrpSpPr>
            <a:grpSpLocks/>
          </p:cNvGrpSpPr>
          <p:nvPr/>
        </p:nvGrpSpPr>
        <p:grpSpPr bwMode="auto">
          <a:xfrm>
            <a:off x="979489" y="4752421"/>
            <a:ext cx="7315200" cy="1905000"/>
            <a:chOff x="838200" y="4267200"/>
            <a:chExt cx="7315200" cy="1905000"/>
          </a:xfrm>
        </p:grpSpPr>
        <p:sp>
          <p:nvSpPr>
            <p:cNvPr id="29705" name="AutoShape 81"/>
            <p:cNvSpPr>
              <a:spLocks noChangeAspect="1" noChangeArrowheads="1"/>
            </p:cNvSpPr>
            <p:nvPr/>
          </p:nvSpPr>
          <p:spPr bwMode="auto">
            <a:xfrm>
              <a:off x="1371600" y="4267200"/>
              <a:ext cx="6248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1400">
                <a:solidFill>
                  <a:srgbClr val="881A87"/>
                </a:solidFill>
                <a:latin typeface="Tahoma" charset="0"/>
                <a:cs typeface="Tahoma" charset="0"/>
              </a:endParaRPr>
            </a:p>
          </p:txBody>
        </p:sp>
        <p:sp>
          <p:nvSpPr>
            <p:cNvPr id="29706" name="Rectangle 82"/>
            <p:cNvSpPr>
              <a:spLocks noChangeArrowheads="1"/>
            </p:cNvSpPr>
            <p:nvPr/>
          </p:nvSpPr>
          <p:spPr bwMode="auto">
            <a:xfrm>
              <a:off x="1861671" y="5615304"/>
              <a:ext cx="980141" cy="55689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NHẬP</a:t>
              </a:r>
            </a:p>
          </p:txBody>
        </p:sp>
        <p:sp>
          <p:nvSpPr>
            <p:cNvPr id="29707" name="Rectangle 83"/>
            <p:cNvSpPr>
              <a:spLocks noChangeArrowheads="1"/>
            </p:cNvSpPr>
            <p:nvPr/>
          </p:nvSpPr>
          <p:spPr bwMode="auto">
            <a:xfrm>
              <a:off x="3576918" y="5615304"/>
              <a:ext cx="980141" cy="55689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XUẤT</a:t>
              </a:r>
            </a:p>
          </p:txBody>
        </p:sp>
        <p:sp>
          <p:nvSpPr>
            <p:cNvPr id="29708" name="Rectangle 84"/>
            <p:cNvSpPr>
              <a:spLocks noChangeArrowheads="1"/>
            </p:cNvSpPr>
            <p:nvPr/>
          </p:nvSpPr>
          <p:spPr bwMode="auto">
            <a:xfrm>
              <a:off x="5943600" y="4390436"/>
              <a:ext cx="980141" cy="36698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NVLIỆU</a:t>
              </a:r>
            </a:p>
          </p:txBody>
        </p:sp>
        <p:sp>
          <p:nvSpPr>
            <p:cNvPr id="29709" name="Text Box 85"/>
            <p:cNvSpPr txBox="1">
              <a:spLocks noChangeArrowheads="1"/>
            </p:cNvSpPr>
            <p:nvPr/>
          </p:nvSpPr>
          <p:spPr bwMode="auto">
            <a:xfrm>
              <a:off x="7239000" y="5012009"/>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ĐV tính</a:t>
              </a:r>
            </a:p>
          </p:txBody>
        </p:sp>
        <p:sp>
          <p:nvSpPr>
            <p:cNvPr id="29710" name="Text Box 86"/>
            <p:cNvSpPr txBox="1">
              <a:spLocks noChangeArrowheads="1"/>
            </p:cNvSpPr>
            <p:nvPr/>
          </p:nvSpPr>
          <p:spPr bwMode="auto">
            <a:xfrm>
              <a:off x="958162" y="4343400"/>
              <a:ext cx="1175438" cy="19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chứng từ</a:t>
              </a:r>
            </a:p>
          </p:txBody>
        </p:sp>
        <p:grpSp>
          <p:nvGrpSpPr>
            <p:cNvPr id="29711" name="Group 87"/>
            <p:cNvGrpSpPr>
              <a:grpSpLocks/>
            </p:cNvGrpSpPr>
            <p:nvPr/>
          </p:nvGrpSpPr>
          <p:grpSpPr bwMode="auto">
            <a:xfrm rot="10800000">
              <a:off x="2089839" y="4419600"/>
              <a:ext cx="500961" cy="121193"/>
              <a:chOff x="9000" y="9829"/>
              <a:chExt cx="736" cy="178"/>
            </a:xfrm>
          </p:grpSpPr>
          <p:sp>
            <p:nvSpPr>
              <p:cNvPr id="29741" name="Line 8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42" name="Oval 8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a:lstStyle/>
              <a:p>
                <a:pPr algn="ctr"/>
                <a:endParaRPr lang="en-US" sz="1400" b="1">
                  <a:solidFill>
                    <a:srgbClr val="881A87"/>
                  </a:solidFill>
                  <a:latin typeface="Tahoma" charset="0"/>
                  <a:cs typeface="Tahoma" charset="0"/>
                </a:endParaRPr>
              </a:p>
            </p:txBody>
          </p:sp>
        </p:grpSp>
        <p:sp>
          <p:nvSpPr>
            <p:cNvPr id="29712" name="Text Box 90"/>
            <p:cNvSpPr txBox="1">
              <a:spLocks noChangeArrowheads="1"/>
            </p:cNvSpPr>
            <p:nvPr/>
          </p:nvSpPr>
          <p:spPr bwMode="auto">
            <a:xfrm>
              <a:off x="838200" y="4625957"/>
              <a:ext cx="1175439" cy="25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chứng từ</a:t>
              </a:r>
            </a:p>
          </p:txBody>
        </p:sp>
        <p:grpSp>
          <p:nvGrpSpPr>
            <p:cNvPr id="29713" name="Group 91"/>
            <p:cNvGrpSpPr>
              <a:grpSpLocks/>
            </p:cNvGrpSpPr>
            <p:nvPr/>
          </p:nvGrpSpPr>
          <p:grpSpPr bwMode="auto">
            <a:xfrm rot="4736615">
              <a:off x="4594532" y="5074080"/>
              <a:ext cx="501795" cy="121156"/>
              <a:chOff x="9000" y="9829"/>
              <a:chExt cx="736" cy="178"/>
            </a:xfrm>
          </p:grpSpPr>
          <p:sp>
            <p:nvSpPr>
              <p:cNvPr id="29739" name="Line 9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40" name="Oval 9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vert="eaVert"/>
              <a:lstStyle/>
              <a:p>
                <a:pPr algn="ctr"/>
                <a:endParaRPr lang="en-US" sz="1400" b="1">
                  <a:solidFill>
                    <a:srgbClr val="881A87"/>
                  </a:solidFill>
                  <a:latin typeface="Tahoma" charset="0"/>
                  <a:cs typeface="Tahoma" charset="0"/>
                </a:endParaRPr>
              </a:p>
            </p:txBody>
          </p:sp>
        </p:grpSp>
        <p:sp>
          <p:nvSpPr>
            <p:cNvPr id="29714" name="Text Box 94"/>
            <p:cNvSpPr txBox="1">
              <a:spLocks noChangeArrowheads="1"/>
            </p:cNvSpPr>
            <p:nvPr/>
          </p:nvSpPr>
          <p:spPr bwMode="auto">
            <a:xfrm>
              <a:off x="4979894" y="5181600"/>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lượng</a:t>
              </a:r>
            </a:p>
          </p:txBody>
        </p:sp>
        <p:grpSp>
          <p:nvGrpSpPr>
            <p:cNvPr id="29715" name="Group 95"/>
            <p:cNvGrpSpPr>
              <a:grpSpLocks/>
            </p:cNvGrpSpPr>
            <p:nvPr/>
          </p:nvGrpSpPr>
          <p:grpSpPr bwMode="auto">
            <a:xfrm>
              <a:off x="6923741" y="4374607"/>
              <a:ext cx="500961" cy="121193"/>
              <a:chOff x="9000" y="9829"/>
              <a:chExt cx="736" cy="178"/>
            </a:xfrm>
          </p:grpSpPr>
          <p:sp>
            <p:nvSpPr>
              <p:cNvPr id="29737" name="Line 9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8" name="Oval 97"/>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b="1">
                  <a:solidFill>
                    <a:srgbClr val="881A87"/>
                  </a:solidFill>
                  <a:latin typeface="Tahoma" charset="0"/>
                  <a:cs typeface="Tahoma" charset="0"/>
                </a:endParaRPr>
              </a:p>
            </p:txBody>
          </p:sp>
        </p:grpSp>
        <p:grpSp>
          <p:nvGrpSpPr>
            <p:cNvPr id="29716" name="Group 98"/>
            <p:cNvGrpSpPr>
              <a:grpSpLocks/>
            </p:cNvGrpSpPr>
            <p:nvPr/>
          </p:nvGrpSpPr>
          <p:grpSpPr bwMode="auto">
            <a:xfrm rot="1116194">
              <a:off x="6923741" y="4572541"/>
              <a:ext cx="500961" cy="121193"/>
              <a:chOff x="9000" y="9829"/>
              <a:chExt cx="736" cy="178"/>
            </a:xfrm>
          </p:grpSpPr>
          <p:sp>
            <p:nvSpPr>
              <p:cNvPr id="29735"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6" name="Oval 100"/>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17" name="Group 101"/>
            <p:cNvGrpSpPr>
              <a:grpSpLocks/>
            </p:cNvGrpSpPr>
            <p:nvPr/>
          </p:nvGrpSpPr>
          <p:grpSpPr bwMode="auto">
            <a:xfrm rot="1989476">
              <a:off x="6898708" y="4775147"/>
              <a:ext cx="500280" cy="121193"/>
              <a:chOff x="9000" y="9829"/>
              <a:chExt cx="736" cy="178"/>
            </a:xfrm>
          </p:grpSpPr>
          <p:sp>
            <p:nvSpPr>
              <p:cNvPr id="29733"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4" name="Oval 10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b="1">
                  <a:solidFill>
                    <a:srgbClr val="881A87"/>
                  </a:solidFill>
                  <a:latin typeface="Tahoma" charset="0"/>
                  <a:cs typeface="Tahoma" charset="0"/>
                </a:endParaRPr>
              </a:p>
            </p:txBody>
          </p:sp>
        </p:grpSp>
        <p:sp>
          <p:nvSpPr>
            <p:cNvPr id="29718" name="Text Box 104"/>
            <p:cNvSpPr txBox="1">
              <a:spLocks noChangeArrowheads="1"/>
            </p:cNvSpPr>
            <p:nvPr/>
          </p:nvSpPr>
          <p:spPr bwMode="auto">
            <a:xfrm>
              <a:off x="7391400" y="4325528"/>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Mã NVL</a:t>
              </a:r>
            </a:p>
          </p:txBody>
        </p:sp>
        <p:sp>
          <p:nvSpPr>
            <p:cNvPr id="29719" name="Text Box 105"/>
            <p:cNvSpPr txBox="1">
              <a:spLocks noChangeArrowheads="1"/>
            </p:cNvSpPr>
            <p:nvPr/>
          </p:nvSpPr>
          <p:spPr bwMode="auto">
            <a:xfrm>
              <a:off x="7418294" y="4648200"/>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Tên NVL</a:t>
              </a:r>
            </a:p>
          </p:txBody>
        </p:sp>
        <p:sp>
          <p:nvSpPr>
            <p:cNvPr id="29720" name="Text Box 106"/>
            <p:cNvSpPr txBox="1">
              <a:spLocks noChangeArrowheads="1"/>
            </p:cNvSpPr>
            <p:nvPr/>
          </p:nvSpPr>
          <p:spPr bwMode="auto">
            <a:xfrm>
              <a:off x="5334000" y="4572000"/>
              <a:ext cx="56776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(0,n)</a:t>
              </a:r>
            </a:p>
          </p:txBody>
        </p:sp>
        <p:sp>
          <p:nvSpPr>
            <p:cNvPr id="29721" name="Text Box 107"/>
            <p:cNvSpPr txBox="1">
              <a:spLocks noChangeArrowheads="1"/>
            </p:cNvSpPr>
            <p:nvPr/>
          </p:nvSpPr>
          <p:spPr bwMode="auto">
            <a:xfrm>
              <a:off x="3657600" y="4572000"/>
              <a:ext cx="561788"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sp>
          <p:nvSpPr>
            <p:cNvPr id="29722" name="AutoShape 109"/>
            <p:cNvSpPr>
              <a:spLocks noChangeArrowheads="1"/>
            </p:cNvSpPr>
            <p:nvPr/>
          </p:nvSpPr>
          <p:spPr bwMode="auto">
            <a:xfrm>
              <a:off x="4295588" y="4267200"/>
              <a:ext cx="980141" cy="614137"/>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881A87"/>
                  </a:solidFill>
                  <a:latin typeface="Tahoma" charset="0"/>
                  <a:cs typeface="Tahoma" charset="0"/>
                </a:rPr>
                <a:t>CT CTỪ</a:t>
              </a:r>
            </a:p>
          </p:txBody>
        </p:sp>
        <p:grpSp>
          <p:nvGrpSpPr>
            <p:cNvPr id="29723" name="Group 110"/>
            <p:cNvGrpSpPr>
              <a:grpSpLocks/>
            </p:cNvGrpSpPr>
            <p:nvPr/>
          </p:nvGrpSpPr>
          <p:grpSpPr bwMode="auto">
            <a:xfrm rot="10800000">
              <a:off x="2089839" y="4664029"/>
              <a:ext cx="500961" cy="121193"/>
              <a:chOff x="9000" y="9829"/>
              <a:chExt cx="736" cy="178"/>
            </a:xfrm>
          </p:grpSpPr>
          <p:sp>
            <p:nvSpPr>
              <p:cNvPr id="29731" name="Line 11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2" name="Oval 11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a:lstStyle/>
              <a:p>
                <a:pPr algn="ctr"/>
                <a:endParaRPr lang="en-US" sz="1400" b="1">
                  <a:solidFill>
                    <a:srgbClr val="881A87"/>
                  </a:solidFill>
                  <a:latin typeface="Tahoma" charset="0"/>
                  <a:cs typeface="Tahoma" charset="0"/>
                </a:endParaRPr>
              </a:p>
            </p:txBody>
          </p:sp>
        </p:grpSp>
        <p:sp>
          <p:nvSpPr>
            <p:cNvPr id="29724" name="Line 115"/>
            <p:cNvSpPr>
              <a:spLocks noChangeShapeType="1"/>
            </p:cNvSpPr>
            <p:nvPr/>
          </p:nvSpPr>
          <p:spPr bwMode="auto">
            <a:xfrm>
              <a:off x="2351741" y="5370195"/>
              <a:ext cx="171524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5" name="Line 116"/>
            <p:cNvSpPr>
              <a:spLocks noChangeShapeType="1"/>
            </p:cNvSpPr>
            <p:nvPr/>
          </p:nvSpPr>
          <p:spPr bwMode="auto">
            <a:xfrm flipV="1">
              <a:off x="3209365" y="4757420"/>
              <a:ext cx="0" cy="6127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6" name="Line 117"/>
            <p:cNvSpPr>
              <a:spLocks noChangeShapeType="1"/>
            </p:cNvSpPr>
            <p:nvPr/>
          </p:nvSpPr>
          <p:spPr bwMode="auto">
            <a:xfrm>
              <a:off x="2351741"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7" name="Line 118"/>
            <p:cNvSpPr>
              <a:spLocks noChangeShapeType="1"/>
            </p:cNvSpPr>
            <p:nvPr/>
          </p:nvSpPr>
          <p:spPr bwMode="auto">
            <a:xfrm>
              <a:off x="4066988"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cxnSp>
          <p:nvCxnSpPr>
            <p:cNvPr id="141" name="Straight Connector 140"/>
            <p:cNvCxnSpPr/>
            <p:nvPr/>
          </p:nvCxnSpPr>
          <p:spPr>
            <a:xfrm>
              <a:off x="36576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9729" name="Rectangle 108"/>
            <p:cNvSpPr>
              <a:spLocks noChangeArrowheads="1"/>
            </p:cNvSpPr>
            <p:nvPr/>
          </p:nvSpPr>
          <p:spPr bwMode="auto">
            <a:xfrm>
              <a:off x="2590800" y="4390436"/>
              <a:ext cx="1108635" cy="36698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CHỨNG TỪ</a:t>
              </a:r>
            </a:p>
          </p:txBody>
        </p:sp>
        <p:cxnSp>
          <p:nvCxnSpPr>
            <p:cNvPr id="142" name="Straight Connector 141"/>
            <p:cNvCxnSpPr/>
            <p:nvPr/>
          </p:nvCxnSpPr>
          <p:spPr>
            <a:xfrm>
              <a:off x="52578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9704" name="AutoShape 120"/>
          <p:cNvSpPr>
            <a:spLocks noChangeArrowheads="1"/>
          </p:cNvSpPr>
          <p:nvPr/>
        </p:nvSpPr>
        <p:spPr bwMode="auto">
          <a:xfrm>
            <a:off x="2971800" y="3429000"/>
            <a:ext cx="381000" cy="685800"/>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p>
            <a:endParaRPr lang="en-US" sz="3200">
              <a:latin typeface="Tahoma" charset="0"/>
            </a:endParaRPr>
          </a:p>
        </p:txBody>
      </p:sp>
    </p:spTree>
    <p:extLst>
      <p:ext uri="{BB962C8B-B14F-4D97-AF65-F5344CB8AC3E}">
        <p14:creationId xmlns:p14="http://schemas.microsoft.com/office/powerpoint/2010/main" val="833977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p:txBody>
          <a:bodyPr/>
          <a:lstStyle/>
          <a:p>
            <a:r>
              <a:rPr lang="en-US"/>
              <a:t>Cấu trúc phân cấp (tt)</a:t>
            </a:r>
          </a:p>
        </p:txBody>
      </p:sp>
      <p:sp>
        <p:nvSpPr>
          <p:cNvPr id="30729" name="Rectangle 9"/>
          <p:cNvSpPr>
            <a:spLocks noGrp="1" noChangeArrowheads="1"/>
          </p:cNvSpPr>
          <p:nvPr>
            <p:ph idx="1"/>
          </p:nvPr>
        </p:nvSpPr>
        <p:spPr/>
        <p:txBody>
          <a:bodyPr/>
          <a:lstStyle/>
          <a:p>
            <a:r>
              <a:rPr lang="en-US"/>
              <a:t>Nguyên tắc</a:t>
            </a:r>
          </a:p>
          <a:p>
            <a:pPr lvl="1"/>
            <a:r>
              <a:rPr lang="en-US"/>
              <a:t>Xây dựng thực-thể-chuyên-biệt khi xác định được đặc trưng riêng của nó</a:t>
            </a:r>
          </a:p>
          <a:p>
            <a:pPr lvl="1"/>
            <a:r>
              <a:rPr lang="en-US"/>
              <a:t>Xây dựng thực thể tổng quát khi xác định được các đặc trưng chung của các thực thể</a:t>
            </a:r>
          </a:p>
          <a:p>
            <a:pPr lvl="2"/>
            <a:r>
              <a:rPr lang="en-US"/>
              <a:t>Tái sử dụng</a:t>
            </a:r>
          </a:p>
        </p:txBody>
      </p:sp>
    </p:spTree>
    <p:extLst>
      <p:ext uri="{BB962C8B-B14F-4D97-AF65-F5344CB8AC3E}">
        <p14:creationId xmlns:p14="http://schemas.microsoft.com/office/powerpoint/2010/main" val="1673441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noChangeArrowheads="1"/>
          </p:cNvSpPr>
          <p:nvPr>
            <p:ph type="title"/>
          </p:nvPr>
        </p:nvSpPr>
        <p:spPr/>
        <p:txBody>
          <a:bodyPr/>
          <a:lstStyle/>
          <a:p>
            <a:r>
              <a:rPr lang="en-US"/>
              <a:t>Cấu trúc phân cấp (tt)</a:t>
            </a:r>
          </a:p>
        </p:txBody>
      </p:sp>
      <p:sp>
        <p:nvSpPr>
          <p:cNvPr id="31753" name="Rectangle 9"/>
          <p:cNvSpPr>
            <a:spLocks noGrp="1" noChangeArrowheads="1"/>
          </p:cNvSpPr>
          <p:nvPr>
            <p:ph idx="1"/>
          </p:nvPr>
        </p:nvSpPr>
        <p:spPr/>
        <p:txBody>
          <a:bodyPr>
            <a:normAutofit/>
          </a:bodyPr>
          <a:lstStyle/>
          <a:p>
            <a:r>
              <a:rPr lang="en-US" dirty="0" err="1"/>
              <a:t>Tính</a:t>
            </a:r>
            <a:r>
              <a:rPr lang="en-US" dirty="0"/>
              <a:t> </a:t>
            </a:r>
            <a:r>
              <a:rPr lang="en-US" dirty="0" err="1"/>
              <a:t>bao</a:t>
            </a:r>
            <a:r>
              <a:rPr lang="en-US" dirty="0"/>
              <a:t> </a:t>
            </a:r>
            <a:r>
              <a:rPr lang="en-US" dirty="0" err="1"/>
              <a:t>phủ</a:t>
            </a:r>
            <a:endParaRPr lang="en-US" dirty="0"/>
          </a:p>
          <a:p>
            <a:pPr lvl="1"/>
            <a:r>
              <a:rPr lang="en-US" dirty="0" err="1"/>
              <a:t>Sự</a:t>
            </a: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thực-thể-tổng-quát</a:t>
            </a:r>
            <a:r>
              <a:rPr lang="en-US" dirty="0"/>
              <a:t> </a:t>
            </a:r>
            <a:r>
              <a:rPr lang="en-US" dirty="0" err="1"/>
              <a:t>và</a:t>
            </a:r>
            <a:r>
              <a:rPr lang="en-US" dirty="0"/>
              <a:t> </a:t>
            </a:r>
            <a:r>
              <a:rPr lang="en-US" dirty="0" err="1"/>
              <a:t>thực-thể-chuyên-biệt</a:t>
            </a:r>
            <a:endParaRPr lang="en-US" dirty="0"/>
          </a:p>
          <a:p>
            <a:pPr lvl="1"/>
            <a:r>
              <a:rPr lang="en-US" dirty="0" err="1"/>
              <a:t>Gồm</a:t>
            </a:r>
            <a:endParaRPr lang="en-US" dirty="0"/>
          </a:p>
          <a:p>
            <a:pPr lvl="2"/>
            <a:r>
              <a:rPr lang="en-US" dirty="0" err="1"/>
              <a:t>Toàn</a:t>
            </a:r>
            <a:r>
              <a:rPr lang="en-US" dirty="0"/>
              <a:t> </a:t>
            </a:r>
            <a:r>
              <a:rPr lang="en-US" dirty="0" err="1"/>
              <a:t>phần</a:t>
            </a:r>
            <a:r>
              <a:rPr lang="en-US" dirty="0"/>
              <a:t> (t-total)</a:t>
            </a:r>
          </a:p>
          <a:p>
            <a:pPr lvl="2"/>
            <a:r>
              <a:rPr lang="en-US" dirty="0" err="1"/>
              <a:t>Bán</a:t>
            </a:r>
            <a:r>
              <a:rPr lang="en-US" dirty="0"/>
              <a:t> </a:t>
            </a:r>
            <a:r>
              <a:rPr lang="en-US" dirty="0" err="1"/>
              <a:t>phần</a:t>
            </a:r>
            <a:r>
              <a:rPr lang="en-US" dirty="0"/>
              <a:t> (p-partial)</a:t>
            </a:r>
          </a:p>
          <a:p>
            <a:pPr lvl="2"/>
            <a:r>
              <a:rPr lang="en-US" dirty="0" err="1"/>
              <a:t>Riêng</a:t>
            </a:r>
            <a:r>
              <a:rPr lang="en-US" dirty="0"/>
              <a:t> </a:t>
            </a:r>
            <a:r>
              <a:rPr lang="en-US" dirty="0" err="1"/>
              <a:t>biệt</a:t>
            </a:r>
            <a:r>
              <a:rPr lang="en-US" dirty="0"/>
              <a:t> (e-exclusive)</a:t>
            </a:r>
          </a:p>
          <a:p>
            <a:pPr lvl="2"/>
            <a:r>
              <a:rPr lang="en-US" dirty="0" err="1"/>
              <a:t>Chồng</a:t>
            </a:r>
            <a:r>
              <a:rPr lang="en-US" dirty="0"/>
              <a:t> </a:t>
            </a:r>
            <a:r>
              <a:rPr lang="en-US" dirty="0" err="1"/>
              <a:t>chéo</a:t>
            </a:r>
            <a:r>
              <a:rPr lang="en-US" dirty="0"/>
              <a:t> (o-</a:t>
            </a:r>
            <a:r>
              <a:rPr lang="en-US" dirty="0" err="1"/>
              <a:t>overlaping</a:t>
            </a:r>
            <a:r>
              <a:rPr lang="en-US" dirty="0"/>
              <a:t>)</a:t>
            </a:r>
          </a:p>
        </p:txBody>
      </p:sp>
    </p:spTree>
    <p:extLst>
      <p:ext uri="{BB962C8B-B14F-4D97-AF65-F5344CB8AC3E}">
        <p14:creationId xmlns:p14="http://schemas.microsoft.com/office/powerpoint/2010/main" val="878580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8"/>
          <p:cNvSpPr>
            <a:spLocks noGrp="1" noChangeArrowheads="1"/>
          </p:cNvSpPr>
          <p:nvPr>
            <p:ph type="title"/>
          </p:nvPr>
        </p:nvSpPr>
        <p:spPr/>
        <p:txBody>
          <a:bodyPr/>
          <a:lstStyle/>
          <a:p>
            <a:r>
              <a:rPr lang="en-US"/>
              <a:t>Cấu trúc phân cấp (tt)</a:t>
            </a:r>
          </a:p>
        </p:txBody>
      </p:sp>
      <p:sp>
        <p:nvSpPr>
          <p:cNvPr id="32777" name="Rectangle 9"/>
          <p:cNvSpPr>
            <a:spLocks noGrp="1" noChangeArrowheads="1"/>
          </p:cNvSpPr>
          <p:nvPr>
            <p:ph idx="1"/>
          </p:nvPr>
        </p:nvSpPr>
        <p:spPr/>
        <p:txBody>
          <a:bodyPr/>
          <a:lstStyle/>
          <a:p>
            <a:r>
              <a:rPr lang="en-US"/>
              <a:t>Toàn phần</a:t>
            </a:r>
          </a:p>
          <a:p>
            <a:pPr lvl="1"/>
            <a:r>
              <a:rPr lang="en-US"/>
              <a:t>Tất cả các phần tử của các thực thể chuyên biệt phủ toàn bộ tập phần tử của thực thể tổng quát</a:t>
            </a:r>
          </a:p>
          <a:p>
            <a:r>
              <a:rPr lang="en-US"/>
              <a:t>Bán phần</a:t>
            </a:r>
          </a:p>
          <a:p>
            <a:pPr lvl="1"/>
            <a:r>
              <a:rPr lang="en-US"/>
              <a:t>Các phần tử của các thực thể chuyên biệt không phủ toàn bộ tập phần tử của thực thể tổng quát</a:t>
            </a:r>
          </a:p>
        </p:txBody>
      </p:sp>
    </p:spTree>
    <p:extLst>
      <p:ext uri="{BB962C8B-B14F-4D97-AF65-F5344CB8AC3E}">
        <p14:creationId xmlns:p14="http://schemas.microsoft.com/office/powerpoint/2010/main" val="1899926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Rectangle 8"/>
          <p:cNvSpPr>
            <a:spLocks noGrp="1" noChangeArrowheads="1"/>
          </p:cNvSpPr>
          <p:nvPr>
            <p:ph type="title"/>
          </p:nvPr>
        </p:nvSpPr>
        <p:spPr/>
        <p:txBody>
          <a:bodyPr/>
          <a:lstStyle/>
          <a:p>
            <a:r>
              <a:rPr lang="en-US"/>
              <a:t>Cấu trúc phân cấp (tt)</a:t>
            </a:r>
          </a:p>
        </p:txBody>
      </p:sp>
      <p:sp>
        <p:nvSpPr>
          <p:cNvPr id="33801" name="Rectangle 9"/>
          <p:cNvSpPr>
            <a:spLocks noGrp="1" noChangeArrowheads="1"/>
          </p:cNvSpPr>
          <p:nvPr>
            <p:ph idx="1"/>
          </p:nvPr>
        </p:nvSpPr>
        <p:spPr/>
        <p:txBody>
          <a:bodyPr/>
          <a:lstStyle/>
          <a:p>
            <a:r>
              <a:rPr lang="en-US"/>
              <a:t>Riêng biệt</a:t>
            </a:r>
          </a:p>
          <a:p>
            <a:pPr lvl="1"/>
            <a:r>
              <a:rPr lang="en-US"/>
              <a:t>Phần tử của thực thể chuyên biệt này không là phần tử của thực thể chuyên biệt khác</a:t>
            </a:r>
          </a:p>
          <a:p>
            <a:r>
              <a:rPr lang="en-US"/>
              <a:t>Chồng chéo</a:t>
            </a:r>
          </a:p>
          <a:p>
            <a:pPr lvl="1"/>
            <a:r>
              <a:rPr lang="en-US"/>
              <a:t>Phần tử của thực thể chuyên biệt này có thể là phần tử của thực thể chuyên biệt khác</a:t>
            </a:r>
          </a:p>
          <a:p>
            <a:pPr lvl="1"/>
            <a:endParaRPr lang="en-US"/>
          </a:p>
        </p:txBody>
      </p:sp>
    </p:spTree>
    <p:extLst>
      <p:ext uri="{BB962C8B-B14F-4D97-AF65-F5344CB8AC3E}">
        <p14:creationId xmlns:p14="http://schemas.microsoft.com/office/powerpoint/2010/main" val="2262625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noChangeArrowheads="1"/>
          </p:cNvSpPr>
          <p:nvPr>
            <p:ph type="title"/>
          </p:nvPr>
        </p:nvSpPr>
        <p:spPr/>
        <p:txBody>
          <a:bodyPr/>
          <a:lstStyle/>
          <a:p>
            <a:r>
              <a:rPr lang="en-US"/>
              <a:t>Mô hình thực thể kết hợp</a:t>
            </a:r>
          </a:p>
        </p:txBody>
      </p:sp>
      <p:sp>
        <p:nvSpPr>
          <p:cNvPr id="8201" name="Rectangle 9"/>
          <p:cNvSpPr>
            <a:spLocks noGrp="1" noChangeArrowheads="1"/>
          </p:cNvSpPr>
          <p:nvPr>
            <p:ph idx="1"/>
          </p:nvPr>
        </p:nvSpPr>
        <p:spPr/>
        <p:txBody>
          <a:bodyPr>
            <a:normAutofit/>
          </a:bodyPr>
          <a:lstStyle/>
          <a:p>
            <a:r>
              <a:rPr lang="en-US"/>
              <a:t>Entity Relationship Diagram (ERD)</a:t>
            </a:r>
          </a:p>
          <a:p>
            <a:r>
              <a:rPr lang="en-US"/>
              <a:t>Được giới thiệu bởi Chen, 1976 </a:t>
            </a:r>
          </a:p>
          <a:p>
            <a:r>
              <a:rPr lang="en-US"/>
              <a:t>Phổ biến rộng rãi trong thiết kế quan niệm dữ liệu</a:t>
            </a:r>
          </a:p>
          <a:p>
            <a:r>
              <a:rPr lang="en-US"/>
              <a:t>ANSI công nhận mô hình chuẩn, 1988</a:t>
            </a:r>
          </a:p>
          <a:p>
            <a:r>
              <a:rPr lang="en-US"/>
              <a:t>Gồm</a:t>
            </a:r>
          </a:p>
          <a:p>
            <a:pPr lvl="1"/>
            <a:r>
              <a:rPr lang="en-US"/>
              <a:t>Mô hình nguyên thủy</a:t>
            </a:r>
          </a:p>
          <a:p>
            <a:pPr lvl="1"/>
            <a:r>
              <a:rPr lang="en-US"/>
              <a:t>Mô hình mở rộng </a:t>
            </a:r>
          </a:p>
        </p:txBody>
      </p:sp>
    </p:spTree>
    <p:extLst>
      <p:ext uri="{BB962C8B-B14F-4D97-AF65-F5344CB8AC3E}">
        <p14:creationId xmlns:p14="http://schemas.microsoft.com/office/powerpoint/2010/main" val="1655698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6" name="Rectangle 40"/>
          <p:cNvSpPr>
            <a:spLocks noGrp="1" noChangeArrowheads="1"/>
          </p:cNvSpPr>
          <p:nvPr>
            <p:ph type="title"/>
          </p:nvPr>
        </p:nvSpPr>
        <p:spPr/>
        <p:txBody>
          <a:bodyPr/>
          <a:lstStyle/>
          <a:p>
            <a:r>
              <a:rPr lang="en-US"/>
              <a:t>Cấu trúc phân cấp (tt)</a:t>
            </a:r>
          </a:p>
        </p:txBody>
      </p:sp>
      <p:sp>
        <p:nvSpPr>
          <p:cNvPr id="2" name="Content Placeholder 1"/>
          <p:cNvSpPr>
            <a:spLocks noGrp="1"/>
          </p:cNvSpPr>
          <p:nvPr>
            <p:ph idx="1"/>
          </p:nvPr>
        </p:nvSpPr>
        <p:spPr/>
        <p:txBody>
          <a:bodyPr/>
          <a:lstStyle/>
          <a:p>
            <a:endParaRPr lang="en-US"/>
          </a:p>
        </p:txBody>
      </p:sp>
      <p:grpSp>
        <p:nvGrpSpPr>
          <p:cNvPr id="34822" name="Group 74"/>
          <p:cNvGrpSpPr>
            <a:grpSpLocks/>
          </p:cNvGrpSpPr>
          <p:nvPr/>
        </p:nvGrpSpPr>
        <p:grpSpPr bwMode="auto">
          <a:xfrm>
            <a:off x="1254918" y="1789167"/>
            <a:ext cx="6780212" cy="5119688"/>
            <a:chOff x="1373188" y="1066800"/>
            <a:chExt cx="6780212" cy="5119687"/>
          </a:xfrm>
        </p:grpSpPr>
        <p:sp>
          <p:nvSpPr>
            <p:cNvPr id="34823" name="Oval 6"/>
            <p:cNvSpPr>
              <a:spLocks noChangeArrowheads="1"/>
            </p:cNvSpPr>
            <p:nvPr/>
          </p:nvSpPr>
          <p:spPr bwMode="auto">
            <a:xfrm>
              <a:off x="2370138" y="1406525"/>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24" name="Arc 7"/>
            <p:cNvSpPr>
              <a:spLocks/>
            </p:cNvSpPr>
            <p:nvPr/>
          </p:nvSpPr>
          <p:spPr bwMode="auto">
            <a:xfrm rot="14394484" flipV="1">
              <a:off x="2636045" y="1802606"/>
              <a:ext cx="1052512"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25" name="Text Box 8"/>
            <p:cNvSpPr txBox="1">
              <a:spLocks noChangeArrowheads="1"/>
            </p:cNvSpPr>
            <p:nvPr/>
          </p:nvSpPr>
          <p:spPr bwMode="auto">
            <a:xfrm>
              <a:off x="2362200" y="1066800"/>
              <a:ext cx="155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26" name="Arc 9"/>
            <p:cNvSpPr>
              <a:spLocks/>
            </p:cNvSpPr>
            <p:nvPr/>
          </p:nvSpPr>
          <p:spPr bwMode="auto">
            <a:xfrm rot="2917637" flipH="1" flipV="1">
              <a:off x="3130550" y="1668463"/>
              <a:ext cx="922337" cy="1138238"/>
            </a:xfrm>
            <a:custGeom>
              <a:avLst/>
              <a:gdLst>
                <a:gd name="T0" fmla="*/ 0 w 21600"/>
                <a:gd name="T1" fmla="*/ 0 h 23329"/>
                <a:gd name="T2" fmla="*/ 2147483647 w 21600"/>
                <a:gd name="T3" fmla="*/ 2147483647 h 23329"/>
                <a:gd name="T4" fmla="*/ 0 w 21600"/>
                <a:gd name="T5" fmla="*/ 2147483647 h 23329"/>
                <a:gd name="T6" fmla="*/ 0 60000 65536"/>
                <a:gd name="T7" fmla="*/ 0 60000 65536"/>
                <a:gd name="T8" fmla="*/ 0 60000 65536"/>
                <a:gd name="T9" fmla="*/ 0 w 21600"/>
                <a:gd name="T10" fmla="*/ 0 h 23329"/>
                <a:gd name="T11" fmla="*/ 21600 w 21600"/>
                <a:gd name="T12" fmla="*/ 23329 h 23329"/>
              </a:gdLst>
              <a:ahLst/>
              <a:cxnLst>
                <a:cxn ang="T6">
                  <a:pos x="T0" y="T1"/>
                </a:cxn>
                <a:cxn ang="T7">
                  <a:pos x="T2" y="T3"/>
                </a:cxn>
                <a:cxn ang="T8">
                  <a:pos x="T4" y="T5"/>
                </a:cxn>
              </a:cxnLst>
              <a:rect l="T9" t="T10" r="T11" b="T12"/>
              <a:pathLst>
                <a:path w="21600" h="23329" fill="none" extrusionOk="0">
                  <a:moveTo>
                    <a:pt x="-1" y="0"/>
                  </a:moveTo>
                  <a:cubicBezTo>
                    <a:pt x="11929" y="0"/>
                    <a:pt x="21600" y="9670"/>
                    <a:pt x="21600" y="21600"/>
                  </a:cubicBezTo>
                  <a:cubicBezTo>
                    <a:pt x="21600" y="22177"/>
                    <a:pt x="21576" y="22753"/>
                    <a:pt x="21530" y="23328"/>
                  </a:cubicBezTo>
                </a:path>
                <a:path w="21600" h="23329" stroke="0" extrusionOk="0">
                  <a:moveTo>
                    <a:pt x="-1" y="0"/>
                  </a:moveTo>
                  <a:cubicBezTo>
                    <a:pt x="11929" y="0"/>
                    <a:pt x="21600" y="9670"/>
                    <a:pt x="21600" y="21600"/>
                  </a:cubicBezTo>
                  <a:cubicBezTo>
                    <a:pt x="21600" y="22177"/>
                    <a:pt x="21576" y="22753"/>
                    <a:pt x="21530" y="23328"/>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27" name="Text Box 10"/>
            <p:cNvSpPr txBox="1">
              <a:spLocks noChangeArrowheads="1"/>
            </p:cNvSpPr>
            <p:nvPr/>
          </p:nvSpPr>
          <p:spPr bwMode="auto">
            <a:xfrm>
              <a:off x="2514600" y="2197101"/>
              <a:ext cx="790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28" name="Oval 11"/>
            <p:cNvSpPr>
              <a:spLocks noChangeArrowheads="1"/>
            </p:cNvSpPr>
            <p:nvPr/>
          </p:nvSpPr>
          <p:spPr bwMode="auto">
            <a:xfrm>
              <a:off x="5383212" y="1406525"/>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29" name="Text Box 12"/>
            <p:cNvSpPr txBox="1">
              <a:spLocks noChangeArrowheads="1"/>
            </p:cNvSpPr>
            <p:nvPr/>
          </p:nvSpPr>
          <p:spPr bwMode="auto">
            <a:xfrm>
              <a:off x="5438774" y="1066800"/>
              <a:ext cx="1492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30" name="Text Box 13"/>
            <p:cNvSpPr txBox="1">
              <a:spLocks noChangeArrowheads="1"/>
            </p:cNvSpPr>
            <p:nvPr/>
          </p:nvSpPr>
          <p:spPr bwMode="auto">
            <a:xfrm>
              <a:off x="3292475"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1" name="Arc 14"/>
            <p:cNvSpPr>
              <a:spLocks/>
            </p:cNvSpPr>
            <p:nvPr/>
          </p:nvSpPr>
          <p:spPr bwMode="auto">
            <a:xfrm flipV="1">
              <a:off x="6173787" y="1406525"/>
              <a:ext cx="263525" cy="15795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32" name="Text Box 15"/>
            <p:cNvSpPr txBox="1">
              <a:spLocks noChangeArrowheads="1"/>
            </p:cNvSpPr>
            <p:nvPr/>
          </p:nvSpPr>
          <p:spPr bwMode="auto">
            <a:xfrm>
              <a:off x="551497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3" name="Text Box 16"/>
            <p:cNvSpPr txBox="1">
              <a:spLocks noChangeArrowheads="1"/>
            </p:cNvSpPr>
            <p:nvPr/>
          </p:nvSpPr>
          <p:spPr bwMode="auto">
            <a:xfrm>
              <a:off x="639762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4" name="Text Box 17"/>
            <p:cNvSpPr txBox="1">
              <a:spLocks noChangeArrowheads="1"/>
            </p:cNvSpPr>
            <p:nvPr/>
          </p:nvSpPr>
          <p:spPr bwMode="auto">
            <a:xfrm>
              <a:off x="1652587" y="3109913"/>
              <a:ext cx="307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chemeClr val="accent5">
                      <a:lumMod val="50000"/>
                    </a:schemeClr>
                  </a:solidFill>
                </a:rPr>
                <a:t>Chuyên</a:t>
              </a:r>
              <a:r>
                <a:rPr lang="en-US" sz="1400" b="1" i="1" dirty="0">
                  <a:solidFill>
                    <a:schemeClr val="accent5">
                      <a:lumMod val="50000"/>
                    </a:schemeClr>
                  </a:solidFill>
                </a:rPr>
                <a:t> </a:t>
              </a:r>
              <a:r>
                <a:rPr lang="en-US" sz="1400" b="1" i="1" dirty="0" err="1">
                  <a:solidFill>
                    <a:schemeClr val="accent5">
                      <a:lumMod val="50000"/>
                    </a:schemeClr>
                  </a:solidFill>
                </a:rPr>
                <a:t>biệt</a:t>
              </a:r>
              <a:r>
                <a:rPr lang="en-US" sz="1400" b="1" i="1" dirty="0">
                  <a:solidFill>
                    <a:schemeClr val="accent5">
                      <a:lumMod val="50000"/>
                    </a:schemeClr>
                  </a:solidFill>
                </a:rPr>
                <a:t> </a:t>
              </a:r>
              <a:r>
                <a:rPr lang="en-US" sz="1400" b="1" i="1" dirty="0" err="1">
                  <a:solidFill>
                    <a:schemeClr val="accent5">
                      <a:lumMod val="50000"/>
                    </a:schemeClr>
                  </a:solidFill>
                </a:rPr>
                <a:t>bán</a:t>
              </a:r>
              <a:r>
                <a:rPr lang="en-US" sz="1400" b="1" i="1" dirty="0">
                  <a:solidFill>
                    <a:schemeClr val="accent5">
                      <a:lumMod val="50000"/>
                    </a:schemeClr>
                  </a:solidFill>
                </a:rPr>
                <a:t> </a:t>
              </a:r>
              <a:r>
                <a:rPr lang="en-US" sz="1400" b="1" i="1" dirty="0" err="1">
                  <a:solidFill>
                    <a:schemeClr val="accent5">
                      <a:lumMod val="50000"/>
                    </a:schemeClr>
                  </a:solidFill>
                </a:rPr>
                <a:t>phần</a:t>
              </a:r>
              <a:r>
                <a:rPr lang="en-US" sz="1400" b="1" i="1" dirty="0">
                  <a:solidFill>
                    <a:schemeClr val="accent5">
                      <a:lumMod val="50000"/>
                    </a:schemeClr>
                  </a:solidFill>
                </a:rPr>
                <a:t>, </a:t>
              </a:r>
              <a:r>
                <a:rPr lang="en-US" sz="1400" b="1" i="1" dirty="0" err="1">
                  <a:solidFill>
                    <a:schemeClr val="accent5">
                      <a:lumMod val="50000"/>
                    </a:schemeClr>
                  </a:solidFill>
                </a:rPr>
                <a:t>chồng</a:t>
              </a:r>
              <a:r>
                <a:rPr lang="en-US" sz="1400" b="1" i="1" dirty="0">
                  <a:solidFill>
                    <a:schemeClr val="accent5">
                      <a:lumMod val="50000"/>
                    </a:schemeClr>
                  </a:solidFill>
                </a:rPr>
                <a:t> </a:t>
              </a:r>
              <a:r>
                <a:rPr lang="en-US" sz="1400" b="1" i="1" dirty="0" err="1">
                  <a:solidFill>
                    <a:schemeClr val="accent5">
                      <a:lumMod val="50000"/>
                    </a:schemeClr>
                  </a:solidFill>
                </a:rPr>
                <a:t>lắp</a:t>
              </a:r>
              <a:endParaRPr lang="en-US" sz="1400" b="1" dirty="0">
                <a:solidFill>
                  <a:schemeClr val="accent5">
                    <a:lumMod val="50000"/>
                  </a:schemeClr>
                </a:solidFill>
              </a:endParaRPr>
            </a:p>
          </p:txBody>
        </p:sp>
        <p:sp>
          <p:nvSpPr>
            <p:cNvPr id="34835" name="Text Box 18"/>
            <p:cNvSpPr txBox="1">
              <a:spLocks noChangeArrowheads="1"/>
            </p:cNvSpPr>
            <p:nvPr/>
          </p:nvSpPr>
          <p:spPr bwMode="auto">
            <a:xfrm>
              <a:off x="4797424" y="3109913"/>
              <a:ext cx="33559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chemeClr val="accent5">
                      <a:lumMod val="50000"/>
                    </a:schemeClr>
                  </a:solidFill>
                </a:rPr>
                <a:t>Chuyên</a:t>
              </a:r>
              <a:r>
                <a:rPr lang="en-US" sz="1400" b="1" i="1" dirty="0">
                  <a:solidFill>
                    <a:schemeClr val="accent5">
                      <a:lumMod val="50000"/>
                    </a:schemeClr>
                  </a:solidFill>
                </a:rPr>
                <a:t> </a:t>
              </a:r>
              <a:r>
                <a:rPr lang="en-US" sz="1400" b="1" i="1" dirty="0" err="1">
                  <a:solidFill>
                    <a:schemeClr val="accent5">
                      <a:lumMod val="50000"/>
                    </a:schemeClr>
                  </a:solidFill>
                </a:rPr>
                <a:t>biệt</a:t>
              </a:r>
              <a:r>
                <a:rPr lang="en-US" sz="1400" b="1" i="1" dirty="0">
                  <a:solidFill>
                    <a:schemeClr val="accent5">
                      <a:lumMod val="50000"/>
                    </a:schemeClr>
                  </a:solidFill>
                </a:rPr>
                <a:t> </a:t>
              </a:r>
              <a:r>
                <a:rPr lang="en-US" sz="1400" b="1" i="1" dirty="0" err="1">
                  <a:solidFill>
                    <a:schemeClr val="accent5">
                      <a:lumMod val="50000"/>
                    </a:schemeClr>
                  </a:solidFill>
                </a:rPr>
                <a:t>toàn</a:t>
              </a:r>
              <a:r>
                <a:rPr lang="en-US" sz="1400" b="1" i="1" dirty="0">
                  <a:solidFill>
                    <a:schemeClr val="accent5">
                      <a:lumMod val="50000"/>
                    </a:schemeClr>
                  </a:solidFill>
                </a:rPr>
                <a:t> </a:t>
              </a:r>
              <a:r>
                <a:rPr lang="en-US" sz="1400" b="1" i="1" dirty="0" err="1">
                  <a:solidFill>
                    <a:schemeClr val="accent5">
                      <a:lumMod val="50000"/>
                    </a:schemeClr>
                  </a:solidFill>
                </a:rPr>
                <a:t>phần</a:t>
              </a:r>
              <a:r>
                <a:rPr lang="en-US" sz="1400" b="1" i="1" dirty="0">
                  <a:solidFill>
                    <a:schemeClr val="accent5">
                      <a:lumMod val="50000"/>
                    </a:schemeClr>
                  </a:solidFill>
                </a:rPr>
                <a:t>, </a:t>
              </a:r>
              <a:r>
                <a:rPr lang="en-US" sz="1400" b="1" i="1" dirty="0" err="1">
                  <a:solidFill>
                    <a:schemeClr val="accent5">
                      <a:lumMod val="50000"/>
                    </a:schemeClr>
                  </a:solidFill>
                </a:rPr>
                <a:t>riêng</a:t>
              </a:r>
              <a:r>
                <a:rPr lang="en-US" sz="1400" b="1" i="1" dirty="0">
                  <a:solidFill>
                    <a:schemeClr val="accent5">
                      <a:lumMod val="50000"/>
                    </a:schemeClr>
                  </a:solidFill>
                </a:rPr>
                <a:t> </a:t>
              </a:r>
              <a:r>
                <a:rPr lang="en-US" sz="1400" b="1" i="1" dirty="0" err="1">
                  <a:solidFill>
                    <a:schemeClr val="accent5">
                      <a:lumMod val="50000"/>
                    </a:schemeClr>
                  </a:solidFill>
                </a:rPr>
                <a:t>biệt</a:t>
              </a:r>
              <a:endParaRPr lang="en-US" sz="1400" b="1" dirty="0">
                <a:solidFill>
                  <a:schemeClr val="accent5">
                    <a:lumMod val="50000"/>
                  </a:schemeClr>
                </a:solidFill>
              </a:endParaRPr>
            </a:p>
          </p:txBody>
        </p:sp>
        <p:sp>
          <p:nvSpPr>
            <p:cNvPr id="34836" name="Oval 19"/>
            <p:cNvSpPr>
              <a:spLocks noChangeArrowheads="1"/>
            </p:cNvSpPr>
            <p:nvPr/>
          </p:nvSpPr>
          <p:spPr bwMode="auto">
            <a:xfrm>
              <a:off x="2338388" y="4119563"/>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37" name="Oval 20"/>
            <p:cNvSpPr>
              <a:spLocks noChangeArrowheads="1"/>
            </p:cNvSpPr>
            <p:nvPr/>
          </p:nvSpPr>
          <p:spPr bwMode="auto">
            <a:xfrm>
              <a:off x="5483224" y="4119563"/>
              <a:ext cx="1712913"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38" name="Arc 21"/>
            <p:cNvSpPr>
              <a:spLocks/>
            </p:cNvSpPr>
            <p:nvPr/>
          </p:nvSpPr>
          <p:spPr bwMode="auto">
            <a:xfrm flipV="1">
              <a:off x="6142037" y="4119563"/>
              <a:ext cx="263525" cy="15811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39" name="Arc 22"/>
            <p:cNvSpPr>
              <a:spLocks/>
            </p:cNvSpPr>
            <p:nvPr/>
          </p:nvSpPr>
          <p:spPr bwMode="auto">
            <a:xfrm flipH="1" flipV="1">
              <a:off x="6010274" y="4164013"/>
              <a:ext cx="120650" cy="1522412"/>
            </a:xfrm>
            <a:custGeom>
              <a:avLst/>
              <a:gdLst>
                <a:gd name="T0" fmla="*/ 2147483647 w 21600"/>
                <a:gd name="T1" fmla="*/ 0 h 20799"/>
                <a:gd name="T2" fmla="*/ 2147483647 w 21600"/>
                <a:gd name="T3" fmla="*/ 2147483647 h 20799"/>
                <a:gd name="T4" fmla="*/ 0 w 21600"/>
                <a:gd name="T5" fmla="*/ 2147483647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5828" y="0"/>
                  </a:moveTo>
                  <a:cubicBezTo>
                    <a:pt x="15154" y="2613"/>
                    <a:pt x="21600" y="11114"/>
                    <a:pt x="21600" y="20799"/>
                  </a:cubicBezTo>
                </a:path>
                <a:path w="21600" h="20799" stroke="0" extrusionOk="0">
                  <a:moveTo>
                    <a:pt x="5828" y="0"/>
                  </a:moveTo>
                  <a:cubicBezTo>
                    <a:pt x="15154" y="2613"/>
                    <a:pt x="21600" y="11114"/>
                    <a:pt x="21600" y="20799"/>
                  </a:cubicBezTo>
                  <a:lnTo>
                    <a:pt x="0" y="20799"/>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0" name="Text Box 23"/>
            <p:cNvSpPr txBox="1">
              <a:spLocks noChangeArrowheads="1"/>
            </p:cNvSpPr>
            <p:nvPr/>
          </p:nvSpPr>
          <p:spPr bwMode="auto">
            <a:xfrm>
              <a:off x="5614987" y="4646613"/>
              <a:ext cx="790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1" name="Text Box 24"/>
            <p:cNvSpPr txBox="1">
              <a:spLocks noChangeArrowheads="1"/>
            </p:cNvSpPr>
            <p:nvPr/>
          </p:nvSpPr>
          <p:spPr bwMode="auto">
            <a:xfrm>
              <a:off x="6142037" y="4251325"/>
              <a:ext cx="7905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2" name="Arc 25"/>
            <p:cNvSpPr>
              <a:spLocks/>
            </p:cNvSpPr>
            <p:nvPr/>
          </p:nvSpPr>
          <p:spPr bwMode="auto">
            <a:xfrm rot="14394484" flipV="1">
              <a:off x="2603500" y="4516438"/>
              <a:ext cx="1050925"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3" name="Arc 26"/>
            <p:cNvSpPr>
              <a:spLocks/>
            </p:cNvSpPr>
            <p:nvPr/>
          </p:nvSpPr>
          <p:spPr bwMode="auto">
            <a:xfrm flipV="1">
              <a:off x="2438400" y="4495800"/>
              <a:ext cx="1447800" cy="152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4" name="Text Box 27"/>
            <p:cNvSpPr txBox="1">
              <a:spLocks noChangeArrowheads="1"/>
            </p:cNvSpPr>
            <p:nvPr/>
          </p:nvSpPr>
          <p:spPr bwMode="auto">
            <a:xfrm>
              <a:off x="2492375" y="4273550"/>
              <a:ext cx="1317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5" name="Text Box 28"/>
            <p:cNvSpPr txBox="1">
              <a:spLocks noChangeArrowheads="1"/>
            </p:cNvSpPr>
            <p:nvPr/>
          </p:nvSpPr>
          <p:spPr bwMode="auto">
            <a:xfrm>
              <a:off x="2667000" y="4986338"/>
              <a:ext cx="9890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6" name="Text Box 29"/>
            <p:cNvSpPr txBox="1">
              <a:spLocks noChangeArrowheads="1"/>
            </p:cNvSpPr>
            <p:nvPr/>
          </p:nvSpPr>
          <p:spPr bwMode="auto">
            <a:xfrm>
              <a:off x="2525713" y="3795712"/>
              <a:ext cx="1481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47" name="Text Box 30"/>
            <p:cNvSpPr txBox="1">
              <a:spLocks noChangeArrowheads="1"/>
            </p:cNvSpPr>
            <p:nvPr/>
          </p:nvSpPr>
          <p:spPr bwMode="auto">
            <a:xfrm>
              <a:off x="5538787" y="3795712"/>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48" name="Text Box 31"/>
            <p:cNvSpPr txBox="1">
              <a:spLocks noChangeArrowheads="1"/>
            </p:cNvSpPr>
            <p:nvPr/>
          </p:nvSpPr>
          <p:spPr bwMode="auto">
            <a:xfrm>
              <a:off x="1447800" y="5776913"/>
              <a:ext cx="3048001"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a:solidFill>
                    <a:schemeClr val="accent5">
                      <a:lumMod val="50000"/>
                    </a:schemeClr>
                  </a:solidFill>
                </a:rPr>
                <a:t>Chuyên biệt bán phần, riêng biệt</a:t>
              </a:r>
              <a:endParaRPr lang="en-US" sz="1400" b="1">
                <a:solidFill>
                  <a:schemeClr val="accent5">
                    <a:lumMod val="50000"/>
                  </a:schemeClr>
                </a:solidFill>
              </a:endParaRPr>
            </a:p>
          </p:txBody>
        </p:sp>
        <p:sp>
          <p:nvSpPr>
            <p:cNvPr id="34849" name="Text Box 32"/>
            <p:cNvSpPr txBox="1">
              <a:spLocks noChangeArrowheads="1"/>
            </p:cNvSpPr>
            <p:nvPr/>
          </p:nvSpPr>
          <p:spPr bwMode="auto">
            <a:xfrm>
              <a:off x="4949824" y="5791200"/>
              <a:ext cx="30511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a:solidFill>
                    <a:schemeClr val="accent5">
                      <a:lumMod val="50000"/>
                    </a:schemeClr>
                  </a:solidFill>
                </a:rPr>
                <a:t>Chuyên biệt toàn phần, chồng lắp</a:t>
              </a:r>
              <a:endParaRPr lang="en-US" sz="1400" b="1">
                <a:solidFill>
                  <a:schemeClr val="accent5">
                    <a:lumMod val="50000"/>
                  </a:schemeClr>
                </a:solidFill>
              </a:endParaRPr>
            </a:p>
          </p:txBody>
        </p:sp>
        <p:sp>
          <p:nvSpPr>
            <p:cNvPr id="34850" name="Text Box 33"/>
            <p:cNvSpPr txBox="1">
              <a:spLocks noChangeArrowheads="1"/>
            </p:cNvSpPr>
            <p:nvPr/>
          </p:nvSpPr>
          <p:spPr bwMode="auto">
            <a:xfrm>
              <a:off x="1449388" y="2027237"/>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(p,o)</a:t>
              </a:r>
            </a:p>
          </p:txBody>
        </p:sp>
        <p:sp>
          <p:nvSpPr>
            <p:cNvPr id="34851" name="Text Box 34"/>
            <p:cNvSpPr txBox="1">
              <a:spLocks noChangeArrowheads="1"/>
            </p:cNvSpPr>
            <p:nvPr/>
          </p:nvSpPr>
          <p:spPr bwMode="auto">
            <a:xfrm>
              <a:off x="1373188" y="4691062"/>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(p,e)</a:t>
              </a:r>
            </a:p>
          </p:txBody>
        </p:sp>
        <p:sp>
          <p:nvSpPr>
            <p:cNvPr id="34852" name="Text Box 35"/>
            <p:cNvSpPr txBox="1">
              <a:spLocks noChangeArrowheads="1"/>
            </p:cNvSpPr>
            <p:nvPr/>
          </p:nvSpPr>
          <p:spPr bwMode="auto">
            <a:xfrm>
              <a:off x="7389813" y="1947862"/>
              <a:ext cx="636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(t,e)</a:t>
              </a:r>
            </a:p>
          </p:txBody>
        </p:sp>
        <p:sp>
          <p:nvSpPr>
            <p:cNvPr id="34853" name="Text Box 36"/>
            <p:cNvSpPr txBox="1">
              <a:spLocks noChangeArrowheads="1"/>
            </p:cNvSpPr>
            <p:nvPr/>
          </p:nvSpPr>
          <p:spPr bwMode="auto">
            <a:xfrm>
              <a:off x="7389813" y="4767262"/>
              <a:ext cx="64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(t,o)</a:t>
              </a:r>
            </a:p>
          </p:txBody>
        </p:sp>
      </p:grpSp>
    </p:spTree>
    <p:extLst>
      <p:ext uri="{BB962C8B-B14F-4D97-AF65-F5344CB8AC3E}">
        <p14:creationId xmlns:p14="http://schemas.microsoft.com/office/powerpoint/2010/main" val="3964409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4" name="Rectangle 44"/>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35846" name="Group 106"/>
          <p:cNvGrpSpPr>
            <a:grpSpLocks/>
          </p:cNvGrpSpPr>
          <p:nvPr/>
        </p:nvGrpSpPr>
        <p:grpSpPr bwMode="auto">
          <a:xfrm>
            <a:off x="609600" y="2476501"/>
            <a:ext cx="3886200" cy="1181100"/>
            <a:chOff x="2438400" y="1866900"/>
            <a:chExt cx="3886200" cy="1181100"/>
          </a:xfrm>
        </p:grpSpPr>
        <p:grpSp>
          <p:nvGrpSpPr>
            <p:cNvPr id="35872" name="Group 27"/>
            <p:cNvGrpSpPr>
              <a:grpSpLocks/>
            </p:cNvGrpSpPr>
            <p:nvPr/>
          </p:nvGrpSpPr>
          <p:grpSpPr bwMode="auto">
            <a:xfrm>
              <a:off x="2438400" y="1866900"/>
              <a:ext cx="3886200" cy="1181100"/>
              <a:chOff x="1200" y="2088"/>
              <a:chExt cx="2448" cy="744"/>
            </a:xfrm>
          </p:grpSpPr>
          <p:sp>
            <p:nvSpPr>
              <p:cNvPr id="35874" name="Rectangle 18"/>
              <p:cNvSpPr>
                <a:spLocks noChangeArrowheads="1"/>
              </p:cNvSpPr>
              <p:nvPr/>
            </p:nvSpPr>
            <p:spPr bwMode="auto">
              <a:xfrm>
                <a:off x="2112" y="2088"/>
                <a:ext cx="432" cy="216"/>
              </a:xfrm>
              <a:prstGeom prst="rect">
                <a:avLst/>
              </a:prstGeom>
              <a:solidFill>
                <a:srgbClr val="FFFFFF"/>
              </a:solidFill>
              <a:ln w="25400">
                <a:solidFill>
                  <a:schemeClr val="tx2"/>
                </a:solidFill>
                <a:miter lim="800000"/>
                <a:headEnd/>
                <a:tailEnd/>
              </a:ln>
            </p:spPr>
            <p:txBody>
              <a:bodyPr anchor="ctr"/>
              <a:lstStyle/>
              <a:p>
                <a:pPr algn="ctr"/>
                <a:r>
                  <a:rPr lang="en-US" sz="1400" b="1">
                    <a:solidFill>
                      <a:srgbClr val="05295B"/>
                    </a:solidFill>
                    <a:latin typeface="Tahoma" charset="0"/>
                    <a:cs typeface="Tahoma" charset="0"/>
                  </a:rPr>
                  <a:t>XE</a:t>
                </a:r>
              </a:p>
            </p:txBody>
          </p:sp>
          <p:sp>
            <p:nvSpPr>
              <p:cNvPr id="35875" name="Rectangle 19"/>
              <p:cNvSpPr>
                <a:spLocks noChangeArrowheads="1"/>
              </p:cNvSpPr>
              <p:nvPr/>
            </p:nvSpPr>
            <p:spPr bwMode="auto">
              <a:xfrm>
                <a:off x="1200" y="2592"/>
                <a:ext cx="672"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TẢI</a:t>
                </a:r>
              </a:p>
            </p:txBody>
          </p:sp>
          <p:sp>
            <p:nvSpPr>
              <p:cNvPr id="35876" name="Rectangle 20"/>
              <p:cNvSpPr>
                <a:spLocks noChangeArrowheads="1"/>
              </p:cNvSpPr>
              <p:nvPr/>
            </p:nvSpPr>
            <p:spPr bwMode="auto">
              <a:xfrm>
                <a:off x="2064" y="2592"/>
                <a:ext cx="624"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BUS</a:t>
                </a:r>
              </a:p>
            </p:txBody>
          </p:sp>
          <p:sp>
            <p:nvSpPr>
              <p:cNvPr id="35877" name="Rectangle 21"/>
              <p:cNvSpPr>
                <a:spLocks noChangeArrowheads="1"/>
              </p:cNvSpPr>
              <p:nvPr/>
            </p:nvSpPr>
            <p:spPr bwMode="auto">
              <a:xfrm>
                <a:off x="2904" y="2592"/>
                <a:ext cx="744"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HƠI</a:t>
                </a:r>
              </a:p>
            </p:txBody>
          </p:sp>
          <p:sp>
            <p:nvSpPr>
              <p:cNvPr id="35878" name="Line 22"/>
              <p:cNvSpPr>
                <a:spLocks noChangeShapeType="1"/>
              </p:cNvSpPr>
              <p:nvPr/>
            </p:nvSpPr>
            <p:spPr bwMode="auto">
              <a:xfrm>
                <a:off x="1536" y="2448"/>
                <a:ext cx="158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79" name="Line 23"/>
              <p:cNvSpPr>
                <a:spLocks noChangeShapeType="1"/>
              </p:cNvSpPr>
              <p:nvPr/>
            </p:nvSpPr>
            <p:spPr bwMode="auto">
              <a:xfrm>
                <a:off x="1536"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80" name="Line 24"/>
              <p:cNvSpPr>
                <a:spLocks noChangeShapeType="1"/>
              </p:cNvSpPr>
              <p:nvPr/>
            </p:nvSpPr>
            <p:spPr bwMode="auto">
              <a:xfrm>
                <a:off x="3120"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81" name="Line 25"/>
              <p:cNvSpPr>
                <a:spLocks noChangeShapeType="1"/>
              </p:cNvSpPr>
              <p:nvPr/>
            </p:nvSpPr>
            <p:spPr bwMode="auto">
              <a:xfrm flipV="1">
                <a:off x="2328" y="2304"/>
                <a:ext cx="0"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grpSp>
        <p:sp>
          <p:nvSpPr>
            <p:cNvPr id="35873" name="TextBox 95"/>
            <p:cNvSpPr txBox="1">
              <a:spLocks noChangeArrowheads="1"/>
            </p:cNvSpPr>
            <p:nvPr/>
          </p:nvSpPr>
          <p:spPr bwMode="auto">
            <a:xfrm>
              <a:off x="3200400" y="21304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05295B"/>
                  </a:solidFill>
                  <a:cs typeface="Tahoma" charset="0"/>
                </a:rPr>
                <a:t>p, e</a:t>
              </a:r>
            </a:p>
          </p:txBody>
        </p:sp>
      </p:grpSp>
      <p:grpSp>
        <p:nvGrpSpPr>
          <p:cNvPr id="35847" name="Group 107"/>
          <p:cNvGrpSpPr>
            <a:grpSpLocks/>
          </p:cNvGrpSpPr>
          <p:nvPr/>
        </p:nvGrpSpPr>
        <p:grpSpPr bwMode="auto">
          <a:xfrm>
            <a:off x="1600200" y="4838701"/>
            <a:ext cx="6172200" cy="1257300"/>
            <a:chOff x="1676400" y="4038600"/>
            <a:chExt cx="6172200" cy="1257301"/>
          </a:xfrm>
        </p:grpSpPr>
        <p:grpSp>
          <p:nvGrpSpPr>
            <p:cNvPr id="35858" name="Group 82"/>
            <p:cNvGrpSpPr>
              <a:grpSpLocks/>
            </p:cNvGrpSpPr>
            <p:nvPr/>
          </p:nvGrpSpPr>
          <p:grpSpPr bwMode="auto">
            <a:xfrm>
              <a:off x="1676400" y="4038600"/>
              <a:ext cx="6172200" cy="1257301"/>
              <a:chOff x="1371600" y="4000499"/>
              <a:chExt cx="6172200" cy="1257301"/>
            </a:xfrm>
          </p:grpSpPr>
          <p:sp>
            <p:nvSpPr>
              <p:cNvPr id="35860" name="Rectangle 28"/>
              <p:cNvSpPr>
                <a:spLocks noChangeArrowheads="1"/>
              </p:cNvSpPr>
              <p:nvPr/>
            </p:nvSpPr>
            <p:spPr bwMode="auto">
              <a:xfrm>
                <a:off x="2438400" y="4116387"/>
                <a:ext cx="1295400" cy="341313"/>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NHÂN VIÊN</a:t>
                </a:r>
              </a:p>
            </p:txBody>
          </p:sp>
          <p:sp>
            <p:nvSpPr>
              <p:cNvPr id="35861" name="Rectangle 29"/>
              <p:cNvSpPr>
                <a:spLocks noChangeArrowheads="1"/>
              </p:cNvSpPr>
              <p:nvPr/>
            </p:nvSpPr>
            <p:spPr bwMode="auto">
              <a:xfrm>
                <a:off x="1371600" y="4916487"/>
                <a:ext cx="10287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THƯ KÝ</a:t>
                </a:r>
              </a:p>
            </p:txBody>
          </p:sp>
          <p:sp>
            <p:nvSpPr>
              <p:cNvPr id="35862" name="Rectangle 30"/>
              <p:cNvSpPr>
                <a:spLocks noChangeArrowheads="1"/>
              </p:cNvSpPr>
              <p:nvPr/>
            </p:nvSpPr>
            <p:spPr bwMode="auto">
              <a:xfrm>
                <a:off x="2667000" y="4916487"/>
                <a:ext cx="8001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KỸ SƯ</a:t>
                </a:r>
              </a:p>
            </p:txBody>
          </p:sp>
          <p:sp>
            <p:nvSpPr>
              <p:cNvPr id="35863" name="Rectangle 31"/>
              <p:cNvSpPr>
                <a:spLocks noChangeArrowheads="1"/>
              </p:cNvSpPr>
              <p:nvPr/>
            </p:nvSpPr>
            <p:spPr bwMode="auto">
              <a:xfrm>
                <a:off x="3810000" y="4916487"/>
                <a:ext cx="14478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NV QUẢN LÝ</a:t>
                </a:r>
              </a:p>
            </p:txBody>
          </p:sp>
          <p:sp>
            <p:nvSpPr>
              <p:cNvPr id="35864" name="Line 32"/>
              <p:cNvSpPr>
                <a:spLocks noChangeShapeType="1"/>
              </p:cNvSpPr>
              <p:nvPr/>
            </p:nvSpPr>
            <p:spPr bwMode="auto">
              <a:xfrm>
                <a:off x="1943100" y="4686299"/>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5" name="Line 33"/>
              <p:cNvSpPr>
                <a:spLocks noChangeShapeType="1"/>
              </p:cNvSpPr>
              <p:nvPr/>
            </p:nvSpPr>
            <p:spPr bwMode="auto">
              <a:xfrm>
                <a:off x="19431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6" name="Line 34"/>
              <p:cNvSpPr>
                <a:spLocks noChangeShapeType="1"/>
              </p:cNvSpPr>
              <p:nvPr/>
            </p:nvSpPr>
            <p:spPr bwMode="auto">
              <a:xfrm>
                <a:off x="44577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7" name="Line 35"/>
              <p:cNvSpPr>
                <a:spLocks noChangeShapeType="1"/>
              </p:cNvSpPr>
              <p:nvPr/>
            </p:nvSpPr>
            <p:spPr bwMode="auto">
              <a:xfrm flipV="1">
                <a:off x="3086100" y="4457699"/>
                <a:ext cx="0" cy="4587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8" name="Rectangle 36"/>
              <p:cNvSpPr>
                <a:spLocks noChangeArrowheads="1"/>
              </p:cNvSpPr>
              <p:nvPr/>
            </p:nvSpPr>
            <p:spPr bwMode="auto">
              <a:xfrm>
                <a:off x="6019800" y="4114799"/>
                <a:ext cx="1524000" cy="342900"/>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PHÒNG BAN</a:t>
                </a:r>
              </a:p>
            </p:txBody>
          </p:sp>
          <p:sp>
            <p:nvSpPr>
              <p:cNvPr id="35869" name="AutoShape 37"/>
              <p:cNvSpPr>
                <a:spLocks noChangeArrowheads="1"/>
              </p:cNvSpPr>
              <p:nvPr/>
            </p:nvSpPr>
            <p:spPr bwMode="auto">
              <a:xfrm>
                <a:off x="4267200" y="4000499"/>
                <a:ext cx="1219200" cy="5715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05295B"/>
                    </a:solidFill>
                    <a:latin typeface="Tahoma" charset="0"/>
                    <a:cs typeface="Tahoma" charset="0"/>
                  </a:rPr>
                  <a:t>Thuộc</a:t>
                </a:r>
              </a:p>
            </p:txBody>
          </p:sp>
          <p:sp>
            <p:nvSpPr>
              <p:cNvPr id="35870" name="Line 39"/>
              <p:cNvSpPr>
                <a:spLocks noChangeShapeType="1"/>
              </p:cNvSpPr>
              <p:nvPr/>
            </p:nvSpPr>
            <p:spPr bwMode="auto">
              <a:xfrm flipV="1">
                <a:off x="5486400" y="4292599"/>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71" name="Line 39"/>
              <p:cNvSpPr>
                <a:spLocks noChangeShapeType="1"/>
              </p:cNvSpPr>
              <p:nvPr/>
            </p:nvSpPr>
            <p:spPr bwMode="auto">
              <a:xfrm flipV="1">
                <a:off x="3733800" y="4292251"/>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grpSp>
        <p:sp>
          <p:nvSpPr>
            <p:cNvPr id="35859" name="TextBox 96"/>
            <p:cNvSpPr txBox="1">
              <a:spLocks noChangeArrowheads="1"/>
            </p:cNvSpPr>
            <p:nvPr/>
          </p:nvSpPr>
          <p:spPr bwMode="auto">
            <a:xfrm>
              <a:off x="2133600" y="4419600"/>
              <a:ext cx="685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dirty="0">
                  <a:solidFill>
                    <a:srgbClr val="05295B"/>
                  </a:solidFill>
                  <a:cs typeface="Tahoma" charset="0"/>
                </a:rPr>
                <a:t>p, o</a:t>
              </a:r>
            </a:p>
          </p:txBody>
        </p:sp>
      </p:grpSp>
      <p:grpSp>
        <p:nvGrpSpPr>
          <p:cNvPr id="35848" name="Group 108"/>
          <p:cNvGrpSpPr>
            <a:grpSpLocks/>
          </p:cNvGrpSpPr>
          <p:nvPr/>
        </p:nvGrpSpPr>
        <p:grpSpPr bwMode="auto">
          <a:xfrm>
            <a:off x="5334000" y="2439989"/>
            <a:ext cx="3314700" cy="1408112"/>
            <a:chOff x="5334000" y="1600200"/>
            <a:chExt cx="3314700" cy="1408113"/>
          </a:xfrm>
        </p:grpSpPr>
        <p:sp>
          <p:nvSpPr>
            <p:cNvPr id="35849" name="Rectangle 59"/>
            <p:cNvSpPr>
              <a:spLocks noChangeArrowheads="1"/>
            </p:cNvSpPr>
            <p:nvPr/>
          </p:nvSpPr>
          <p:spPr bwMode="auto">
            <a:xfrm>
              <a:off x="6172200" y="1600200"/>
              <a:ext cx="167640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05295B"/>
                  </a:solidFill>
                  <a:latin typeface="Tahoma" charset="0"/>
                </a:rPr>
                <a:t>CON NGƯỜI</a:t>
              </a:r>
            </a:p>
          </p:txBody>
        </p:sp>
        <p:sp>
          <p:nvSpPr>
            <p:cNvPr id="35850" name="Rectangle 60"/>
            <p:cNvSpPr>
              <a:spLocks noChangeArrowheads="1"/>
            </p:cNvSpPr>
            <p:nvPr/>
          </p:nvSpPr>
          <p:spPr bwMode="auto">
            <a:xfrm>
              <a:off x="5334000" y="2667000"/>
              <a:ext cx="1143000" cy="341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rPr>
                <a:t>ĐÀN ÔNG</a:t>
              </a:r>
            </a:p>
          </p:txBody>
        </p:sp>
        <p:sp>
          <p:nvSpPr>
            <p:cNvPr id="35851" name="Rectangle 61"/>
            <p:cNvSpPr>
              <a:spLocks noChangeArrowheads="1"/>
            </p:cNvSpPr>
            <p:nvPr/>
          </p:nvSpPr>
          <p:spPr bwMode="auto">
            <a:xfrm>
              <a:off x="7620000" y="2667000"/>
              <a:ext cx="1028700" cy="341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rPr>
                <a:t>PHỤ NỮ</a:t>
              </a:r>
            </a:p>
          </p:txBody>
        </p:sp>
        <p:grpSp>
          <p:nvGrpSpPr>
            <p:cNvPr id="35852" name="Group 66"/>
            <p:cNvGrpSpPr>
              <a:grpSpLocks/>
            </p:cNvGrpSpPr>
            <p:nvPr/>
          </p:nvGrpSpPr>
          <p:grpSpPr bwMode="auto">
            <a:xfrm>
              <a:off x="6019800" y="2057400"/>
              <a:ext cx="1981200" cy="609600"/>
              <a:chOff x="3984" y="1776"/>
              <a:chExt cx="1248" cy="384"/>
            </a:xfrm>
          </p:grpSpPr>
          <p:sp>
            <p:nvSpPr>
              <p:cNvPr id="35854" name="Line 62"/>
              <p:cNvSpPr>
                <a:spLocks noChangeShapeType="1"/>
              </p:cNvSpPr>
              <p:nvPr/>
            </p:nvSpPr>
            <p:spPr bwMode="auto">
              <a:xfrm>
                <a:off x="3984" y="2016"/>
                <a:ext cx="124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5" name="Line 63"/>
              <p:cNvSpPr>
                <a:spLocks noChangeShapeType="1"/>
              </p:cNvSpPr>
              <p:nvPr/>
            </p:nvSpPr>
            <p:spPr bwMode="auto">
              <a:xfrm>
                <a:off x="3984"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6" name="Line 64"/>
              <p:cNvSpPr>
                <a:spLocks noChangeShapeType="1"/>
              </p:cNvSpPr>
              <p:nvPr/>
            </p:nvSpPr>
            <p:spPr bwMode="auto">
              <a:xfrm>
                <a:off x="5232"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7" name="Line 65"/>
              <p:cNvSpPr>
                <a:spLocks noChangeShapeType="1"/>
              </p:cNvSpPr>
              <p:nvPr/>
            </p:nvSpPr>
            <p:spPr bwMode="auto">
              <a:xfrm flipV="1">
                <a:off x="4608" y="1776"/>
                <a:ext cx="0"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grpSp>
        <p:sp>
          <p:nvSpPr>
            <p:cNvPr id="35853" name="Text Box 67"/>
            <p:cNvSpPr txBox="1">
              <a:spLocks noChangeArrowheads="1"/>
            </p:cNvSpPr>
            <p:nvPr/>
          </p:nvSpPr>
          <p:spPr bwMode="auto">
            <a:xfrm>
              <a:off x="6400800" y="2133600"/>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05295B"/>
                  </a:solidFill>
                </a:rPr>
                <a:t>(t, e)</a:t>
              </a:r>
              <a:endParaRPr lang="en-US" sz="1400">
                <a:solidFill>
                  <a:srgbClr val="05295B"/>
                </a:solidFill>
              </a:endParaRPr>
            </a:p>
          </p:txBody>
        </p:sp>
      </p:grpSp>
    </p:spTree>
    <p:extLst>
      <p:ext uri="{BB962C8B-B14F-4D97-AF65-F5344CB8AC3E}">
        <p14:creationId xmlns:p14="http://schemas.microsoft.com/office/powerpoint/2010/main" val="12641217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7" name="Rectangle 43"/>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36870" name="Group 109"/>
          <p:cNvGrpSpPr>
            <a:grpSpLocks/>
          </p:cNvGrpSpPr>
          <p:nvPr/>
        </p:nvGrpSpPr>
        <p:grpSpPr bwMode="auto">
          <a:xfrm>
            <a:off x="533400" y="2874964"/>
            <a:ext cx="8080375" cy="2532062"/>
            <a:chOff x="533400" y="2116137"/>
            <a:chExt cx="8080374" cy="2532063"/>
          </a:xfrm>
        </p:grpSpPr>
        <p:grpSp>
          <p:nvGrpSpPr>
            <p:cNvPr id="36871" name="Group 45"/>
            <p:cNvGrpSpPr>
              <a:grpSpLocks/>
            </p:cNvGrpSpPr>
            <p:nvPr/>
          </p:nvGrpSpPr>
          <p:grpSpPr bwMode="auto">
            <a:xfrm>
              <a:off x="533400" y="2116137"/>
              <a:ext cx="8080374" cy="2532063"/>
              <a:chOff x="530226" y="2133600"/>
              <a:chExt cx="8080374" cy="2532063"/>
            </a:xfrm>
          </p:grpSpPr>
          <p:sp>
            <p:nvSpPr>
              <p:cNvPr id="36876" name="Text Box 29"/>
              <p:cNvSpPr txBox="1">
                <a:spLocks noChangeArrowheads="1"/>
              </p:cNvSpPr>
              <p:nvPr/>
            </p:nvSpPr>
            <p:spPr bwMode="auto">
              <a:xfrm>
                <a:off x="1589088" y="2133600"/>
                <a:ext cx="3709988" cy="3397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CON NGƯỜI</a:t>
                </a:r>
                <a:endParaRPr lang="en-US" sz="1400" b="1" dirty="0">
                  <a:solidFill>
                    <a:srgbClr val="660066"/>
                  </a:solidFill>
                  <a:cs typeface="Tahoma" charset="0"/>
                </a:endParaRPr>
              </a:p>
            </p:txBody>
          </p:sp>
          <p:sp>
            <p:nvSpPr>
              <p:cNvPr id="36877" name="Text Box 30"/>
              <p:cNvSpPr txBox="1">
                <a:spLocks noChangeArrowheads="1"/>
              </p:cNvSpPr>
              <p:nvPr/>
            </p:nvSpPr>
            <p:spPr bwMode="auto">
              <a:xfrm>
                <a:off x="530226" y="3006725"/>
                <a:ext cx="119221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ĐÀN ÔNG</a:t>
                </a:r>
              </a:p>
            </p:txBody>
          </p:sp>
          <p:sp>
            <p:nvSpPr>
              <p:cNvPr id="36878" name="Text Box 31"/>
              <p:cNvSpPr txBox="1">
                <a:spLocks noChangeArrowheads="1"/>
              </p:cNvSpPr>
              <p:nvPr/>
            </p:nvSpPr>
            <p:spPr bwMode="auto">
              <a:xfrm>
                <a:off x="1854201" y="3006725"/>
                <a:ext cx="1060450"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PHỤ NỮ</a:t>
                </a:r>
                <a:endParaRPr lang="en-US" sz="1400" b="1" dirty="0">
                  <a:solidFill>
                    <a:srgbClr val="660066"/>
                  </a:solidFill>
                  <a:cs typeface="Tahoma" charset="0"/>
                </a:endParaRPr>
              </a:p>
            </p:txBody>
          </p:sp>
          <p:sp>
            <p:nvSpPr>
              <p:cNvPr id="36879" name="Text Box 32"/>
              <p:cNvSpPr txBox="1">
                <a:spLocks noChangeArrowheads="1"/>
              </p:cNvSpPr>
              <p:nvPr/>
            </p:nvSpPr>
            <p:spPr bwMode="auto">
              <a:xfrm>
                <a:off x="3046413" y="3006725"/>
                <a:ext cx="119221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LÝ</a:t>
                </a:r>
                <a:endParaRPr lang="en-US" sz="1400" b="1" dirty="0">
                  <a:solidFill>
                    <a:srgbClr val="660066"/>
                  </a:solidFill>
                  <a:cs typeface="Tahoma" charset="0"/>
                </a:endParaRPr>
              </a:p>
            </p:txBody>
          </p:sp>
          <p:sp>
            <p:nvSpPr>
              <p:cNvPr id="36880" name="Text Box 33"/>
              <p:cNvSpPr txBox="1">
                <a:spLocks noChangeArrowheads="1"/>
              </p:cNvSpPr>
              <p:nvPr/>
            </p:nvSpPr>
            <p:spPr bwMode="auto">
              <a:xfrm>
                <a:off x="4371976" y="3006725"/>
                <a:ext cx="105886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THƯ KÝ</a:t>
                </a:r>
              </a:p>
            </p:txBody>
          </p:sp>
          <p:sp>
            <p:nvSpPr>
              <p:cNvPr id="36881" name="Text Box 34"/>
              <p:cNvSpPr txBox="1">
                <a:spLocks noChangeArrowheads="1"/>
              </p:cNvSpPr>
              <p:nvPr/>
            </p:nvSpPr>
            <p:spPr bwMode="auto">
              <a:xfrm>
                <a:off x="957262" y="4098925"/>
                <a:ext cx="1252538" cy="517525"/>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a:t>
                </a:r>
                <a:r>
                  <a:rPr lang="en-US" sz="1400" b="1" dirty="0">
                    <a:solidFill>
                      <a:srgbClr val="660066"/>
                    </a:solidFill>
                    <a:cs typeface="Tahoma" charset="0"/>
                  </a:rPr>
                  <a:t>LÝ </a:t>
                </a:r>
              </a:p>
              <a:p>
                <a:pPr algn="ctr" eaLnBrk="1" hangingPunct="1"/>
                <a:r>
                  <a:rPr lang="en-US" sz="1400" b="1" dirty="0" smtClean="0">
                    <a:solidFill>
                      <a:srgbClr val="660066"/>
                    </a:solidFill>
                    <a:cs typeface="Tahoma" charset="0"/>
                  </a:rPr>
                  <a:t>KỸ THUẬT</a:t>
                </a:r>
                <a:endParaRPr lang="en-US" sz="1400" b="1" dirty="0">
                  <a:solidFill>
                    <a:srgbClr val="660066"/>
                  </a:solidFill>
                  <a:cs typeface="Tahoma" charset="0"/>
                </a:endParaRPr>
              </a:p>
            </p:txBody>
          </p:sp>
          <p:sp>
            <p:nvSpPr>
              <p:cNvPr id="36882" name="Text Box 35"/>
              <p:cNvSpPr txBox="1">
                <a:spLocks noChangeArrowheads="1"/>
              </p:cNvSpPr>
              <p:nvPr/>
            </p:nvSpPr>
            <p:spPr bwMode="auto">
              <a:xfrm>
                <a:off x="5564188" y="3006725"/>
                <a:ext cx="1457325"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NHÂN VIÊN</a:t>
                </a:r>
              </a:p>
            </p:txBody>
          </p:sp>
          <p:sp>
            <p:nvSpPr>
              <p:cNvPr id="36883" name="Line 36"/>
              <p:cNvSpPr>
                <a:spLocks noChangeShapeType="1"/>
              </p:cNvSpPr>
              <p:nvPr/>
            </p:nvSpPr>
            <p:spPr bwMode="auto">
              <a:xfrm>
                <a:off x="1323976" y="2787650"/>
                <a:ext cx="11922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4" name="Line 37"/>
              <p:cNvSpPr>
                <a:spLocks noChangeShapeType="1"/>
              </p:cNvSpPr>
              <p:nvPr/>
            </p:nvSpPr>
            <p:spPr bwMode="auto">
              <a:xfrm>
                <a:off x="3708401" y="2787650"/>
                <a:ext cx="251777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5" name="Line 38"/>
              <p:cNvSpPr>
                <a:spLocks noChangeShapeType="1"/>
              </p:cNvSpPr>
              <p:nvPr/>
            </p:nvSpPr>
            <p:spPr bwMode="auto">
              <a:xfrm>
                <a:off x="1323976"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6" name="Line 39"/>
              <p:cNvSpPr>
                <a:spLocks noChangeShapeType="1"/>
              </p:cNvSpPr>
              <p:nvPr/>
            </p:nvSpPr>
            <p:spPr bwMode="auto">
              <a:xfrm>
                <a:off x="2516188"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7" name="Line 40"/>
              <p:cNvSpPr>
                <a:spLocks noChangeShapeType="1"/>
              </p:cNvSpPr>
              <p:nvPr/>
            </p:nvSpPr>
            <p:spPr bwMode="auto">
              <a:xfrm>
                <a:off x="37084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8" name="Line 41"/>
              <p:cNvSpPr>
                <a:spLocks noChangeShapeType="1"/>
              </p:cNvSpPr>
              <p:nvPr/>
            </p:nvSpPr>
            <p:spPr bwMode="auto">
              <a:xfrm>
                <a:off x="6226176" y="2787650"/>
                <a:ext cx="0" cy="22701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9" name="Line 42"/>
              <p:cNvSpPr>
                <a:spLocks noChangeShapeType="1"/>
              </p:cNvSpPr>
              <p:nvPr/>
            </p:nvSpPr>
            <p:spPr bwMode="auto">
              <a:xfrm>
                <a:off x="49022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0" name="Line 43"/>
              <p:cNvSpPr>
                <a:spLocks noChangeShapeType="1"/>
              </p:cNvSpPr>
              <p:nvPr/>
            </p:nvSpPr>
            <p:spPr bwMode="auto">
              <a:xfrm flipV="1">
                <a:off x="198755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1" name="Line 44"/>
              <p:cNvSpPr>
                <a:spLocks noChangeShapeType="1"/>
              </p:cNvSpPr>
              <p:nvPr/>
            </p:nvSpPr>
            <p:spPr bwMode="auto">
              <a:xfrm flipV="1">
                <a:off x="490220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2" name="Text Box 45"/>
              <p:cNvSpPr txBox="1">
                <a:spLocks noChangeArrowheads="1"/>
              </p:cNvSpPr>
              <p:nvPr/>
            </p:nvSpPr>
            <p:spPr bwMode="auto">
              <a:xfrm>
                <a:off x="2424113" y="4098925"/>
                <a:ext cx="1462087" cy="517525"/>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a:t>
                </a:r>
                <a:r>
                  <a:rPr lang="en-US" sz="1400" b="1" dirty="0">
                    <a:solidFill>
                      <a:srgbClr val="660066"/>
                    </a:solidFill>
                    <a:cs typeface="Tahoma" charset="0"/>
                  </a:rPr>
                  <a:t>LÝ </a:t>
                </a:r>
              </a:p>
              <a:p>
                <a:pPr algn="ctr" eaLnBrk="1" hangingPunct="1"/>
                <a:r>
                  <a:rPr lang="en-US" sz="1400" b="1" dirty="0">
                    <a:solidFill>
                      <a:srgbClr val="660066"/>
                    </a:solidFill>
                    <a:cs typeface="Tahoma" charset="0"/>
                  </a:rPr>
                  <a:t>HÀNH CHÍNH</a:t>
                </a:r>
              </a:p>
            </p:txBody>
          </p:sp>
          <p:sp>
            <p:nvSpPr>
              <p:cNvPr id="36893" name="Line 46"/>
              <p:cNvSpPr>
                <a:spLocks noChangeShapeType="1"/>
              </p:cNvSpPr>
              <p:nvPr/>
            </p:nvSpPr>
            <p:spPr bwMode="auto">
              <a:xfrm>
                <a:off x="1323976" y="3881438"/>
                <a:ext cx="22526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4" name="Line 47"/>
              <p:cNvSpPr>
                <a:spLocks noChangeShapeType="1"/>
              </p:cNvSpPr>
              <p:nvPr/>
            </p:nvSpPr>
            <p:spPr bwMode="auto">
              <a:xfrm>
                <a:off x="1323976"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5" name="Line 48"/>
              <p:cNvSpPr>
                <a:spLocks noChangeShapeType="1"/>
              </p:cNvSpPr>
              <p:nvPr/>
            </p:nvSpPr>
            <p:spPr bwMode="auto">
              <a:xfrm>
                <a:off x="3576638"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6" name="Line 49"/>
              <p:cNvSpPr>
                <a:spLocks noChangeShapeType="1"/>
              </p:cNvSpPr>
              <p:nvPr/>
            </p:nvSpPr>
            <p:spPr bwMode="auto">
              <a:xfrm flipV="1">
                <a:off x="3311526"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7" name="Text Box 50"/>
              <p:cNvSpPr txBox="1">
                <a:spLocks noChangeArrowheads="1"/>
              </p:cNvSpPr>
              <p:nvPr/>
            </p:nvSpPr>
            <p:spPr bwMode="auto">
              <a:xfrm>
                <a:off x="4106863" y="4098925"/>
                <a:ext cx="132397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660066"/>
                    </a:solidFill>
                    <a:cs typeface="Tahoma" charset="0"/>
                  </a:rPr>
                  <a:t>NHÂN </a:t>
                </a:r>
                <a:r>
                  <a:rPr lang="en-US" sz="1400" b="1" dirty="0" smtClean="0">
                    <a:solidFill>
                      <a:srgbClr val="660066"/>
                    </a:solidFill>
                    <a:cs typeface="Tahoma" charset="0"/>
                  </a:rPr>
                  <a:t>VIÊN</a:t>
                </a:r>
              </a:p>
              <a:p>
                <a:pPr algn="ctr" eaLnBrk="1" hangingPunct="1"/>
                <a:r>
                  <a:rPr lang="en-US" sz="1400" b="1" dirty="0" smtClean="0">
                    <a:solidFill>
                      <a:srgbClr val="660066"/>
                    </a:solidFill>
                    <a:cs typeface="Tahoma" charset="0"/>
                  </a:rPr>
                  <a:t>LẬP TRÌNH</a:t>
                </a:r>
                <a:endParaRPr lang="en-US" sz="1400" b="1" dirty="0">
                  <a:solidFill>
                    <a:srgbClr val="660066"/>
                  </a:solidFill>
                  <a:cs typeface="Tahoma" charset="0"/>
                </a:endParaRPr>
              </a:p>
            </p:txBody>
          </p:sp>
          <p:sp>
            <p:nvSpPr>
              <p:cNvPr id="36898" name="Text Box 51"/>
              <p:cNvSpPr txBox="1">
                <a:spLocks noChangeArrowheads="1"/>
              </p:cNvSpPr>
              <p:nvPr/>
            </p:nvSpPr>
            <p:spPr bwMode="auto">
              <a:xfrm>
                <a:off x="5564188" y="4098925"/>
                <a:ext cx="145732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NHÂN VIÊN BÁN HÀNG</a:t>
                </a:r>
              </a:p>
            </p:txBody>
          </p:sp>
          <p:sp>
            <p:nvSpPr>
              <p:cNvPr id="36899" name="Text Box 52"/>
              <p:cNvSpPr txBox="1">
                <a:spLocks noChangeArrowheads="1"/>
              </p:cNvSpPr>
              <p:nvPr/>
            </p:nvSpPr>
            <p:spPr bwMode="auto">
              <a:xfrm>
                <a:off x="7153275" y="4098925"/>
                <a:ext cx="145732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660066"/>
                    </a:solidFill>
                    <a:cs typeface="Tahoma" charset="0"/>
                  </a:rPr>
                  <a:t>NHÂN VIÊN </a:t>
                </a:r>
                <a:r>
                  <a:rPr lang="en-US" sz="1400" b="1" dirty="0" smtClean="0">
                    <a:solidFill>
                      <a:srgbClr val="660066"/>
                    </a:solidFill>
                    <a:cs typeface="Tahoma" charset="0"/>
                  </a:rPr>
                  <a:t>TIẾP THỊ</a:t>
                </a:r>
                <a:endParaRPr lang="en-US" sz="1400" b="1" dirty="0">
                  <a:solidFill>
                    <a:srgbClr val="660066"/>
                  </a:solidFill>
                  <a:cs typeface="Tahoma" charset="0"/>
                </a:endParaRPr>
              </a:p>
            </p:txBody>
          </p:sp>
          <p:sp>
            <p:nvSpPr>
              <p:cNvPr id="36900" name="Line 53"/>
              <p:cNvSpPr>
                <a:spLocks noChangeShapeType="1"/>
              </p:cNvSpPr>
              <p:nvPr/>
            </p:nvSpPr>
            <p:spPr bwMode="auto">
              <a:xfrm>
                <a:off x="4768850" y="3881438"/>
                <a:ext cx="30464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1" name="Line 54"/>
              <p:cNvSpPr>
                <a:spLocks noChangeShapeType="1"/>
              </p:cNvSpPr>
              <p:nvPr/>
            </p:nvSpPr>
            <p:spPr bwMode="auto">
              <a:xfrm>
                <a:off x="4768850"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2" name="Line 55"/>
              <p:cNvSpPr>
                <a:spLocks noChangeShapeType="1"/>
              </p:cNvSpPr>
              <p:nvPr/>
            </p:nvSpPr>
            <p:spPr bwMode="auto">
              <a:xfrm>
                <a:off x="78152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3" name="Line 56"/>
              <p:cNvSpPr>
                <a:spLocks noChangeShapeType="1"/>
              </p:cNvSpPr>
              <p:nvPr/>
            </p:nvSpPr>
            <p:spPr bwMode="auto">
              <a:xfrm>
                <a:off x="59610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4" name="Line 57"/>
              <p:cNvSpPr>
                <a:spLocks noChangeShapeType="1"/>
              </p:cNvSpPr>
              <p:nvPr/>
            </p:nvSpPr>
            <p:spPr bwMode="auto">
              <a:xfrm flipV="1">
                <a:off x="5961063"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grpSp>
        <p:sp>
          <p:nvSpPr>
            <p:cNvPr id="36872" name="Text Box 58"/>
            <p:cNvSpPr txBox="1">
              <a:spLocks noChangeArrowheads="1"/>
            </p:cNvSpPr>
            <p:nvPr/>
          </p:nvSpPr>
          <p:spPr bwMode="auto">
            <a:xfrm>
              <a:off x="2057400" y="2514600"/>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(t, e)</a:t>
              </a:r>
              <a:endParaRPr lang="en-US">
                <a:solidFill>
                  <a:srgbClr val="660066"/>
                </a:solidFill>
              </a:endParaRPr>
            </a:p>
          </p:txBody>
        </p:sp>
        <p:sp>
          <p:nvSpPr>
            <p:cNvPr id="36873" name="Text Box 59"/>
            <p:cNvSpPr txBox="1">
              <a:spLocks noChangeArrowheads="1"/>
            </p:cNvSpPr>
            <p:nvPr/>
          </p:nvSpPr>
          <p:spPr bwMode="auto">
            <a:xfrm>
              <a:off x="5380037" y="2459037"/>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(p, e)</a:t>
              </a:r>
              <a:endParaRPr lang="en-US">
                <a:solidFill>
                  <a:srgbClr val="660066"/>
                </a:solidFill>
              </a:endParaRPr>
            </a:p>
          </p:txBody>
        </p:sp>
        <p:sp>
          <p:nvSpPr>
            <p:cNvPr id="36874" name="Text Box 60"/>
            <p:cNvSpPr txBox="1">
              <a:spLocks noChangeArrowheads="1"/>
            </p:cNvSpPr>
            <p:nvPr/>
          </p:nvSpPr>
          <p:spPr bwMode="auto">
            <a:xfrm>
              <a:off x="3352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(t, o)</a:t>
              </a:r>
              <a:endParaRPr lang="en-US">
                <a:solidFill>
                  <a:srgbClr val="660066"/>
                </a:solidFill>
              </a:endParaRPr>
            </a:p>
          </p:txBody>
        </p:sp>
        <p:sp>
          <p:nvSpPr>
            <p:cNvPr id="36875" name="Text Box 61"/>
            <p:cNvSpPr txBox="1">
              <a:spLocks noChangeArrowheads="1"/>
            </p:cNvSpPr>
            <p:nvPr/>
          </p:nvSpPr>
          <p:spPr bwMode="auto">
            <a:xfrm>
              <a:off x="6019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(p, o)</a:t>
              </a:r>
              <a:endParaRPr lang="en-US">
                <a:solidFill>
                  <a:srgbClr val="660066"/>
                </a:solidFill>
              </a:endParaRPr>
            </a:p>
          </p:txBody>
        </p:sp>
      </p:grpSp>
    </p:spTree>
    <p:extLst>
      <p:ext uri="{BB962C8B-B14F-4D97-AF65-F5344CB8AC3E}">
        <p14:creationId xmlns:p14="http://schemas.microsoft.com/office/powerpoint/2010/main" val="7919252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33" name="Rectangle 45"/>
          <p:cNvSpPr>
            <a:spLocks noGrp="1" noChangeArrowheads="1"/>
          </p:cNvSpPr>
          <p:nvPr>
            <p:ph type="title"/>
          </p:nvPr>
        </p:nvSpPr>
        <p:spPr/>
        <p:txBody>
          <a:bodyPr/>
          <a:lstStyle/>
          <a:p>
            <a:r>
              <a:rPr lang="en-US"/>
              <a:t>Tập con</a:t>
            </a:r>
          </a:p>
        </p:txBody>
      </p:sp>
      <p:sp>
        <p:nvSpPr>
          <p:cNvPr id="37934" name="Rectangle 46"/>
          <p:cNvSpPr>
            <a:spLocks noGrp="1" noChangeArrowheads="1"/>
          </p:cNvSpPr>
          <p:nvPr>
            <p:ph idx="1"/>
          </p:nvPr>
        </p:nvSpPr>
        <p:spPr/>
        <p:txBody>
          <a:bodyPr/>
          <a:lstStyle/>
          <a:p>
            <a:r>
              <a:rPr lang="en-US"/>
              <a:t>Là trường hợp đặc biệt của tổng quát hóa</a:t>
            </a:r>
          </a:p>
          <a:p>
            <a:pPr lvl="1"/>
            <a:r>
              <a:rPr lang="en-US"/>
              <a:t>Chỉ có 1 thực thể chuyên biệt</a:t>
            </a:r>
          </a:p>
        </p:txBody>
      </p:sp>
      <p:grpSp>
        <p:nvGrpSpPr>
          <p:cNvPr id="37895" name="Group 77"/>
          <p:cNvGrpSpPr>
            <a:grpSpLocks/>
          </p:cNvGrpSpPr>
          <p:nvPr/>
        </p:nvGrpSpPr>
        <p:grpSpPr bwMode="auto">
          <a:xfrm>
            <a:off x="4929701" y="3411168"/>
            <a:ext cx="3581400" cy="1638300"/>
            <a:chOff x="4876800" y="3162300"/>
            <a:chExt cx="3581400" cy="1638300"/>
          </a:xfrm>
        </p:grpSpPr>
        <p:sp>
          <p:nvSpPr>
            <p:cNvPr id="37913" name="Text Box 37"/>
            <p:cNvSpPr txBox="1">
              <a:spLocks noChangeArrowheads="1"/>
            </p:cNvSpPr>
            <p:nvPr/>
          </p:nvSpPr>
          <p:spPr bwMode="auto">
            <a:xfrm>
              <a:off x="4876800" y="3276600"/>
              <a:ext cx="1633538" cy="3810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lumMod val="50000"/>
                    </a:schemeClr>
                  </a:solidFill>
                  <a:cs typeface="Tahoma" charset="0"/>
                </a:rPr>
                <a:t>KHÁCH HÀNG</a:t>
              </a:r>
            </a:p>
          </p:txBody>
        </p:sp>
        <p:sp>
          <p:nvSpPr>
            <p:cNvPr id="37914" name="Text Box 38"/>
            <p:cNvSpPr txBox="1">
              <a:spLocks noChangeArrowheads="1"/>
            </p:cNvSpPr>
            <p:nvPr/>
          </p:nvSpPr>
          <p:spPr bwMode="auto">
            <a:xfrm>
              <a:off x="4876800" y="4114800"/>
              <a:ext cx="1633538" cy="457200"/>
            </a:xfrm>
            <a:prstGeom prst="rect">
              <a:avLst/>
            </a:prstGeom>
            <a:solidFill>
              <a:srgbClr val="A6C36B"/>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lumMod val="50000"/>
                    </a:schemeClr>
                  </a:solidFill>
                  <a:cs typeface="Tahoma" charset="0"/>
                </a:rPr>
                <a:t>KHÁCH QUEN</a:t>
              </a:r>
            </a:p>
          </p:txBody>
        </p:sp>
        <p:sp>
          <p:nvSpPr>
            <p:cNvPr id="37915" name="Line 39"/>
            <p:cNvSpPr>
              <a:spLocks noChangeShapeType="1"/>
            </p:cNvSpPr>
            <p:nvPr/>
          </p:nvSpPr>
          <p:spPr bwMode="auto">
            <a:xfrm flipV="1">
              <a:off x="5715000" y="36576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6" name="Oval 40"/>
            <p:cNvSpPr>
              <a:spLocks noChangeArrowheads="1"/>
            </p:cNvSpPr>
            <p:nvPr/>
          </p:nvSpPr>
          <p:spPr bwMode="auto">
            <a:xfrm>
              <a:off x="6765925" y="4457700"/>
              <a:ext cx="92075" cy="92075"/>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nvGrpSpPr>
            <p:cNvPr id="37917" name="Group 41"/>
            <p:cNvGrpSpPr>
              <a:grpSpLocks/>
            </p:cNvGrpSpPr>
            <p:nvPr/>
          </p:nvGrpSpPr>
          <p:grpSpPr bwMode="auto">
            <a:xfrm>
              <a:off x="6515100" y="3276600"/>
              <a:ext cx="466725" cy="112713"/>
              <a:chOff x="9000" y="9829"/>
              <a:chExt cx="736" cy="178"/>
            </a:xfrm>
          </p:grpSpPr>
          <p:sp>
            <p:nvSpPr>
              <p:cNvPr id="37930"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31" name="Oval 4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18" name="Text Box 44"/>
            <p:cNvSpPr txBox="1">
              <a:spLocks noChangeArrowheads="1"/>
            </p:cNvSpPr>
            <p:nvPr/>
          </p:nvSpPr>
          <p:spPr bwMode="auto">
            <a:xfrm>
              <a:off x="6781800" y="3162300"/>
              <a:ext cx="1219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Mã số KH</a:t>
              </a:r>
            </a:p>
          </p:txBody>
        </p:sp>
        <p:grpSp>
          <p:nvGrpSpPr>
            <p:cNvPr id="37919" name="Group 45"/>
            <p:cNvGrpSpPr>
              <a:grpSpLocks/>
            </p:cNvGrpSpPr>
            <p:nvPr/>
          </p:nvGrpSpPr>
          <p:grpSpPr bwMode="auto">
            <a:xfrm>
              <a:off x="6515100" y="3505200"/>
              <a:ext cx="466725" cy="112713"/>
              <a:chOff x="9000" y="9829"/>
              <a:chExt cx="736" cy="178"/>
            </a:xfrm>
          </p:grpSpPr>
          <p:sp>
            <p:nvSpPr>
              <p:cNvPr id="37928" name="Line 4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9" name="Oval 47"/>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20" name="Text Box 48"/>
            <p:cNvSpPr txBox="1">
              <a:spLocks noChangeArrowheads="1"/>
            </p:cNvSpPr>
            <p:nvPr/>
          </p:nvSpPr>
          <p:spPr bwMode="auto">
            <a:xfrm>
              <a:off x="6781800" y="34956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Tên KH</a:t>
              </a:r>
            </a:p>
          </p:txBody>
        </p:sp>
        <p:grpSp>
          <p:nvGrpSpPr>
            <p:cNvPr id="37921" name="Group 49"/>
            <p:cNvGrpSpPr>
              <a:grpSpLocks/>
            </p:cNvGrpSpPr>
            <p:nvPr/>
          </p:nvGrpSpPr>
          <p:grpSpPr bwMode="auto">
            <a:xfrm rot="1765648">
              <a:off x="6469894" y="3688785"/>
              <a:ext cx="466725" cy="112713"/>
              <a:chOff x="9000" y="9829"/>
              <a:chExt cx="736" cy="178"/>
            </a:xfrm>
          </p:grpSpPr>
          <p:sp>
            <p:nvSpPr>
              <p:cNvPr id="37926"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7"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22" name="Text Box 52"/>
            <p:cNvSpPr txBox="1">
              <a:spLocks noChangeArrowheads="1"/>
            </p:cNvSpPr>
            <p:nvPr/>
          </p:nvSpPr>
          <p:spPr bwMode="auto">
            <a:xfrm>
              <a:off x="6819900" y="3810000"/>
              <a:ext cx="1028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Điên thoại</a:t>
              </a:r>
            </a:p>
          </p:txBody>
        </p:sp>
        <p:sp>
          <p:nvSpPr>
            <p:cNvPr id="37923" name="Line 61"/>
            <p:cNvSpPr>
              <a:spLocks noChangeShapeType="1"/>
            </p:cNvSpPr>
            <p:nvPr/>
          </p:nvSpPr>
          <p:spPr bwMode="auto">
            <a:xfrm>
              <a:off x="6515100" y="4229100"/>
              <a:ext cx="266700" cy="2667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4" name="Text Box 62"/>
            <p:cNvSpPr txBox="1">
              <a:spLocks noChangeArrowheads="1"/>
            </p:cNvSpPr>
            <p:nvPr/>
          </p:nvSpPr>
          <p:spPr bwMode="auto">
            <a:xfrm>
              <a:off x="6858000" y="4457700"/>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Mức công nợ</a:t>
              </a:r>
            </a:p>
          </p:txBody>
        </p:sp>
        <p:sp>
          <p:nvSpPr>
            <p:cNvPr id="37925" name="Text Box 60"/>
            <p:cNvSpPr txBox="1">
              <a:spLocks noChangeArrowheads="1"/>
            </p:cNvSpPr>
            <p:nvPr/>
          </p:nvSpPr>
          <p:spPr bwMode="auto">
            <a:xfrm>
              <a:off x="5715000" y="3810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(p, e)</a:t>
              </a:r>
            </a:p>
          </p:txBody>
        </p:sp>
      </p:grpSp>
      <p:grpSp>
        <p:nvGrpSpPr>
          <p:cNvPr id="37896" name="Group 76"/>
          <p:cNvGrpSpPr>
            <a:grpSpLocks/>
          </p:cNvGrpSpPr>
          <p:nvPr/>
        </p:nvGrpSpPr>
        <p:grpSpPr bwMode="auto">
          <a:xfrm>
            <a:off x="967301" y="3449268"/>
            <a:ext cx="3276600" cy="1676400"/>
            <a:chOff x="914400" y="3200400"/>
            <a:chExt cx="3276600" cy="1676400"/>
          </a:xfrm>
        </p:grpSpPr>
        <p:sp>
          <p:nvSpPr>
            <p:cNvPr id="37898" name="Text Box 33"/>
            <p:cNvSpPr txBox="1">
              <a:spLocks noChangeArrowheads="1"/>
            </p:cNvSpPr>
            <p:nvPr/>
          </p:nvSpPr>
          <p:spPr bwMode="auto">
            <a:xfrm>
              <a:off x="1066800" y="3276600"/>
              <a:ext cx="1671638" cy="35083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chemeClr val="tx2">
                      <a:lumMod val="50000"/>
                    </a:schemeClr>
                  </a:solidFill>
                  <a:cs typeface="Tahoma" charset="0"/>
                </a:rPr>
                <a:t>CÔNG-NHÂN</a:t>
              </a:r>
            </a:p>
          </p:txBody>
        </p:sp>
        <p:sp>
          <p:nvSpPr>
            <p:cNvPr id="37899" name="Text Box 34"/>
            <p:cNvSpPr txBox="1">
              <a:spLocks noChangeArrowheads="1"/>
            </p:cNvSpPr>
            <p:nvPr/>
          </p:nvSpPr>
          <p:spPr bwMode="auto">
            <a:xfrm>
              <a:off x="914400" y="4084638"/>
              <a:ext cx="2108200" cy="563562"/>
            </a:xfrm>
            <a:prstGeom prst="rect">
              <a:avLst/>
            </a:prstGeom>
            <a:solidFill>
              <a:srgbClr val="A6C36B"/>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chemeClr val="tx2">
                      <a:lumMod val="50000"/>
                    </a:schemeClr>
                  </a:solidFill>
                  <a:cs typeface="Tahoma" charset="0"/>
                </a:rPr>
                <a:t>CÔNG-NHÂN </a:t>
              </a:r>
              <a:r>
                <a:rPr lang="en-US" sz="1400" b="1" dirty="0" smtClean="0">
                  <a:solidFill>
                    <a:schemeClr val="tx2">
                      <a:lumMod val="50000"/>
                    </a:schemeClr>
                  </a:solidFill>
                  <a:cs typeface="Tahoma" charset="0"/>
                </a:rPr>
                <a:t>THƯỜNG-</a:t>
              </a:r>
              <a:r>
                <a:rPr lang="en-US" sz="1400" b="1" dirty="0">
                  <a:solidFill>
                    <a:schemeClr val="tx2">
                      <a:lumMod val="50000"/>
                    </a:schemeClr>
                  </a:solidFill>
                  <a:cs typeface="Tahoma" charset="0"/>
                </a:rPr>
                <a:t>XUYÊN</a:t>
              </a:r>
            </a:p>
          </p:txBody>
        </p:sp>
        <p:sp>
          <p:nvSpPr>
            <p:cNvPr id="37900" name="Line 35"/>
            <p:cNvSpPr>
              <a:spLocks noChangeShapeType="1"/>
            </p:cNvSpPr>
            <p:nvPr/>
          </p:nvSpPr>
          <p:spPr bwMode="auto">
            <a:xfrm flipV="1">
              <a:off x="1828800" y="3629025"/>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01" name="Oval 36"/>
            <p:cNvSpPr>
              <a:spLocks noChangeArrowheads="1"/>
            </p:cNvSpPr>
            <p:nvPr/>
          </p:nvSpPr>
          <p:spPr bwMode="auto">
            <a:xfrm>
              <a:off x="3336925" y="4433888"/>
              <a:ext cx="92075" cy="9207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lumMod val="50000"/>
                  </a:schemeClr>
                </a:solidFill>
                <a:latin typeface="Tahoma" charset="0"/>
                <a:cs typeface="Tahoma" charset="0"/>
              </a:endParaRPr>
            </a:p>
          </p:txBody>
        </p:sp>
        <p:grpSp>
          <p:nvGrpSpPr>
            <p:cNvPr id="37902" name="Group 53"/>
            <p:cNvGrpSpPr>
              <a:grpSpLocks/>
            </p:cNvGrpSpPr>
            <p:nvPr/>
          </p:nvGrpSpPr>
          <p:grpSpPr bwMode="auto">
            <a:xfrm rot="-498088">
              <a:off x="2743200" y="3332163"/>
              <a:ext cx="466725" cy="112712"/>
              <a:chOff x="9000" y="9829"/>
              <a:chExt cx="736" cy="178"/>
            </a:xfrm>
          </p:grpSpPr>
          <p:sp>
            <p:nvSpPr>
              <p:cNvPr id="37911" name="Line 5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2" name="Oval 5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03" name="Text Box 56"/>
            <p:cNvSpPr txBox="1">
              <a:spLocks noChangeArrowheads="1"/>
            </p:cNvSpPr>
            <p:nvPr/>
          </p:nvSpPr>
          <p:spPr bwMode="auto">
            <a:xfrm>
              <a:off x="3200400" y="3200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Họ tên</a:t>
              </a:r>
            </a:p>
          </p:txBody>
        </p:sp>
        <p:grpSp>
          <p:nvGrpSpPr>
            <p:cNvPr id="37904" name="Group 57"/>
            <p:cNvGrpSpPr>
              <a:grpSpLocks/>
            </p:cNvGrpSpPr>
            <p:nvPr/>
          </p:nvGrpSpPr>
          <p:grpSpPr bwMode="auto">
            <a:xfrm rot="876396">
              <a:off x="2743200" y="3513138"/>
              <a:ext cx="466725" cy="112712"/>
              <a:chOff x="9000" y="9829"/>
              <a:chExt cx="736" cy="178"/>
            </a:xfrm>
          </p:grpSpPr>
          <p:sp>
            <p:nvSpPr>
              <p:cNvPr id="37909" name="Line 5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0" name="Oval 5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05" name="Text Box 60"/>
            <p:cNvSpPr txBox="1">
              <a:spLocks noChangeArrowheads="1"/>
            </p:cNvSpPr>
            <p:nvPr/>
          </p:nvSpPr>
          <p:spPr bwMode="auto">
            <a:xfrm>
              <a:off x="3200400" y="35052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Địa chỉ</a:t>
              </a:r>
            </a:p>
          </p:txBody>
        </p:sp>
        <p:sp>
          <p:nvSpPr>
            <p:cNvPr id="37906" name="Line 63"/>
            <p:cNvSpPr>
              <a:spLocks noChangeShapeType="1"/>
            </p:cNvSpPr>
            <p:nvPr/>
          </p:nvSpPr>
          <p:spPr bwMode="auto">
            <a:xfrm>
              <a:off x="3009900" y="4332288"/>
              <a:ext cx="34290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07" name="Text Box 64"/>
            <p:cNvSpPr txBox="1">
              <a:spLocks noChangeArrowheads="1"/>
            </p:cNvSpPr>
            <p:nvPr/>
          </p:nvSpPr>
          <p:spPr bwMode="auto">
            <a:xfrm>
              <a:off x="3352800" y="4427538"/>
              <a:ext cx="838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Ngày ký hợp đồng</a:t>
              </a:r>
            </a:p>
          </p:txBody>
        </p:sp>
        <p:sp>
          <p:nvSpPr>
            <p:cNvPr id="37908" name="Text Box 60"/>
            <p:cNvSpPr txBox="1">
              <a:spLocks noChangeArrowheads="1"/>
            </p:cNvSpPr>
            <p:nvPr/>
          </p:nvSpPr>
          <p:spPr bwMode="auto">
            <a:xfrm>
              <a:off x="1828800" y="37338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(p, e)</a:t>
              </a:r>
            </a:p>
          </p:txBody>
        </p:sp>
      </p:grpSp>
      <p:sp>
        <p:nvSpPr>
          <p:cNvPr id="37897" name="TextBox 78"/>
          <p:cNvSpPr txBox="1">
            <a:spLocks noChangeArrowheads="1"/>
          </p:cNvSpPr>
          <p:nvPr/>
        </p:nvSpPr>
        <p:spPr bwMode="auto">
          <a:xfrm>
            <a:off x="662501" y="5744793"/>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2000" b="1">
                <a:solidFill>
                  <a:srgbClr val="006600"/>
                </a:solidFill>
                <a:cs typeface="Tahoma" charset="0"/>
              </a:rPr>
              <a:t>Sự tương quan luôn là bán phần &amp; riêng biệt</a:t>
            </a:r>
          </a:p>
        </p:txBody>
      </p:sp>
    </p:spTree>
    <p:extLst>
      <p:ext uri="{BB962C8B-B14F-4D97-AF65-F5344CB8AC3E}">
        <p14:creationId xmlns:p14="http://schemas.microsoft.com/office/powerpoint/2010/main" val="1290054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2" name="Rectangle 50"/>
          <p:cNvSpPr>
            <a:spLocks noGrp="1" noChangeArrowheads="1"/>
          </p:cNvSpPr>
          <p:nvPr>
            <p:ph type="title"/>
          </p:nvPr>
        </p:nvSpPr>
        <p:spPr/>
        <p:txBody>
          <a:bodyPr/>
          <a:lstStyle/>
          <a:p>
            <a:r>
              <a:rPr lang="en-US"/>
              <a:t>Thuộc tính kết hợp</a:t>
            </a:r>
          </a:p>
        </p:txBody>
      </p:sp>
      <p:sp>
        <p:nvSpPr>
          <p:cNvPr id="38963" name="Rectangle 51"/>
          <p:cNvSpPr>
            <a:spLocks noGrp="1" noChangeArrowheads="1"/>
          </p:cNvSpPr>
          <p:nvPr>
            <p:ph idx="1"/>
          </p:nvPr>
        </p:nvSpPr>
        <p:spPr/>
        <p:txBody>
          <a:bodyPr/>
          <a:lstStyle/>
          <a:p>
            <a:r>
              <a:rPr lang="en-US"/>
              <a:t>Là 1 nhóm các thuộc tính có liên hệ</a:t>
            </a:r>
          </a:p>
        </p:txBody>
      </p:sp>
      <p:grpSp>
        <p:nvGrpSpPr>
          <p:cNvPr id="38919" name="Group 108"/>
          <p:cNvGrpSpPr>
            <a:grpSpLocks/>
          </p:cNvGrpSpPr>
          <p:nvPr/>
        </p:nvGrpSpPr>
        <p:grpSpPr bwMode="auto">
          <a:xfrm>
            <a:off x="1524000" y="2846942"/>
            <a:ext cx="5562600" cy="1752600"/>
            <a:chOff x="1524000" y="2209800"/>
            <a:chExt cx="5562600" cy="1752474"/>
          </a:xfrm>
        </p:grpSpPr>
        <p:cxnSp>
          <p:nvCxnSpPr>
            <p:cNvPr id="106" name="Straight Connector 105"/>
            <p:cNvCxnSpPr/>
            <p:nvPr/>
          </p:nvCxnSpPr>
          <p:spPr>
            <a:xfrm flipV="1">
              <a:off x="4876800" y="2471719"/>
              <a:ext cx="685800" cy="3809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309859"/>
              <a:ext cx="706438" cy="4158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05400" y="3081275"/>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942" name="Oval 40"/>
            <p:cNvSpPr>
              <a:spLocks noChangeArrowheads="1"/>
            </p:cNvSpPr>
            <p:nvPr/>
          </p:nvSpPr>
          <p:spPr bwMode="auto">
            <a:xfrm>
              <a:off x="3597275" y="2765842"/>
              <a:ext cx="1565275" cy="669925"/>
            </a:xfrm>
            <a:prstGeom prst="ellipse">
              <a:avLst/>
            </a:prstGeom>
            <a:solidFill>
              <a:srgbClr val="FFFFFF"/>
            </a:solidFill>
            <a:ln w="25400">
              <a:solidFill>
                <a:schemeClr val="tx2"/>
              </a:solidFill>
              <a:round/>
              <a:headEnd/>
              <a:tailEnd/>
            </a:ln>
          </p:spPr>
          <p:txBody>
            <a:bodyPr anchor="ctr"/>
            <a:lstStyle/>
            <a:p>
              <a:pPr algn="ctr"/>
              <a:endParaRPr lang="en-US" sz="1400" b="1">
                <a:solidFill>
                  <a:srgbClr val="0C4160"/>
                </a:solidFill>
                <a:latin typeface="Tahoma" charset="0"/>
                <a:cs typeface="Tahoma" charset="0"/>
              </a:endParaRPr>
            </a:p>
          </p:txBody>
        </p:sp>
        <p:sp>
          <p:nvSpPr>
            <p:cNvPr id="38943" name="Text Box 41"/>
            <p:cNvSpPr txBox="1">
              <a:spLocks noChangeArrowheads="1"/>
            </p:cNvSpPr>
            <p:nvPr/>
          </p:nvSpPr>
          <p:spPr bwMode="auto">
            <a:xfrm>
              <a:off x="3048000" y="3234154"/>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(0,n)</a:t>
              </a:r>
            </a:p>
          </p:txBody>
        </p:sp>
        <p:sp>
          <p:nvSpPr>
            <p:cNvPr id="38944" name="Text Box 42"/>
            <p:cNvSpPr txBox="1">
              <a:spLocks noChangeArrowheads="1"/>
            </p:cNvSpPr>
            <p:nvPr/>
          </p:nvSpPr>
          <p:spPr bwMode="auto">
            <a:xfrm>
              <a:off x="1524000" y="2869029"/>
              <a:ext cx="15144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0C4160"/>
                  </a:solidFill>
                  <a:cs typeface="Tahoma" charset="0"/>
                </a:rPr>
                <a:t>CON NGƯỜI</a:t>
              </a:r>
              <a:endParaRPr lang="en-US" sz="1400" b="1" dirty="0">
                <a:solidFill>
                  <a:srgbClr val="0C4160"/>
                </a:solidFill>
                <a:cs typeface="Tahoma" charset="0"/>
              </a:endParaRPr>
            </a:p>
          </p:txBody>
        </p:sp>
        <p:sp>
          <p:nvSpPr>
            <p:cNvPr id="38945" name="Text Box 43"/>
            <p:cNvSpPr txBox="1">
              <a:spLocks noChangeArrowheads="1"/>
            </p:cNvSpPr>
            <p:nvPr/>
          </p:nvSpPr>
          <p:spPr bwMode="auto">
            <a:xfrm>
              <a:off x="3886200" y="2929354"/>
              <a:ext cx="1006475" cy="334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0C4160"/>
                  </a:solidFill>
                  <a:cs typeface="Tahoma" charset="0"/>
                </a:rPr>
                <a:t>ĐỊA CHỈ</a:t>
              </a:r>
              <a:endParaRPr lang="en-US" sz="1400" b="1" dirty="0">
                <a:solidFill>
                  <a:srgbClr val="0C4160"/>
                </a:solidFill>
                <a:cs typeface="Tahoma" charset="0"/>
              </a:endParaRPr>
            </a:p>
          </p:txBody>
        </p:sp>
        <p:sp>
          <p:nvSpPr>
            <p:cNvPr id="38946" name="Line 44"/>
            <p:cNvSpPr>
              <a:spLocks noChangeShapeType="1"/>
            </p:cNvSpPr>
            <p:nvPr/>
          </p:nvSpPr>
          <p:spPr bwMode="auto">
            <a:xfrm flipH="1" flipV="1">
              <a:off x="3038475" y="3148429"/>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47" name="Oval 47"/>
            <p:cNvSpPr>
              <a:spLocks noChangeArrowheads="1"/>
            </p:cNvSpPr>
            <p:nvPr/>
          </p:nvSpPr>
          <p:spPr bwMode="auto">
            <a:xfrm>
              <a:off x="5667549" y="271432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48" name="Oval 50"/>
            <p:cNvSpPr>
              <a:spLocks noChangeArrowheads="1"/>
            </p:cNvSpPr>
            <p:nvPr/>
          </p:nvSpPr>
          <p:spPr bwMode="auto">
            <a:xfrm>
              <a:off x="5791200" y="3386554"/>
              <a:ext cx="112713"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49"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50" name="TextBox 89"/>
            <p:cNvSpPr txBox="1">
              <a:spLocks noChangeArrowheads="1"/>
            </p:cNvSpPr>
            <p:nvPr/>
          </p:nvSpPr>
          <p:spPr bwMode="auto">
            <a:xfrm>
              <a:off x="5791200" y="2547912"/>
              <a:ext cx="9525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Đường</a:t>
              </a:r>
            </a:p>
          </p:txBody>
        </p:sp>
        <p:sp>
          <p:nvSpPr>
            <p:cNvPr id="38951" name="TextBox 90"/>
            <p:cNvSpPr txBox="1">
              <a:spLocks noChangeArrowheads="1"/>
            </p:cNvSpPr>
            <p:nvPr/>
          </p:nvSpPr>
          <p:spPr bwMode="auto">
            <a:xfrm>
              <a:off x="5638800" y="2209800"/>
              <a:ext cx="9144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Số nhà</a:t>
              </a:r>
            </a:p>
          </p:txBody>
        </p:sp>
        <p:sp>
          <p:nvSpPr>
            <p:cNvPr id="38952" name="TextBox 91"/>
            <p:cNvSpPr txBox="1">
              <a:spLocks noChangeArrowheads="1"/>
            </p:cNvSpPr>
            <p:nvPr/>
          </p:nvSpPr>
          <p:spPr bwMode="auto">
            <a:xfrm>
              <a:off x="5791200" y="2895551"/>
              <a:ext cx="9144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Quận</a:t>
              </a:r>
            </a:p>
          </p:txBody>
        </p:sp>
        <p:sp>
          <p:nvSpPr>
            <p:cNvPr id="38953" name="TextBox 92"/>
            <p:cNvSpPr txBox="1">
              <a:spLocks noChangeArrowheads="1"/>
            </p:cNvSpPr>
            <p:nvPr/>
          </p:nvSpPr>
          <p:spPr bwMode="auto">
            <a:xfrm>
              <a:off x="5867400" y="3309858"/>
              <a:ext cx="12192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Thành phố</a:t>
              </a:r>
            </a:p>
          </p:txBody>
        </p:sp>
        <p:sp>
          <p:nvSpPr>
            <p:cNvPr id="38954" name="TextBox 93"/>
            <p:cNvSpPr txBox="1">
              <a:spLocks noChangeArrowheads="1"/>
            </p:cNvSpPr>
            <p:nvPr/>
          </p:nvSpPr>
          <p:spPr bwMode="auto">
            <a:xfrm>
              <a:off x="5715000" y="3657496"/>
              <a:ext cx="9906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Quốc gia</a:t>
              </a:r>
            </a:p>
          </p:txBody>
        </p:sp>
        <p:sp>
          <p:nvSpPr>
            <p:cNvPr id="38955" name="Oval 50"/>
            <p:cNvSpPr>
              <a:spLocks noChangeArrowheads="1"/>
            </p:cNvSpPr>
            <p:nvPr/>
          </p:nvSpPr>
          <p:spPr bwMode="auto">
            <a:xfrm>
              <a:off x="5639865" y="3690310"/>
              <a:ext cx="112713"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cxnSp>
          <p:nvCxnSpPr>
            <p:cNvPr id="98" name="Straight Connector 97"/>
            <p:cNvCxnSpPr>
              <a:endCxn id="38948" idx="2"/>
            </p:cNvCxnSpPr>
            <p:nvPr/>
          </p:nvCxnSpPr>
          <p:spPr>
            <a:xfrm>
              <a:off x="5105400" y="3233664"/>
              <a:ext cx="685800" cy="2079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080000" y="2776497"/>
              <a:ext cx="609600" cy="15238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958" name="Oval 47"/>
            <p:cNvSpPr>
              <a:spLocks noChangeArrowheads="1"/>
            </p:cNvSpPr>
            <p:nvPr/>
          </p:nvSpPr>
          <p:spPr bwMode="auto">
            <a:xfrm>
              <a:off x="5703518" y="3046829"/>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grpSp>
        <p:nvGrpSpPr>
          <p:cNvPr id="38920" name="Group 144"/>
          <p:cNvGrpSpPr>
            <a:grpSpLocks/>
          </p:cNvGrpSpPr>
          <p:nvPr/>
        </p:nvGrpSpPr>
        <p:grpSpPr bwMode="auto">
          <a:xfrm>
            <a:off x="1371600" y="5134530"/>
            <a:ext cx="5372100" cy="912812"/>
            <a:chOff x="1295400" y="4648200"/>
            <a:chExt cx="5372100" cy="913464"/>
          </a:xfrm>
        </p:grpSpPr>
        <p:sp>
          <p:nvSpPr>
            <p:cNvPr id="38921" name="Text Box 55"/>
            <p:cNvSpPr txBox="1">
              <a:spLocks noChangeArrowheads="1"/>
            </p:cNvSpPr>
            <p:nvPr/>
          </p:nvSpPr>
          <p:spPr bwMode="auto">
            <a:xfrm>
              <a:off x="1295400" y="5002864"/>
              <a:ext cx="17176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0C4160"/>
                  </a:solidFill>
                  <a:cs typeface="Tahoma" charset="0"/>
                </a:rPr>
                <a:t>NHÂN KHẨU</a:t>
              </a:r>
            </a:p>
          </p:txBody>
        </p:sp>
        <p:sp>
          <p:nvSpPr>
            <p:cNvPr id="38922" name="Oval 56"/>
            <p:cNvSpPr>
              <a:spLocks noChangeArrowheads="1"/>
            </p:cNvSpPr>
            <p:nvPr/>
          </p:nvSpPr>
          <p:spPr bwMode="auto">
            <a:xfrm>
              <a:off x="3594100" y="4863164"/>
              <a:ext cx="1565275" cy="669925"/>
            </a:xfrm>
            <a:prstGeom prst="ellipse">
              <a:avLst/>
            </a:prstGeom>
            <a:solidFill>
              <a:srgbClr val="FFFFFF"/>
            </a:solidFill>
            <a:ln w="25400">
              <a:solidFill>
                <a:schemeClr val="tx2"/>
              </a:solidFill>
              <a:round/>
              <a:headEnd/>
              <a:tailEnd/>
            </a:ln>
          </p:spPr>
          <p:txBody>
            <a:bodyPr anchor="ctr"/>
            <a:lstStyle/>
            <a:p>
              <a:pPr algn="ctr"/>
              <a:r>
                <a:rPr lang="en-US" sz="1400" b="1">
                  <a:solidFill>
                    <a:srgbClr val="0C4160"/>
                  </a:solidFill>
                  <a:latin typeface="Tahoma" charset="0"/>
                  <a:cs typeface="Tahoma" charset="0"/>
                </a:rPr>
                <a:t>CMND</a:t>
              </a:r>
            </a:p>
          </p:txBody>
        </p:sp>
        <p:sp>
          <p:nvSpPr>
            <p:cNvPr id="38923" name="Line 57"/>
            <p:cNvSpPr>
              <a:spLocks noChangeShapeType="1"/>
            </p:cNvSpPr>
            <p:nvPr/>
          </p:nvSpPr>
          <p:spPr bwMode="auto">
            <a:xfrm>
              <a:off x="3035300" y="5142564"/>
              <a:ext cx="55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grpSp>
          <p:nvGrpSpPr>
            <p:cNvPr id="38924" name="Group 58"/>
            <p:cNvGrpSpPr>
              <a:grpSpLocks/>
            </p:cNvGrpSpPr>
            <p:nvPr/>
          </p:nvGrpSpPr>
          <p:grpSpPr bwMode="auto">
            <a:xfrm>
              <a:off x="5130800" y="5061602"/>
              <a:ext cx="571500" cy="136525"/>
              <a:chOff x="9000" y="9829"/>
              <a:chExt cx="736" cy="178"/>
            </a:xfrm>
          </p:grpSpPr>
          <p:sp>
            <p:nvSpPr>
              <p:cNvPr id="38936" name="Line 5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7" name="Oval 60"/>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sp>
          <p:nvSpPr>
            <p:cNvPr id="38925" name="Text Box 61"/>
            <p:cNvSpPr txBox="1">
              <a:spLocks noChangeArrowheads="1"/>
            </p:cNvSpPr>
            <p:nvPr/>
          </p:nvSpPr>
          <p:spPr bwMode="auto">
            <a:xfrm>
              <a:off x="5829300" y="50028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Ngày lập</a:t>
              </a:r>
            </a:p>
          </p:txBody>
        </p:sp>
        <p:grpSp>
          <p:nvGrpSpPr>
            <p:cNvPr id="38926" name="Group 62"/>
            <p:cNvGrpSpPr>
              <a:grpSpLocks/>
            </p:cNvGrpSpPr>
            <p:nvPr/>
          </p:nvGrpSpPr>
          <p:grpSpPr bwMode="auto">
            <a:xfrm rot="-1883968">
              <a:off x="5072063" y="4863164"/>
              <a:ext cx="571500" cy="138113"/>
              <a:chOff x="9000" y="9829"/>
              <a:chExt cx="736" cy="178"/>
            </a:xfrm>
          </p:grpSpPr>
          <p:sp>
            <p:nvSpPr>
              <p:cNvPr id="38934" name="Line 6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5" name="Oval 64"/>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grpSp>
          <p:nvGrpSpPr>
            <p:cNvPr id="38927" name="Group 66"/>
            <p:cNvGrpSpPr>
              <a:grpSpLocks/>
            </p:cNvGrpSpPr>
            <p:nvPr/>
          </p:nvGrpSpPr>
          <p:grpSpPr bwMode="auto">
            <a:xfrm rot="1507977">
              <a:off x="5130800" y="5282264"/>
              <a:ext cx="571500" cy="138113"/>
              <a:chOff x="9000" y="9829"/>
              <a:chExt cx="736" cy="178"/>
            </a:xfrm>
          </p:grpSpPr>
          <p:sp>
            <p:nvSpPr>
              <p:cNvPr id="38932" name="Line 6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3" name="Oval 68"/>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sp>
          <p:nvSpPr>
            <p:cNvPr id="38928" name="Text Box 69"/>
            <p:cNvSpPr txBox="1">
              <a:spLocks noChangeArrowheads="1"/>
            </p:cNvSpPr>
            <p:nvPr/>
          </p:nvSpPr>
          <p:spPr bwMode="auto">
            <a:xfrm>
              <a:off x="5689600" y="52822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Nơi lập</a:t>
              </a:r>
            </a:p>
          </p:txBody>
        </p:sp>
        <p:sp>
          <p:nvSpPr>
            <p:cNvPr id="38929" name="Text Box 70"/>
            <p:cNvSpPr txBox="1">
              <a:spLocks noChangeArrowheads="1"/>
            </p:cNvSpPr>
            <p:nvPr/>
          </p:nvSpPr>
          <p:spPr bwMode="auto">
            <a:xfrm>
              <a:off x="3035300" y="4800600"/>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(0,1)</a:t>
              </a:r>
            </a:p>
          </p:txBody>
        </p:sp>
        <p:sp>
          <p:nvSpPr>
            <p:cNvPr id="38930" name="Line 71"/>
            <p:cNvSpPr>
              <a:spLocks noChangeShapeType="1"/>
            </p:cNvSpPr>
            <p:nvPr/>
          </p:nvSpPr>
          <p:spPr bwMode="auto">
            <a:xfrm>
              <a:off x="3035300" y="5142564"/>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1" name="Text Box 61"/>
            <p:cNvSpPr txBox="1">
              <a:spLocks noChangeArrowheads="1"/>
            </p:cNvSpPr>
            <p:nvPr/>
          </p:nvSpPr>
          <p:spPr bwMode="auto">
            <a:xfrm>
              <a:off x="5715000" y="4648200"/>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Số CMND</a:t>
              </a:r>
            </a:p>
          </p:txBody>
        </p:sp>
      </p:grpSp>
    </p:spTree>
    <p:extLst>
      <p:ext uri="{BB962C8B-B14F-4D97-AF65-F5344CB8AC3E}">
        <p14:creationId xmlns:p14="http://schemas.microsoft.com/office/powerpoint/2010/main" val="36529644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7" name="Rectangle 21"/>
          <p:cNvSpPr>
            <a:spLocks noGrp="1" noChangeArrowheads="1"/>
          </p:cNvSpPr>
          <p:nvPr>
            <p:ph type="title"/>
          </p:nvPr>
        </p:nvSpPr>
        <p:spPr/>
        <p:txBody>
          <a:bodyPr/>
          <a:lstStyle/>
          <a:p>
            <a:r>
              <a:rPr lang="en-US"/>
              <a:t>Định danh</a:t>
            </a:r>
          </a:p>
        </p:txBody>
      </p:sp>
      <p:sp>
        <p:nvSpPr>
          <p:cNvPr id="39958" name="Rectangle 22"/>
          <p:cNvSpPr>
            <a:spLocks noGrp="1" noChangeArrowheads="1"/>
          </p:cNvSpPr>
          <p:nvPr>
            <p:ph idx="1"/>
          </p:nvPr>
        </p:nvSpPr>
        <p:spPr/>
        <p:txBody>
          <a:bodyPr/>
          <a:lstStyle/>
          <a:p>
            <a:r>
              <a:rPr lang="en-US"/>
              <a:t>Tập hợp các thuộc tính có tính chất đặc trưng duy nhất nhằm phân biệt tất cả các thể hiện của thực thể</a:t>
            </a:r>
          </a:p>
          <a:p>
            <a:pPr lvl="1"/>
            <a:r>
              <a:rPr lang="en-US"/>
              <a:t>Ký hiệu</a:t>
            </a:r>
          </a:p>
        </p:txBody>
      </p:sp>
      <p:grpSp>
        <p:nvGrpSpPr>
          <p:cNvPr id="39943" name="Group 181"/>
          <p:cNvGrpSpPr>
            <a:grpSpLocks/>
          </p:cNvGrpSpPr>
          <p:nvPr/>
        </p:nvGrpSpPr>
        <p:grpSpPr bwMode="auto">
          <a:xfrm>
            <a:off x="1531223" y="3772034"/>
            <a:ext cx="2067877" cy="764977"/>
            <a:chOff x="1227140" y="4267200"/>
            <a:chExt cx="2068548" cy="764779"/>
          </a:xfrm>
        </p:grpSpPr>
        <p:sp>
          <p:nvSpPr>
            <p:cNvPr id="39953" name="Line 4"/>
            <p:cNvSpPr>
              <a:spLocks noChangeShapeType="1"/>
            </p:cNvSpPr>
            <p:nvPr/>
          </p:nvSpPr>
          <p:spPr bwMode="auto">
            <a:xfrm>
              <a:off x="1600200" y="4382022"/>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4" name="Oval 5"/>
            <p:cNvSpPr>
              <a:spLocks noChangeArrowheads="1"/>
            </p:cNvSpPr>
            <p:nvPr/>
          </p:nvSpPr>
          <p:spPr bwMode="auto">
            <a:xfrm>
              <a:off x="2209800" y="4267200"/>
              <a:ext cx="228600" cy="228600"/>
            </a:xfrm>
            <a:prstGeom prst="ellipse">
              <a:avLst/>
            </a:prstGeom>
            <a:solidFill>
              <a:schemeClr val="accent1"/>
            </a:solidFill>
            <a:ln w="25400">
              <a:solidFill>
                <a:schemeClr val="tx2"/>
              </a:solidFill>
              <a:round/>
              <a:headEnd/>
              <a:tailEnd/>
            </a:ln>
          </p:spPr>
          <p:txBody>
            <a:bodyPr wrap="none" anchor="ctr"/>
            <a:lstStyle/>
            <a:p>
              <a:endParaRPr lang="en-US" sz="3200">
                <a:solidFill>
                  <a:schemeClr val="accent6">
                    <a:lumMod val="50000"/>
                  </a:schemeClr>
                </a:solidFill>
                <a:latin typeface="Tahoma" charset="0"/>
              </a:endParaRPr>
            </a:p>
          </p:txBody>
        </p:sp>
        <p:sp>
          <p:nvSpPr>
            <p:cNvPr id="39955" name="Text Box 7"/>
            <p:cNvSpPr txBox="1">
              <a:spLocks noChangeArrowheads="1"/>
            </p:cNvSpPr>
            <p:nvPr/>
          </p:nvSpPr>
          <p:spPr bwMode="auto">
            <a:xfrm>
              <a:off x="1227140" y="4724282"/>
              <a:ext cx="206854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6">
                      <a:lumMod val="50000"/>
                    </a:schemeClr>
                  </a:solidFill>
                </a:rPr>
                <a:t>Định danh 1 thuộc tính</a:t>
              </a:r>
            </a:p>
          </p:txBody>
        </p:sp>
      </p:grpSp>
      <p:grpSp>
        <p:nvGrpSpPr>
          <p:cNvPr id="39944" name="Group 182"/>
          <p:cNvGrpSpPr>
            <a:grpSpLocks/>
          </p:cNvGrpSpPr>
          <p:nvPr/>
        </p:nvGrpSpPr>
        <p:grpSpPr bwMode="auto">
          <a:xfrm>
            <a:off x="4677649" y="3391032"/>
            <a:ext cx="2649003" cy="1679377"/>
            <a:chOff x="4884737" y="3962400"/>
            <a:chExt cx="2648832" cy="1679179"/>
          </a:xfrm>
        </p:grpSpPr>
        <p:grpSp>
          <p:nvGrpSpPr>
            <p:cNvPr id="39945" name="Group 180"/>
            <p:cNvGrpSpPr>
              <a:grpSpLocks/>
            </p:cNvGrpSpPr>
            <p:nvPr/>
          </p:nvGrpSpPr>
          <p:grpSpPr bwMode="auto">
            <a:xfrm>
              <a:off x="5715000" y="3962400"/>
              <a:ext cx="838200" cy="1143000"/>
              <a:chOff x="1600200" y="4953000"/>
              <a:chExt cx="838200" cy="1143000"/>
            </a:xfrm>
          </p:grpSpPr>
          <p:sp>
            <p:nvSpPr>
              <p:cNvPr id="39947" name="Line 8"/>
              <p:cNvSpPr>
                <a:spLocks noChangeShapeType="1"/>
              </p:cNvSpPr>
              <p:nvPr/>
            </p:nvSpPr>
            <p:spPr bwMode="auto">
              <a:xfrm>
                <a:off x="1600200" y="5181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48" name="Oval 9"/>
              <p:cNvSpPr>
                <a:spLocks noChangeArrowheads="1"/>
              </p:cNvSpPr>
              <p:nvPr/>
            </p:nvSpPr>
            <p:spPr bwMode="auto">
              <a:xfrm>
                <a:off x="2209800" y="5105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3200">
                  <a:solidFill>
                    <a:schemeClr val="accent6">
                      <a:lumMod val="50000"/>
                    </a:schemeClr>
                  </a:solidFill>
                  <a:latin typeface="Tahoma" charset="0"/>
                </a:endParaRPr>
              </a:p>
            </p:txBody>
          </p:sp>
          <p:sp>
            <p:nvSpPr>
              <p:cNvPr id="39949" name="Line 10"/>
              <p:cNvSpPr>
                <a:spLocks noChangeShapeType="1"/>
              </p:cNvSpPr>
              <p:nvPr/>
            </p:nvSpPr>
            <p:spPr bwMode="auto">
              <a:xfrm>
                <a:off x="1600200" y="5562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0" name="Oval 11"/>
              <p:cNvSpPr>
                <a:spLocks noChangeArrowheads="1"/>
              </p:cNvSpPr>
              <p:nvPr/>
            </p:nvSpPr>
            <p:spPr bwMode="auto">
              <a:xfrm>
                <a:off x="2209800" y="5486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3200">
                  <a:solidFill>
                    <a:schemeClr val="accent6">
                      <a:lumMod val="50000"/>
                    </a:schemeClr>
                  </a:solidFill>
                  <a:latin typeface="Tahoma" charset="0"/>
                </a:endParaRPr>
              </a:p>
            </p:txBody>
          </p:sp>
          <p:sp>
            <p:nvSpPr>
              <p:cNvPr id="39951" name="Line 12"/>
              <p:cNvSpPr>
                <a:spLocks noChangeShapeType="1"/>
              </p:cNvSpPr>
              <p:nvPr/>
            </p:nvSpPr>
            <p:spPr bwMode="auto">
              <a:xfrm>
                <a:off x="1828800" y="4953000"/>
                <a:ext cx="0" cy="914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2" name="Oval 13"/>
              <p:cNvSpPr>
                <a:spLocks noChangeArrowheads="1"/>
              </p:cNvSpPr>
              <p:nvPr/>
            </p:nvSpPr>
            <p:spPr bwMode="auto">
              <a:xfrm>
                <a:off x="1752600" y="5867400"/>
                <a:ext cx="228600" cy="228600"/>
              </a:xfrm>
              <a:prstGeom prst="ellipse">
                <a:avLst/>
              </a:prstGeom>
              <a:solidFill>
                <a:schemeClr val="accent1"/>
              </a:solidFill>
              <a:ln w="25400">
                <a:solidFill>
                  <a:schemeClr val="tx2"/>
                </a:solidFill>
                <a:round/>
                <a:headEnd/>
                <a:tailEnd/>
              </a:ln>
            </p:spPr>
            <p:txBody>
              <a:bodyPr wrap="none" anchor="ctr"/>
              <a:lstStyle/>
              <a:p>
                <a:endParaRPr lang="en-US" sz="3200">
                  <a:solidFill>
                    <a:schemeClr val="accent6">
                      <a:lumMod val="50000"/>
                    </a:schemeClr>
                  </a:solidFill>
                  <a:latin typeface="Tahoma" charset="0"/>
                </a:endParaRPr>
              </a:p>
            </p:txBody>
          </p:sp>
        </p:grpSp>
        <p:sp>
          <p:nvSpPr>
            <p:cNvPr id="39946" name="Text Box 14"/>
            <p:cNvSpPr txBox="1">
              <a:spLocks noChangeArrowheads="1"/>
            </p:cNvSpPr>
            <p:nvPr/>
          </p:nvSpPr>
          <p:spPr bwMode="auto">
            <a:xfrm>
              <a:off x="4884737" y="5333838"/>
              <a:ext cx="2648832" cy="30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6">
                      <a:lumMod val="50000"/>
                    </a:schemeClr>
                  </a:solidFill>
                </a:rPr>
                <a:t>Định danh 2 thuộc tính trở lên</a:t>
              </a:r>
            </a:p>
          </p:txBody>
        </p:sp>
      </p:grpSp>
    </p:spTree>
    <p:extLst>
      <p:ext uri="{BB962C8B-B14F-4D97-AF65-F5344CB8AC3E}">
        <p14:creationId xmlns:p14="http://schemas.microsoft.com/office/powerpoint/2010/main" val="2619187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8"/>
          <p:cNvSpPr>
            <a:spLocks noGrp="1" noChangeArrowheads="1"/>
          </p:cNvSpPr>
          <p:nvPr>
            <p:ph type="title"/>
          </p:nvPr>
        </p:nvSpPr>
        <p:spPr/>
        <p:txBody>
          <a:bodyPr/>
          <a:lstStyle/>
          <a:p>
            <a:r>
              <a:rPr lang="en-US"/>
              <a:t>Định danh (tt)</a:t>
            </a:r>
          </a:p>
        </p:txBody>
      </p:sp>
      <p:sp>
        <p:nvSpPr>
          <p:cNvPr id="40969" name="Rectangle 9"/>
          <p:cNvSpPr>
            <a:spLocks noGrp="1" noChangeArrowheads="1"/>
          </p:cNvSpPr>
          <p:nvPr>
            <p:ph idx="1"/>
          </p:nvPr>
        </p:nvSpPr>
        <p:spPr/>
        <p:txBody>
          <a:bodyPr/>
          <a:lstStyle/>
          <a:p>
            <a:r>
              <a:rPr lang="en-US"/>
              <a:t>Gọi I là tập hợp</a:t>
            </a:r>
          </a:p>
          <a:p>
            <a:pPr lvl="1"/>
            <a:r>
              <a:rPr lang="en-US"/>
              <a:t>I = {A1, A2, …, An, E1, E2, …, Em}</a:t>
            </a:r>
          </a:p>
          <a:p>
            <a:pPr lvl="1"/>
            <a:r>
              <a:rPr lang="en-US"/>
              <a:t>n</a:t>
            </a:r>
            <a:r>
              <a:rPr lang="en-US">
                <a:sym typeface="Symbol" charset="0"/>
              </a:rPr>
              <a:t></a:t>
            </a:r>
            <a:r>
              <a:rPr lang="en-US"/>
              <a:t>0, m</a:t>
            </a:r>
            <a:r>
              <a:rPr lang="en-US">
                <a:sym typeface="Symbol" charset="0"/>
              </a:rPr>
              <a:t></a:t>
            </a:r>
            <a:r>
              <a:rPr lang="en-US"/>
              <a:t>0, n+m</a:t>
            </a:r>
            <a:r>
              <a:rPr lang="en-US">
                <a:sym typeface="Symbol" charset="0"/>
              </a:rPr>
              <a:t></a:t>
            </a:r>
            <a:r>
              <a:rPr lang="en-US"/>
              <a:t>1</a:t>
            </a:r>
          </a:p>
          <a:p>
            <a:r>
              <a:rPr lang="en-US"/>
              <a:t>I là định danh</a:t>
            </a:r>
          </a:p>
          <a:p>
            <a:pPr lvl="1"/>
            <a:r>
              <a:rPr lang="en-US"/>
              <a:t>(1) Không có 2 thể hiện của E có chung 1 giá trị định danh</a:t>
            </a:r>
          </a:p>
          <a:p>
            <a:pPr lvl="1"/>
            <a:r>
              <a:rPr lang="en-US"/>
              <a:t>(2) Nếu bỏ bớt đi 1 Ai hay Ei thì (1) không còn đúng</a:t>
            </a:r>
          </a:p>
        </p:txBody>
      </p:sp>
    </p:spTree>
    <p:extLst>
      <p:ext uri="{BB962C8B-B14F-4D97-AF65-F5344CB8AC3E}">
        <p14:creationId xmlns:p14="http://schemas.microsoft.com/office/powerpoint/2010/main" val="7557260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Grp="1" noChangeArrowheads="1"/>
          </p:cNvSpPr>
          <p:nvPr>
            <p:ph type="title"/>
          </p:nvPr>
        </p:nvSpPr>
        <p:spPr/>
        <p:txBody>
          <a:bodyPr/>
          <a:lstStyle/>
          <a:p>
            <a:r>
              <a:rPr lang="en-US"/>
              <a:t>Định danh (tt)</a:t>
            </a:r>
          </a:p>
        </p:txBody>
      </p:sp>
      <p:sp>
        <p:nvSpPr>
          <p:cNvPr id="41993" name="Rectangle 9"/>
          <p:cNvSpPr>
            <a:spLocks noGrp="1" noChangeArrowheads="1"/>
          </p:cNvSpPr>
          <p:nvPr>
            <p:ph idx="1"/>
          </p:nvPr>
        </p:nvSpPr>
        <p:spPr/>
        <p:txBody>
          <a:bodyPr/>
          <a:lstStyle/>
          <a:p>
            <a:r>
              <a:rPr lang="en-US"/>
              <a:t>Phân loại</a:t>
            </a:r>
          </a:p>
          <a:p>
            <a:pPr lvl="1"/>
            <a:r>
              <a:rPr lang="en-US"/>
              <a:t>Đơn giản (m+n=1)</a:t>
            </a:r>
          </a:p>
          <a:p>
            <a:pPr lvl="1"/>
            <a:r>
              <a:rPr lang="en-US"/>
              <a:t>Bên trong (m=0)</a:t>
            </a:r>
          </a:p>
          <a:p>
            <a:pPr lvl="1"/>
            <a:r>
              <a:rPr lang="en-US"/>
              <a:t>Bên ngoài (n=0)</a:t>
            </a:r>
          </a:p>
          <a:p>
            <a:pPr lvl="1"/>
            <a:r>
              <a:rPr lang="en-US"/>
              <a:t>Phối hợp (m&gt;0 &amp; n&gt;0)</a:t>
            </a:r>
          </a:p>
        </p:txBody>
      </p:sp>
    </p:spTree>
    <p:extLst>
      <p:ext uri="{BB962C8B-B14F-4D97-AF65-F5344CB8AC3E}">
        <p14:creationId xmlns:p14="http://schemas.microsoft.com/office/powerpoint/2010/main" val="37837219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6" name="Rectangle 78"/>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sp>
        <p:nvSpPr>
          <p:cNvPr id="43014" name="Text Box 19"/>
          <p:cNvSpPr txBox="1">
            <a:spLocks noChangeArrowheads="1"/>
          </p:cNvSpPr>
          <p:nvPr/>
        </p:nvSpPr>
        <p:spPr bwMode="auto">
          <a:xfrm>
            <a:off x="762000" y="2735542"/>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a:solidFill>
                  <a:schemeClr val="accent6">
                    <a:lumMod val="50000"/>
                  </a:schemeClr>
                </a:solidFill>
                <a:cs typeface="Tahoma" charset="0"/>
              </a:rPr>
              <a:t>I = {</a:t>
            </a:r>
            <a:r>
              <a:rPr lang="en-US" sz="1400" dirty="0" err="1">
                <a:solidFill>
                  <a:schemeClr val="accent6">
                    <a:lumMod val="50000"/>
                  </a:schemeClr>
                </a:solidFill>
                <a:cs typeface="Tahoma" charset="0"/>
              </a:rPr>
              <a:t>Số</a:t>
            </a:r>
            <a:r>
              <a:rPr lang="en-US" sz="1400" dirty="0">
                <a:solidFill>
                  <a:schemeClr val="accent6">
                    <a:lumMod val="50000"/>
                  </a:schemeClr>
                </a:solidFill>
                <a:cs typeface="Tahoma" charset="0"/>
              </a:rPr>
              <a:t> CMND}</a:t>
            </a:r>
          </a:p>
        </p:txBody>
      </p:sp>
      <p:sp>
        <p:nvSpPr>
          <p:cNvPr id="13" name="Text Box 21"/>
          <p:cNvSpPr txBox="1">
            <a:spLocks noChangeArrowheads="1"/>
          </p:cNvSpPr>
          <p:nvPr/>
        </p:nvSpPr>
        <p:spPr bwMode="auto">
          <a:xfrm>
            <a:off x="5212917" y="3333217"/>
            <a:ext cx="3045939"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a:t>
            </a:r>
            <a:r>
              <a:rPr lang="en-US" sz="1400" b="1" dirty="0" err="1">
                <a:solidFill>
                  <a:srgbClr val="953735"/>
                </a:solidFill>
                <a:cs typeface="Tahoma" charset="0"/>
              </a:rPr>
              <a:t>bên</a:t>
            </a:r>
            <a:r>
              <a:rPr lang="en-US" sz="1400" b="1" dirty="0">
                <a:solidFill>
                  <a:srgbClr val="953735"/>
                </a:solidFill>
                <a:cs typeface="Tahoma" charset="0"/>
              </a:rPr>
              <a:t> ngoài / phối hợp</a:t>
            </a:r>
          </a:p>
        </p:txBody>
      </p:sp>
      <p:grpSp>
        <p:nvGrpSpPr>
          <p:cNvPr id="43016" name="Group 16"/>
          <p:cNvGrpSpPr>
            <a:grpSpLocks/>
          </p:cNvGrpSpPr>
          <p:nvPr/>
        </p:nvGrpSpPr>
        <p:grpSpPr bwMode="auto">
          <a:xfrm>
            <a:off x="685800" y="2125942"/>
            <a:ext cx="3445983" cy="461963"/>
            <a:chOff x="2209800" y="1901020"/>
            <a:chExt cx="3445723" cy="461181"/>
          </a:xfrm>
        </p:grpSpPr>
        <p:sp>
          <p:nvSpPr>
            <p:cNvPr id="43079" name="Text Box 16"/>
            <p:cNvSpPr txBox="1">
              <a:spLocks noChangeArrowheads="1"/>
            </p:cNvSpPr>
            <p:nvPr/>
          </p:nvSpPr>
          <p:spPr bwMode="auto">
            <a:xfrm>
              <a:off x="2209800" y="190500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chemeClr val="accent6">
                      <a:lumMod val="50000"/>
                    </a:schemeClr>
                  </a:solidFill>
                  <a:cs typeface="Tahoma" charset="0"/>
                </a:rPr>
                <a:t>CON NGƯỜI</a:t>
              </a:r>
              <a:endParaRPr lang="en-US" sz="1400" b="1" dirty="0">
                <a:solidFill>
                  <a:schemeClr val="accent6">
                    <a:lumMod val="50000"/>
                  </a:schemeClr>
                </a:solidFill>
                <a:cs typeface="Tahoma" charset="0"/>
              </a:endParaRPr>
            </a:p>
          </p:txBody>
        </p:sp>
        <p:sp>
          <p:nvSpPr>
            <p:cNvPr id="43080" name="Text Box 21"/>
            <p:cNvSpPr txBox="1">
              <a:spLocks noChangeArrowheads="1"/>
            </p:cNvSpPr>
            <p:nvPr/>
          </p:nvSpPr>
          <p:spPr bwMode="auto">
            <a:xfrm>
              <a:off x="4716753" y="1981846"/>
              <a:ext cx="938770"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CMND</a:t>
              </a:r>
            </a:p>
          </p:txBody>
        </p:sp>
        <p:grpSp>
          <p:nvGrpSpPr>
            <p:cNvPr id="43081" name="Group 15"/>
            <p:cNvGrpSpPr>
              <a:grpSpLocks/>
            </p:cNvGrpSpPr>
            <p:nvPr/>
          </p:nvGrpSpPr>
          <p:grpSpPr bwMode="auto">
            <a:xfrm rot="1683774">
              <a:off x="3872304" y="1901020"/>
              <a:ext cx="762000" cy="457200"/>
              <a:chOff x="4876800" y="2395954"/>
              <a:chExt cx="762000" cy="457200"/>
            </a:xfrm>
          </p:grpSpPr>
          <p:cxnSp>
            <p:nvCxnSpPr>
              <p:cNvPr id="14" name="Straight Connector 13"/>
              <p:cNvCxnSpPr/>
              <p:nvPr/>
            </p:nvCxnSpPr>
            <p:spPr>
              <a:xfrm flipV="1">
                <a:off x="4856925" y="2471571"/>
                <a:ext cx="685749" cy="3740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83"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grpSp>
      <p:sp>
        <p:nvSpPr>
          <p:cNvPr id="26" name="Text Box 29"/>
          <p:cNvSpPr txBox="1">
            <a:spLocks noChangeArrowheads="1"/>
          </p:cNvSpPr>
          <p:nvPr/>
        </p:nvSpPr>
        <p:spPr bwMode="auto">
          <a:xfrm>
            <a:off x="4343400" y="2811742"/>
            <a:ext cx="2287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 = {Họ tên, Ngày sinh}</a:t>
            </a:r>
          </a:p>
        </p:txBody>
      </p:sp>
      <p:sp>
        <p:nvSpPr>
          <p:cNvPr id="27" name="Text Box 31"/>
          <p:cNvSpPr txBox="1">
            <a:spLocks noChangeArrowheads="1"/>
          </p:cNvSpPr>
          <p:nvPr/>
        </p:nvSpPr>
        <p:spPr bwMode="auto">
          <a:xfrm>
            <a:off x="5628284" y="1592542"/>
            <a:ext cx="2041920"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953735"/>
                </a:solidFill>
                <a:cs typeface="Tahoma" charset="0"/>
              </a:rPr>
              <a:t>Định danh bên trong</a:t>
            </a:r>
          </a:p>
        </p:txBody>
      </p:sp>
      <p:grpSp>
        <p:nvGrpSpPr>
          <p:cNvPr id="43019" name="Group 42"/>
          <p:cNvGrpSpPr>
            <a:grpSpLocks/>
          </p:cNvGrpSpPr>
          <p:nvPr/>
        </p:nvGrpSpPr>
        <p:grpSpPr bwMode="auto">
          <a:xfrm>
            <a:off x="5410200" y="2037041"/>
            <a:ext cx="3351846" cy="1082477"/>
            <a:chOff x="838200" y="3644117"/>
            <a:chExt cx="3351846" cy="1083062"/>
          </a:xfrm>
        </p:grpSpPr>
        <p:sp>
          <p:nvSpPr>
            <p:cNvPr id="43067" name="Text Box 16"/>
            <p:cNvSpPr txBox="1">
              <a:spLocks noChangeArrowheads="1"/>
            </p:cNvSpPr>
            <p:nvPr/>
          </p:nvSpPr>
          <p:spPr bwMode="auto">
            <a:xfrm>
              <a:off x="838200" y="373778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chemeClr val="accent6">
                      <a:lumMod val="50000"/>
                    </a:schemeClr>
                  </a:solidFill>
                  <a:cs typeface="Tahoma" charset="0"/>
                </a:rPr>
                <a:t>CON NGƯỜI</a:t>
              </a:r>
              <a:endParaRPr lang="en-US" sz="1400" b="1" dirty="0">
                <a:solidFill>
                  <a:schemeClr val="accent6">
                    <a:lumMod val="50000"/>
                  </a:schemeClr>
                </a:solidFill>
                <a:cs typeface="Tahoma" charset="0"/>
              </a:endParaRPr>
            </a:p>
          </p:txBody>
        </p:sp>
        <p:sp>
          <p:nvSpPr>
            <p:cNvPr id="43068" name="Text Box 21"/>
            <p:cNvSpPr txBox="1">
              <a:spLocks noChangeArrowheads="1"/>
            </p:cNvSpPr>
            <p:nvPr/>
          </p:nvSpPr>
          <p:spPr bwMode="auto">
            <a:xfrm>
              <a:off x="3270309" y="3655236"/>
              <a:ext cx="726957"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Họ tên</a:t>
              </a:r>
            </a:p>
          </p:txBody>
        </p:sp>
        <p:grpSp>
          <p:nvGrpSpPr>
            <p:cNvPr id="43069" name="Group 15"/>
            <p:cNvGrpSpPr>
              <a:grpSpLocks/>
            </p:cNvGrpSpPr>
            <p:nvPr/>
          </p:nvGrpSpPr>
          <p:grpSpPr bwMode="auto">
            <a:xfrm rot="2243961">
              <a:off x="2500704" y="3810038"/>
              <a:ext cx="762000" cy="457200"/>
              <a:chOff x="4876800" y="2395954"/>
              <a:chExt cx="762000" cy="457200"/>
            </a:xfrm>
          </p:grpSpPr>
          <p:cxnSp>
            <p:nvCxnSpPr>
              <p:cNvPr id="32" name="Straight Connector 31"/>
              <p:cNvCxnSpPr/>
              <p:nvPr/>
            </p:nvCxnSpPr>
            <p:spPr>
              <a:xfrm flipV="1">
                <a:off x="4857396" y="2467589"/>
                <a:ext cx="685800" cy="38438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8"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grpSp>
          <p:nvGrpSpPr>
            <p:cNvPr id="43070" name="Group 35"/>
            <p:cNvGrpSpPr>
              <a:grpSpLocks/>
            </p:cNvGrpSpPr>
            <p:nvPr/>
          </p:nvGrpSpPr>
          <p:grpSpPr bwMode="auto">
            <a:xfrm rot="-275340">
              <a:off x="2487704" y="3644117"/>
              <a:ext cx="818587" cy="381000"/>
              <a:chOff x="2487704" y="3644117"/>
              <a:chExt cx="818587" cy="381000"/>
            </a:xfrm>
          </p:grpSpPr>
          <p:cxnSp>
            <p:nvCxnSpPr>
              <p:cNvPr id="34" name="Straight Connector 33"/>
              <p:cNvCxnSpPr/>
              <p:nvPr/>
            </p:nvCxnSpPr>
            <p:spPr>
              <a:xfrm rot="1683774" flipV="1">
                <a:off x="2487437" y="3643545"/>
                <a:ext cx="685800" cy="38120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6" name="Oval 53"/>
              <p:cNvSpPr>
                <a:spLocks noChangeArrowheads="1"/>
              </p:cNvSpPr>
              <p:nvPr/>
            </p:nvSpPr>
            <p:spPr bwMode="auto">
              <a:xfrm rot="1683774">
                <a:off x="3195166" y="3763763"/>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sp>
          <p:nvSpPr>
            <p:cNvPr id="43071" name="Text Box 21"/>
            <p:cNvSpPr txBox="1">
              <a:spLocks noChangeArrowheads="1"/>
            </p:cNvSpPr>
            <p:nvPr/>
          </p:nvSpPr>
          <p:spPr bwMode="auto">
            <a:xfrm>
              <a:off x="3225168" y="4038030"/>
              <a:ext cx="964878"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Ngày sinh</a:t>
              </a:r>
            </a:p>
          </p:txBody>
        </p:sp>
        <p:cxnSp>
          <p:nvCxnSpPr>
            <p:cNvPr id="39" name="Straight Connector 38"/>
            <p:cNvCxnSpPr/>
            <p:nvPr/>
          </p:nvCxnSpPr>
          <p:spPr>
            <a:xfrm rot="16200000" flipH="1">
              <a:off x="2498575" y="3901490"/>
              <a:ext cx="555925" cy="21907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3" name="Oval 53"/>
            <p:cNvSpPr>
              <a:spLocks noChangeArrowheads="1"/>
            </p:cNvSpPr>
            <p:nvPr/>
          </p:nvSpPr>
          <p:spPr bwMode="auto">
            <a:xfrm rot="5822546">
              <a:off x="2848633" y="4256160"/>
              <a:ext cx="111125" cy="111125"/>
            </a:xfrm>
            <a:prstGeom prst="ellipse">
              <a:avLst/>
            </a:prstGeom>
            <a:solidFill>
              <a:schemeClr val="tx2"/>
            </a:solidFill>
            <a:ln w="25400">
              <a:solidFill>
                <a:schemeClr val="tx2"/>
              </a:solidFill>
              <a:round/>
              <a:headEnd/>
              <a:tailEnd/>
            </a:ln>
          </p:spPr>
          <p:txBody>
            <a:bodyPr rot="10800000" vert="eaVert"/>
            <a:lstStyle/>
            <a:p>
              <a:pPr algn="ctr"/>
              <a:endParaRPr lang="en-US" sz="1400">
                <a:solidFill>
                  <a:schemeClr val="accent6">
                    <a:lumMod val="50000"/>
                  </a:schemeClr>
                </a:solidFill>
                <a:latin typeface="Tahoma" charset="0"/>
                <a:cs typeface="Tahoma" charset="0"/>
              </a:endParaRPr>
            </a:p>
          </p:txBody>
        </p:sp>
        <p:sp>
          <p:nvSpPr>
            <p:cNvPr id="43074" name="Text Box 21"/>
            <p:cNvSpPr txBox="1">
              <a:spLocks noChangeArrowheads="1"/>
            </p:cNvSpPr>
            <p:nvPr/>
          </p:nvSpPr>
          <p:spPr bwMode="auto">
            <a:xfrm>
              <a:off x="2099740" y="4419236"/>
              <a:ext cx="1909222"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Định danh con người</a:t>
              </a:r>
            </a:p>
          </p:txBody>
        </p:sp>
      </p:grpSp>
      <p:sp>
        <p:nvSpPr>
          <p:cNvPr id="43020" name="Rectangle 32"/>
          <p:cNvSpPr>
            <a:spLocks noChangeArrowheads="1"/>
          </p:cNvSpPr>
          <p:nvPr/>
        </p:nvSpPr>
        <p:spPr bwMode="auto">
          <a:xfrm>
            <a:off x="762000" y="3802342"/>
            <a:ext cx="1616075" cy="396875"/>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NHÂN VIÊN</a:t>
            </a:r>
          </a:p>
        </p:txBody>
      </p:sp>
      <p:sp>
        <p:nvSpPr>
          <p:cNvPr id="43021" name="AutoShape 33"/>
          <p:cNvSpPr>
            <a:spLocks noChangeArrowheads="1"/>
          </p:cNvSpPr>
          <p:nvPr/>
        </p:nvSpPr>
        <p:spPr bwMode="auto">
          <a:xfrm>
            <a:off x="1085850" y="4596092"/>
            <a:ext cx="1130300" cy="39687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a:solidFill>
                  <a:schemeClr val="accent6">
                    <a:lumMod val="50000"/>
                  </a:schemeClr>
                </a:solidFill>
                <a:latin typeface="Tahoma" charset="0"/>
                <a:cs typeface="Tahoma" charset="0"/>
              </a:rPr>
              <a:t>Thuộc</a:t>
            </a:r>
          </a:p>
        </p:txBody>
      </p:sp>
      <p:sp>
        <p:nvSpPr>
          <p:cNvPr id="43022" name="Rectangle 34"/>
          <p:cNvSpPr>
            <a:spLocks noChangeArrowheads="1"/>
          </p:cNvSpPr>
          <p:nvPr/>
        </p:nvSpPr>
        <p:spPr bwMode="auto">
          <a:xfrm>
            <a:off x="762000" y="5389842"/>
            <a:ext cx="1616075" cy="398463"/>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BỘ PHẬN</a:t>
            </a:r>
          </a:p>
        </p:txBody>
      </p:sp>
      <p:grpSp>
        <p:nvGrpSpPr>
          <p:cNvPr id="43023" name="Group 35"/>
          <p:cNvGrpSpPr>
            <a:grpSpLocks/>
          </p:cNvGrpSpPr>
          <p:nvPr/>
        </p:nvGrpSpPr>
        <p:grpSpPr bwMode="auto">
          <a:xfrm>
            <a:off x="2378075" y="5523192"/>
            <a:ext cx="658813" cy="128588"/>
            <a:chOff x="9000" y="9829"/>
            <a:chExt cx="736" cy="178"/>
          </a:xfrm>
        </p:grpSpPr>
        <p:sp>
          <p:nvSpPr>
            <p:cNvPr id="43065" name="Line 3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6" name="Oval 37"/>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43024" name="Text Box 38"/>
          <p:cNvSpPr txBox="1">
            <a:spLocks noChangeArrowheads="1"/>
          </p:cNvSpPr>
          <p:nvPr/>
        </p:nvSpPr>
        <p:spPr bwMode="auto">
          <a:xfrm>
            <a:off x="3024188" y="5523192"/>
            <a:ext cx="1136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Mã bộ phận</a:t>
            </a:r>
          </a:p>
        </p:txBody>
      </p:sp>
      <p:sp>
        <p:nvSpPr>
          <p:cNvPr id="43025" name="Line 39"/>
          <p:cNvSpPr>
            <a:spLocks noChangeShapeType="1"/>
          </p:cNvSpPr>
          <p:nvPr/>
        </p:nvSpPr>
        <p:spPr bwMode="auto">
          <a:xfrm>
            <a:off x="1636713" y="4199217"/>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26" name="Line 40"/>
          <p:cNvSpPr>
            <a:spLocks noChangeShapeType="1"/>
          </p:cNvSpPr>
          <p:nvPr/>
        </p:nvSpPr>
        <p:spPr bwMode="auto">
          <a:xfrm>
            <a:off x="1636713" y="4992967"/>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43027" name="Group 41"/>
          <p:cNvGrpSpPr>
            <a:grpSpLocks/>
          </p:cNvGrpSpPr>
          <p:nvPr/>
        </p:nvGrpSpPr>
        <p:grpSpPr bwMode="auto">
          <a:xfrm>
            <a:off x="2362200" y="3954742"/>
            <a:ext cx="660400" cy="128588"/>
            <a:chOff x="9000" y="9829"/>
            <a:chExt cx="736" cy="178"/>
          </a:xfrm>
        </p:grpSpPr>
        <p:sp>
          <p:nvSpPr>
            <p:cNvPr id="43063"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4" name="Oval 4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43028" name="Text Box 44"/>
          <p:cNvSpPr txBox="1">
            <a:spLocks noChangeArrowheads="1"/>
          </p:cNvSpPr>
          <p:nvPr/>
        </p:nvSpPr>
        <p:spPr bwMode="auto">
          <a:xfrm>
            <a:off x="3048000" y="3878542"/>
            <a:ext cx="1138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thứ tự</a:t>
            </a:r>
          </a:p>
        </p:txBody>
      </p:sp>
      <p:sp>
        <p:nvSpPr>
          <p:cNvPr id="43029" name="Text Box 45"/>
          <p:cNvSpPr txBox="1">
            <a:spLocks noChangeArrowheads="1"/>
          </p:cNvSpPr>
          <p:nvPr/>
        </p:nvSpPr>
        <p:spPr bwMode="auto">
          <a:xfrm>
            <a:off x="1731963" y="4199217"/>
            <a:ext cx="48418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30" name="Text Box 46"/>
          <p:cNvSpPr txBox="1">
            <a:spLocks noChangeArrowheads="1"/>
          </p:cNvSpPr>
          <p:nvPr/>
        </p:nvSpPr>
        <p:spPr bwMode="auto">
          <a:xfrm>
            <a:off x="1731963" y="5126317"/>
            <a:ext cx="4841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(0,n)</a:t>
            </a:r>
          </a:p>
        </p:txBody>
      </p:sp>
      <p:grpSp>
        <p:nvGrpSpPr>
          <p:cNvPr id="12" name="Group 47"/>
          <p:cNvGrpSpPr>
            <a:grpSpLocks/>
          </p:cNvGrpSpPr>
          <p:nvPr/>
        </p:nvGrpSpPr>
        <p:grpSpPr bwMode="auto">
          <a:xfrm>
            <a:off x="1371600" y="3802342"/>
            <a:ext cx="1409023" cy="1371600"/>
            <a:chOff x="2700" y="5517"/>
            <a:chExt cx="1571" cy="1620"/>
          </a:xfrm>
          <a:solidFill>
            <a:schemeClr val="tx2"/>
          </a:solidFill>
        </p:grpSpPr>
        <p:sp>
          <p:nvSpPr>
            <p:cNvPr id="60" name="Line 48"/>
            <p:cNvSpPr>
              <a:spLocks noChangeShapeType="1"/>
            </p:cNvSpPr>
            <p:nvPr/>
          </p:nvSpPr>
          <p:spPr bwMode="auto">
            <a:xfrm flipV="1">
              <a:off x="2700" y="6957"/>
              <a:ext cx="1260" cy="180"/>
            </a:xfrm>
            <a:prstGeom prst="line">
              <a:avLst/>
            </a:prstGeom>
            <a:grpFill/>
            <a:ln w="25400">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1" name="Line 49"/>
            <p:cNvSpPr>
              <a:spLocks noChangeShapeType="1"/>
            </p:cNvSpPr>
            <p:nvPr/>
          </p:nvSpPr>
          <p:spPr bwMode="auto">
            <a:xfrm rot="16839782" flipV="1">
              <a:off x="3425" y="6299"/>
              <a:ext cx="1277" cy="71"/>
            </a:xfrm>
            <a:prstGeom prst="line">
              <a:avLst/>
            </a:prstGeom>
            <a:grpFill/>
            <a:ln w="25400">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2" name="Oval 50"/>
            <p:cNvSpPr>
              <a:spLocks noChangeArrowheads="1"/>
            </p:cNvSpPr>
            <p:nvPr/>
          </p:nvSpPr>
          <p:spPr bwMode="auto">
            <a:xfrm rot="-4760218">
              <a:off x="4093" y="5519"/>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
        <p:nvSpPr>
          <p:cNvPr id="43032" name="Text Box 70"/>
          <p:cNvSpPr txBox="1">
            <a:spLocks noChangeArrowheads="1"/>
          </p:cNvSpPr>
          <p:nvPr/>
        </p:nvSpPr>
        <p:spPr bwMode="auto">
          <a:xfrm>
            <a:off x="533400" y="6012142"/>
            <a:ext cx="3048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INV = {Số thứ tự, BỘ PHẬN}</a:t>
            </a:r>
          </a:p>
        </p:txBody>
      </p:sp>
      <p:sp>
        <p:nvSpPr>
          <p:cNvPr id="64" name="Text Box 31"/>
          <p:cNvSpPr txBox="1">
            <a:spLocks noChangeArrowheads="1"/>
          </p:cNvSpPr>
          <p:nvPr/>
        </p:nvSpPr>
        <p:spPr bwMode="auto">
          <a:xfrm>
            <a:off x="950258" y="3345142"/>
            <a:ext cx="1949171"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phối hợp</a:t>
            </a:r>
          </a:p>
        </p:txBody>
      </p:sp>
      <p:sp>
        <p:nvSpPr>
          <p:cNvPr id="43034" name="Text Box 81"/>
          <p:cNvSpPr txBox="1">
            <a:spLocks noChangeArrowheads="1"/>
          </p:cNvSpPr>
          <p:nvPr/>
        </p:nvSpPr>
        <p:spPr bwMode="auto">
          <a:xfrm>
            <a:off x="5191125" y="5935942"/>
            <a:ext cx="3190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a:t>
            </a:r>
            <a:r>
              <a:rPr lang="en-US" sz="1400" baseline="-25000">
                <a:solidFill>
                  <a:schemeClr val="accent6">
                    <a:lumMod val="50000"/>
                  </a:schemeClr>
                </a:solidFill>
                <a:cs typeface="Tahoma" charset="0"/>
              </a:rPr>
              <a:t>1CTDH</a:t>
            </a:r>
            <a:r>
              <a:rPr lang="en-US" sz="1400">
                <a:solidFill>
                  <a:schemeClr val="accent6">
                    <a:lumMod val="50000"/>
                  </a:schemeClr>
                </a:solidFill>
                <a:cs typeface="Tahoma" charset="0"/>
              </a:rPr>
              <a:t> = {ĐƠN HÀNG, SẢN PHẨM}</a:t>
            </a:r>
          </a:p>
        </p:txBody>
      </p:sp>
      <p:sp>
        <p:nvSpPr>
          <p:cNvPr id="43035" name="Text Box 82"/>
          <p:cNvSpPr txBox="1">
            <a:spLocks noChangeArrowheads="1"/>
          </p:cNvSpPr>
          <p:nvPr/>
        </p:nvSpPr>
        <p:spPr bwMode="auto">
          <a:xfrm>
            <a:off x="5210640" y="6290149"/>
            <a:ext cx="3114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a:t>
            </a:r>
            <a:r>
              <a:rPr lang="en-US" sz="1400" baseline="-25000">
                <a:solidFill>
                  <a:schemeClr val="accent6">
                    <a:lumMod val="50000"/>
                  </a:schemeClr>
                </a:solidFill>
                <a:cs typeface="Tahoma" charset="0"/>
              </a:rPr>
              <a:t>2CTDH</a:t>
            </a:r>
            <a:r>
              <a:rPr lang="en-US" sz="1400">
                <a:solidFill>
                  <a:schemeClr val="accent6">
                    <a:lumMod val="50000"/>
                  </a:schemeClr>
                </a:solidFill>
                <a:cs typeface="Tahoma" charset="0"/>
              </a:rPr>
              <a:t> = {ĐƠN HÀNG, Số thứ tự}</a:t>
            </a:r>
          </a:p>
        </p:txBody>
      </p:sp>
      <p:grpSp>
        <p:nvGrpSpPr>
          <p:cNvPr id="43036" name="Group 111"/>
          <p:cNvGrpSpPr>
            <a:grpSpLocks/>
          </p:cNvGrpSpPr>
          <p:nvPr/>
        </p:nvGrpSpPr>
        <p:grpSpPr bwMode="auto">
          <a:xfrm>
            <a:off x="4500563" y="3649942"/>
            <a:ext cx="4059237" cy="2209800"/>
            <a:chOff x="4500563" y="3505200"/>
            <a:chExt cx="4058889" cy="2209800"/>
          </a:xfrm>
        </p:grpSpPr>
        <p:sp>
          <p:nvSpPr>
            <p:cNvPr id="43037" name="AutoShape 57"/>
            <p:cNvSpPr>
              <a:spLocks noChangeArrowheads="1"/>
            </p:cNvSpPr>
            <p:nvPr/>
          </p:nvSpPr>
          <p:spPr bwMode="auto">
            <a:xfrm>
              <a:off x="5791200" y="4203699"/>
              <a:ext cx="1033462" cy="4445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solidFill>
                    <a:schemeClr val="accent6">
                      <a:lumMod val="50000"/>
                    </a:schemeClr>
                  </a:solidFill>
                  <a:latin typeface="Tahoma" charset="0"/>
                  <a:cs typeface="Tahoma" charset="0"/>
                </a:rPr>
                <a:t>Của</a:t>
              </a:r>
            </a:p>
          </p:txBody>
        </p:sp>
        <p:sp>
          <p:nvSpPr>
            <p:cNvPr id="43038" name="Rectangle 58"/>
            <p:cNvSpPr>
              <a:spLocks noChangeArrowheads="1"/>
            </p:cNvSpPr>
            <p:nvPr/>
          </p:nvSpPr>
          <p:spPr bwMode="auto">
            <a:xfrm>
              <a:off x="5638800" y="3505200"/>
              <a:ext cx="1295400" cy="304800"/>
            </a:xfrm>
            <a:prstGeom prst="rect">
              <a:avLst/>
            </a:prstGeom>
            <a:solidFill>
              <a:srgbClr val="FFFFFF"/>
            </a:solidFill>
            <a:ln w="28575">
              <a:solidFill>
                <a:srgbClr val="333399"/>
              </a:solidFill>
              <a:miter lim="800000"/>
              <a:headEnd/>
              <a:tailEnd/>
            </a:ln>
          </p:spPr>
          <p:txBody>
            <a:bodyPr/>
            <a:lstStyle/>
            <a:p>
              <a:pPr algn="ctr"/>
              <a:r>
                <a:rPr lang="en-US" sz="1400" b="1">
                  <a:solidFill>
                    <a:schemeClr val="accent6">
                      <a:lumMod val="50000"/>
                    </a:schemeClr>
                  </a:solidFill>
                  <a:latin typeface="Tahoma" charset="0"/>
                  <a:cs typeface="Tahoma" charset="0"/>
                </a:rPr>
                <a:t>ĐƠN HÀNG</a:t>
              </a:r>
            </a:p>
          </p:txBody>
        </p:sp>
        <p:sp>
          <p:nvSpPr>
            <p:cNvPr id="43039" name="Rectangle 59"/>
            <p:cNvSpPr>
              <a:spLocks noChangeArrowheads="1"/>
            </p:cNvSpPr>
            <p:nvPr/>
          </p:nvSpPr>
          <p:spPr bwMode="auto">
            <a:xfrm>
              <a:off x="7325360" y="3505200"/>
              <a:ext cx="1209040" cy="304799"/>
            </a:xfrm>
            <a:prstGeom prst="rect">
              <a:avLst/>
            </a:prstGeom>
            <a:solidFill>
              <a:srgbClr val="FFFFFF"/>
            </a:solidFill>
            <a:ln w="28575">
              <a:solidFill>
                <a:srgbClr val="333399"/>
              </a:solidFill>
              <a:miter lim="800000"/>
              <a:headEnd/>
              <a:tailEnd/>
            </a:ln>
          </p:spPr>
          <p:txBody>
            <a:bodyPr/>
            <a:lstStyle/>
            <a:p>
              <a:pPr algn="ctr"/>
              <a:r>
                <a:rPr lang="en-US" sz="1400" b="1">
                  <a:solidFill>
                    <a:schemeClr val="accent6">
                      <a:lumMod val="50000"/>
                    </a:schemeClr>
                  </a:solidFill>
                  <a:latin typeface="Tahoma" charset="0"/>
                  <a:cs typeface="Tahoma" charset="0"/>
                </a:rPr>
                <a:t>SẢN PHẨM</a:t>
              </a:r>
            </a:p>
          </p:txBody>
        </p:sp>
        <p:sp>
          <p:nvSpPr>
            <p:cNvPr id="43040" name="Rectangle 60"/>
            <p:cNvSpPr>
              <a:spLocks noChangeArrowheads="1"/>
            </p:cNvSpPr>
            <p:nvPr/>
          </p:nvSpPr>
          <p:spPr bwMode="auto">
            <a:xfrm>
              <a:off x="6400800" y="5181600"/>
              <a:ext cx="1476375" cy="395287"/>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CT ĐƠN HÀNG</a:t>
              </a:r>
            </a:p>
          </p:txBody>
        </p:sp>
        <p:sp>
          <p:nvSpPr>
            <p:cNvPr id="43041" name="Line 62"/>
            <p:cNvSpPr>
              <a:spLocks noChangeShapeType="1"/>
            </p:cNvSpPr>
            <p:nvPr/>
          </p:nvSpPr>
          <p:spPr bwMode="auto">
            <a:xfrm>
              <a:off x="6248400" y="3810000"/>
              <a:ext cx="45719" cy="38099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2" name="Line 63"/>
            <p:cNvSpPr>
              <a:spLocks noChangeShapeType="1"/>
            </p:cNvSpPr>
            <p:nvPr/>
          </p:nvSpPr>
          <p:spPr bwMode="auto">
            <a:xfrm>
              <a:off x="6324600" y="4648200"/>
              <a:ext cx="5334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3" name="Line 64"/>
            <p:cNvSpPr>
              <a:spLocks noChangeShapeType="1"/>
            </p:cNvSpPr>
            <p:nvPr/>
          </p:nvSpPr>
          <p:spPr bwMode="auto">
            <a:xfrm flipH="1">
              <a:off x="7924799" y="3809999"/>
              <a:ext cx="66674"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4" name="Line 65"/>
            <p:cNvSpPr>
              <a:spLocks noChangeShapeType="1"/>
            </p:cNvSpPr>
            <p:nvPr/>
          </p:nvSpPr>
          <p:spPr bwMode="auto">
            <a:xfrm flipH="1">
              <a:off x="7391400" y="4648198"/>
              <a:ext cx="571500" cy="53340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5" name="Text Box 69"/>
            <p:cNvSpPr txBox="1">
              <a:spLocks noChangeArrowheads="1"/>
            </p:cNvSpPr>
            <p:nvPr/>
          </p:nvSpPr>
          <p:spPr bwMode="auto">
            <a:xfrm>
              <a:off x="4500563" y="3733800"/>
              <a:ext cx="98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đơn hàng</a:t>
              </a:r>
            </a:p>
          </p:txBody>
        </p:sp>
        <p:grpSp>
          <p:nvGrpSpPr>
            <p:cNvPr id="43046" name="Group 70"/>
            <p:cNvGrpSpPr>
              <a:grpSpLocks/>
            </p:cNvGrpSpPr>
            <p:nvPr/>
          </p:nvGrpSpPr>
          <p:grpSpPr bwMode="auto">
            <a:xfrm rot="10800000">
              <a:off x="5791200" y="5257800"/>
              <a:ext cx="603250" cy="144463"/>
              <a:chOff x="9000" y="9829"/>
              <a:chExt cx="736" cy="178"/>
            </a:xfrm>
          </p:grpSpPr>
          <p:sp>
            <p:nvSpPr>
              <p:cNvPr id="43061"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62"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accent6">
                      <a:lumMod val="50000"/>
                    </a:schemeClr>
                  </a:solidFill>
                  <a:latin typeface="Tahoma" charset="0"/>
                  <a:cs typeface="Tahoma" charset="0"/>
                </a:endParaRPr>
              </a:p>
            </p:txBody>
          </p:sp>
        </p:grpSp>
        <p:sp>
          <p:nvSpPr>
            <p:cNvPr id="43047" name="Text Box 73"/>
            <p:cNvSpPr txBox="1">
              <a:spLocks noChangeArrowheads="1"/>
            </p:cNvSpPr>
            <p:nvPr/>
          </p:nvSpPr>
          <p:spPr bwMode="auto">
            <a:xfrm>
              <a:off x="5076825" y="5362575"/>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thứ tự</a:t>
              </a:r>
            </a:p>
          </p:txBody>
        </p:sp>
        <p:grpSp>
          <p:nvGrpSpPr>
            <p:cNvPr id="17" name="Group 77"/>
            <p:cNvGrpSpPr>
              <a:grpSpLocks/>
            </p:cNvGrpSpPr>
            <p:nvPr/>
          </p:nvGrpSpPr>
          <p:grpSpPr bwMode="auto">
            <a:xfrm>
              <a:off x="6172200" y="4876800"/>
              <a:ext cx="533400" cy="609600"/>
              <a:chOff x="4785" y="12853"/>
              <a:chExt cx="795" cy="896"/>
            </a:xfrm>
            <a:solidFill>
              <a:schemeClr val="tx2"/>
            </a:solidFill>
          </p:grpSpPr>
          <p:sp>
            <p:nvSpPr>
              <p:cNvPr id="87" name="Line 78"/>
              <p:cNvSpPr>
                <a:spLocks noChangeShapeType="1"/>
              </p:cNvSpPr>
              <p:nvPr/>
            </p:nvSpPr>
            <p:spPr bwMode="auto">
              <a:xfrm flipH="1">
                <a:off x="4860" y="12853"/>
                <a:ext cx="720" cy="180"/>
              </a:xfrm>
              <a:prstGeom prst="line">
                <a:avLst/>
              </a:prstGeom>
              <a:grpFill/>
              <a:ln w="25400">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sp>
            <p:nvSpPr>
              <p:cNvPr id="88" name="Line 79"/>
              <p:cNvSpPr>
                <a:spLocks noChangeShapeType="1"/>
              </p:cNvSpPr>
              <p:nvPr/>
            </p:nvSpPr>
            <p:spPr bwMode="auto">
              <a:xfrm>
                <a:off x="4860" y="13033"/>
                <a:ext cx="0" cy="540"/>
              </a:xfrm>
              <a:prstGeom prst="line">
                <a:avLst/>
              </a:prstGeom>
              <a:grpFill/>
              <a:ln w="25400">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sp>
            <p:nvSpPr>
              <p:cNvPr id="89" name="Oval 80"/>
              <p:cNvSpPr>
                <a:spLocks noChangeArrowheads="1"/>
              </p:cNvSpPr>
              <p:nvPr/>
            </p:nvSpPr>
            <p:spPr bwMode="auto">
              <a:xfrm>
                <a:off x="4785" y="13573"/>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grpSp>
        <p:sp>
          <p:nvSpPr>
            <p:cNvPr id="43049" name="Text Box 83"/>
            <p:cNvSpPr txBox="1">
              <a:spLocks noChangeArrowheads="1"/>
            </p:cNvSpPr>
            <p:nvPr/>
          </p:nvSpPr>
          <p:spPr bwMode="auto">
            <a:xfrm>
              <a:off x="6553200" y="4962525"/>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50" name="Text Box 84"/>
            <p:cNvSpPr txBox="1">
              <a:spLocks noChangeArrowheads="1"/>
            </p:cNvSpPr>
            <p:nvPr/>
          </p:nvSpPr>
          <p:spPr bwMode="auto">
            <a:xfrm>
              <a:off x="7543800" y="4967287"/>
              <a:ext cx="56673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51" name="Text Box 85"/>
            <p:cNvSpPr txBox="1">
              <a:spLocks noChangeArrowheads="1"/>
            </p:cNvSpPr>
            <p:nvPr/>
          </p:nvSpPr>
          <p:spPr bwMode="auto">
            <a:xfrm>
              <a:off x="8077200" y="3886199"/>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(0,n)</a:t>
              </a:r>
            </a:p>
          </p:txBody>
        </p:sp>
        <p:sp>
          <p:nvSpPr>
            <p:cNvPr id="43052" name="Text Box 86"/>
            <p:cNvSpPr txBox="1">
              <a:spLocks noChangeArrowheads="1"/>
            </p:cNvSpPr>
            <p:nvPr/>
          </p:nvSpPr>
          <p:spPr bwMode="auto">
            <a:xfrm>
              <a:off x="5715000" y="3886199"/>
              <a:ext cx="4429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(1,n)</a:t>
              </a:r>
            </a:p>
          </p:txBody>
        </p:sp>
        <p:grpSp>
          <p:nvGrpSpPr>
            <p:cNvPr id="43053" name="Group 96"/>
            <p:cNvGrpSpPr>
              <a:grpSpLocks/>
            </p:cNvGrpSpPr>
            <p:nvPr/>
          </p:nvGrpSpPr>
          <p:grpSpPr bwMode="auto">
            <a:xfrm>
              <a:off x="7391400" y="4114799"/>
              <a:ext cx="1168052" cy="533400"/>
              <a:chOff x="7391400" y="4267200"/>
              <a:chExt cx="1168052" cy="533400"/>
            </a:xfrm>
          </p:grpSpPr>
          <p:sp>
            <p:nvSpPr>
              <p:cNvPr id="43059" name="AutoShape 61"/>
              <p:cNvSpPr>
                <a:spLocks noChangeArrowheads="1"/>
              </p:cNvSpPr>
              <p:nvPr/>
            </p:nvSpPr>
            <p:spPr bwMode="auto">
              <a:xfrm>
                <a:off x="7391400" y="4267200"/>
                <a:ext cx="1143000" cy="5334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endParaRPr lang="en-US" sz="1400">
                  <a:solidFill>
                    <a:schemeClr val="accent6">
                      <a:lumMod val="50000"/>
                    </a:schemeClr>
                  </a:solidFill>
                  <a:latin typeface="Tahoma" charset="0"/>
                  <a:cs typeface="Tahoma" charset="0"/>
                </a:endParaRPr>
              </a:p>
            </p:txBody>
          </p:sp>
          <p:sp>
            <p:nvSpPr>
              <p:cNvPr id="43060" name="TextBox 95"/>
              <p:cNvSpPr txBox="1">
                <a:spLocks noChangeArrowheads="1"/>
              </p:cNvSpPr>
              <p:nvPr/>
            </p:nvSpPr>
            <p:spPr bwMode="auto">
              <a:xfrm>
                <a:off x="7416792" y="4376738"/>
                <a:ext cx="11426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Liên quan</a:t>
                </a:r>
              </a:p>
            </p:txBody>
          </p:sp>
        </p:grpSp>
        <p:grpSp>
          <p:nvGrpSpPr>
            <p:cNvPr id="43054" name="Group 106"/>
            <p:cNvGrpSpPr>
              <a:grpSpLocks/>
            </p:cNvGrpSpPr>
            <p:nvPr/>
          </p:nvGrpSpPr>
          <p:grpSpPr bwMode="auto">
            <a:xfrm>
              <a:off x="6248400" y="4724400"/>
              <a:ext cx="2025770" cy="119743"/>
              <a:chOff x="6248400" y="4724400"/>
              <a:chExt cx="2025770" cy="119743"/>
            </a:xfrm>
          </p:grpSpPr>
          <p:sp>
            <p:nvSpPr>
              <p:cNvPr id="43057" name="Oval 80"/>
              <p:cNvSpPr>
                <a:spLocks noChangeArrowheads="1"/>
              </p:cNvSpPr>
              <p:nvPr/>
            </p:nvSpPr>
            <p:spPr bwMode="auto">
              <a:xfrm>
                <a:off x="8153400" y="4724400"/>
                <a:ext cx="120770" cy="119743"/>
              </a:xfrm>
              <a:prstGeom prst="ellipse">
                <a:avLst/>
              </a:prstGeom>
              <a:solidFill>
                <a:schemeClr val="tx2"/>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cxnSp>
            <p:nvCxnSpPr>
              <p:cNvPr id="106" name="Straight Connector 105"/>
              <p:cNvCxnSpPr/>
              <p:nvPr/>
            </p:nvCxnSpPr>
            <p:spPr>
              <a:xfrm>
                <a:off x="6248250" y="4800600"/>
                <a:ext cx="1904836"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3055" name="Oval 53"/>
            <p:cNvSpPr>
              <a:spLocks noChangeArrowheads="1"/>
            </p:cNvSpPr>
            <p:nvPr/>
          </p:nvSpPr>
          <p:spPr bwMode="auto">
            <a:xfrm rot="1683774">
              <a:off x="4947767" y="3611363"/>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cxnSp>
          <p:nvCxnSpPr>
            <p:cNvPr id="111" name="Straight Connector 110"/>
            <p:cNvCxnSpPr>
              <a:stCxn id="43055" idx="7"/>
              <a:endCxn id="43038" idx="1"/>
            </p:cNvCxnSpPr>
            <p:nvPr/>
          </p:nvCxnSpPr>
          <p:spPr>
            <a:xfrm rot="16200000" flipH="1">
              <a:off x="5344246" y="3363144"/>
              <a:ext cx="6350" cy="5825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80" name="Text Box 21"/>
          <p:cNvSpPr txBox="1">
            <a:spLocks noChangeArrowheads="1"/>
          </p:cNvSpPr>
          <p:nvPr/>
        </p:nvSpPr>
        <p:spPr bwMode="auto">
          <a:xfrm>
            <a:off x="1357115" y="1639401"/>
            <a:ext cx="2041920"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a:t>
            </a:r>
            <a:r>
              <a:rPr lang="en-US" sz="1400" b="1" dirty="0" err="1">
                <a:solidFill>
                  <a:srgbClr val="953735"/>
                </a:solidFill>
                <a:cs typeface="Tahoma" charset="0"/>
              </a:rPr>
              <a:t>bên</a:t>
            </a:r>
            <a:r>
              <a:rPr lang="en-US" sz="1400" b="1" dirty="0">
                <a:solidFill>
                  <a:srgbClr val="953735"/>
                </a:solidFill>
                <a:cs typeface="Tahoma" charset="0"/>
              </a:rPr>
              <a:t> trong</a:t>
            </a:r>
          </a:p>
        </p:txBody>
      </p:sp>
    </p:spTree>
    <p:extLst>
      <p:ext uri="{BB962C8B-B14F-4D97-AF65-F5344CB8AC3E}">
        <p14:creationId xmlns:p14="http://schemas.microsoft.com/office/powerpoint/2010/main" val="3265552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71" name="Rectangle 39"/>
          <p:cNvSpPr>
            <a:spLocks noGrp="1" noChangeArrowheads="1"/>
          </p:cNvSpPr>
          <p:nvPr>
            <p:ph type="title"/>
          </p:nvPr>
        </p:nvSpPr>
        <p:spPr/>
        <p:txBody>
          <a:bodyPr/>
          <a:lstStyle/>
          <a:p>
            <a:r>
              <a:rPr lang="en-US"/>
              <a:t>Mối kết hợp mở rộng</a:t>
            </a:r>
          </a:p>
        </p:txBody>
      </p:sp>
      <p:sp>
        <p:nvSpPr>
          <p:cNvPr id="44072" name="Rectangle 40"/>
          <p:cNvSpPr>
            <a:spLocks noGrp="1" noChangeArrowheads="1"/>
          </p:cNvSpPr>
          <p:nvPr>
            <p:ph idx="1"/>
          </p:nvPr>
        </p:nvSpPr>
        <p:spPr/>
        <p:txBody>
          <a:bodyPr/>
          <a:lstStyle/>
          <a:p>
            <a:r>
              <a:rPr lang="en-US"/>
              <a:t>Là mối kết hợp được định nghĩa trên ít nhất 1 mối kết hợp khác</a:t>
            </a:r>
          </a:p>
        </p:txBody>
      </p:sp>
      <p:grpSp>
        <p:nvGrpSpPr>
          <p:cNvPr id="44039" name="Group 47"/>
          <p:cNvGrpSpPr>
            <a:grpSpLocks/>
          </p:cNvGrpSpPr>
          <p:nvPr/>
        </p:nvGrpSpPr>
        <p:grpSpPr bwMode="auto">
          <a:xfrm>
            <a:off x="425450" y="3330753"/>
            <a:ext cx="8337550" cy="2733020"/>
            <a:chOff x="425450" y="3058180"/>
            <a:chExt cx="8337550" cy="2732366"/>
          </a:xfrm>
        </p:grpSpPr>
        <p:grpSp>
          <p:nvGrpSpPr>
            <p:cNvPr id="44040" name="Group 39"/>
            <p:cNvGrpSpPr>
              <a:grpSpLocks/>
            </p:cNvGrpSpPr>
            <p:nvPr/>
          </p:nvGrpSpPr>
          <p:grpSpPr bwMode="auto">
            <a:xfrm>
              <a:off x="5119687" y="3134380"/>
              <a:ext cx="3643313" cy="1524000"/>
              <a:chOff x="806450" y="2895600"/>
              <a:chExt cx="3643313" cy="1524000"/>
            </a:xfrm>
          </p:grpSpPr>
          <p:grpSp>
            <p:nvGrpSpPr>
              <p:cNvPr id="44059" name="Group 18"/>
              <p:cNvGrpSpPr>
                <a:grpSpLocks/>
              </p:cNvGrpSpPr>
              <p:nvPr/>
            </p:nvGrpSpPr>
            <p:grpSpPr bwMode="auto">
              <a:xfrm>
                <a:off x="806450" y="2895600"/>
                <a:ext cx="3643313" cy="1524000"/>
                <a:chOff x="2481263" y="2667000"/>
                <a:chExt cx="3643313" cy="1524000"/>
              </a:xfrm>
            </p:grpSpPr>
            <p:sp>
              <p:nvSpPr>
                <p:cNvPr id="44062" name="Rectangle 38"/>
                <p:cNvSpPr>
                  <a:spLocks noChangeArrowheads="1"/>
                </p:cNvSpPr>
                <p:nvPr/>
              </p:nvSpPr>
              <p:spPr bwMode="auto">
                <a:xfrm>
                  <a:off x="2481263" y="2667000"/>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E1</a:t>
                  </a:r>
                </a:p>
              </p:txBody>
            </p:sp>
            <p:sp>
              <p:nvSpPr>
                <p:cNvPr id="44063" name="Rectangle 39"/>
                <p:cNvSpPr>
                  <a:spLocks noChangeArrowheads="1"/>
                </p:cNvSpPr>
                <p:nvPr/>
              </p:nvSpPr>
              <p:spPr bwMode="auto">
                <a:xfrm>
                  <a:off x="5256213" y="2701122"/>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E2</a:t>
                  </a:r>
                </a:p>
              </p:txBody>
            </p:sp>
            <p:sp>
              <p:nvSpPr>
                <p:cNvPr id="44064" name="AutoShape 40"/>
                <p:cNvSpPr>
                  <a:spLocks noChangeArrowheads="1"/>
                </p:cNvSpPr>
                <p:nvPr/>
              </p:nvSpPr>
              <p:spPr bwMode="auto">
                <a:xfrm>
                  <a:off x="3827463" y="2731303"/>
                  <a:ext cx="706438" cy="354004"/>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R1</a:t>
                  </a:r>
                </a:p>
              </p:txBody>
            </p:sp>
            <p:sp>
              <p:nvSpPr>
                <p:cNvPr id="12" name="AutoShape 41"/>
                <p:cNvSpPr>
                  <a:spLocks noChangeArrowheads="1"/>
                </p:cNvSpPr>
                <p:nvPr/>
              </p:nvSpPr>
              <p:spPr bwMode="auto">
                <a:xfrm>
                  <a:off x="3876676" y="3758920"/>
                  <a:ext cx="706438" cy="352341"/>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400" b="1">
                      <a:solidFill>
                        <a:srgbClr val="5B125A"/>
                      </a:solidFill>
                      <a:latin typeface="Tahoma" pitchFamily="34" charset="0"/>
                      <a:ea typeface="+mn-ea"/>
                      <a:cs typeface="Tahoma" pitchFamily="34" charset="0"/>
                    </a:rPr>
                    <a:t>R2</a:t>
                  </a:r>
                </a:p>
              </p:txBody>
            </p:sp>
            <p:sp>
              <p:nvSpPr>
                <p:cNvPr id="44066" name="Rectangle 42"/>
                <p:cNvSpPr>
                  <a:spLocks noChangeArrowheads="1"/>
                </p:cNvSpPr>
                <p:nvPr/>
              </p:nvSpPr>
              <p:spPr bwMode="auto">
                <a:xfrm>
                  <a:off x="5559426" y="3767922"/>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E3</a:t>
                  </a:r>
                </a:p>
              </p:txBody>
            </p:sp>
            <p:sp>
              <p:nvSpPr>
                <p:cNvPr id="44067" name="Line 45"/>
                <p:cNvSpPr>
                  <a:spLocks noChangeShapeType="1"/>
                </p:cNvSpPr>
                <p:nvPr/>
              </p:nvSpPr>
              <p:spPr bwMode="auto">
                <a:xfrm>
                  <a:off x="4182316" y="3099149"/>
                  <a:ext cx="45719"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4068" name="Line 46"/>
                <p:cNvSpPr>
                  <a:spLocks noChangeShapeType="1"/>
                </p:cNvSpPr>
                <p:nvPr/>
              </p:nvSpPr>
              <p:spPr bwMode="auto">
                <a:xfrm>
                  <a:off x="4570413" y="3944532"/>
                  <a:ext cx="989013" cy="7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4069" name="Freeform 47"/>
                <p:cNvSpPr>
                  <a:spLocks/>
                </p:cNvSpPr>
                <p:nvPr/>
              </p:nvSpPr>
              <p:spPr bwMode="auto">
                <a:xfrm rot="447608">
                  <a:off x="4037013" y="3429000"/>
                  <a:ext cx="423863" cy="164835"/>
                </a:xfrm>
                <a:custGeom>
                  <a:avLst/>
                  <a:gdLst>
                    <a:gd name="T0" fmla="*/ 0 w 540"/>
                    <a:gd name="T1" fmla="*/ 2147483647 h 210"/>
                    <a:gd name="T2" fmla="*/ 2147483647 w 540"/>
                    <a:gd name="T3" fmla="*/ 2147483647 h 210"/>
                    <a:gd name="T4" fmla="*/ 2147483647 w 540"/>
                    <a:gd name="T5" fmla="*/ 2147483647 h 210"/>
                    <a:gd name="T6" fmla="*/ 0 60000 65536"/>
                    <a:gd name="T7" fmla="*/ 0 60000 65536"/>
                    <a:gd name="T8" fmla="*/ 0 60000 65536"/>
                    <a:gd name="T9" fmla="*/ 0 w 540"/>
                    <a:gd name="T10" fmla="*/ 0 h 210"/>
                    <a:gd name="T11" fmla="*/ 540 w 540"/>
                    <a:gd name="T12" fmla="*/ 210 h 210"/>
                  </a:gdLst>
                  <a:ahLst/>
                  <a:cxnLst>
                    <a:cxn ang="T6">
                      <a:pos x="T0" y="T1"/>
                    </a:cxn>
                    <a:cxn ang="T7">
                      <a:pos x="T2" y="T3"/>
                    </a:cxn>
                    <a:cxn ang="T8">
                      <a:pos x="T4" y="T5"/>
                    </a:cxn>
                  </a:cxnLst>
                  <a:rect l="T9" t="T10" r="T11" b="T12"/>
                  <a:pathLst>
                    <a:path w="540" h="210">
                      <a:moveTo>
                        <a:pt x="0" y="210"/>
                      </a:moveTo>
                      <a:cubicBezTo>
                        <a:pt x="45" y="135"/>
                        <a:pt x="90" y="60"/>
                        <a:pt x="180" y="30"/>
                      </a:cubicBezTo>
                      <a:cubicBezTo>
                        <a:pt x="270" y="0"/>
                        <a:pt x="405" y="15"/>
                        <a:pt x="540" y="3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rgbClr val="5B125A"/>
                    </a:solidFill>
                    <a:latin typeface="Tahoma" charset="0"/>
                    <a:cs typeface="Tahoma" charset="0"/>
                  </a:endParaRPr>
                </a:p>
              </p:txBody>
            </p:sp>
          </p:grpSp>
          <p:cxnSp>
            <p:nvCxnSpPr>
              <p:cNvPr id="38" name="Straight Connector 37"/>
              <p:cNvCxnSpPr/>
              <p:nvPr/>
            </p:nvCxnSpPr>
            <p:spPr>
              <a:xfrm>
                <a:off x="13843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194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44041" name="Group 43"/>
            <p:cNvGrpSpPr>
              <a:grpSpLocks/>
            </p:cNvGrpSpPr>
            <p:nvPr/>
          </p:nvGrpSpPr>
          <p:grpSpPr bwMode="auto">
            <a:xfrm>
              <a:off x="425450" y="3058180"/>
              <a:ext cx="3994150" cy="1660874"/>
              <a:chOff x="2209800" y="4681537"/>
              <a:chExt cx="3994150" cy="1660874"/>
            </a:xfrm>
          </p:grpSpPr>
          <p:sp>
            <p:nvSpPr>
              <p:cNvPr id="44044" name="Rectangle 50"/>
              <p:cNvSpPr>
                <a:spLocks noChangeArrowheads="1"/>
              </p:cNvSpPr>
              <p:nvPr/>
            </p:nvSpPr>
            <p:spPr bwMode="auto">
              <a:xfrm>
                <a:off x="2209800" y="4681537"/>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E1</a:t>
                </a:r>
              </a:p>
            </p:txBody>
          </p:sp>
          <p:sp>
            <p:nvSpPr>
              <p:cNvPr id="44045" name="Rectangle 51"/>
              <p:cNvSpPr>
                <a:spLocks noChangeArrowheads="1"/>
              </p:cNvSpPr>
              <p:nvPr/>
            </p:nvSpPr>
            <p:spPr bwMode="auto">
              <a:xfrm>
                <a:off x="5334000" y="4724400"/>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E2</a:t>
                </a:r>
              </a:p>
            </p:txBody>
          </p:sp>
          <p:sp>
            <p:nvSpPr>
              <p:cNvPr id="44046" name="AutoShape 52"/>
              <p:cNvSpPr>
                <a:spLocks noChangeArrowheads="1"/>
              </p:cNvSpPr>
              <p:nvPr/>
            </p:nvSpPr>
            <p:spPr bwMode="auto">
              <a:xfrm>
                <a:off x="3905250" y="4789488"/>
                <a:ext cx="706438" cy="3540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R1</a:t>
                </a:r>
              </a:p>
            </p:txBody>
          </p:sp>
          <p:sp>
            <p:nvSpPr>
              <p:cNvPr id="44047" name="AutoShape 53"/>
              <p:cNvSpPr>
                <a:spLocks noChangeArrowheads="1"/>
              </p:cNvSpPr>
              <p:nvPr/>
            </p:nvSpPr>
            <p:spPr bwMode="auto">
              <a:xfrm>
                <a:off x="4187825" y="5919788"/>
                <a:ext cx="706438" cy="3540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R2</a:t>
                </a:r>
              </a:p>
            </p:txBody>
          </p:sp>
          <p:sp>
            <p:nvSpPr>
              <p:cNvPr id="44048" name="Rectangle 54"/>
              <p:cNvSpPr>
                <a:spLocks noChangeArrowheads="1"/>
              </p:cNvSpPr>
              <p:nvPr/>
            </p:nvSpPr>
            <p:spPr bwMode="auto">
              <a:xfrm>
                <a:off x="5638800" y="5867400"/>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E3</a:t>
                </a:r>
              </a:p>
            </p:txBody>
          </p:sp>
          <p:sp>
            <p:nvSpPr>
              <p:cNvPr id="44049" name="Line 55"/>
              <p:cNvSpPr>
                <a:spLocks noChangeShapeType="1"/>
              </p:cNvSpPr>
              <p:nvPr/>
            </p:nvSpPr>
            <p:spPr bwMode="auto">
              <a:xfrm>
                <a:off x="2774950" y="4954588"/>
                <a:ext cx="11303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0" name="Rectangle 60"/>
              <p:cNvSpPr>
                <a:spLocks noChangeArrowheads="1"/>
              </p:cNvSpPr>
              <p:nvPr/>
            </p:nvSpPr>
            <p:spPr bwMode="auto">
              <a:xfrm>
                <a:off x="2858022" y="5918548"/>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E4</a:t>
                </a:r>
              </a:p>
            </p:txBody>
          </p:sp>
          <p:sp>
            <p:nvSpPr>
              <p:cNvPr id="30" name="AutoShape 61"/>
              <p:cNvSpPr>
                <a:spLocks noChangeArrowheads="1"/>
              </p:cNvSpPr>
              <p:nvPr/>
            </p:nvSpPr>
            <p:spPr bwMode="auto">
              <a:xfrm>
                <a:off x="2973388" y="5344953"/>
                <a:ext cx="706437" cy="353928"/>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400" b="1">
                    <a:solidFill>
                      <a:srgbClr val="5B125A"/>
                    </a:solidFill>
                    <a:latin typeface="Tahoma" pitchFamily="34" charset="0"/>
                    <a:ea typeface="+mn-ea"/>
                    <a:cs typeface="Tahoma" pitchFamily="34" charset="0"/>
                  </a:rPr>
                  <a:t>R3</a:t>
                </a:r>
              </a:p>
            </p:txBody>
          </p:sp>
          <p:sp>
            <p:nvSpPr>
              <p:cNvPr id="44052" name="Line 63"/>
              <p:cNvSpPr>
                <a:spLocks noChangeShapeType="1"/>
              </p:cNvSpPr>
              <p:nvPr/>
            </p:nvSpPr>
            <p:spPr bwMode="auto">
              <a:xfrm flipH="1">
                <a:off x="3506788" y="5040313"/>
                <a:ext cx="6096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3" name="Line 64"/>
              <p:cNvSpPr>
                <a:spLocks noChangeShapeType="1"/>
              </p:cNvSpPr>
              <p:nvPr/>
            </p:nvSpPr>
            <p:spPr bwMode="auto">
              <a:xfrm>
                <a:off x="3505200" y="5613749"/>
                <a:ext cx="915988" cy="3921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4" name="Freeform 65"/>
              <p:cNvSpPr>
                <a:spLocks/>
              </p:cNvSpPr>
              <p:nvPr/>
            </p:nvSpPr>
            <p:spPr bwMode="auto">
              <a:xfrm>
                <a:off x="3581400" y="5181600"/>
                <a:ext cx="266700" cy="177800"/>
              </a:xfrm>
              <a:custGeom>
                <a:avLst/>
                <a:gdLst>
                  <a:gd name="T0" fmla="*/ 0 w 168"/>
                  <a:gd name="T1" fmla="*/ 2147483647 h 112"/>
                  <a:gd name="T2" fmla="*/ 2147483647 w 168"/>
                  <a:gd name="T3" fmla="*/ 2147483647 h 112"/>
                  <a:gd name="T4" fmla="*/ 2147483647 w 168"/>
                  <a:gd name="T5" fmla="*/ 2147483647 h 112"/>
                  <a:gd name="T6" fmla="*/ 0 60000 65536"/>
                  <a:gd name="T7" fmla="*/ 0 60000 65536"/>
                  <a:gd name="T8" fmla="*/ 0 60000 65536"/>
                  <a:gd name="T9" fmla="*/ 0 w 168"/>
                  <a:gd name="T10" fmla="*/ 0 h 112"/>
                  <a:gd name="T11" fmla="*/ 168 w 168"/>
                  <a:gd name="T12" fmla="*/ 112 h 112"/>
                </a:gdLst>
                <a:ahLst/>
                <a:cxnLst>
                  <a:cxn ang="T6">
                    <a:pos x="T0" y="T1"/>
                  </a:cxn>
                  <a:cxn ang="T7">
                    <a:pos x="T2" y="T3"/>
                  </a:cxn>
                  <a:cxn ang="T8">
                    <a:pos x="T4" y="T5"/>
                  </a:cxn>
                </a:cxnLst>
                <a:rect l="T9" t="T10" r="T11" b="T12"/>
                <a:pathLst>
                  <a:path w="168" h="112">
                    <a:moveTo>
                      <a:pt x="0" y="16"/>
                    </a:moveTo>
                    <a:cubicBezTo>
                      <a:pt x="60" y="8"/>
                      <a:pt x="120" y="0"/>
                      <a:pt x="144" y="16"/>
                    </a:cubicBezTo>
                    <a:cubicBezTo>
                      <a:pt x="168" y="32"/>
                      <a:pt x="156" y="72"/>
                      <a:pt x="144" y="112"/>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sp>
            <p:nvSpPr>
              <p:cNvPr id="44055" name="Freeform 66"/>
              <p:cNvSpPr>
                <a:spLocks/>
              </p:cNvSpPr>
              <p:nvPr/>
            </p:nvSpPr>
            <p:spPr bwMode="auto">
              <a:xfrm>
                <a:off x="3695700" y="5638800"/>
                <a:ext cx="266700" cy="266700"/>
              </a:xfrm>
              <a:custGeom>
                <a:avLst/>
                <a:gdLst>
                  <a:gd name="T0" fmla="*/ 2147483647 w 168"/>
                  <a:gd name="T1" fmla="*/ 0 h 168"/>
                  <a:gd name="T2" fmla="*/ 2147483647 w 168"/>
                  <a:gd name="T3" fmla="*/ 2147483647 h 168"/>
                  <a:gd name="T4" fmla="*/ 0 w 168"/>
                  <a:gd name="T5" fmla="*/ 2147483647 h 168"/>
                  <a:gd name="T6" fmla="*/ 0 60000 65536"/>
                  <a:gd name="T7" fmla="*/ 0 60000 65536"/>
                  <a:gd name="T8" fmla="*/ 0 60000 65536"/>
                  <a:gd name="T9" fmla="*/ 0 w 168"/>
                  <a:gd name="T10" fmla="*/ 0 h 168"/>
                  <a:gd name="T11" fmla="*/ 168 w 168"/>
                  <a:gd name="T12" fmla="*/ 168 h 168"/>
                </a:gdLst>
                <a:ahLst/>
                <a:cxnLst>
                  <a:cxn ang="T6">
                    <a:pos x="T0" y="T1"/>
                  </a:cxn>
                  <a:cxn ang="T7">
                    <a:pos x="T2" y="T3"/>
                  </a:cxn>
                  <a:cxn ang="T8">
                    <a:pos x="T4" y="T5"/>
                  </a:cxn>
                </a:cxnLst>
                <a:rect l="T9" t="T10" r="T11" b="T12"/>
                <a:pathLst>
                  <a:path w="168" h="168">
                    <a:moveTo>
                      <a:pt x="144" y="0"/>
                    </a:moveTo>
                    <a:cubicBezTo>
                      <a:pt x="156" y="60"/>
                      <a:pt x="168" y="120"/>
                      <a:pt x="144" y="144"/>
                    </a:cubicBezTo>
                    <a:cubicBezTo>
                      <a:pt x="120" y="168"/>
                      <a:pt x="60" y="156"/>
                      <a:pt x="0" y="144"/>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cxnSp>
            <p:nvCxnSpPr>
              <p:cNvPr id="41" name="Straight Connector 40"/>
              <p:cNvCxnSpPr/>
              <p:nvPr/>
            </p:nvCxnSpPr>
            <p:spPr>
              <a:xfrm>
                <a:off x="4572000" y="4978329"/>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8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4042" name="Text Box 70"/>
            <p:cNvSpPr txBox="1">
              <a:spLocks noChangeArrowheads="1"/>
            </p:cNvSpPr>
            <p:nvPr/>
          </p:nvSpPr>
          <p:spPr bwMode="auto">
            <a:xfrm>
              <a:off x="4191000" y="5267451"/>
              <a:ext cx="2454275" cy="52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rPr>
                <a:t>Cung định hướng cho biết R2 định nghĩa trên R1</a:t>
              </a:r>
            </a:p>
          </p:txBody>
        </p:sp>
        <p:sp>
          <p:nvSpPr>
            <p:cNvPr id="44043" name="Line 71"/>
            <p:cNvSpPr>
              <a:spLocks noChangeShapeType="1"/>
            </p:cNvSpPr>
            <p:nvPr/>
          </p:nvSpPr>
          <p:spPr bwMode="auto">
            <a:xfrm flipV="1">
              <a:off x="5486400" y="4048780"/>
              <a:ext cx="1143000" cy="1143000"/>
            </a:xfrm>
            <a:prstGeom prst="line">
              <a:avLst/>
            </a:prstGeom>
            <a:noFill/>
            <a:ln w="9525">
              <a:solidFill>
                <a:schemeClr val="tx2"/>
              </a:solidFill>
              <a:prstDash val="sysDash"/>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spTree>
    <p:extLst>
      <p:ext uri="{BB962C8B-B14F-4D97-AF65-F5344CB8AC3E}">
        <p14:creationId xmlns:p14="http://schemas.microsoft.com/office/powerpoint/2010/main" val="2373417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8" name="Rectangle 32"/>
          <p:cNvSpPr>
            <a:spLocks noGrp="1" noChangeArrowheads="1"/>
          </p:cNvSpPr>
          <p:nvPr>
            <p:ph type="title"/>
          </p:nvPr>
        </p:nvSpPr>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tt</a:t>
            </a:r>
            <a:r>
              <a:rPr lang="en-US" dirty="0"/>
              <a:t>)</a:t>
            </a:r>
          </a:p>
        </p:txBody>
      </p:sp>
      <p:sp>
        <p:nvSpPr>
          <p:cNvPr id="9249" name="Rectangle 33"/>
          <p:cNvSpPr>
            <a:spLocks noGrp="1" noChangeArrowheads="1"/>
          </p:cNvSpPr>
          <p:nvPr>
            <p:ph idx="1"/>
          </p:nvPr>
        </p:nvSpPr>
        <p:spPr/>
        <p:txBody>
          <a:bodyPr/>
          <a:lstStyle/>
          <a:p>
            <a:r>
              <a:rPr lang="en-US"/>
              <a:t>Khái niệm </a:t>
            </a:r>
          </a:p>
          <a:p>
            <a:pPr lvl="1"/>
            <a:r>
              <a:rPr lang="en-US"/>
              <a:t>Thực thể </a:t>
            </a:r>
          </a:p>
          <a:p>
            <a:pPr lvl="1"/>
            <a:r>
              <a:rPr lang="en-US"/>
              <a:t>Thể hiện </a:t>
            </a:r>
          </a:p>
          <a:p>
            <a:pPr lvl="1"/>
            <a:r>
              <a:rPr lang="en-US"/>
              <a:t>Thuộc tính</a:t>
            </a:r>
          </a:p>
          <a:p>
            <a:pPr lvl="1"/>
            <a:r>
              <a:rPr lang="en-US"/>
              <a:t>Mối kết hợp</a:t>
            </a:r>
          </a:p>
          <a:p>
            <a:pPr lvl="1"/>
            <a:r>
              <a:rPr lang="en-US"/>
              <a:t>Vai trò</a:t>
            </a:r>
          </a:p>
          <a:p>
            <a:pPr lvl="1"/>
            <a:r>
              <a:rPr lang="en-US"/>
              <a:t>bảng số</a:t>
            </a:r>
          </a:p>
        </p:txBody>
      </p:sp>
      <p:grpSp>
        <p:nvGrpSpPr>
          <p:cNvPr id="9223" name="Group 49"/>
          <p:cNvGrpSpPr>
            <a:grpSpLocks/>
          </p:cNvGrpSpPr>
          <p:nvPr/>
        </p:nvGrpSpPr>
        <p:grpSpPr bwMode="auto">
          <a:xfrm>
            <a:off x="4048123" y="2342281"/>
            <a:ext cx="4470400" cy="4038600"/>
            <a:chOff x="5257800" y="1981200"/>
            <a:chExt cx="3402984" cy="3175348"/>
          </a:xfrm>
        </p:grpSpPr>
        <p:cxnSp>
          <p:nvCxnSpPr>
            <p:cNvPr id="15" name="Straight Connector 14"/>
            <p:cNvCxnSpPr/>
            <p:nvPr/>
          </p:nvCxnSpPr>
          <p:spPr>
            <a:xfrm>
              <a:off x="6172594" y="2590308"/>
              <a:ext cx="772197" cy="249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7" name="Diamond 16"/>
            <p:cNvSpPr>
              <a:spLocks noChangeArrowheads="1"/>
            </p:cNvSpPr>
            <p:nvPr/>
          </p:nvSpPr>
          <p:spPr bwMode="auto">
            <a:xfrm>
              <a:off x="5410172" y="3200534"/>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cxnSp>
          <p:nvCxnSpPr>
            <p:cNvPr id="19" name="Straight Connector 18"/>
            <p:cNvCxnSpPr/>
            <p:nvPr/>
          </p:nvCxnSpPr>
          <p:spPr>
            <a:xfrm rot="16200000" flipH="1">
              <a:off x="5564726" y="2972249"/>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27" name="AutoShape 30"/>
            <p:cNvSpPr>
              <a:spLocks noChangeArrowheads="1"/>
            </p:cNvSpPr>
            <p:nvPr/>
          </p:nvSpPr>
          <p:spPr bwMode="auto">
            <a:xfrm>
              <a:off x="5372099" y="2425352"/>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21" name="Straight Connector 20"/>
            <p:cNvCxnSpPr/>
            <p:nvPr/>
          </p:nvCxnSpPr>
          <p:spPr>
            <a:xfrm rot="16200000" flipH="1">
              <a:off x="5564102" y="3810396"/>
              <a:ext cx="458079"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7086159" y="2209616"/>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90725" y="1981200"/>
              <a:ext cx="1523850" cy="124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564726" y="2209616"/>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Diamond 6"/>
            <p:cNvSpPr>
              <a:spLocks noChangeArrowheads="1"/>
            </p:cNvSpPr>
            <p:nvPr/>
          </p:nvSpPr>
          <p:spPr bwMode="auto">
            <a:xfrm>
              <a:off x="6921199" y="2400346"/>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sp>
          <p:nvSpPr>
            <p:cNvPr id="9233" name="Text Box 25"/>
            <p:cNvSpPr txBox="1">
              <a:spLocks noChangeArrowheads="1"/>
            </p:cNvSpPr>
            <p:nvPr/>
          </p:nvSpPr>
          <p:spPr bwMode="auto">
            <a:xfrm>
              <a:off x="5257800" y="21336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dirty="0">
                  <a:solidFill>
                    <a:srgbClr val="881A87"/>
                  </a:solidFill>
                </a:rPr>
                <a:t>(0,n)</a:t>
              </a:r>
            </a:p>
          </p:txBody>
        </p:sp>
        <p:sp>
          <p:nvSpPr>
            <p:cNvPr id="9234" name="Text Box 25"/>
            <p:cNvSpPr txBox="1">
              <a:spLocks noChangeArrowheads="1"/>
            </p:cNvSpPr>
            <p:nvPr/>
          </p:nvSpPr>
          <p:spPr bwMode="auto">
            <a:xfrm>
              <a:off x="5257800" y="28956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(1,n)</a:t>
              </a:r>
            </a:p>
          </p:txBody>
        </p:sp>
        <p:sp>
          <p:nvSpPr>
            <p:cNvPr id="9236" name="Text Box 25"/>
            <p:cNvSpPr txBox="1">
              <a:spLocks noChangeArrowheads="1"/>
            </p:cNvSpPr>
            <p:nvPr/>
          </p:nvSpPr>
          <p:spPr bwMode="auto">
            <a:xfrm>
              <a:off x="7315200" y="20574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(1,1)</a:t>
              </a:r>
            </a:p>
          </p:txBody>
        </p:sp>
        <p:sp>
          <p:nvSpPr>
            <p:cNvPr id="9237" name="AutoShape 30"/>
            <p:cNvSpPr>
              <a:spLocks noChangeArrowheads="1"/>
            </p:cNvSpPr>
            <p:nvPr/>
          </p:nvSpPr>
          <p:spPr bwMode="auto">
            <a:xfrm>
              <a:off x="7848599" y="4000500"/>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32" name="Straight Connector 31"/>
            <p:cNvCxnSpPr/>
            <p:nvPr/>
          </p:nvCxnSpPr>
          <p:spPr>
            <a:xfrm>
              <a:off x="6172594" y="4191712"/>
              <a:ext cx="464043" cy="124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39" name="AutoShape 30"/>
            <p:cNvSpPr>
              <a:spLocks noChangeArrowheads="1"/>
            </p:cNvSpPr>
            <p:nvPr/>
          </p:nvSpPr>
          <p:spPr bwMode="auto">
            <a:xfrm>
              <a:off x="5410199" y="4038600"/>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35" name="Straight Connector 34"/>
            <p:cNvCxnSpPr/>
            <p:nvPr/>
          </p:nvCxnSpPr>
          <p:spPr>
            <a:xfrm>
              <a:off x="7390708" y="4191712"/>
              <a:ext cx="465251" cy="124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6782840" y="4572405"/>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42" name="AutoShape 30"/>
            <p:cNvSpPr>
              <a:spLocks noChangeArrowheads="1"/>
            </p:cNvSpPr>
            <p:nvPr/>
          </p:nvSpPr>
          <p:spPr bwMode="auto">
            <a:xfrm>
              <a:off x="6629399" y="4813648"/>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sp>
          <p:nvSpPr>
            <p:cNvPr id="31" name="Diamond 30"/>
            <p:cNvSpPr>
              <a:spLocks noChangeArrowheads="1"/>
            </p:cNvSpPr>
            <p:nvPr/>
          </p:nvSpPr>
          <p:spPr bwMode="auto">
            <a:xfrm>
              <a:off x="6629152" y="4000721"/>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sp>
          <p:nvSpPr>
            <p:cNvPr id="9244" name="Text Box 25"/>
            <p:cNvSpPr txBox="1">
              <a:spLocks noChangeArrowheads="1"/>
            </p:cNvSpPr>
            <p:nvPr/>
          </p:nvSpPr>
          <p:spPr bwMode="auto">
            <a:xfrm>
              <a:off x="5257800" y="37338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45" name="Text Box 25"/>
            <p:cNvSpPr txBox="1">
              <a:spLocks noChangeArrowheads="1"/>
            </p:cNvSpPr>
            <p:nvPr/>
          </p:nvSpPr>
          <p:spPr bwMode="auto">
            <a:xfrm>
              <a:off x="7315200" y="38862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46" name="Text Box 25"/>
            <p:cNvSpPr txBox="1">
              <a:spLocks noChangeArrowheads="1"/>
            </p:cNvSpPr>
            <p:nvPr/>
          </p:nvSpPr>
          <p:spPr bwMode="auto">
            <a:xfrm>
              <a:off x="7010400" y="44958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35" name="Text Box 25"/>
            <p:cNvSpPr txBox="1">
              <a:spLocks noChangeArrowheads="1"/>
            </p:cNvSpPr>
            <p:nvPr/>
          </p:nvSpPr>
          <p:spPr bwMode="auto">
            <a:xfrm>
              <a:off x="6172200" y="38862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dirty="0">
                  <a:solidFill>
                    <a:srgbClr val="881A87"/>
                  </a:solidFill>
                </a:rPr>
                <a:t>(0,n)</a:t>
              </a:r>
            </a:p>
          </p:txBody>
        </p:sp>
      </p:grpSp>
    </p:spTree>
    <p:extLst>
      <p:ext uri="{BB962C8B-B14F-4D97-AF65-F5344CB8AC3E}">
        <p14:creationId xmlns:p14="http://schemas.microsoft.com/office/powerpoint/2010/main" val="3356653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p:txBody>
          <a:bodyPr/>
          <a:lstStyle/>
          <a:p>
            <a:r>
              <a:rPr lang="en-US"/>
              <a:t>Bài tập</a:t>
            </a:r>
          </a:p>
        </p:txBody>
      </p:sp>
      <p:sp>
        <p:nvSpPr>
          <p:cNvPr id="45065" name="Rectangle 9"/>
          <p:cNvSpPr>
            <a:spLocks noGrp="1" noChangeArrowheads="1"/>
          </p:cNvSpPr>
          <p:nvPr>
            <p:ph idx="1"/>
          </p:nvPr>
        </p:nvSpPr>
        <p:spPr/>
        <p:txBody>
          <a:bodyPr>
            <a:normAutofit/>
          </a:bodyPr>
          <a:lstStyle/>
          <a:p>
            <a:r>
              <a:rPr lang="en-US"/>
              <a:t>Bài toán Quản Lý Giáo Vụ</a:t>
            </a:r>
          </a:p>
          <a:p>
            <a:pPr lvl="1"/>
            <a:r>
              <a:rPr lang="en-US"/>
              <a:t>Lưu trữ các thông tin về sinh viên, môn học, giáo viên, lớp học và các học kỳ trong từng niên khóa</a:t>
            </a:r>
          </a:p>
          <a:p>
            <a:pPr lvl="1"/>
            <a:r>
              <a:rPr lang="en-US"/>
              <a:t>Lập danh sách mở các môn học cho một lớp trong một học kỳ</a:t>
            </a:r>
          </a:p>
          <a:p>
            <a:pPr lvl="1"/>
            <a:r>
              <a:rPr lang="en-US"/>
              <a:t>Phân công giảng dạy môn học được mở cho một giáo viên</a:t>
            </a:r>
          </a:p>
          <a:p>
            <a:pPr lvl="1"/>
            <a:r>
              <a:rPr lang="en-US"/>
              <a:t>Lưu thông tin đăng ký môn học của sinh viên trên môn học được mở</a:t>
            </a:r>
          </a:p>
          <a:p>
            <a:pPr lvl="1"/>
            <a:r>
              <a:rPr lang="en-US"/>
              <a:t>Ghi nhận điểm kết quả học tập của sinh viên</a:t>
            </a:r>
          </a:p>
        </p:txBody>
      </p:sp>
    </p:spTree>
    <p:extLst>
      <p:ext uri="{BB962C8B-B14F-4D97-AF65-F5344CB8AC3E}">
        <p14:creationId xmlns:p14="http://schemas.microsoft.com/office/powerpoint/2010/main" val="3161583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 name="Rectangle 102"/>
          <p:cNvSpPr>
            <a:spLocks noGrp="1" noChangeArrowheads="1"/>
          </p:cNvSpPr>
          <p:nvPr>
            <p:ph type="title"/>
          </p:nvPr>
        </p:nvSpPr>
        <p:spPr/>
        <p:txBody>
          <a:bodyPr/>
          <a:lstStyle/>
          <a:p>
            <a:r>
              <a:rPr lang="en-US"/>
              <a:t>Bài tập</a:t>
            </a:r>
          </a:p>
        </p:txBody>
      </p:sp>
      <p:sp>
        <p:nvSpPr>
          <p:cNvPr id="2" name="Content Placeholder 1"/>
          <p:cNvSpPr>
            <a:spLocks noGrp="1"/>
          </p:cNvSpPr>
          <p:nvPr>
            <p:ph idx="1"/>
          </p:nvPr>
        </p:nvSpPr>
        <p:spPr/>
        <p:txBody>
          <a:bodyPr/>
          <a:lstStyle/>
          <a:p>
            <a:endParaRPr lang="en-US"/>
          </a:p>
        </p:txBody>
      </p:sp>
      <p:grpSp>
        <p:nvGrpSpPr>
          <p:cNvPr id="46086" name="Group 161"/>
          <p:cNvGrpSpPr>
            <a:grpSpLocks/>
          </p:cNvGrpSpPr>
          <p:nvPr/>
        </p:nvGrpSpPr>
        <p:grpSpPr bwMode="auto">
          <a:xfrm>
            <a:off x="430934" y="1933575"/>
            <a:ext cx="8382000" cy="4406900"/>
            <a:chOff x="76200" y="1447800"/>
            <a:chExt cx="8778875" cy="4406900"/>
          </a:xfrm>
        </p:grpSpPr>
        <p:sp>
          <p:nvSpPr>
            <p:cNvPr id="46087" name="AutoShape 7"/>
            <p:cNvSpPr>
              <a:spLocks noChangeArrowheads="1"/>
            </p:cNvSpPr>
            <p:nvPr/>
          </p:nvSpPr>
          <p:spPr bwMode="auto">
            <a:xfrm>
              <a:off x="3976862" y="2732088"/>
              <a:ext cx="1076325" cy="709613"/>
            </a:xfrm>
            <a:prstGeom prst="diamond">
              <a:avLst/>
            </a:prstGeom>
            <a:solidFill>
              <a:srgbClr val="A6C36B"/>
            </a:solidFill>
            <a:ln w="25400">
              <a:solidFill>
                <a:schemeClr val="tx2"/>
              </a:solidFill>
              <a:miter lim="800000"/>
              <a:headEnd/>
              <a:tailEnd/>
            </a:ln>
          </p:spPr>
          <p:txBody>
            <a:bodyPr lIns="0" tIns="0" rIns="0" bIns="0"/>
            <a:lstStyle/>
            <a:p>
              <a:pPr algn="ctr"/>
              <a:r>
                <a:rPr lang="en-US" sz="1400" b="1">
                  <a:solidFill>
                    <a:srgbClr val="5B125A"/>
                  </a:solidFill>
                  <a:latin typeface="Tahoma" charset="0"/>
                  <a:cs typeface="Tahoma" charset="0"/>
                </a:rPr>
                <a:t>MỞ MH</a:t>
              </a:r>
            </a:p>
          </p:txBody>
        </p:sp>
        <p:sp>
          <p:nvSpPr>
            <p:cNvPr id="46088" name="Line 12"/>
            <p:cNvSpPr>
              <a:spLocks noChangeShapeType="1"/>
            </p:cNvSpPr>
            <p:nvPr/>
          </p:nvSpPr>
          <p:spPr bwMode="auto">
            <a:xfrm>
              <a:off x="2514600" y="2133600"/>
              <a:ext cx="1628775" cy="8350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89" name="Line 13"/>
            <p:cNvSpPr>
              <a:spLocks noChangeShapeType="1"/>
            </p:cNvSpPr>
            <p:nvPr/>
          </p:nvSpPr>
          <p:spPr bwMode="auto">
            <a:xfrm flipH="1">
              <a:off x="3221038" y="3192463"/>
              <a:ext cx="922338" cy="425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0" name="Line 14"/>
            <p:cNvSpPr>
              <a:spLocks noChangeShapeType="1"/>
            </p:cNvSpPr>
            <p:nvPr/>
          </p:nvSpPr>
          <p:spPr bwMode="auto">
            <a:xfrm>
              <a:off x="4800601" y="3276600"/>
              <a:ext cx="1295399" cy="1295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1" name="Text Box 81"/>
            <p:cNvSpPr txBox="1">
              <a:spLocks noChangeArrowheads="1"/>
            </p:cNvSpPr>
            <p:nvPr/>
          </p:nvSpPr>
          <p:spPr bwMode="auto">
            <a:xfrm>
              <a:off x="3429000" y="23622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2" name="Text Box 82"/>
            <p:cNvSpPr txBox="1">
              <a:spLocks noChangeArrowheads="1"/>
            </p:cNvSpPr>
            <p:nvPr/>
          </p:nvSpPr>
          <p:spPr bwMode="auto">
            <a:xfrm>
              <a:off x="3381375" y="3581400"/>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3" name="Text Box 83"/>
            <p:cNvSpPr txBox="1">
              <a:spLocks noChangeArrowheads="1"/>
            </p:cNvSpPr>
            <p:nvPr/>
          </p:nvSpPr>
          <p:spPr bwMode="auto">
            <a:xfrm>
              <a:off x="5486400" y="3733800"/>
              <a:ext cx="4603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4" name="Text Box 84"/>
            <p:cNvSpPr txBox="1">
              <a:spLocks noChangeArrowheads="1"/>
            </p:cNvSpPr>
            <p:nvPr/>
          </p:nvSpPr>
          <p:spPr bwMode="auto">
            <a:xfrm>
              <a:off x="6477000" y="20574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5" name="AutoShape 15"/>
            <p:cNvSpPr>
              <a:spLocks noChangeArrowheads="1"/>
            </p:cNvSpPr>
            <p:nvPr/>
          </p:nvSpPr>
          <p:spPr bwMode="auto">
            <a:xfrm>
              <a:off x="5834063" y="2589213"/>
              <a:ext cx="1076325" cy="709613"/>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b="1">
                  <a:solidFill>
                    <a:srgbClr val="5B125A"/>
                  </a:solidFill>
                  <a:latin typeface="Tahoma" charset="0"/>
                  <a:cs typeface="Tahoma" charset="0"/>
                </a:rPr>
                <a:t>ĐĂNG KÝ</a:t>
              </a:r>
            </a:p>
          </p:txBody>
        </p:sp>
        <p:sp>
          <p:nvSpPr>
            <p:cNvPr id="46096" name="Line 16"/>
            <p:cNvSpPr>
              <a:spLocks noChangeShapeType="1"/>
            </p:cNvSpPr>
            <p:nvPr/>
          </p:nvSpPr>
          <p:spPr bwMode="auto">
            <a:xfrm flipV="1">
              <a:off x="5065713" y="2944813"/>
              <a:ext cx="768350" cy="1412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7" name="Freeform 18"/>
            <p:cNvSpPr>
              <a:spLocks/>
            </p:cNvSpPr>
            <p:nvPr/>
          </p:nvSpPr>
          <p:spPr bwMode="auto">
            <a:xfrm>
              <a:off x="5526088" y="2732088"/>
              <a:ext cx="153988" cy="425450"/>
            </a:xfrm>
            <a:custGeom>
              <a:avLst/>
              <a:gdLst>
                <a:gd name="T0" fmla="*/ 2147483647 w 180"/>
                <a:gd name="T1" fmla="*/ 0 h 540"/>
                <a:gd name="T2" fmla="*/ 0 w 180"/>
                <a:gd name="T3" fmla="*/ 2147483647 h 540"/>
                <a:gd name="T4" fmla="*/ 2147483647 w 180"/>
                <a:gd name="T5" fmla="*/ 2147483647 h 540"/>
                <a:gd name="T6" fmla="*/ 0 60000 65536"/>
                <a:gd name="T7" fmla="*/ 0 60000 65536"/>
                <a:gd name="T8" fmla="*/ 0 60000 65536"/>
                <a:gd name="T9" fmla="*/ 0 w 180"/>
                <a:gd name="T10" fmla="*/ 0 h 540"/>
                <a:gd name="T11" fmla="*/ 180 w 180"/>
                <a:gd name="T12" fmla="*/ 540 h 540"/>
              </a:gdLst>
              <a:ahLst/>
              <a:cxnLst>
                <a:cxn ang="T6">
                  <a:pos x="T0" y="T1"/>
                </a:cxn>
                <a:cxn ang="T7">
                  <a:pos x="T2" y="T3"/>
                </a:cxn>
                <a:cxn ang="T8">
                  <a:pos x="T4" y="T5"/>
                </a:cxn>
              </a:cxnLst>
              <a:rect l="T9" t="T10" r="T11" b="T12"/>
              <a:pathLst>
                <a:path w="180" h="540">
                  <a:moveTo>
                    <a:pt x="180" y="0"/>
                  </a:moveTo>
                  <a:cubicBezTo>
                    <a:pt x="90" y="135"/>
                    <a:pt x="0" y="270"/>
                    <a:pt x="0" y="360"/>
                  </a:cubicBezTo>
                  <a:cubicBezTo>
                    <a:pt x="0" y="450"/>
                    <a:pt x="90" y="495"/>
                    <a:pt x="180" y="54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sp>
          <p:nvSpPr>
            <p:cNvPr id="46098" name="Text Box 61"/>
            <p:cNvSpPr txBox="1">
              <a:spLocks noChangeArrowheads="1"/>
            </p:cNvSpPr>
            <p:nvPr/>
          </p:nvSpPr>
          <p:spPr bwMode="auto">
            <a:xfrm>
              <a:off x="7391400" y="3048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Điểm</a:t>
              </a:r>
            </a:p>
          </p:txBody>
        </p:sp>
        <p:sp>
          <p:nvSpPr>
            <p:cNvPr id="46099" name="Text Box 85"/>
            <p:cNvSpPr txBox="1">
              <a:spLocks noChangeArrowheads="1"/>
            </p:cNvSpPr>
            <p:nvPr/>
          </p:nvSpPr>
          <p:spPr bwMode="auto">
            <a:xfrm>
              <a:off x="5029200" y="2732088"/>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100" name="AutoShape 19"/>
            <p:cNvSpPr>
              <a:spLocks noChangeArrowheads="1"/>
            </p:cNvSpPr>
            <p:nvPr/>
          </p:nvSpPr>
          <p:spPr bwMode="auto">
            <a:xfrm>
              <a:off x="4003192" y="5003800"/>
              <a:ext cx="1462571" cy="850900"/>
            </a:xfrm>
            <a:prstGeom prst="diamond">
              <a:avLst/>
            </a:prstGeom>
            <a:solidFill>
              <a:srgbClr val="A6C36B"/>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PHÂN CÔNG</a:t>
              </a:r>
            </a:p>
          </p:txBody>
        </p:sp>
        <p:sp>
          <p:nvSpPr>
            <p:cNvPr id="46101" name="Line 20"/>
            <p:cNvSpPr>
              <a:spLocks noChangeShapeType="1"/>
            </p:cNvSpPr>
            <p:nvPr/>
          </p:nvSpPr>
          <p:spPr bwMode="auto">
            <a:xfrm>
              <a:off x="4495800" y="3429000"/>
              <a:ext cx="143864" cy="16335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6102" name="Line 21"/>
            <p:cNvSpPr>
              <a:spLocks noChangeShapeType="1"/>
            </p:cNvSpPr>
            <p:nvPr/>
          </p:nvSpPr>
          <p:spPr bwMode="auto">
            <a:xfrm flipH="1">
              <a:off x="3276600" y="5429250"/>
              <a:ext cx="7265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6103" name="Freeform 22"/>
            <p:cNvSpPr>
              <a:spLocks/>
            </p:cNvSpPr>
            <p:nvPr/>
          </p:nvSpPr>
          <p:spPr bwMode="auto">
            <a:xfrm rot="-611247">
              <a:off x="4191000" y="4267200"/>
              <a:ext cx="756309" cy="307975"/>
            </a:xfrm>
            <a:custGeom>
              <a:avLst/>
              <a:gdLst>
                <a:gd name="T0" fmla="*/ 0 w 900"/>
                <a:gd name="T1" fmla="*/ 2147483647 h 390"/>
                <a:gd name="T2" fmla="*/ 2147483647 w 900"/>
                <a:gd name="T3" fmla="*/ 2147483647 h 390"/>
                <a:gd name="T4" fmla="*/ 2147483647 w 900"/>
                <a:gd name="T5" fmla="*/ 2147483647 h 390"/>
                <a:gd name="T6" fmla="*/ 0 60000 65536"/>
                <a:gd name="T7" fmla="*/ 0 60000 65536"/>
                <a:gd name="T8" fmla="*/ 0 60000 65536"/>
                <a:gd name="T9" fmla="*/ 0 w 900"/>
                <a:gd name="T10" fmla="*/ 0 h 390"/>
                <a:gd name="T11" fmla="*/ 900 w 900"/>
                <a:gd name="T12" fmla="*/ 390 h 390"/>
              </a:gdLst>
              <a:ahLst/>
              <a:cxnLst>
                <a:cxn ang="T6">
                  <a:pos x="T0" y="T1"/>
                </a:cxn>
                <a:cxn ang="T7">
                  <a:pos x="T2" y="T3"/>
                </a:cxn>
                <a:cxn ang="T8">
                  <a:pos x="T4" y="T5"/>
                </a:cxn>
              </a:cxnLst>
              <a:rect l="T9" t="T10" r="T11" b="T12"/>
              <a:pathLst>
                <a:path w="900" h="390">
                  <a:moveTo>
                    <a:pt x="0" y="210"/>
                  </a:moveTo>
                  <a:cubicBezTo>
                    <a:pt x="195" y="105"/>
                    <a:pt x="390" y="0"/>
                    <a:pt x="540" y="30"/>
                  </a:cubicBezTo>
                  <a:cubicBezTo>
                    <a:pt x="690" y="60"/>
                    <a:pt x="795" y="225"/>
                    <a:pt x="900" y="39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sp>
          <p:nvSpPr>
            <p:cNvPr id="46104" name="Text Box 86"/>
            <p:cNvSpPr txBox="1">
              <a:spLocks noChangeArrowheads="1"/>
            </p:cNvSpPr>
            <p:nvPr/>
          </p:nvSpPr>
          <p:spPr bwMode="auto">
            <a:xfrm>
              <a:off x="3284110" y="5487988"/>
              <a:ext cx="54635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105" name="Text Box 87"/>
            <p:cNvSpPr txBox="1">
              <a:spLocks noChangeArrowheads="1"/>
            </p:cNvSpPr>
            <p:nvPr/>
          </p:nvSpPr>
          <p:spPr bwMode="auto">
            <a:xfrm>
              <a:off x="3962400" y="3886200"/>
              <a:ext cx="54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(0,1)</a:t>
              </a:r>
            </a:p>
          </p:txBody>
        </p:sp>
        <p:sp>
          <p:nvSpPr>
            <p:cNvPr id="46106" name="Line 17"/>
            <p:cNvSpPr>
              <a:spLocks noChangeShapeType="1"/>
            </p:cNvSpPr>
            <p:nvPr/>
          </p:nvSpPr>
          <p:spPr bwMode="auto">
            <a:xfrm flipH="1">
              <a:off x="6400800" y="1981200"/>
              <a:ext cx="76200" cy="609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nvGrpSpPr>
            <p:cNvPr id="46107" name="Group 160"/>
            <p:cNvGrpSpPr>
              <a:grpSpLocks/>
            </p:cNvGrpSpPr>
            <p:nvPr/>
          </p:nvGrpSpPr>
          <p:grpSpPr bwMode="auto">
            <a:xfrm>
              <a:off x="349249" y="1516062"/>
              <a:ext cx="4298951" cy="673100"/>
              <a:chOff x="349249" y="1516062"/>
              <a:chExt cx="4298951" cy="673100"/>
            </a:xfrm>
          </p:grpSpPr>
          <p:sp>
            <p:nvSpPr>
              <p:cNvPr id="46165" name="Rectangle 6"/>
              <p:cNvSpPr>
                <a:spLocks noChangeArrowheads="1"/>
              </p:cNvSpPr>
              <p:nvPr/>
            </p:nvSpPr>
            <p:spPr bwMode="auto">
              <a:xfrm>
                <a:off x="1949450" y="1709737"/>
                <a:ext cx="1238250"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MÔN HỌC</a:t>
                </a:r>
              </a:p>
            </p:txBody>
          </p:sp>
          <p:grpSp>
            <p:nvGrpSpPr>
              <p:cNvPr id="46166" name="Group 147"/>
              <p:cNvGrpSpPr>
                <a:grpSpLocks/>
              </p:cNvGrpSpPr>
              <p:nvPr/>
            </p:nvGrpSpPr>
            <p:grpSpPr bwMode="auto">
              <a:xfrm>
                <a:off x="3187700" y="1709737"/>
                <a:ext cx="628650" cy="138113"/>
                <a:chOff x="3067051" y="2022475"/>
                <a:chExt cx="628650" cy="138113"/>
              </a:xfrm>
            </p:grpSpPr>
            <p:sp>
              <p:nvSpPr>
                <p:cNvPr id="46176" name="Line 23"/>
                <p:cNvSpPr>
                  <a:spLocks noChangeShapeType="1"/>
                </p:cNvSpPr>
                <p:nvPr/>
              </p:nvSpPr>
              <p:spPr bwMode="auto">
                <a:xfrm flipV="1">
                  <a:off x="3067051" y="21034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7" name="Oval 24"/>
                <p:cNvSpPr>
                  <a:spLocks noChangeArrowheads="1"/>
                </p:cNvSpPr>
                <p:nvPr/>
              </p:nvSpPr>
              <p:spPr bwMode="auto">
                <a:xfrm>
                  <a:off x="3541713" y="2022475"/>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67" name="Text Box 25"/>
              <p:cNvSpPr txBox="1">
                <a:spLocks noChangeArrowheads="1"/>
              </p:cNvSpPr>
              <p:nvPr/>
            </p:nvSpPr>
            <p:spPr bwMode="auto">
              <a:xfrm>
                <a:off x="3733800" y="1544637"/>
                <a:ext cx="7683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MH</a:t>
                </a:r>
              </a:p>
            </p:txBody>
          </p:sp>
          <p:grpSp>
            <p:nvGrpSpPr>
              <p:cNvPr id="46168" name="Group 148"/>
              <p:cNvGrpSpPr>
                <a:grpSpLocks/>
              </p:cNvGrpSpPr>
              <p:nvPr/>
            </p:nvGrpSpPr>
            <p:grpSpPr bwMode="auto">
              <a:xfrm>
                <a:off x="3187700" y="1993900"/>
                <a:ext cx="628650" cy="138113"/>
                <a:chOff x="3067051" y="2306638"/>
                <a:chExt cx="628650" cy="138113"/>
              </a:xfrm>
            </p:grpSpPr>
            <p:sp>
              <p:nvSpPr>
                <p:cNvPr id="46174"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5"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69" name="Text Box 29"/>
              <p:cNvSpPr txBox="1">
                <a:spLocks noChangeArrowheads="1"/>
              </p:cNvSpPr>
              <p:nvPr/>
            </p:nvSpPr>
            <p:spPr bwMode="auto">
              <a:xfrm>
                <a:off x="3835401" y="1905000"/>
                <a:ext cx="812799"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MH</a:t>
                </a:r>
              </a:p>
            </p:txBody>
          </p:sp>
          <p:grpSp>
            <p:nvGrpSpPr>
              <p:cNvPr id="46170" name="Group 146"/>
              <p:cNvGrpSpPr>
                <a:grpSpLocks/>
              </p:cNvGrpSpPr>
              <p:nvPr/>
            </p:nvGrpSpPr>
            <p:grpSpPr bwMode="auto">
              <a:xfrm>
                <a:off x="1343025" y="1709737"/>
                <a:ext cx="628650" cy="138113"/>
                <a:chOff x="1222376" y="2022475"/>
                <a:chExt cx="628650" cy="138113"/>
              </a:xfrm>
            </p:grpSpPr>
            <p:sp>
              <p:nvSpPr>
                <p:cNvPr id="46172" name="Line 35"/>
                <p:cNvSpPr>
                  <a:spLocks noChangeShapeType="1"/>
                </p:cNvSpPr>
                <p:nvPr/>
              </p:nvSpPr>
              <p:spPr bwMode="auto">
                <a:xfrm rot="10800000" flipV="1">
                  <a:off x="1389063" y="20780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3" name="Oval 36"/>
                <p:cNvSpPr>
                  <a:spLocks noChangeArrowheads="1"/>
                </p:cNvSpPr>
                <p:nvPr/>
              </p:nvSpPr>
              <p:spPr bwMode="auto">
                <a:xfrm rot="10800000">
                  <a:off x="1222376" y="2022475"/>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71" name="Text Box 37"/>
              <p:cNvSpPr txBox="1">
                <a:spLocks noChangeArrowheads="1"/>
              </p:cNvSpPr>
              <p:nvPr/>
            </p:nvSpPr>
            <p:spPr bwMode="auto">
              <a:xfrm>
                <a:off x="349249" y="1516062"/>
                <a:ext cx="996951"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err="1">
                    <a:solidFill>
                      <a:srgbClr val="5B125A"/>
                    </a:solidFill>
                    <a:cs typeface="Tahoma" charset="0"/>
                  </a:rPr>
                  <a:t>Số</a:t>
                </a:r>
                <a:r>
                  <a:rPr lang="en-US" sz="1400" dirty="0">
                    <a:solidFill>
                      <a:srgbClr val="5B125A"/>
                    </a:solidFill>
                    <a:cs typeface="Tahoma" charset="0"/>
                  </a:rPr>
                  <a:t> </a:t>
                </a:r>
                <a:r>
                  <a:rPr lang="en-US" sz="1400" dirty="0" err="1">
                    <a:solidFill>
                      <a:srgbClr val="5B125A"/>
                    </a:solidFill>
                    <a:cs typeface="Tahoma" charset="0"/>
                  </a:rPr>
                  <a:t>học</a:t>
                </a:r>
                <a:r>
                  <a:rPr lang="en-US" sz="1400" dirty="0">
                    <a:solidFill>
                      <a:srgbClr val="5B125A"/>
                    </a:solidFill>
                    <a:cs typeface="Tahoma" charset="0"/>
                  </a:rPr>
                  <a:t> </a:t>
                </a:r>
                <a:r>
                  <a:rPr lang="en-US" sz="1400" dirty="0" err="1">
                    <a:solidFill>
                      <a:srgbClr val="5B125A"/>
                    </a:solidFill>
                    <a:cs typeface="Tahoma" charset="0"/>
                  </a:rPr>
                  <a:t>phần</a:t>
                </a:r>
                <a:endParaRPr lang="en-US" sz="1400" dirty="0">
                  <a:solidFill>
                    <a:srgbClr val="5B125A"/>
                  </a:solidFill>
                  <a:cs typeface="Tahoma" charset="0"/>
                </a:endParaRPr>
              </a:p>
            </p:txBody>
          </p:sp>
        </p:grpSp>
        <p:grpSp>
          <p:nvGrpSpPr>
            <p:cNvPr id="46108" name="Group 159"/>
            <p:cNvGrpSpPr>
              <a:grpSpLocks/>
            </p:cNvGrpSpPr>
            <p:nvPr/>
          </p:nvGrpSpPr>
          <p:grpSpPr bwMode="auto">
            <a:xfrm>
              <a:off x="4724400" y="1447800"/>
              <a:ext cx="4130675" cy="609600"/>
              <a:chOff x="4724400" y="1447800"/>
              <a:chExt cx="4130675" cy="609600"/>
            </a:xfrm>
          </p:grpSpPr>
          <p:sp>
            <p:nvSpPr>
              <p:cNvPr id="46152" name="Rectangle 8"/>
              <p:cNvSpPr>
                <a:spLocks noChangeArrowheads="1"/>
              </p:cNvSpPr>
              <p:nvPr/>
            </p:nvSpPr>
            <p:spPr bwMode="auto">
              <a:xfrm>
                <a:off x="5945188" y="1524001"/>
                <a:ext cx="119697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SINH VIÊN</a:t>
                </a:r>
              </a:p>
            </p:txBody>
          </p:sp>
          <p:grpSp>
            <p:nvGrpSpPr>
              <p:cNvPr id="46153" name="Group 153"/>
              <p:cNvGrpSpPr>
                <a:grpSpLocks/>
              </p:cNvGrpSpPr>
              <p:nvPr/>
            </p:nvGrpSpPr>
            <p:grpSpPr bwMode="auto">
              <a:xfrm>
                <a:off x="7142163" y="1524001"/>
                <a:ext cx="628650" cy="138113"/>
                <a:chOff x="7142163" y="1524001"/>
                <a:chExt cx="628650" cy="138113"/>
              </a:xfrm>
            </p:grpSpPr>
            <p:sp>
              <p:nvSpPr>
                <p:cNvPr id="46163" name="Line 31"/>
                <p:cNvSpPr>
                  <a:spLocks noChangeShapeType="1"/>
                </p:cNvSpPr>
                <p:nvPr/>
              </p:nvSpPr>
              <p:spPr bwMode="auto">
                <a:xfrm flipV="1">
                  <a:off x="7142163" y="16049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4" name="Oval 32"/>
                <p:cNvSpPr>
                  <a:spLocks noChangeArrowheads="1"/>
                </p:cNvSpPr>
                <p:nvPr/>
              </p:nvSpPr>
              <p:spPr bwMode="auto">
                <a:xfrm>
                  <a:off x="7616825" y="1524001"/>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54" name="Text Box 33"/>
              <p:cNvSpPr txBox="1">
                <a:spLocks noChangeArrowheads="1"/>
              </p:cNvSpPr>
              <p:nvPr/>
            </p:nvSpPr>
            <p:spPr bwMode="auto">
              <a:xfrm>
                <a:off x="7756525" y="1447800"/>
                <a:ext cx="614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SV</a:t>
                </a:r>
              </a:p>
            </p:txBody>
          </p:sp>
          <p:grpSp>
            <p:nvGrpSpPr>
              <p:cNvPr id="46155" name="Group 154"/>
              <p:cNvGrpSpPr>
                <a:grpSpLocks/>
              </p:cNvGrpSpPr>
              <p:nvPr/>
            </p:nvGrpSpPr>
            <p:grpSpPr bwMode="auto">
              <a:xfrm>
                <a:off x="7142163" y="1808164"/>
                <a:ext cx="628650" cy="138113"/>
                <a:chOff x="7142163" y="1808164"/>
                <a:chExt cx="628650" cy="138113"/>
              </a:xfrm>
            </p:grpSpPr>
            <p:sp>
              <p:nvSpPr>
                <p:cNvPr id="46161" name="Line 39"/>
                <p:cNvSpPr>
                  <a:spLocks noChangeShapeType="1"/>
                </p:cNvSpPr>
                <p:nvPr/>
              </p:nvSpPr>
              <p:spPr bwMode="auto">
                <a:xfrm flipV="1">
                  <a:off x="7142163" y="1889126"/>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2" name="Oval 40"/>
                <p:cNvSpPr>
                  <a:spLocks noChangeArrowheads="1"/>
                </p:cNvSpPr>
                <p:nvPr/>
              </p:nvSpPr>
              <p:spPr bwMode="auto">
                <a:xfrm>
                  <a:off x="7616825" y="1808164"/>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56" name="Text Box 41"/>
              <p:cNvSpPr txBox="1">
                <a:spLocks noChangeArrowheads="1"/>
              </p:cNvSpPr>
              <p:nvPr/>
            </p:nvSpPr>
            <p:spPr bwMode="auto">
              <a:xfrm>
                <a:off x="7772400" y="1774825"/>
                <a:ext cx="10826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sinh viên</a:t>
                </a:r>
              </a:p>
            </p:txBody>
          </p:sp>
          <p:grpSp>
            <p:nvGrpSpPr>
              <p:cNvPr id="46157" name="Group 152"/>
              <p:cNvGrpSpPr>
                <a:grpSpLocks/>
              </p:cNvGrpSpPr>
              <p:nvPr/>
            </p:nvGrpSpPr>
            <p:grpSpPr bwMode="auto">
              <a:xfrm rot="1256774">
                <a:off x="5340350" y="1631522"/>
                <a:ext cx="627063" cy="138113"/>
                <a:chOff x="5340350" y="1524001"/>
                <a:chExt cx="627063" cy="138113"/>
              </a:xfrm>
            </p:grpSpPr>
            <p:sp>
              <p:nvSpPr>
                <p:cNvPr id="46159" name="Line 43"/>
                <p:cNvSpPr>
                  <a:spLocks noChangeShapeType="1"/>
                </p:cNvSpPr>
                <p:nvPr/>
              </p:nvSpPr>
              <p:spPr bwMode="auto">
                <a:xfrm rot="10800000" flipV="1">
                  <a:off x="5505450" y="15795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0" name="Oval 44"/>
                <p:cNvSpPr>
                  <a:spLocks noChangeArrowheads="1"/>
                </p:cNvSpPr>
                <p:nvPr/>
              </p:nvSpPr>
              <p:spPr bwMode="auto">
                <a:xfrm rot="10800000">
                  <a:off x="5340350" y="1524001"/>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58" name="Text Box 45"/>
              <p:cNvSpPr txBox="1">
                <a:spLocks noChangeArrowheads="1"/>
              </p:cNvSpPr>
              <p:nvPr/>
            </p:nvSpPr>
            <p:spPr bwMode="auto">
              <a:xfrm>
                <a:off x="4724400" y="1447800"/>
                <a:ext cx="615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Địa chỉ</a:t>
                </a:r>
              </a:p>
            </p:txBody>
          </p:sp>
        </p:grpSp>
        <p:grpSp>
          <p:nvGrpSpPr>
            <p:cNvPr id="46109" name="Group 158"/>
            <p:cNvGrpSpPr>
              <a:grpSpLocks/>
            </p:cNvGrpSpPr>
            <p:nvPr/>
          </p:nvGrpSpPr>
          <p:grpSpPr bwMode="auto">
            <a:xfrm>
              <a:off x="6096000" y="4213225"/>
              <a:ext cx="2544762" cy="1196975"/>
              <a:chOff x="6142038" y="4213225"/>
              <a:chExt cx="2544762" cy="1196975"/>
            </a:xfrm>
          </p:grpSpPr>
          <p:sp>
            <p:nvSpPr>
              <p:cNvPr id="46139" name="Rectangle 9"/>
              <p:cNvSpPr>
                <a:spLocks noChangeArrowheads="1"/>
              </p:cNvSpPr>
              <p:nvPr/>
            </p:nvSpPr>
            <p:spPr bwMode="auto">
              <a:xfrm>
                <a:off x="6142038" y="4341812"/>
                <a:ext cx="107632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LỚP</a:t>
                </a:r>
              </a:p>
            </p:txBody>
          </p:sp>
          <p:grpSp>
            <p:nvGrpSpPr>
              <p:cNvPr id="46140" name="Group 155"/>
              <p:cNvGrpSpPr>
                <a:grpSpLocks/>
              </p:cNvGrpSpPr>
              <p:nvPr/>
            </p:nvGrpSpPr>
            <p:grpSpPr bwMode="auto">
              <a:xfrm>
                <a:off x="7218363" y="4341812"/>
                <a:ext cx="628650" cy="138113"/>
                <a:chOff x="7218363" y="4341812"/>
                <a:chExt cx="628650" cy="138113"/>
              </a:xfrm>
            </p:grpSpPr>
            <p:sp>
              <p:nvSpPr>
                <p:cNvPr id="46150" name="Line 47"/>
                <p:cNvSpPr>
                  <a:spLocks noChangeShapeType="1"/>
                </p:cNvSpPr>
                <p:nvPr/>
              </p:nvSpPr>
              <p:spPr bwMode="auto">
                <a:xfrm flipV="1">
                  <a:off x="7218363" y="4422775"/>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51" name="Oval 48"/>
                <p:cNvSpPr>
                  <a:spLocks noChangeArrowheads="1"/>
                </p:cNvSpPr>
                <p:nvPr/>
              </p:nvSpPr>
              <p:spPr bwMode="auto">
                <a:xfrm>
                  <a:off x="7693025" y="4341812"/>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41" name="Text Box 49"/>
              <p:cNvSpPr txBox="1">
                <a:spLocks noChangeArrowheads="1"/>
              </p:cNvSpPr>
              <p:nvPr/>
            </p:nvSpPr>
            <p:spPr bwMode="auto">
              <a:xfrm>
                <a:off x="7848600" y="42132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lớp</a:t>
                </a:r>
              </a:p>
            </p:txBody>
          </p:sp>
          <p:grpSp>
            <p:nvGrpSpPr>
              <p:cNvPr id="46142" name="Group 156"/>
              <p:cNvGrpSpPr>
                <a:grpSpLocks/>
              </p:cNvGrpSpPr>
              <p:nvPr/>
            </p:nvGrpSpPr>
            <p:grpSpPr bwMode="auto">
              <a:xfrm>
                <a:off x="7218363" y="4624387"/>
                <a:ext cx="628650" cy="139700"/>
                <a:chOff x="7218363" y="4624387"/>
                <a:chExt cx="628650" cy="139700"/>
              </a:xfrm>
            </p:grpSpPr>
            <p:sp>
              <p:nvSpPr>
                <p:cNvPr id="46148" name="Line 51"/>
                <p:cNvSpPr>
                  <a:spLocks noChangeShapeType="1"/>
                </p:cNvSpPr>
                <p:nvPr/>
              </p:nvSpPr>
              <p:spPr bwMode="auto">
                <a:xfrm flipV="1">
                  <a:off x="7218363" y="4706937"/>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49" name="Oval 52"/>
                <p:cNvSpPr>
                  <a:spLocks noChangeArrowheads="1"/>
                </p:cNvSpPr>
                <p:nvPr/>
              </p:nvSpPr>
              <p:spPr bwMode="auto">
                <a:xfrm>
                  <a:off x="7693025" y="4624387"/>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43" name="Text Box 53"/>
              <p:cNvSpPr txBox="1">
                <a:spLocks noChangeArrowheads="1"/>
              </p:cNvSpPr>
              <p:nvPr/>
            </p:nvSpPr>
            <p:spPr bwMode="auto">
              <a:xfrm>
                <a:off x="7908925" y="4572000"/>
                <a:ext cx="777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lớp</a:t>
                </a:r>
              </a:p>
            </p:txBody>
          </p:sp>
          <p:grpSp>
            <p:nvGrpSpPr>
              <p:cNvPr id="46144" name="Group 157"/>
              <p:cNvGrpSpPr>
                <a:grpSpLocks/>
              </p:cNvGrpSpPr>
              <p:nvPr/>
            </p:nvGrpSpPr>
            <p:grpSpPr bwMode="auto">
              <a:xfrm>
                <a:off x="7311231" y="4718844"/>
                <a:ext cx="295275" cy="484188"/>
                <a:chOff x="7311231" y="4718844"/>
                <a:chExt cx="295275" cy="484188"/>
              </a:xfrm>
            </p:grpSpPr>
            <p:sp>
              <p:nvSpPr>
                <p:cNvPr id="46146" name="Line 55"/>
                <p:cNvSpPr>
                  <a:spLocks noChangeShapeType="1"/>
                </p:cNvSpPr>
                <p:nvPr/>
              </p:nvSpPr>
              <p:spPr bwMode="auto">
                <a:xfrm rot="2700000" flipV="1">
                  <a:off x="7099300" y="4930775"/>
                  <a:ext cx="425450"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47" name="Oval 56"/>
                <p:cNvSpPr>
                  <a:spLocks noChangeArrowheads="1"/>
                </p:cNvSpPr>
                <p:nvPr/>
              </p:nvSpPr>
              <p:spPr bwMode="auto">
                <a:xfrm rot="2700000">
                  <a:off x="7461250" y="5057775"/>
                  <a:ext cx="141288" cy="14922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a:solidFill>
                      <a:srgbClr val="5B125A"/>
                    </a:solidFill>
                    <a:latin typeface="Tahoma" charset="0"/>
                    <a:cs typeface="Tahoma" charset="0"/>
                  </a:endParaRPr>
                </a:p>
              </p:txBody>
            </p:sp>
          </p:grpSp>
          <p:sp>
            <p:nvSpPr>
              <p:cNvPr id="46145" name="Text Box 57"/>
              <p:cNvSpPr txBox="1">
                <a:spLocks noChangeArrowheads="1"/>
              </p:cNvSpPr>
              <p:nvPr/>
            </p:nvSpPr>
            <p:spPr bwMode="auto">
              <a:xfrm>
                <a:off x="7620000" y="5049837"/>
                <a:ext cx="627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Sĩ số</a:t>
                </a:r>
              </a:p>
            </p:txBody>
          </p:sp>
        </p:grpSp>
        <p:grpSp>
          <p:nvGrpSpPr>
            <p:cNvPr id="46110" name="Group 144"/>
            <p:cNvGrpSpPr>
              <a:grpSpLocks/>
            </p:cNvGrpSpPr>
            <p:nvPr/>
          </p:nvGrpSpPr>
          <p:grpSpPr bwMode="auto">
            <a:xfrm>
              <a:off x="76200" y="3131344"/>
              <a:ext cx="3144839" cy="1288256"/>
              <a:chOff x="76200" y="3131344"/>
              <a:chExt cx="3144839" cy="1288256"/>
            </a:xfrm>
          </p:grpSpPr>
          <p:sp>
            <p:nvSpPr>
              <p:cNvPr id="46124" name="Rectangle 11"/>
              <p:cNvSpPr>
                <a:spLocks noChangeArrowheads="1"/>
              </p:cNvSpPr>
              <p:nvPr/>
            </p:nvSpPr>
            <p:spPr bwMode="auto">
              <a:xfrm>
                <a:off x="1990726" y="3416300"/>
                <a:ext cx="123031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HỌC KỲ</a:t>
                </a:r>
              </a:p>
            </p:txBody>
          </p:sp>
          <p:sp>
            <p:nvSpPr>
              <p:cNvPr id="46125" name="Line 63"/>
              <p:cNvSpPr>
                <a:spLocks noChangeShapeType="1"/>
              </p:cNvSpPr>
              <p:nvPr/>
            </p:nvSpPr>
            <p:spPr bwMode="auto">
              <a:xfrm rot="10800000" flipV="1">
                <a:off x="1539876" y="34734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6" name="Oval 64"/>
              <p:cNvSpPr>
                <a:spLocks noChangeArrowheads="1"/>
              </p:cNvSpPr>
              <p:nvPr/>
            </p:nvSpPr>
            <p:spPr bwMode="auto">
              <a:xfrm rot="10800000">
                <a:off x="1373188" y="3416300"/>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27" name="Line 66"/>
              <p:cNvSpPr>
                <a:spLocks noChangeShapeType="1"/>
              </p:cNvSpPr>
              <p:nvPr/>
            </p:nvSpPr>
            <p:spPr bwMode="auto">
              <a:xfrm rot="10800000" flipV="1">
                <a:off x="1541463" y="368617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8" name="Oval 67"/>
              <p:cNvSpPr>
                <a:spLocks noChangeArrowheads="1"/>
              </p:cNvSpPr>
              <p:nvPr/>
            </p:nvSpPr>
            <p:spPr bwMode="auto">
              <a:xfrm rot="10800000">
                <a:off x="1374776" y="3629025"/>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29" name="Text Box 68"/>
              <p:cNvSpPr txBox="1">
                <a:spLocks noChangeArrowheads="1"/>
              </p:cNvSpPr>
              <p:nvPr/>
            </p:nvSpPr>
            <p:spPr bwMode="auto">
              <a:xfrm>
                <a:off x="381000" y="3486150"/>
                <a:ext cx="915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Niên học</a:t>
                </a:r>
              </a:p>
            </p:txBody>
          </p:sp>
          <p:sp>
            <p:nvSpPr>
              <p:cNvPr id="46130" name="Text Box 69"/>
              <p:cNvSpPr txBox="1">
                <a:spLocks noChangeArrowheads="1"/>
              </p:cNvSpPr>
              <p:nvPr/>
            </p:nvSpPr>
            <p:spPr bwMode="auto">
              <a:xfrm>
                <a:off x="381000" y="32766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Học kỳ</a:t>
                </a:r>
              </a:p>
            </p:txBody>
          </p:sp>
          <p:sp>
            <p:nvSpPr>
              <p:cNvPr id="46131" name="Line 71"/>
              <p:cNvSpPr>
                <a:spLocks noChangeShapeType="1"/>
              </p:cNvSpPr>
              <p:nvPr/>
            </p:nvSpPr>
            <p:spPr bwMode="auto">
              <a:xfrm rot="9294225" flipV="1">
                <a:off x="1533526" y="38671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2" name="Oval 72"/>
              <p:cNvSpPr>
                <a:spLocks noChangeArrowheads="1"/>
              </p:cNvSpPr>
              <p:nvPr/>
            </p:nvSpPr>
            <p:spPr bwMode="auto">
              <a:xfrm rot="9294225">
                <a:off x="1403351" y="3944938"/>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33" name="Text Box 73"/>
              <p:cNvSpPr txBox="1">
                <a:spLocks noChangeArrowheads="1"/>
              </p:cNvSpPr>
              <p:nvPr/>
            </p:nvSpPr>
            <p:spPr bwMode="auto">
              <a:xfrm>
                <a:off x="76200" y="3886200"/>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bắt đầu</a:t>
                </a:r>
              </a:p>
            </p:txBody>
          </p:sp>
          <p:sp>
            <p:nvSpPr>
              <p:cNvPr id="46134" name="Line 75"/>
              <p:cNvSpPr>
                <a:spLocks noChangeShapeType="1"/>
              </p:cNvSpPr>
              <p:nvPr/>
            </p:nvSpPr>
            <p:spPr bwMode="auto">
              <a:xfrm rot="9294225" flipV="1">
                <a:off x="1803401" y="394652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5" name="Oval 76"/>
              <p:cNvSpPr>
                <a:spLocks noChangeArrowheads="1"/>
              </p:cNvSpPr>
              <p:nvPr/>
            </p:nvSpPr>
            <p:spPr bwMode="auto">
              <a:xfrm rot="9294225">
                <a:off x="1673226" y="4024313"/>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36" name="Text Box 77"/>
              <p:cNvSpPr txBox="1">
                <a:spLocks noChangeArrowheads="1"/>
              </p:cNvSpPr>
              <p:nvPr/>
            </p:nvSpPr>
            <p:spPr bwMode="auto">
              <a:xfrm>
                <a:off x="682625" y="4137025"/>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kết thúc</a:t>
                </a:r>
              </a:p>
            </p:txBody>
          </p:sp>
          <p:sp>
            <p:nvSpPr>
              <p:cNvPr id="46137" name="Line 79"/>
              <p:cNvSpPr>
                <a:spLocks noChangeShapeType="1"/>
              </p:cNvSpPr>
              <p:nvPr/>
            </p:nvSpPr>
            <p:spPr bwMode="auto">
              <a:xfrm rot="-5400000">
                <a:off x="1492411" y="3524409"/>
                <a:ext cx="525462" cy="4571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8" name="Oval 80"/>
              <p:cNvSpPr>
                <a:spLocks noChangeArrowheads="1"/>
              </p:cNvSpPr>
              <p:nvPr/>
            </p:nvSpPr>
            <p:spPr bwMode="auto">
              <a:xfrm rot="-5400000">
                <a:off x="1693863" y="3127375"/>
                <a:ext cx="142875" cy="150813"/>
              </a:xfrm>
              <a:prstGeom prst="ellipse">
                <a:avLst/>
              </a:prstGeom>
              <a:solidFill>
                <a:schemeClr val="tx2"/>
              </a:solidFill>
              <a:ln w="25400">
                <a:solidFill>
                  <a:schemeClr val="tx2"/>
                </a:solidFill>
                <a:round/>
                <a:headEnd/>
                <a:tailEnd/>
              </a:ln>
            </p:spPr>
            <p:txBody>
              <a:bodyPr vert="eaVert"/>
              <a:lstStyle/>
              <a:p>
                <a:pPr algn="ctr"/>
                <a:endParaRPr lang="en-US" sz="1400">
                  <a:solidFill>
                    <a:srgbClr val="5B125A"/>
                  </a:solidFill>
                  <a:latin typeface="Tahoma" charset="0"/>
                  <a:cs typeface="Tahoma" charset="0"/>
                </a:endParaRPr>
              </a:p>
            </p:txBody>
          </p:sp>
        </p:grpSp>
        <p:grpSp>
          <p:nvGrpSpPr>
            <p:cNvPr id="46111" name="Group 145"/>
            <p:cNvGrpSpPr>
              <a:grpSpLocks/>
            </p:cNvGrpSpPr>
            <p:nvPr/>
          </p:nvGrpSpPr>
          <p:grpSpPr bwMode="auto">
            <a:xfrm>
              <a:off x="457200" y="5181600"/>
              <a:ext cx="2840039" cy="568326"/>
              <a:chOff x="381000" y="4724400"/>
              <a:chExt cx="2840039" cy="568326"/>
            </a:xfrm>
          </p:grpSpPr>
          <p:grpSp>
            <p:nvGrpSpPr>
              <p:cNvPr id="46115" name="Group 88"/>
              <p:cNvGrpSpPr>
                <a:grpSpLocks/>
              </p:cNvGrpSpPr>
              <p:nvPr/>
            </p:nvGrpSpPr>
            <p:grpSpPr bwMode="auto">
              <a:xfrm rot="10800000">
                <a:off x="1382713" y="4814887"/>
                <a:ext cx="628650" cy="138113"/>
                <a:chOff x="9000" y="9829"/>
                <a:chExt cx="736" cy="178"/>
              </a:xfrm>
            </p:grpSpPr>
            <p:sp>
              <p:nvSpPr>
                <p:cNvPr id="46122"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3" name="Oval 90"/>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a:solidFill>
                      <a:srgbClr val="5B125A"/>
                    </a:solidFill>
                    <a:latin typeface="Tahoma" charset="0"/>
                    <a:cs typeface="Tahoma" charset="0"/>
                  </a:endParaRPr>
                </a:p>
              </p:txBody>
            </p:sp>
          </p:grpSp>
          <p:sp>
            <p:nvSpPr>
              <p:cNvPr id="46116" name="Text Box 91"/>
              <p:cNvSpPr txBox="1">
                <a:spLocks noChangeArrowheads="1"/>
              </p:cNvSpPr>
              <p:nvPr/>
            </p:nvSpPr>
            <p:spPr bwMode="auto">
              <a:xfrm>
                <a:off x="381000" y="47244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GV</a:t>
                </a:r>
              </a:p>
            </p:txBody>
          </p:sp>
          <p:grpSp>
            <p:nvGrpSpPr>
              <p:cNvPr id="46117" name="Group 92"/>
              <p:cNvGrpSpPr>
                <a:grpSpLocks/>
              </p:cNvGrpSpPr>
              <p:nvPr/>
            </p:nvGrpSpPr>
            <p:grpSpPr bwMode="auto">
              <a:xfrm rot="10800000">
                <a:off x="1382713" y="5040312"/>
                <a:ext cx="628650" cy="138113"/>
                <a:chOff x="9000" y="9829"/>
                <a:chExt cx="736" cy="178"/>
              </a:xfrm>
            </p:grpSpPr>
            <p:sp>
              <p:nvSpPr>
                <p:cNvPr id="46120"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1"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18" name="Text Box 95"/>
              <p:cNvSpPr txBox="1">
                <a:spLocks noChangeArrowheads="1"/>
              </p:cNvSpPr>
              <p:nvPr/>
            </p:nvSpPr>
            <p:spPr bwMode="auto">
              <a:xfrm>
                <a:off x="381000" y="5008563"/>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GV</a:t>
                </a:r>
              </a:p>
            </p:txBody>
          </p:sp>
          <p:sp>
            <p:nvSpPr>
              <p:cNvPr id="46119" name="Rectangle 10"/>
              <p:cNvSpPr>
                <a:spLocks noChangeArrowheads="1"/>
              </p:cNvSpPr>
              <p:nvPr/>
            </p:nvSpPr>
            <p:spPr bwMode="auto">
              <a:xfrm>
                <a:off x="1990726" y="4756149"/>
                <a:ext cx="1230313"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GIÁO VIÊN</a:t>
                </a:r>
              </a:p>
            </p:txBody>
          </p:sp>
        </p:grpSp>
        <p:grpSp>
          <p:nvGrpSpPr>
            <p:cNvPr id="46112" name="Group 149"/>
            <p:cNvGrpSpPr>
              <a:grpSpLocks/>
            </p:cNvGrpSpPr>
            <p:nvPr/>
          </p:nvGrpSpPr>
          <p:grpSpPr bwMode="auto">
            <a:xfrm rot="912626">
              <a:off x="6705600" y="3048000"/>
              <a:ext cx="628650" cy="138113"/>
              <a:chOff x="3067051" y="2306638"/>
              <a:chExt cx="628650" cy="138113"/>
            </a:xfrm>
          </p:grpSpPr>
          <p:sp>
            <p:nvSpPr>
              <p:cNvPr id="46113"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14"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grpSp>
    </p:spTree>
    <p:extLst>
      <p:ext uri="{BB962C8B-B14F-4D97-AF65-F5344CB8AC3E}">
        <p14:creationId xmlns:p14="http://schemas.microsoft.com/office/powerpoint/2010/main" val="3131356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Nội dung trình bày</a:t>
            </a:r>
          </a:p>
        </p:txBody>
      </p:sp>
      <p:sp>
        <p:nvSpPr>
          <p:cNvPr id="207875"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u="sng"/>
              <a:t>Phương pháp phân tích dữ liệu</a:t>
            </a:r>
          </a:p>
          <a:p>
            <a:r>
              <a:rPr lang="en-US"/>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41812406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p:txBody>
          <a:bodyPr/>
          <a:lstStyle/>
          <a:p>
            <a:r>
              <a:rPr lang="en-US"/>
              <a:t>Phương pháp phân tích dữ liệu</a:t>
            </a:r>
          </a:p>
        </p:txBody>
      </p:sp>
      <p:sp>
        <p:nvSpPr>
          <p:cNvPr id="51209" name="Rectangle 9"/>
          <p:cNvSpPr>
            <a:spLocks noGrp="1" noChangeArrowheads="1"/>
          </p:cNvSpPr>
          <p:nvPr>
            <p:ph idx="1"/>
          </p:nvPr>
        </p:nvSpPr>
        <p:spPr/>
        <p:txBody>
          <a:bodyPr>
            <a:normAutofit/>
          </a:bodyPr>
          <a:lstStyle/>
          <a:p>
            <a:r>
              <a:rPr lang="en-US"/>
              <a:t>Luật căn bản </a:t>
            </a:r>
          </a:p>
          <a:p>
            <a:pPr lvl="1"/>
            <a:r>
              <a:rPr lang="en-US"/>
              <a:t>Dùng để tinh chế lược đồ quan niệm</a:t>
            </a:r>
          </a:p>
          <a:p>
            <a:pPr lvl="2"/>
            <a:r>
              <a:rPr lang="en-US"/>
              <a:t>Tập hữu hạn các chuyển đổi cần áp dụng cho lược đồ ban đầu để tạo ra lược đồ cuối cùng</a:t>
            </a:r>
          </a:p>
          <a:p>
            <a:pPr lvl="1"/>
            <a:r>
              <a:rPr lang="en-US"/>
              <a:t>Được chia thành</a:t>
            </a:r>
          </a:p>
          <a:p>
            <a:pPr lvl="2"/>
            <a:r>
              <a:rPr lang="en-US"/>
              <a:t>Luật căn bản trên xuống</a:t>
            </a:r>
          </a:p>
          <a:p>
            <a:pPr lvl="2"/>
            <a:r>
              <a:rPr lang="en-US"/>
              <a:t>Luật căn bản dưới lên</a:t>
            </a:r>
          </a:p>
          <a:p>
            <a:r>
              <a:rPr lang="en-US"/>
              <a:t>Chiến lược phân tích lược đồ</a:t>
            </a:r>
          </a:p>
        </p:txBody>
      </p:sp>
    </p:spTree>
    <p:extLst>
      <p:ext uri="{BB962C8B-B14F-4D97-AF65-F5344CB8AC3E}">
        <p14:creationId xmlns:p14="http://schemas.microsoft.com/office/powerpoint/2010/main" val="3088813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5" name="Rectangle 31"/>
          <p:cNvSpPr>
            <a:spLocks noGrp="1" noChangeArrowheads="1"/>
          </p:cNvSpPr>
          <p:nvPr>
            <p:ph type="title"/>
          </p:nvPr>
        </p:nvSpPr>
        <p:spPr/>
        <p:txBody>
          <a:bodyPr/>
          <a:lstStyle/>
          <a:p>
            <a:r>
              <a:rPr lang="en-US"/>
              <a:t>Luật căn bản</a:t>
            </a:r>
          </a:p>
        </p:txBody>
      </p:sp>
      <p:sp>
        <p:nvSpPr>
          <p:cNvPr id="52256" name="Rectangle 32"/>
          <p:cNvSpPr>
            <a:spLocks noGrp="1" noChangeArrowheads="1"/>
          </p:cNvSpPr>
          <p:nvPr>
            <p:ph idx="1"/>
          </p:nvPr>
        </p:nvSpPr>
        <p:spPr/>
        <p:txBody>
          <a:bodyPr/>
          <a:lstStyle/>
          <a:p>
            <a:r>
              <a:rPr lang="en-US"/>
              <a:t>Xét ví dụ</a:t>
            </a:r>
          </a:p>
          <a:p>
            <a:pPr lvl="1"/>
            <a:endParaRPr lang="en-US"/>
          </a:p>
        </p:txBody>
      </p:sp>
      <p:grpSp>
        <p:nvGrpSpPr>
          <p:cNvPr id="52231" name="Group 12"/>
          <p:cNvGrpSpPr>
            <a:grpSpLocks/>
          </p:cNvGrpSpPr>
          <p:nvPr/>
        </p:nvGrpSpPr>
        <p:grpSpPr bwMode="auto">
          <a:xfrm>
            <a:off x="1371600" y="3048000"/>
            <a:ext cx="5638800" cy="762000"/>
            <a:chOff x="1447800" y="2438400"/>
            <a:chExt cx="5638800" cy="762000"/>
          </a:xfrm>
        </p:grpSpPr>
        <p:sp>
          <p:nvSpPr>
            <p:cNvPr id="52247" name="Line 7"/>
            <p:cNvSpPr>
              <a:spLocks noChangeShapeType="1"/>
            </p:cNvSpPr>
            <p:nvPr/>
          </p:nvSpPr>
          <p:spPr bwMode="auto">
            <a:xfrm>
              <a:off x="2743200" y="2819400"/>
              <a:ext cx="98163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2248" name="Rectangle 4"/>
            <p:cNvSpPr>
              <a:spLocks noChangeArrowheads="1"/>
            </p:cNvSpPr>
            <p:nvPr/>
          </p:nvSpPr>
          <p:spPr bwMode="auto">
            <a:xfrm>
              <a:off x="5941359" y="2641247"/>
              <a:ext cx="1145241" cy="37923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NƠI CHỐN</a:t>
              </a:r>
            </a:p>
          </p:txBody>
        </p:sp>
        <p:sp>
          <p:nvSpPr>
            <p:cNvPr id="52249" name="Rectangle 5"/>
            <p:cNvSpPr>
              <a:spLocks noChangeArrowheads="1"/>
            </p:cNvSpPr>
            <p:nvPr/>
          </p:nvSpPr>
          <p:spPr bwMode="auto">
            <a:xfrm>
              <a:off x="1447800" y="2641247"/>
              <a:ext cx="1308847" cy="37923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2250" name="Line 8"/>
            <p:cNvSpPr>
              <a:spLocks noChangeShapeType="1"/>
            </p:cNvSpPr>
            <p:nvPr/>
          </p:nvSpPr>
          <p:spPr bwMode="auto">
            <a:xfrm>
              <a:off x="4959724" y="2819400"/>
              <a:ext cx="98163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2251" name="AutoShape 6"/>
            <p:cNvSpPr>
              <a:spLocks noChangeArrowheads="1"/>
            </p:cNvSpPr>
            <p:nvPr/>
          </p:nvSpPr>
          <p:spPr bwMode="auto">
            <a:xfrm>
              <a:off x="3733800" y="2438400"/>
              <a:ext cx="1225923" cy="7620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grpSp>
      <p:sp>
        <p:nvSpPr>
          <p:cNvPr id="52232" name="Text Box 10"/>
          <p:cNvSpPr txBox="1">
            <a:spLocks noChangeArrowheads="1"/>
          </p:cNvSpPr>
          <p:nvPr/>
        </p:nvSpPr>
        <p:spPr bwMode="auto">
          <a:xfrm>
            <a:off x="1371600" y="2667000"/>
            <a:ext cx="2438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b="1" dirty="0">
                <a:solidFill>
                  <a:srgbClr val="800000"/>
                </a:solidFill>
                <a:cs typeface="Tahoma" charset="0"/>
              </a:rPr>
              <a:t>(a) </a:t>
            </a:r>
            <a:r>
              <a:rPr lang="en-US" sz="1400" b="1" dirty="0" err="1">
                <a:solidFill>
                  <a:srgbClr val="800000"/>
                </a:solidFill>
                <a:cs typeface="Tahoma" charset="0"/>
              </a:rPr>
              <a:t>Lược</a:t>
            </a:r>
            <a:r>
              <a:rPr lang="en-US" sz="1400" b="1" dirty="0">
                <a:solidFill>
                  <a:srgbClr val="800000"/>
                </a:solidFill>
                <a:cs typeface="Tahoma" charset="0"/>
              </a:rPr>
              <a:t> </a:t>
            </a:r>
            <a:r>
              <a:rPr lang="en-US" sz="1400" b="1" dirty="0" err="1">
                <a:solidFill>
                  <a:srgbClr val="800000"/>
                </a:solidFill>
                <a:cs typeface="Tahoma" charset="0"/>
              </a:rPr>
              <a:t>đồ</a:t>
            </a:r>
            <a:r>
              <a:rPr lang="en-US" sz="1400" b="1" dirty="0">
                <a:solidFill>
                  <a:srgbClr val="800000"/>
                </a:solidFill>
                <a:cs typeface="Tahoma" charset="0"/>
              </a:rPr>
              <a:t> </a:t>
            </a:r>
            <a:r>
              <a:rPr lang="en-US" sz="1400" b="1" dirty="0" err="1">
                <a:solidFill>
                  <a:srgbClr val="800000"/>
                </a:solidFill>
                <a:cs typeface="Tahoma" charset="0"/>
              </a:rPr>
              <a:t>khởi</a:t>
            </a:r>
            <a:r>
              <a:rPr lang="en-US" sz="1400" b="1" dirty="0">
                <a:solidFill>
                  <a:srgbClr val="800000"/>
                </a:solidFill>
                <a:cs typeface="Tahoma" charset="0"/>
              </a:rPr>
              <a:t> </a:t>
            </a:r>
            <a:r>
              <a:rPr lang="en-US" sz="1400" b="1" dirty="0" err="1">
                <a:solidFill>
                  <a:srgbClr val="800000"/>
                </a:solidFill>
                <a:cs typeface="Tahoma" charset="0"/>
              </a:rPr>
              <a:t>điểm</a:t>
            </a:r>
            <a:endParaRPr lang="en-US" sz="1400" b="1" dirty="0">
              <a:solidFill>
                <a:srgbClr val="800000"/>
              </a:solidFill>
              <a:cs typeface="Tahoma" charset="0"/>
            </a:endParaRPr>
          </a:p>
        </p:txBody>
      </p:sp>
      <p:grpSp>
        <p:nvGrpSpPr>
          <p:cNvPr id="52233" name="Group 23"/>
          <p:cNvGrpSpPr>
            <a:grpSpLocks/>
          </p:cNvGrpSpPr>
          <p:nvPr/>
        </p:nvGrpSpPr>
        <p:grpSpPr bwMode="auto">
          <a:xfrm>
            <a:off x="1349375" y="4748415"/>
            <a:ext cx="6194425" cy="2057400"/>
            <a:chOff x="1061" y="2832"/>
            <a:chExt cx="2707" cy="1296"/>
          </a:xfrm>
        </p:grpSpPr>
        <p:sp>
          <p:nvSpPr>
            <p:cNvPr id="52237" name="Rectangle 12"/>
            <p:cNvSpPr>
              <a:spLocks noChangeArrowheads="1"/>
            </p:cNvSpPr>
            <p:nvPr/>
          </p:nvSpPr>
          <p:spPr bwMode="auto">
            <a:xfrm>
              <a:off x="3048" y="294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52238" name="Rectangle 13"/>
            <p:cNvSpPr>
              <a:spLocks noChangeArrowheads="1"/>
            </p:cNvSpPr>
            <p:nvPr/>
          </p:nvSpPr>
          <p:spPr bwMode="auto">
            <a:xfrm>
              <a:off x="1061" y="294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2239" name="AutoShape 14"/>
            <p:cNvSpPr>
              <a:spLocks noChangeArrowheads="1"/>
            </p:cNvSpPr>
            <p:nvPr/>
          </p:nvSpPr>
          <p:spPr bwMode="auto">
            <a:xfrm>
              <a:off x="2070" y="2832"/>
              <a:ext cx="546" cy="43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52240" name="Line 15"/>
            <p:cNvSpPr>
              <a:spLocks noChangeShapeType="1"/>
            </p:cNvSpPr>
            <p:nvPr/>
          </p:nvSpPr>
          <p:spPr bwMode="auto">
            <a:xfrm>
              <a:off x="1637" y="3047"/>
              <a:ext cx="432"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1" name="Line 16"/>
            <p:cNvSpPr>
              <a:spLocks noChangeShapeType="1"/>
            </p:cNvSpPr>
            <p:nvPr/>
          </p:nvSpPr>
          <p:spPr bwMode="auto">
            <a:xfrm>
              <a:off x="2616" y="3047"/>
              <a:ext cx="432"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2" name="Rectangle 17"/>
            <p:cNvSpPr>
              <a:spLocks noChangeArrowheads="1"/>
            </p:cNvSpPr>
            <p:nvPr/>
          </p:nvSpPr>
          <p:spPr bwMode="auto">
            <a:xfrm>
              <a:off x="3048" y="3768"/>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52243" name="AutoShape 18"/>
            <p:cNvSpPr>
              <a:spLocks noChangeArrowheads="1"/>
            </p:cNvSpPr>
            <p:nvPr/>
          </p:nvSpPr>
          <p:spPr bwMode="auto">
            <a:xfrm>
              <a:off x="3084" y="3306"/>
              <a:ext cx="504" cy="24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52244" name="Line 19"/>
            <p:cNvSpPr>
              <a:spLocks noChangeShapeType="1"/>
            </p:cNvSpPr>
            <p:nvPr/>
          </p:nvSpPr>
          <p:spPr bwMode="auto">
            <a:xfrm>
              <a:off x="3336" y="315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5" name="Line 20"/>
            <p:cNvSpPr>
              <a:spLocks noChangeShapeType="1"/>
            </p:cNvSpPr>
            <p:nvPr/>
          </p:nvSpPr>
          <p:spPr bwMode="auto">
            <a:xfrm>
              <a:off x="3336" y="3552"/>
              <a:ext cx="0" cy="21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6" name="AutoShape 21"/>
            <p:cNvSpPr>
              <a:spLocks noChangeArrowheads="1"/>
            </p:cNvSpPr>
            <p:nvPr/>
          </p:nvSpPr>
          <p:spPr bwMode="auto">
            <a:xfrm>
              <a:off x="2904" y="2832"/>
              <a:ext cx="864" cy="1296"/>
            </a:xfrm>
            <a:prstGeom prst="roundRect">
              <a:avLst>
                <a:gd name="adj" fmla="val 16667"/>
              </a:avLst>
            </a:prstGeom>
            <a:noFill/>
            <a:ln w="254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52234" name="Text Box 10"/>
          <p:cNvSpPr txBox="1">
            <a:spLocks noChangeArrowheads="1"/>
          </p:cNvSpPr>
          <p:nvPr/>
        </p:nvSpPr>
        <p:spPr bwMode="auto">
          <a:xfrm>
            <a:off x="1447800" y="4572000"/>
            <a:ext cx="2438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b="1">
                <a:solidFill>
                  <a:srgbClr val="800000"/>
                </a:solidFill>
                <a:cs typeface="Tahoma" charset="0"/>
              </a:rPr>
              <a:t>(b) Lược đồ kết quả</a:t>
            </a:r>
          </a:p>
        </p:txBody>
      </p:sp>
      <p:sp>
        <p:nvSpPr>
          <p:cNvPr id="27" name="Down Arrow 26"/>
          <p:cNvSpPr/>
          <p:nvPr/>
        </p:nvSpPr>
        <p:spPr>
          <a:xfrm>
            <a:off x="6400800" y="3733800"/>
            <a:ext cx="228600" cy="914400"/>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2236" name="TextBox 27"/>
          <p:cNvSpPr txBox="1">
            <a:spLocks noChangeArrowheads="1"/>
          </p:cNvSpPr>
          <p:nvPr/>
        </p:nvSpPr>
        <p:spPr bwMode="auto">
          <a:xfrm>
            <a:off x="67056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dirty="0" err="1">
                <a:solidFill>
                  <a:srgbClr val="5B125A"/>
                </a:solidFill>
                <a:cs typeface="Tahoma" charset="0"/>
              </a:rPr>
              <a:t>Chuyển</a:t>
            </a:r>
            <a:r>
              <a:rPr lang="en-US" sz="1400" i="1" dirty="0">
                <a:solidFill>
                  <a:srgbClr val="5B125A"/>
                </a:solidFill>
                <a:cs typeface="Tahoma" charset="0"/>
              </a:rPr>
              <a:t> </a:t>
            </a:r>
            <a:r>
              <a:rPr lang="en-US" sz="1400" i="1" dirty="0" err="1">
                <a:solidFill>
                  <a:srgbClr val="5B125A"/>
                </a:solidFill>
                <a:cs typeface="Tahoma" charset="0"/>
              </a:rPr>
              <a:t>đổi</a:t>
            </a:r>
            <a:endParaRPr lang="en-US" sz="1400" i="1" dirty="0">
              <a:solidFill>
                <a:srgbClr val="5B125A"/>
              </a:solidFill>
              <a:cs typeface="Tahoma" charset="0"/>
            </a:endParaRPr>
          </a:p>
        </p:txBody>
      </p:sp>
    </p:spTree>
    <p:extLst>
      <p:ext uri="{BB962C8B-B14F-4D97-AF65-F5344CB8AC3E}">
        <p14:creationId xmlns:p14="http://schemas.microsoft.com/office/powerpoint/2010/main" val="22167815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p:txBody>
          <a:bodyPr/>
          <a:lstStyle/>
          <a:p>
            <a:r>
              <a:rPr lang="en-US"/>
              <a:t>Luật căn bản (tt)</a:t>
            </a:r>
          </a:p>
        </p:txBody>
      </p:sp>
      <p:sp>
        <p:nvSpPr>
          <p:cNvPr id="53257" name="Rectangle 9"/>
          <p:cNvSpPr>
            <a:spLocks noGrp="1" noChangeArrowheads="1"/>
          </p:cNvSpPr>
          <p:nvPr>
            <p:ph idx="1"/>
          </p:nvPr>
        </p:nvSpPr>
        <p:spPr/>
        <p:txBody>
          <a:bodyPr/>
          <a:lstStyle/>
          <a:p>
            <a:r>
              <a:rPr lang="en-US"/>
              <a:t>Lược đồ ở mức quan niệm được tạo ra sau 1 quá trình xử lý lặp đi lặp lại</a:t>
            </a:r>
          </a:p>
          <a:p>
            <a:pPr lvl="1"/>
            <a:r>
              <a:rPr lang="en-US"/>
              <a:t>Bắt đầu bằng phiên bản chưa hoàn chỉnh</a:t>
            </a:r>
          </a:p>
          <a:p>
            <a:pPr lvl="1"/>
            <a:r>
              <a:rPr lang="en-US"/>
              <a:t>Thực hiện các chuyển đổi </a:t>
            </a:r>
          </a:p>
          <a:p>
            <a:pPr lvl="1"/>
            <a:r>
              <a:rPr lang="en-US"/>
              <a:t>Tạo ra phiên bản cuối cùng</a:t>
            </a:r>
          </a:p>
          <a:p>
            <a:pPr lvl="2"/>
            <a:endParaRPr lang="en-US"/>
          </a:p>
          <a:p>
            <a:endParaRPr lang="en-US"/>
          </a:p>
        </p:txBody>
      </p:sp>
    </p:spTree>
    <p:extLst>
      <p:ext uri="{BB962C8B-B14F-4D97-AF65-F5344CB8AC3E}">
        <p14:creationId xmlns:p14="http://schemas.microsoft.com/office/powerpoint/2010/main" val="39150918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p:txBody>
          <a:bodyPr/>
          <a:lstStyle/>
          <a:p>
            <a:r>
              <a:rPr lang="en-US"/>
              <a:t>Luật căn bản (tt)</a:t>
            </a:r>
          </a:p>
        </p:txBody>
      </p:sp>
      <p:sp>
        <p:nvSpPr>
          <p:cNvPr id="54281" name="Rectangle 9"/>
          <p:cNvSpPr>
            <a:spLocks noGrp="1" noChangeArrowheads="1"/>
          </p:cNvSpPr>
          <p:nvPr>
            <p:ph idx="1"/>
          </p:nvPr>
        </p:nvSpPr>
        <p:spPr/>
        <p:txBody>
          <a:bodyPr/>
          <a:lstStyle/>
          <a:p>
            <a:r>
              <a:rPr lang="en-US"/>
              <a:t>Tính chất của chuyển đổi</a:t>
            </a:r>
          </a:p>
          <a:p>
            <a:pPr lvl="1"/>
            <a:r>
              <a:rPr lang="en-US"/>
              <a:t>Đều phải có 1 lược đồ khởi điểm, 1 lược đồ kết quả</a:t>
            </a:r>
          </a:p>
          <a:p>
            <a:pPr lvl="1"/>
            <a:r>
              <a:rPr lang="en-US"/>
              <a:t>Ánh xạ tên giữa 2 lược đồ</a:t>
            </a:r>
          </a:p>
          <a:p>
            <a:pPr lvl="1"/>
            <a:r>
              <a:rPr lang="en-US"/>
              <a:t>Các khái niệm trong lược đồ kết quả phải kế thừa tất cả các kết nối đã xác định trong lược đồ khởi điểm</a:t>
            </a:r>
          </a:p>
          <a:p>
            <a:pPr lvl="1"/>
            <a:endParaRPr lang="en-US"/>
          </a:p>
        </p:txBody>
      </p:sp>
      <p:sp>
        <p:nvSpPr>
          <p:cNvPr id="4" name="Slide Number Placeholder 3"/>
          <p:cNvSpPr txBox="1">
            <a:spLocks noGrp="1"/>
          </p:cNvSpPr>
          <p:nvPr/>
        </p:nvSpPr>
        <p:spPr>
          <a:xfrm>
            <a:off x="7953375" y="6569075"/>
            <a:ext cx="733425" cy="212725"/>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fld id="{BAEC3D8F-4C87-8D4A-B29F-2B987788B397}" type="slidenum">
              <a:rPr lang="en-US" sz="1000">
                <a:solidFill>
                  <a:srgbClr val="898989"/>
                </a:solidFill>
                <a:cs typeface="Tahoma" charset="0"/>
              </a:rPr>
              <a:pPr algn="r" eaLnBrk="1" hangingPunct="1"/>
              <a:t>46</a:t>
            </a:fld>
            <a:endParaRPr lang="en-US" sz="1000">
              <a:solidFill>
                <a:srgbClr val="898989"/>
              </a:solidFill>
              <a:cs typeface="Tahoma" charset="0"/>
            </a:endParaRPr>
          </a:p>
        </p:txBody>
      </p:sp>
      <p:sp>
        <p:nvSpPr>
          <p:cNvPr id="6" name="Footer Placeholder 5"/>
          <p:cNvSpPr txBox="1">
            <a:spLocks noGrp="1"/>
          </p:cNvSpPr>
          <p:nvPr/>
        </p:nvSpPr>
        <p:spPr>
          <a:xfrm>
            <a:off x="2971800" y="6553200"/>
            <a:ext cx="3124200" cy="228600"/>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000">
                <a:solidFill>
                  <a:srgbClr val="898989"/>
                </a:solidFill>
                <a:cs typeface="Tahoma" charset="0"/>
              </a:rPr>
              <a:t>©2007 Khoa CNTT - ĐH KHTN TPHCM</a:t>
            </a:r>
          </a:p>
        </p:txBody>
      </p:sp>
    </p:spTree>
    <p:extLst>
      <p:ext uri="{BB962C8B-B14F-4D97-AF65-F5344CB8AC3E}">
        <p14:creationId xmlns:p14="http://schemas.microsoft.com/office/powerpoint/2010/main" val="22794600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45" name="Rectangle 149"/>
          <p:cNvSpPr>
            <a:spLocks noGrp="1" noChangeArrowheads="1"/>
          </p:cNvSpPr>
          <p:nvPr>
            <p:ph type="title"/>
          </p:nvPr>
        </p:nvSpPr>
        <p:spPr/>
        <p:txBody>
          <a:bodyPr/>
          <a:lstStyle/>
          <a:p>
            <a:r>
              <a:rPr lang="en-US"/>
              <a:t>Luật căn bản trên xuống</a:t>
            </a:r>
          </a:p>
        </p:txBody>
      </p:sp>
      <p:sp>
        <p:nvSpPr>
          <p:cNvPr id="2" name="Content Placeholder 1"/>
          <p:cNvSpPr>
            <a:spLocks noGrp="1"/>
          </p:cNvSpPr>
          <p:nvPr>
            <p:ph idx="1"/>
          </p:nvPr>
        </p:nvSpPr>
        <p:spPr/>
        <p:txBody>
          <a:bodyPr/>
          <a:lstStyle/>
          <a:p>
            <a:endParaRPr lang="en-US"/>
          </a:p>
        </p:txBody>
      </p:sp>
      <p:graphicFrame>
        <p:nvGraphicFramePr>
          <p:cNvPr id="55443" name="Group 147"/>
          <p:cNvGraphicFramePr>
            <a:graphicFrameLocks noGrp="1"/>
          </p:cNvGraphicFramePr>
          <p:nvPr>
            <p:extLst>
              <p:ext uri="{D42A27DB-BD31-4B8C-83A1-F6EECF244321}">
                <p14:modId xmlns:p14="http://schemas.microsoft.com/office/powerpoint/2010/main" val="217772234"/>
              </p:ext>
            </p:extLst>
          </p:nvPr>
        </p:nvGraphicFramePr>
        <p:xfrm>
          <a:off x="441325" y="1798083"/>
          <a:ext cx="8305800" cy="5087623"/>
        </p:xfrm>
        <a:graphic>
          <a:graphicData uri="http://schemas.openxmlformats.org/drawingml/2006/table">
            <a:tbl>
              <a:tblPr/>
              <a:tblGrid>
                <a:gridCol w="528638"/>
                <a:gridCol w="2566987"/>
                <a:gridCol w="2085975"/>
                <a:gridCol w="31242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STT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Luật</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căn</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bản</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Lược</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đồ</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khởi</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điểm</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Lược</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đồ</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kết</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quả</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5">
                              <a:lumMod val="50000"/>
                            </a:schemeClr>
                          </a:solidFill>
                          <a:effectLst>
                            <a:outerShdw blurRad="38100" dist="38100" dir="2700000" algn="tl">
                              <a:srgbClr val="FFFFFF"/>
                            </a:outerShdw>
                          </a:effectLst>
                          <a:latin typeface="Arial" charset="0"/>
                          <a:ea typeface="ＭＳ Ｐゴシック" charset="0"/>
                        </a:rPr>
                        <a:t>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hợp</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giữa</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1 hay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nhiều</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79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tổng</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quát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hóa</a:t>
                      </a:r>
                      <a:endParaRPr kumimoji="0" lang="en-US" sz="1200" b="1" i="0" u="none" strike="noStrike" cap="none" normalizeH="0" baseline="0" dirty="0">
                        <a:ln>
                          <a:noFill/>
                        </a:ln>
                        <a:solidFill>
                          <a:srgbClr val="424E20"/>
                        </a:solidFill>
                        <a:effectLst/>
                        <a:latin typeface="Arial" charset="0"/>
                        <a:ea typeface="ＭＳ Ｐゴシック" charset="0"/>
                        <a:sym typeface="Symbo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tập</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con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Các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không</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có</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quan</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hệ</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92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Mối</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kết</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hợp</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hợp</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song song</a:t>
                      </a:r>
                      <a:endPar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Mối</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kết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hợp</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và</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các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hợp</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Phát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triển</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thêm</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54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Phát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triển</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thêm</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kết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hợp</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6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Tinh</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chế</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55354" name="Group 129"/>
          <p:cNvGrpSpPr>
            <a:grpSpLocks/>
          </p:cNvGrpSpPr>
          <p:nvPr/>
        </p:nvGrpSpPr>
        <p:grpSpPr bwMode="auto">
          <a:xfrm>
            <a:off x="3886200" y="2248578"/>
            <a:ext cx="4813300" cy="4567237"/>
            <a:chOff x="3886200" y="1570037"/>
            <a:chExt cx="4812631" cy="4566634"/>
          </a:xfrm>
        </p:grpSpPr>
        <p:sp>
          <p:nvSpPr>
            <p:cNvPr id="55355" name="Rectangle 43"/>
            <p:cNvSpPr>
              <a:spLocks noChangeArrowheads="1"/>
            </p:cNvSpPr>
            <p:nvPr/>
          </p:nvSpPr>
          <p:spPr bwMode="auto">
            <a:xfrm>
              <a:off x="4267200" y="1570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56" name="Group 20"/>
            <p:cNvGrpSpPr>
              <a:grpSpLocks/>
            </p:cNvGrpSpPr>
            <p:nvPr/>
          </p:nvGrpSpPr>
          <p:grpSpPr bwMode="auto">
            <a:xfrm>
              <a:off x="5867400" y="1570037"/>
              <a:ext cx="2667000" cy="182563"/>
              <a:chOff x="5791200" y="1828800"/>
              <a:chExt cx="2667000" cy="182563"/>
            </a:xfrm>
          </p:grpSpPr>
          <p:sp>
            <p:nvSpPr>
              <p:cNvPr id="55438" name="Rectangle 43"/>
              <p:cNvSpPr>
                <a:spLocks noChangeArrowheads="1"/>
              </p:cNvSpPr>
              <p:nvPr/>
            </p:nvSpPr>
            <p:spPr bwMode="auto">
              <a:xfrm>
                <a:off x="5791200"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439" name="Rectangle 43"/>
              <p:cNvSpPr>
                <a:spLocks noChangeArrowheads="1"/>
              </p:cNvSpPr>
              <p:nvPr/>
            </p:nvSpPr>
            <p:spPr bwMode="auto">
              <a:xfrm>
                <a:off x="7818437"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0" name="Straight Connector 19"/>
              <p:cNvCxnSpPr>
                <a:stCxn id="55438" idx="3"/>
                <a:endCxn id="55439" idx="1"/>
              </p:cNvCxnSpPr>
              <p:nvPr/>
            </p:nvCxnSpPr>
            <p:spPr>
              <a:xfrm>
                <a:off x="6430599" y="1920863"/>
                <a:ext cx="138728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41" name="AutoShape 44"/>
              <p:cNvSpPr>
                <a:spLocks noChangeArrowheads="1"/>
              </p:cNvSpPr>
              <p:nvPr/>
            </p:nvSpPr>
            <p:spPr bwMode="auto">
              <a:xfrm>
                <a:off x="6858000" y="18288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5357" name="Rectangle 43"/>
            <p:cNvSpPr>
              <a:spLocks noChangeArrowheads="1"/>
            </p:cNvSpPr>
            <p:nvPr/>
          </p:nvSpPr>
          <p:spPr bwMode="auto">
            <a:xfrm>
              <a:off x="4267200" y="2286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58" name="Rectangle 43"/>
            <p:cNvSpPr>
              <a:spLocks noChangeArrowheads="1"/>
            </p:cNvSpPr>
            <p:nvPr/>
          </p:nvSpPr>
          <p:spPr bwMode="auto">
            <a:xfrm>
              <a:off x="4267200"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59" name="Group 72"/>
            <p:cNvGrpSpPr>
              <a:grpSpLocks/>
            </p:cNvGrpSpPr>
            <p:nvPr/>
          </p:nvGrpSpPr>
          <p:grpSpPr bwMode="auto">
            <a:xfrm>
              <a:off x="6019800" y="2057400"/>
              <a:ext cx="2514600" cy="609600"/>
              <a:chOff x="5867400" y="2057400"/>
              <a:chExt cx="2697163" cy="639763"/>
            </a:xfrm>
          </p:grpSpPr>
          <p:sp>
            <p:nvSpPr>
              <p:cNvPr id="55430" name="Rectangle 43"/>
              <p:cNvSpPr>
                <a:spLocks noChangeArrowheads="1"/>
              </p:cNvSpPr>
              <p:nvPr/>
            </p:nvSpPr>
            <p:spPr bwMode="auto">
              <a:xfrm>
                <a:off x="6858000" y="2057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431" name="Rectangle 43"/>
              <p:cNvSpPr>
                <a:spLocks noChangeArrowheads="1"/>
              </p:cNvSpPr>
              <p:nvPr/>
            </p:nvSpPr>
            <p:spPr bwMode="auto">
              <a:xfrm>
                <a:off x="68580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9" name="Straight Connector 28"/>
              <p:cNvCxnSpPr/>
              <p:nvPr/>
            </p:nvCxnSpPr>
            <p:spPr>
              <a:xfrm>
                <a:off x="6171833" y="2362179"/>
                <a:ext cx="2133254" cy="166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5431" idx="0"/>
                <a:endCxn id="55430" idx="2"/>
              </p:cNvCxnSpPr>
              <p:nvPr/>
            </p:nvCxnSpPr>
            <p:spPr>
              <a:xfrm rot="5400000" flipH="1" flipV="1">
                <a:off x="7039738" y="2377153"/>
                <a:ext cx="274863" cy="1702"/>
              </a:xfrm>
              <a:prstGeom prst="line">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153515" y="2513751"/>
                <a:ext cx="304847" cy="170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35" name="Rectangle 43"/>
              <p:cNvSpPr>
                <a:spLocks noChangeArrowheads="1"/>
              </p:cNvSpPr>
              <p:nvPr/>
            </p:nvSpPr>
            <p:spPr bwMode="auto">
              <a:xfrm>
                <a:off x="79248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38" name="Straight Connector 37"/>
              <p:cNvCxnSpPr/>
              <p:nvPr/>
            </p:nvCxnSpPr>
            <p:spPr>
              <a:xfrm rot="5400000">
                <a:off x="6020241" y="2513770"/>
                <a:ext cx="3031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37" name="Rectangle 43"/>
              <p:cNvSpPr>
                <a:spLocks noChangeArrowheads="1"/>
              </p:cNvSpPr>
              <p:nvPr/>
            </p:nvSpPr>
            <p:spPr bwMode="auto">
              <a:xfrm>
                <a:off x="58674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5360" name="Rectangle 43"/>
            <p:cNvSpPr>
              <a:spLocks noChangeArrowheads="1"/>
            </p:cNvSpPr>
            <p:nvPr/>
          </p:nvSpPr>
          <p:spPr bwMode="auto">
            <a:xfrm>
              <a:off x="59896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1" name="Rectangle 43"/>
            <p:cNvSpPr>
              <a:spLocks noChangeArrowheads="1"/>
            </p:cNvSpPr>
            <p:nvPr/>
          </p:nvSpPr>
          <p:spPr bwMode="auto">
            <a:xfrm>
              <a:off x="69802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2" name="Rectangle 43"/>
            <p:cNvSpPr>
              <a:spLocks noChangeArrowheads="1"/>
            </p:cNvSpPr>
            <p:nvPr/>
          </p:nvSpPr>
          <p:spPr bwMode="auto">
            <a:xfrm>
              <a:off x="80470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63" name="Group 47"/>
            <p:cNvGrpSpPr>
              <a:grpSpLocks/>
            </p:cNvGrpSpPr>
            <p:nvPr/>
          </p:nvGrpSpPr>
          <p:grpSpPr bwMode="auto">
            <a:xfrm>
              <a:off x="4327525" y="3505200"/>
              <a:ext cx="549275" cy="456407"/>
              <a:chOff x="4153422" y="3733799"/>
              <a:chExt cx="549275" cy="456407"/>
            </a:xfrm>
          </p:grpSpPr>
          <p:cxnSp>
            <p:nvCxnSpPr>
              <p:cNvPr id="43" name="Straight Connector 42"/>
              <p:cNvCxnSpPr/>
              <p:nvPr/>
            </p:nvCxnSpPr>
            <p:spPr>
              <a:xfrm rot="16200000" flipH="1">
                <a:off x="4191454" y="3962112"/>
                <a:ext cx="45714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9"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64" name="Group 64"/>
            <p:cNvGrpSpPr>
              <a:grpSpLocks/>
            </p:cNvGrpSpPr>
            <p:nvPr/>
          </p:nvGrpSpPr>
          <p:grpSpPr bwMode="auto">
            <a:xfrm>
              <a:off x="4191000" y="4267200"/>
              <a:ext cx="859904" cy="182563"/>
              <a:chOff x="4156770" y="4343402"/>
              <a:chExt cx="859904" cy="182563"/>
            </a:xfrm>
          </p:grpSpPr>
          <p:cxnSp>
            <p:nvCxnSpPr>
              <p:cNvPr id="45" name="Straight Connector 44"/>
              <p:cNvCxnSpPr/>
              <p:nvPr/>
            </p:nvCxnSpPr>
            <p:spPr>
              <a:xfrm flipV="1">
                <a:off x="4156728" y="4431933"/>
                <a:ext cx="860305"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7"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65" name="Group 61"/>
            <p:cNvGrpSpPr>
              <a:grpSpLocks/>
            </p:cNvGrpSpPr>
            <p:nvPr/>
          </p:nvGrpSpPr>
          <p:grpSpPr bwMode="auto">
            <a:xfrm>
              <a:off x="6477000" y="3352800"/>
              <a:ext cx="1524000" cy="685800"/>
              <a:chOff x="6553200" y="3352800"/>
              <a:chExt cx="1676400" cy="762794"/>
            </a:xfrm>
          </p:grpSpPr>
          <p:grpSp>
            <p:nvGrpSpPr>
              <p:cNvPr id="55416" name="Group 48"/>
              <p:cNvGrpSpPr>
                <a:grpSpLocks/>
              </p:cNvGrpSpPr>
              <p:nvPr/>
            </p:nvGrpSpPr>
            <p:grpSpPr bwMode="auto">
              <a:xfrm>
                <a:off x="7680325" y="3505200"/>
                <a:ext cx="549275" cy="456407"/>
                <a:chOff x="4153422" y="3733799"/>
                <a:chExt cx="549275" cy="456407"/>
              </a:xfrm>
            </p:grpSpPr>
            <p:cxnSp>
              <p:nvCxnSpPr>
                <p:cNvPr id="50" name="Straight Connector 49"/>
                <p:cNvCxnSpPr/>
                <p:nvPr/>
              </p:nvCxnSpPr>
              <p:spPr>
                <a:xfrm rot="16200000" flipH="1">
                  <a:off x="4174869" y="3961602"/>
                  <a:ext cx="457263"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5"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417" name="Group 51"/>
              <p:cNvGrpSpPr>
                <a:grpSpLocks/>
              </p:cNvGrpSpPr>
              <p:nvPr/>
            </p:nvGrpSpPr>
            <p:grpSpPr bwMode="auto">
              <a:xfrm>
                <a:off x="6553200" y="3505200"/>
                <a:ext cx="549275" cy="456407"/>
                <a:chOff x="4153422" y="3733799"/>
                <a:chExt cx="549275" cy="456407"/>
              </a:xfrm>
            </p:grpSpPr>
            <p:cxnSp>
              <p:nvCxnSpPr>
                <p:cNvPr id="53" name="Straight Connector 52"/>
                <p:cNvCxnSpPr/>
                <p:nvPr/>
              </p:nvCxnSpPr>
              <p:spPr>
                <a:xfrm rot="16200000" flipH="1">
                  <a:off x="4191534" y="3961602"/>
                  <a:ext cx="457263"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3"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cxnSp>
            <p:nvCxnSpPr>
              <p:cNvPr id="55" name="Straight Connector 54"/>
              <p:cNvCxnSpPr/>
              <p:nvPr/>
            </p:nvCxnSpPr>
            <p:spPr>
              <a:xfrm>
                <a:off x="6805976" y="3504370"/>
                <a:ext cx="1143634" cy="17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05976" y="3959867"/>
                <a:ext cx="1143634" cy="17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314971" y="4039315"/>
                <a:ext cx="151832"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7315844" y="3427581"/>
                <a:ext cx="151832" cy="17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66" name="Group 71"/>
            <p:cNvGrpSpPr>
              <a:grpSpLocks/>
            </p:cNvGrpSpPr>
            <p:nvPr/>
          </p:nvGrpSpPr>
          <p:grpSpPr bwMode="auto">
            <a:xfrm>
              <a:off x="6150496" y="4237037"/>
              <a:ext cx="2358852" cy="182563"/>
              <a:chOff x="6150496" y="4343400"/>
              <a:chExt cx="2358852" cy="182563"/>
            </a:xfrm>
          </p:grpSpPr>
          <p:sp>
            <p:nvSpPr>
              <p:cNvPr id="55409" name="Rectangle 43"/>
              <p:cNvSpPr>
                <a:spLocks noChangeArrowheads="1"/>
              </p:cNvSpPr>
              <p:nvPr/>
            </p:nvSpPr>
            <p:spPr bwMode="auto">
              <a:xfrm>
                <a:off x="7010400" y="4343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410" name="Group 65"/>
              <p:cNvGrpSpPr>
                <a:grpSpLocks/>
              </p:cNvGrpSpPr>
              <p:nvPr/>
            </p:nvGrpSpPr>
            <p:grpSpPr bwMode="auto">
              <a:xfrm>
                <a:off x="6150496" y="4343400"/>
                <a:ext cx="859904" cy="182563"/>
                <a:chOff x="4156770" y="4343402"/>
                <a:chExt cx="859904" cy="182563"/>
              </a:xfrm>
            </p:grpSpPr>
            <p:cxnSp>
              <p:nvCxnSpPr>
                <p:cNvPr id="67" name="Straight Connector 66"/>
                <p:cNvCxnSpPr/>
                <p:nvPr/>
              </p:nvCxnSpPr>
              <p:spPr>
                <a:xfrm flipV="1">
                  <a:off x="4157522" y="4431938"/>
                  <a:ext cx="87459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15"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411" name="Group 68"/>
              <p:cNvGrpSpPr>
                <a:grpSpLocks/>
              </p:cNvGrpSpPr>
              <p:nvPr/>
            </p:nvGrpSpPr>
            <p:grpSpPr bwMode="auto">
              <a:xfrm>
                <a:off x="7649444" y="4343400"/>
                <a:ext cx="859904" cy="182563"/>
                <a:chOff x="4156770" y="4343402"/>
                <a:chExt cx="859904" cy="182563"/>
              </a:xfrm>
            </p:grpSpPr>
            <p:cxnSp>
              <p:nvCxnSpPr>
                <p:cNvPr id="70" name="Straight Connector 69"/>
                <p:cNvCxnSpPr/>
                <p:nvPr/>
              </p:nvCxnSpPr>
              <p:spPr>
                <a:xfrm flipV="1">
                  <a:off x="4156966" y="4431938"/>
                  <a:ext cx="860305"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13"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sp>
          <p:nvSpPr>
            <p:cNvPr id="55367" name="Rectangle 43"/>
            <p:cNvSpPr>
              <a:spLocks noChangeArrowheads="1"/>
            </p:cNvSpPr>
            <p:nvPr/>
          </p:nvSpPr>
          <p:spPr bwMode="auto">
            <a:xfrm>
              <a:off x="3886200" y="4648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8" name="AutoShape 44"/>
            <p:cNvSpPr>
              <a:spLocks noChangeArrowheads="1"/>
            </p:cNvSpPr>
            <p:nvPr/>
          </p:nvSpPr>
          <p:spPr bwMode="auto">
            <a:xfrm>
              <a:off x="4876800" y="48006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nvGrpSpPr>
            <p:cNvPr id="55369" name="Group 80"/>
            <p:cNvGrpSpPr>
              <a:grpSpLocks/>
            </p:cNvGrpSpPr>
            <p:nvPr/>
          </p:nvGrpSpPr>
          <p:grpSpPr bwMode="auto">
            <a:xfrm>
              <a:off x="5998096" y="4770437"/>
              <a:ext cx="859904" cy="182563"/>
              <a:chOff x="5867400" y="4648200"/>
              <a:chExt cx="859904" cy="182563"/>
            </a:xfrm>
          </p:grpSpPr>
          <p:cxnSp>
            <p:nvCxnSpPr>
              <p:cNvPr id="77" name="Straight Connector 76"/>
              <p:cNvCxnSpPr/>
              <p:nvPr/>
            </p:nvCxnSpPr>
            <p:spPr>
              <a:xfrm flipV="1">
                <a:off x="5868173" y="472396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868173" y="464777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868173" y="480015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08" name="Rectangle 43"/>
              <p:cNvSpPr>
                <a:spLocks noChangeArrowheads="1"/>
              </p:cNvSpPr>
              <p:nvPr/>
            </p:nvSpPr>
            <p:spPr bwMode="auto">
              <a:xfrm>
                <a:off x="5867400" y="4648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5370" name="AutoShape 44"/>
            <p:cNvSpPr>
              <a:spLocks noChangeArrowheads="1"/>
            </p:cNvSpPr>
            <p:nvPr/>
          </p:nvSpPr>
          <p:spPr bwMode="auto">
            <a:xfrm>
              <a:off x="4953000" y="53340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nvGrpSpPr>
            <p:cNvPr id="55371" name="Group 92"/>
            <p:cNvGrpSpPr>
              <a:grpSpLocks/>
            </p:cNvGrpSpPr>
            <p:nvPr/>
          </p:nvGrpSpPr>
          <p:grpSpPr bwMode="auto">
            <a:xfrm>
              <a:off x="7772400" y="4800600"/>
              <a:ext cx="762000" cy="258763"/>
              <a:chOff x="7772400" y="4800600"/>
              <a:chExt cx="762000" cy="258763"/>
            </a:xfrm>
          </p:grpSpPr>
          <p:cxnSp>
            <p:nvCxnSpPr>
              <p:cNvPr id="83" name="Straight Connector 82"/>
              <p:cNvCxnSpPr/>
              <p:nvPr/>
            </p:nvCxnSpPr>
            <p:spPr>
              <a:xfrm flipV="1">
                <a:off x="8152807" y="4800172"/>
                <a:ext cx="228568"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2807" y="4876362"/>
                <a:ext cx="380947"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076618" y="4952552"/>
                <a:ext cx="380947"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04" name="AutoShape 44"/>
              <p:cNvSpPr>
                <a:spLocks noChangeArrowheads="1"/>
              </p:cNvSpPr>
              <p:nvPr/>
            </p:nvSpPr>
            <p:spPr bwMode="auto">
              <a:xfrm>
                <a:off x="7772400" y="48006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5372" name="Rectangle 43"/>
            <p:cNvSpPr>
              <a:spLocks noChangeArrowheads="1"/>
            </p:cNvSpPr>
            <p:nvPr/>
          </p:nvSpPr>
          <p:spPr bwMode="auto">
            <a:xfrm>
              <a:off x="3886200" y="5257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73" name="Group 105"/>
            <p:cNvGrpSpPr>
              <a:grpSpLocks/>
            </p:cNvGrpSpPr>
            <p:nvPr/>
          </p:nvGrpSpPr>
          <p:grpSpPr bwMode="auto">
            <a:xfrm>
              <a:off x="5867401" y="5257800"/>
              <a:ext cx="1295400" cy="304800"/>
              <a:chOff x="5867400" y="5257800"/>
              <a:chExt cx="1447799" cy="258763"/>
            </a:xfrm>
          </p:grpSpPr>
          <p:cxnSp>
            <p:nvCxnSpPr>
              <p:cNvPr id="97" name="Straight Connector 96"/>
              <p:cNvCxnSpPr/>
              <p:nvPr/>
            </p:nvCxnSpPr>
            <p:spPr>
              <a:xfrm flipV="1">
                <a:off x="6019657" y="5409659"/>
                <a:ext cx="860399" cy="13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704428" y="5334196"/>
                <a:ext cx="305131" cy="152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5397" name="Rectangle 43"/>
              <p:cNvSpPr>
                <a:spLocks noChangeArrowheads="1"/>
              </p:cNvSpPr>
              <p:nvPr/>
            </p:nvSpPr>
            <p:spPr bwMode="auto">
              <a:xfrm>
                <a:off x="5867400" y="5334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98" name="Straight Connector 97"/>
              <p:cNvCxnSpPr>
                <a:stCxn id="95" idx="7"/>
              </p:cNvCxnSpPr>
              <p:nvPr/>
            </p:nvCxnSpPr>
            <p:spPr>
              <a:xfrm rot="5400000" flipH="1" flipV="1">
                <a:off x="7014481" y="5208114"/>
                <a:ext cx="98371" cy="19691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5" idx="6"/>
              </p:cNvCxnSpPr>
              <p:nvPr/>
            </p:nvCxnSpPr>
            <p:spPr>
              <a:xfrm flipV="1">
                <a:off x="7009559" y="5334196"/>
                <a:ext cx="305131" cy="7546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5"/>
              </p:cNvCxnSpPr>
              <p:nvPr/>
            </p:nvCxnSpPr>
            <p:spPr>
              <a:xfrm rot="16200000" flipH="1">
                <a:off x="7090354" y="5338416"/>
                <a:ext cx="22908" cy="27319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74" name="Group 112"/>
            <p:cNvGrpSpPr>
              <a:grpSpLocks/>
            </p:cNvGrpSpPr>
            <p:nvPr/>
          </p:nvGrpSpPr>
          <p:grpSpPr bwMode="auto">
            <a:xfrm>
              <a:off x="7391400" y="5244243"/>
              <a:ext cx="1307431" cy="318357"/>
              <a:chOff x="7391400" y="5244243"/>
              <a:chExt cx="1307431" cy="318357"/>
            </a:xfrm>
          </p:grpSpPr>
          <p:cxnSp>
            <p:nvCxnSpPr>
              <p:cNvPr id="108" name="Straight Connector 107"/>
              <p:cNvCxnSpPr/>
              <p:nvPr/>
            </p:nvCxnSpPr>
            <p:spPr>
              <a:xfrm flipV="1">
                <a:off x="7543292" y="5409692"/>
                <a:ext cx="86030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8152807" y="5333502"/>
                <a:ext cx="273012" cy="179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cxnSp>
            <p:nvCxnSpPr>
              <p:cNvPr id="110" name="Straight Connector 109"/>
              <p:cNvCxnSpPr>
                <a:stCxn id="109" idx="7"/>
              </p:cNvCxnSpPr>
              <p:nvPr/>
            </p:nvCxnSpPr>
            <p:spPr>
              <a:xfrm rot="5400000" flipH="1" flipV="1">
                <a:off x="8416295" y="5214457"/>
                <a:ext cx="115873" cy="1761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9" idx="6"/>
              </p:cNvCxnSpPr>
              <p:nvPr/>
            </p:nvCxnSpPr>
            <p:spPr>
              <a:xfrm flipV="1">
                <a:off x="8425819" y="5333502"/>
                <a:ext cx="273012" cy="9047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9" idx="5"/>
              </p:cNvCxnSpPr>
              <p:nvPr/>
            </p:nvCxnSpPr>
            <p:spPr>
              <a:xfrm rot="16200000" flipH="1">
                <a:off x="8495660" y="5377947"/>
                <a:ext cx="25397" cy="244441"/>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94" name="AutoShape 44"/>
              <p:cNvSpPr>
                <a:spLocks noChangeArrowheads="1"/>
              </p:cNvSpPr>
              <p:nvPr/>
            </p:nvSpPr>
            <p:spPr bwMode="auto">
              <a:xfrm>
                <a:off x="7391400" y="5303837"/>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75" name="Group 117"/>
            <p:cNvGrpSpPr>
              <a:grpSpLocks/>
            </p:cNvGrpSpPr>
            <p:nvPr/>
          </p:nvGrpSpPr>
          <p:grpSpPr bwMode="auto">
            <a:xfrm>
              <a:off x="4114800" y="5969696"/>
              <a:ext cx="711896" cy="111125"/>
              <a:chOff x="4114800" y="5969696"/>
              <a:chExt cx="711896" cy="111125"/>
            </a:xfrm>
          </p:grpSpPr>
          <p:cxnSp>
            <p:nvCxnSpPr>
              <p:cNvPr id="114" name="Straight Connector 113"/>
              <p:cNvCxnSpPr/>
              <p:nvPr/>
            </p:nvCxnSpPr>
            <p:spPr>
              <a:xfrm>
                <a:off x="4114768" y="6020799"/>
                <a:ext cx="60951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8"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5376" name="Group 122"/>
            <p:cNvGrpSpPr>
              <a:grpSpLocks/>
            </p:cNvGrpSpPr>
            <p:nvPr/>
          </p:nvGrpSpPr>
          <p:grpSpPr bwMode="auto">
            <a:xfrm>
              <a:off x="6324600" y="5867400"/>
              <a:ext cx="545431" cy="269271"/>
              <a:chOff x="6083969" y="5867401"/>
              <a:chExt cx="545431" cy="269271"/>
            </a:xfrm>
          </p:grpSpPr>
          <p:sp>
            <p:nvSpPr>
              <p:cNvPr id="119" name="Oval 118"/>
              <p:cNvSpPr/>
              <p:nvPr/>
            </p:nvSpPr>
            <p:spPr>
              <a:xfrm>
                <a:off x="6083630" y="5957309"/>
                <a:ext cx="273012" cy="179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cxnSp>
            <p:nvCxnSpPr>
              <p:cNvPr id="120" name="Straight Connector 119"/>
              <p:cNvCxnSpPr>
                <a:stCxn id="119" idx="7"/>
              </p:cNvCxnSpPr>
              <p:nvPr/>
            </p:nvCxnSpPr>
            <p:spPr>
              <a:xfrm rot="5400000" flipH="1" flipV="1">
                <a:off x="6347118" y="5836676"/>
                <a:ext cx="115873" cy="1761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6"/>
              </p:cNvCxnSpPr>
              <p:nvPr/>
            </p:nvCxnSpPr>
            <p:spPr>
              <a:xfrm flipV="1">
                <a:off x="6356642" y="5957309"/>
                <a:ext cx="273012" cy="888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5"/>
              </p:cNvCxnSpPr>
              <p:nvPr/>
            </p:nvCxnSpPr>
            <p:spPr>
              <a:xfrm rot="16200000" flipH="1">
                <a:off x="6425689" y="6000960"/>
                <a:ext cx="26983" cy="244441"/>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77" name="Group 123"/>
            <p:cNvGrpSpPr>
              <a:grpSpLocks/>
            </p:cNvGrpSpPr>
            <p:nvPr/>
          </p:nvGrpSpPr>
          <p:grpSpPr bwMode="auto">
            <a:xfrm>
              <a:off x="7620000" y="5867400"/>
              <a:ext cx="711896" cy="111125"/>
              <a:chOff x="4114800" y="5969696"/>
              <a:chExt cx="711896" cy="111125"/>
            </a:xfrm>
          </p:grpSpPr>
          <p:cxnSp>
            <p:nvCxnSpPr>
              <p:cNvPr id="125" name="Straight Connector 124"/>
              <p:cNvCxnSpPr/>
              <p:nvPr/>
            </p:nvCxnSpPr>
            <p:spPr>
              <a:xfrm>
                <a:off x="4114281" y="6019921"/>
                <a:ext cx="60951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2"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5378" name="Group 126"/>
            <p:cNvGrpSpPr>
              <a:grpSpLocks/>
            </p:cNvGrpSpPr>
            <p:nvPr/>
          </p:nvGrpSpPr>
          <p:grpSpPr bwMode="auto">
            <a:xfrm>
              <a:off x="7620000" y="6019800"/>
              <a:ext cx="711896" cy="111125"/>
              <a:chOff x="4114800" y="5969696"/>
              <a:chExt cx="711896" cy="111125"/>
            </a:xfrm>
          </p:grpSpPr>
          <p:cxnSp>
            <p:nvCxnSpPr>
              <p:cNvPr id="128" name="Straight Connector 127"/>
              <p:cNvCxnSpPr/>
              <p:nvPr/>
            </p:nvCxnSpPr>
            <p:spPr>
              <a:xfrm>
                <a:off x="4114281" y="6019900"/>
                <a:ext cx="60951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0"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spTree>
    <p:extLst>
      <p:ext uri="{BB962C8B-B14F-4D97-AF65-F5344CB8AC3E}">
        <p14:creationId xmlns:p14="http://schemas.microsoft.com/office/powerpoint/2010/main" val="3498659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2" name="Rectangle 52"/>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56326" name="Group 155"/>
          <p:cNvGrpSpPr>
            <a:grpSpLocks/>
          </p:cNvGrpSpPr>
          <p:nvPr/>
        </p:nvGrpSpPr>
        <p:grpSpPr bwMode="auto">
          <a:xfrm>
            <a:off x="650557" y="1958156"/>
            <a:ext cx="3321050" cy="1647825"/>
            <a:chOff x="304800" y="1295400"/>
            <a:chExt cx="3321050" cy="1647825"/>
          </a:xfrm>
        </p:grpSpPr>
        <p:sp>
          <p:nvSpPr>
            <p:cNvPr id="56361" name="Rectangle 85"/>
            <p:cNvSpPr>
              <a:spLocks noChangeArrowheads="1"/>
            </p:cNvSpPr>
            <p:nvPr/>
          </p:nvSpPr>
          <p:spPr bwMode="auto">
            <a:xfrm>
              <a:off x="304800" y="1981200"/>
              <a:ext cx="1104900" cy="341313"/>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NƠI CHỐN</a:t>
              </a:r>
            </a:p>
          </p:txBody>
        </p:sp>
        <p:grpSp>
          <p:nvGrpSpPr>
            <p:cNvPr id="56362" name="Group 154"/>
            <p:cNvGrpSpPr>
              <a:grpSpLocks/>
            </p:cNvGrpSpPr>
            <p:nvPr/>
          </p:nvGrpSpPr>
          <p:grpSpPr bwMode="auto">
            <a:xfrm>
              <a:off x="2362200" y="1295400"/>
              <a:ext cx="1263650" cy="1647825"/>
              <a:chOff x="2743200" y="1295400"/>
              <a:chExt cx="1263650" cy="1647825"/>
            </a:xfrm>
          </p:grpSpPr>
          <p:sp>
            <p:nvSpPr>
              <p:cNvPr id="56365" name="Rectangle 86"/>
              <p:cNvSpPr>
                <a:spLocks noChangeArrowheads="1"/>
              </p:cNvSpPr>
              <p:nvPr/>
            </p:nvSpPr>
            <p:spPr bwMode="auto">
              <a:xfrm>
                <a:off x="2743200" y="1295400"/>
                <a:ext cx="1263650"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66" name="Rectangle 87"/>
              <p:cNvSpPr>
                <a:spLocks noChangeArrowheads="1"/>
              </p:cNvSpPr>
              <p:nvPr/>
            </p:nvSpPr>
            <p:spPr bwMode="auto">
              <a:xfrm>
                <a:off x="2743200" y="2600325"/>
                <a:ext cx="1263650"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QUỐC GIA</a:t>
                </a:r>
              </a:p>
            </p:txBody>
          </p:sp>
          <p:sp>
            <p:nvSpPr>
              <p:cNvPr id="56367" name="AutoShape 88"/>
              <p:cNvSpPr>
                <a:spLocks noChangeArrowheads="1"/>
              </p:cNvSpPr>
              <p:nvPr/>
            </p:nvSpPr>
            <p:spPr bwMode="auto">
              <a:xfrm>
                <a:off x="2822575" y="1868488"/>
                <a:ext cx="1104900" cy="388938"/>
              </a:xfrm>
              <a:prstGeom prst="diamond">
                <a:avLst/>
              </a:prstGeom>
              <a:solidFill>
                <a:srgbClr val="FFCC66"/>
              </a:solidFill>
              <a:ln w="25400">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Thuộc</a:t>
                </a:r>
              </a:p>
            </p:txBody>
          </p:sp>
          <p:sp>
            <p:nvSpPr>
              <p:cNvPr id="56368" name="Line 89"/>
              <p:cNvSpPr>
                <a:spLocks noChangeShapeType="1"/>
              </p:cNvSpPr>
              <p:nvPr/>
            </p:nvSpPr>
            <p:spPr bwMode="auto">
              <a:xfrm>
                <a:off x="3375025" y="1628775"/>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6369" name="Line 90"/>
              <p:cNvSpPr>
                <a:spLocks noChangeShapeType="1"/>
              </p:cNvSpPr>
              <p:nvPr/>
            </p:nvSpPr>
            <p:spPr bwMode="auto">
              <a:xfrm>
                <a:off x="3375025" y="2257425"/>
                <a:ext cx="0" cy="3429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6363" name="AutoShape 91"/>
            <p:cNvSpPr>
              <a:spLocks noChangeArrowheads="1"/>
            </p:cNvSpPr>
            <p:nvPr/>
          </p:nvSpPr>
          <p:spPr bwMode="auto">
            <a:xfrm>
              <a:off x="1524000" y="1981200"/>
              <a:ext cx="790575" cy="228600"/>
            </a:xfrm>
            <a:prstGeom prst="rightArrow">
              <a:avLst>
                <a:gd name="adj1" fmla="val 50000"/>
                <a:gd name="adj2" fmla="val 86458"/>
              </a:avLst>
            </a:prstGeom>
            <a:solidFill>
              <a:schemeClr val="tx1"/>
            </a:solidFill>
            <a:ln w="9525">
              <a:solidFill>
                <a:schemeClr val="accent1"/>
              </a:solidFill>
              <a:miter lim="800000"/>
              <a:headEnd/>
              <a:tailEnd/>
            </a:ln>
          </p:spPr>
          <p:txBody>
            <a:bodyPr/>
            <a:lstStyle/>
            <a:p>
              <a:pPr algn="ctr"/>
              <a:endParaRPr lang="en-US" sz="2800">
                <a:latin typeface="Tahoma" charset="0"/>
              </a:endParaRPr>
            </a:p>
          </p:txBody>
        </p:sp>
        <p:sp>
          <p:nvSpPr>
            <p:cNvPr id="56364" name="Text Box 92"/>
            <p:cNvSpPr txBox="1">
              <a:spLocks noChangeArrowheads="1"/>
            </p:cNvSpPr>
            <p:nvPr/>
          </p:nvSpPr>
          <p:spPr bwMode="auto">
            <a:xfrm>
              <a:off x="304800" y="2590800"/>
              <a:ext cx="220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rPr>
                <a:t>(a) ứng dụng luật T1</a:t>
              </a:r>
            </a:p>
          </p:txBody>
        </p:sp>
      </p:grpSp>
      <p:grpSp>
        <p:nvGrpSpPr>
          <p:cNvPr id="56327" name="Group 114"/>
          <p:cNvGrpSpPr>
            <a:grpSpLocks/>
          </p:cNvGrpSpPr>
          <p:nvPr/>
        </p:nvGrpSpPr>
        <p:grpSpPr bwMode="auto">
          <a:xfrm>
            <a:off x="4231957" y="2339156"/>
            <a:ext cx="4495800" cy="1371600"/>
            <a:chOff x="2784" y="1632"/>
            <a:chExt cx="2832" cy="864"/>
          </a:xfrm>
        </p:grpSpPr>
        <p:sp>
          <p:nvSpPr>
            <p:cNvPr id="56351" name="Rectangle 103"/>
            <p:cNvSpPr>
              <a:spLocks noChangeArrowheads="1"/>
            </p:cNvSpPr>
            <p:nvPr/>
          </p:nvSpPr>
          <p:spPr bwMode="auto">
            <a:xfrm>
              <a:off x="2784" y="1848"/>
              <a:ext cx="816"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6352" name="Rectangle 104"/>
            <p:cNvSpPr>
              <a:spLocks noChangeArrowheads="1"/>
            </p:cNvSpPr>
            <p:nvPr/>
          </p:nvSpPr>
          <p:spPr bwMode="auto">
            <a:xfrm>
              <a:off x="4416" y="1632"/>
              <a:ext cx="864"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6353" name="Rectangle 105"/>
            <p:cNvSpPr>
              <a:spLocks noChangeArrowheads="1"/>
            </p:cNvSpPr>
            <p:nvPr/>
          </p:nvSpPr>
          <p:spPr bwMode="auto">
            <a:xfrm>
              <a:off x="4009" y="2064"/>
              <a:ext cx="695"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56354" name="Rectangle 106"/>
            <p:cNvSpPr>
              <a:spLocks noChangeArrowheads="1"/>
            </p:cNvSpPr>
            <p:nvPr/>
          </p:nvSpPr>
          <p:spPr bwMode="auto">
            <a:xfrm>
              <a:off x="5080" y="2064"/>
              <a:ext cx="536" cy="215"/>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56355" name="AutoShape 107"/>
            <p:cNvSpPr>
              <a:spLocks noChangeArrowheads="1"/>
            </p:cNvSpPr>
            <p:nvPr/>
          </p:nvSpPr>
          <p:spPr bwMode="auto">
            <a:xfrm>
              <a:off x="3745" y="1776"/>
              <a:ext cx="383" cy="145"/>
            </a:xfrm>
            <a:prstGeom prst="rightArrow">
              <a:avLst>
                <a:gd name="adj1" fmla="val 50000"/>
                <a:gd name="adj2" fmla="val 66034"/>
              </a:avLst>
            </a:prstGeom>
            <a:solidFill>
              <a:schemeClr val="tx1"/>
            </a:solidFill>
            <a:ln w="9525">
              <a:solidFill>
                <a:schemeClr val="accent1"/>
              </a:solidFill>
              <a:miter lim="800000"/>
              <a:headEnd/>
              <a:tailEnd/>
            </a:ln>
          </p:spPr>
          <p:txBody>
            <a:bodyPr/>
            <a:lstStyle/>
            <a:p>
              <a:pPr algn="ctr"/>
              <a:endParaRPr lang="en-US" sz="3200">
                <a:latin typeface="Tahoma" charset="0"/>
              </a:endParaRPr>
            </a:p>
          </p:txBody>
        </p:sp>
        <p:sp>
          <p:nvSpPr>
            <p:cNvPr id="56356" name="Text Box 108"/>
            <p:cNvSpPr txBox="1">
              <a:spLocks noChangeArrowheads="1"/>
            </p:cNvSpPr>
            <p:nvPr/>
          </p:nvSpPr>
          <p:spPr bwMode="auto">
            <a:xfrm>
              <a:off x="2784" y="2280"/>
              <a:ext cx="14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00000"/>
                  </a:solidFill>
                </a:rPr>
                <a:t>(b) ứng dụng luật T2</a:t>
              </a:r>
            </a:p>
          </p:txBody>
        </p:sp>
        <p:sp>
          <p:nvSpPr>
            <p:cNvPr id="56357" name="Line 109"/>
            <p:cNvSpPr>
              <a:spLocks noChangeShapeType="1"/>
            </p:cNvSpPr>
            <p:nvPr/>
          </p:nvSpPr>
          <p:spPr bwMode="auto">
            <a:xfrm>
              <a:off x="4315" y="1992"/>
              <a:ext cx="99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8" name="Line 110"/>
            <p:cNvSpPr>
              <a:spLocks noChangeShapeType="1"/>
            </p:cNvSpPr>
            <p:nvPr/>
          </p:nvSpPr>
          <p:spPr bwMode="auto">
            <a:xfrm>
              <a:off x="4315" y="1992"/>
              <a:ext cx="0" cy="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9" name="Line 111"/>
            <p:cNvSpPr>
              <a:spLocks noChangeShapeType="1"/>
            </p:cNvSpPr>
            <p:nvPr/>
          </p:nvSpPr>
          <p:spPr bwMode="auto">
            <a:xfrm>
              <a:off x="5310" y="1992"/>
              <a:ext cx="0" cy="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60" name="Line 112"/>
            <p:cNvSpPr>
              <a:spLocks noChangeShapeType="1"/>
            </p:cNvSpPr>
            <p:nvPr/>
          </p:nvSpPr>
          <p:spPr bwMode="auto">
            <a:xfrm flipV="1">
              <a:off x="4851" y="1848"/>
              <a:ext cx="0" cy="14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grpSp>
        <p:nvGrpSpPr>
          <p:cNvPr id="56328" name="Group 153"/>
          <p:cNvGrpSpPr>
            <a:grpSpLocks/>
          </p:cNvGrpSpPr>
          <p:nvPr/>
        </p:nvGrpSpPr>
        <p:grpSpPr bwMode="auto">
          <a:xfrm>
            <a:off x="2784157" y="4244156"/>
            <a:ext cx="5867400" cy="2286000"/>
            <a:chOff x="1143000" y="3581400"/>
            <a:chExt cx="5867400" cy="2286000"/>
          </a:xfrm>
        </p:grpSpPr>
        <p:sp>
          <p:nvSpPr>
            <p:cNvPr id="56335" name="Rectangle 124"/>
            <p:cNvSpPr>
              <a:spLocks noChangeArrowheads="1"/>
            </p:cNvSpPr>
            <p:nvPr/>
          </p:nvSpPr>
          <p:spPr bwMode="auto">
            <a:xfrm>
              <a:off x="1143000" y="36576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CON NGƯỜI</a:t>
              </a:r>
            </a:p>
          </p:txBody>
        </p:sp>
        <p:sp>
          <p:nvSpPr>
            <p:cNvPr id="56336" name="Rectangle 125"/>
            <p:cNvSpPr>
              <a:spLocks noChangeArrowheads="1"/>
            </p:cNvSpPr>
            <p:nvPr/>
          </p:nvSpPr>
          <p:spPr bwMode="auto">
            <a:xfrm>
              <a:off x="1143000" y="50800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37" name="AutoShape 126"/>
            <p:cNvSpPr>
              <a:spLocks noChangeArrowheads="1"/>
            </p:cNvSpPr>
            <p:nvPr/>
          </p:nvSpPr>
          <p:spPr bwMode="auto">
            <a:xfrm>
              <a:off x="1220203" y="4250267"/>
              <a:ext cx="1354555" cy="592667"/>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Liên hệ đến</a:t>
              </a:r>
            </a:p>
          </p:txBody>
        </p:sp>
        <p:sp>
          <p:nvSpPr>
            <p:cNvPr id="56338" name="Line 127"/>
            <p:cNvSpPr>
              <a:spLocks noChangeShapeType="1"/>
            </p:cNvSpPr>
            <p:nvPr/>
          </p:nvSpPr>
          <p:spPr bwMode="auto">
            <a:xfrm>
              <a:off x="1900989" y="4003322"/>
              <a:ext cx="0"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39" name="Line 128"/>
            <p:cNvSpPr>
              <a:spLocks noChangeShapeType="1"/>
            </p:cNvSpPr>
            <p:nvPr/>
          </p:nvSpPr>
          <p:spPr bwMode="auto">
            <a:xfrm>
              <a:off x="1900989" y="4842933"/>
              <a:ext cx="0"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56340" name="Group 152"/>
            <p:cNvGrpSpPr>
              <a:grpSpLocks/>
            </p:cNvGrpSpPr>
            <p:nvPr/>
          </p:nvGrpSpPr>
          <p:grpSpPr bwMode="auto">
            <a:xfrm>
              <a:off x="3641557" y="3581400"/>
              <a:ext cx="3368843" cy="1778000"/>
              <a:chOff x="4174958" y="3657600"/>
              <a:chExt cx="3368843" cy="1778000"/>
            </a:xfrm>
          </p:grpSpPr>
          <p:sp>
            <p:nvSpPr>
              <p:cNvPr id="56343" name="Rectangle 122"/>
              <p:cNvSpPr>
                <a:spLocks noChangeArrowheads="1"/>
              </p:cNvSpPr>
              <p:nvPr/>
            </p:nvSpPr>
            <p:spPr bwMode="auto">
              <a:xfrm>
                <a:off x="5185611" y="50800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44" name="AutoShape 123"/>
              <p:cNvSpPr>
                <a:spLocks noChangeArrowheads="1"/>
              </p:cNvSpPr>
              <p:nvPr/>
            </p:nvSpPr>
            <p:spPr bwMode="auto">
              <a:xfrm>
                <a:off x="4174958" y="4368800"/>
                <a:ext cx="1347537" cy="474133"/>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Sống ở</a:t>
                </a:r>
              </a:p>
            </p:txBody>
          </p:sp>
          <p:sp>
            <p:nvSpPr>
              <p:cNvPr id="56345" name="Rectangle 129"/>
              <p:cNvSpPr>
                <a:spLocks noChangeArrowheads="1"/>
              </p:cNvSpPr>
              <p:nvPr/>
            </p:nvSpPr>
            <p:spPr bwMode="auto">
              <a:xfrm>
                <a:off x="5185611" y="36576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CON NGƯỜI</a:t>
                </a:r>
              </a:p>
            </p:txBody>
          </p:sp>
          <p:sp>
            <p:nvSpPr>
              <p:cNvPr id="56346" name="AutoShape 130"/>
              <p:cNvSpPr>
                <a:spLocks noChangeArrowheads="1"/>
              </p:cNvSpPr>
              <p:nvPr/>
            </p:nvSpPr>
            <p:spPr bwMode="auto">
              <a:xfrm>
                <a:off x="6096001" y="4368800"/>
                <a:ext cx="1447800" cy="431800"/>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Sinh tại</a:t>
                </a:r>
              </a:p>
            </p:txBody>
          </p:sp>
          <p:sp>
            <p:nvSpPr>
              <p:cNvPr id="56347" name="Line 131"/>
              <p:cNvSpPr>
                <a:spLocks noChangeShapeType="1"/>
              </p:cNvSpPr>
              <p:nvPr/>
            </p:nvSpPr>
            <p:spPr bwMode="auto">
              <a:xfrm flipH="1">
                <a:off x="4848726" y="4013200"/>
                <a:ext cx="673768" cy="355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48" name="Line 132"/>
              <p:cNvSpPr>
                <a:spLocks noChangeShapeType="1"/>
              </p:cNvSpPr>
              <p:nvPr/>
            </p:nvSpPr>
            <p:spPr bwMode="auto">
              <a:xfrm>
                <a:off x="4848726" y="4842933"/>
                <a:ext cx="673768"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49" name="Line 133"/>
              <p:cNvSpPr>
                <a:spLocks noChangeShapeType="1"/>
              </p:cNvSpPr>
              <p:nvPr/>
            </p:nvSpPr>
            <p:spPr bwMode="auto">
              <a:xfrm>
                <a:off x="6196263" y="4013200"/>
                <a:ext cx="673768" cy="355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0" name="Line 134"/>
              <p:cNvSpPr>
                <a:spLocks noChangeShapeType="1"/>
              </p:cNvSpPr>
              <p:nvPr/>
            </p:nvSpPr>
            <p:spPr bwMode="auto">
              <a:xfrm flipH="1">
                <a:off x="6364705" y="4800601"/>
                <a:ext cx="417095" cy="279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sp>
          <p:nvSpPr>
            <p:cNvPr id="56341" name="Text Box 135"/>
            <p:cNvSpPr txBox="1">
              <a:spLocks noChangeArrowheads="1"/>
            </p:cNvSpPr>
            <p:nvPr/>
          </p:nvSpPr>
          <p:spPr bwMode="auto">
            <a:xfrm>
              <a:off x="1143000" y="5511800"/>
              <a:ext cx="3200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cs typeface="Tahoma" charset="0"/>
                </a:rPr>
                <a:t>(d) ứng dụng luật T4</a:t>
              </a:r>
            </a:p>
          </p:txBody>
        </p:sp>
        <p:sp>
          <p:nvSpPr>
            <p:cNvPr id="56342" name="AutoShape 136"/>
            <p:cNvSpPr>
              <a:spLocks noChangeArrowheads="1"/>
            </p:cNvSpPr>
            <p:nvPr/>
          </p:nvSpPr>
          <p:spPr bwMode="auto">
            <a:xfrm>
              <a:off x="2743200" y="4419600"/>
              <a:ext cx="661737" cy="230246"/>
            </a:xfrm>
            <a:prstGeom prst="rightArrow">
              <a:avLst>
                <a:gd name="adj1" fmla="val 50000"/>
                <a:gd name="adj2" fmla="val 62071"/>
              </a:avLst>
            </a:prstGeom>
            <a:solidFill>
              <a:schemeClr val="tx1"/>
            </a:solidFill>
            <a:ln w="25400">
              <a:solidFill>
                <a:schemeClr val="accent1"/>
              </a:solidFill>
              <a:miter lim="800000"/>
              <a:headEnd/>
              <a:tailEnd/>
            </a:ln>
          </p:spPr>
          <p:txBody>
            <a:bodyPr/>
            <a:lstStyle/>
            <a:p>
              <a:pPr algn="ctr"/>
              <a:endParaRPr lang="en-US" sz="1200">
                <a:latin typeface="Tahoma" charset="0"/>
                <a:cs typeface="Tahoma" charset="0"/>
              </a:endParaRPr>
            </a:p>
          </p:txBody>
        </p:sp>
      </p:grpSp>
      <p:grpSp>
        <p:nvGrpSpPr>
          <p:cNvPr id="56329" name="Group 121"/>
          <p:cNvGrpSpPr>
            <a:grpSpLocks/>
          </p:cNvGrpSpPr>
          <p:nvPr/>
        </p:nvGrpSpPr>
        <p:grpSpPr bwMode="auto">
          <a:xfrm>
            <a:off x="650557" y="4091756"/>
            <a:ext cx="1903413" cy="2665413"/>
            <a:chOff x="536" y="2880"/>
            <a:chExt cx="804" cy="1374"/>
          </a:xfrm>
        </p:grpSpPr>
        <p:sp>
          <p:nvSpPr>
            <p:cNvPr id="56330" name="Rectangle 116"/>
            <p:cNvSpPr>
              <a:spLocks noChangeArrowheads="1"/>
            </p:cNvSpPr>
            <p:nvPr/>
          </p:nvSpPr>
          <p:spPr bwMode="auto">
            <a:xfrm>
              <a:off x="600" y="2880"/>
              <a:ext cx="676"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THƯỞNG</a:t>
              </a:r>
            </a:p>
          </p:txBody>
        </p:sp>
        <p:sp>
          <p:nvSpPr>
            <p:cNvPr id="56331" name="Rectangle 117"/>
            <p:cNvSpPr>
              <a:spLocks noChangeArrowheads="1"/>
            </p:cNvSpPr>
            <p:nvPr/>
          </p:nvSpPr>
          <p:spPr bwMode="auto">
            <a:xfrm>
              <a:off x="600" y="3508"/>
              <a:ext cx="648"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NOBEL</a:t>
              </a:r>
            </a:p>
          </p:txBody>
        </p:sp>
        <p:sp>
          <p:nvSpPr>
            <p:cNvPr id="56332" name="Rectangle 118"/>
            <p:cNvSpPr>
              <a:spLocks noChangeArrowheads="1"/>
            </p:cNvSpPr>
            <p:nvPr/>
          </p:nvSpPr>
          <p:spPr bwMode="auto">
            <a:xfrm>
              <a:off x="600" y="3783"/>
              <a:ext cx="648"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OSCAR</a:t>
              </a:r>
            </a:p>
          </p:txBody>
        </p:sp>
        <p:sp>
          <p:nvSpPr>
            <p:cNvPr id="56333" name="AutoShape 119"/>
            <p:cNvSpPr>
              <a:spLocks noChangeArrowheads="1"/>
            </p:cNvSpPr>
            <p:nvPr/>
          </p:nvSpPr>
          <p:spPr bwMode="auto">
            <a:xfrm rot="5400000">
              <a:off x="781" y="3264"/>
              <a:ext cx="314" cy="97"/>
            </a:xfrm>
            <a:prstGeom prst="rightArrow">
              <a:avLst>
                <a:gd name="adj1" fmla="val 50000"/>
                <a:gd name="adj2" fmla="val 62494"/>
              </a:avLst>
            </a:prstGeom>
            <a:solidFill>
              <a:schemeClr val="tx1"/>
            </a:solidFill>
            <a:ln w="9525">
              <a:solidFill>
                <a:schemeClr val="accent1"/>
              </a:solidFill>
              <a:miter lim="800000"/>
              <a:headEnd/>
              <a:tailEnd/>
            </a:ln>
          </p:spPr>
          <p:txBody>
            <a:bodyPr rot="10800000" vert="eaVert"/>
            <a:lstStyle/>
            <a:p>
              <a:pPr algn="ctr"/>
              <a:endParaRPr lang="en-US" sz="1400">
                <a:latin typeface="Tahoma" charset="0"/>
                <a:cs typeface="Tahoma" charset="0"/>
              </a:endParaRPr>
            </a:p>
          </p:txBody>
        </p:sp>
        <p:sp>
          <p:nvSpPr>
            <p:cNvPr id="56334" name="Text Box 120"/>
            <p:cNvSpPr txBox="1">
              <a:spLocks noChangeArrowheads="1"/>
            </p:cNvSpPr>
            <p:nvPr/>
          </p:nvSpPr>
          <p:spPr bwMode="auto">
            <a:xfrm>
              <a:off x="536" y="4058"/>
              <a:ext cx="8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00000"/>
                  </a:solidFill>
                  <a:cs typeface="Tahoma" charset="0"/>
                </a:rPr>
                <a:t>(c) ứng dụng luật T3</a:t>
              </a:r>
            </a:p>
          </p:txBody>
        </p:sp>
      </p:grpSp>
    </p:spTree>
    <p:extLst>
      <p:ext uri="{BB962C8B-B14F-4D97-AF65-F5344CB8AC3E}">
        <p14:creationId xmlns:p14="http://schemas.microsoft.com/office/powerpoint/2010/main" val="36300798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2" name="Rectangle 48"/>
          <p:cNvSpPr>
            <a:spLocks noGrp="1" noChangeArrowheads="1"/>
          </p:cNvSpPr>
          <p:nvPr>
            <p:ph type="title"/>
          </p:nvPr>
        </p:nvSpPr>
        <p:spPr/>
        <p:txBody>
          <a:bodyPr/>
          <a:lstStyle/>
          <a:p>
            <a:r>
              <a:rPr lang="en-US"/>
              <a:t>Ví dụ (tt)</a:t>
            </a:r>
          </a:p>
        </p:txBody>
      </p:sp>
      <p:sp>
        <p:nvSpPr>
          <p:cNvPr id="2" name="Content Placeholder 1"/>
          <p:cNvSpPr>
            <a:spLocks noGrp="1"/>
          </p:cNvSpPr>
          <p:nvPr>
            <p:ph idx="1"/>
          </p:nvPr>
        </p:nvSpPr>
        <p:spPr/>
        <p:txBody>
          <a:bodyPr/>
          <a:lstStyle/>
          <a:p>
            <a:endParaRPr lang="en-US"/>
          </a:p>
        </p:txBody>
      </p:sp>
      <p:grpSp>
        <p:nvGrpSpPr>
          <p:cNvPr id="57350" name="Group 68"/>
          <p:cNvGrpSpPr>
            <a:grpSpLocks/>
          </p:cNvGrpSpPr>
          <p:nvPr/>
        </p:nvGrpSpPr>
        <p:grpSpPr bwMode="auto">
          <a:xfrm>
            <a:off x="2209800" y="1965276"/>
            <a:ext cx="4116388" cy="2438400"/>
            <a:chOff x="609600" y="1485900"/>
            <a:chExt cx="4117110" cy="2438400"/>
          </a:xfrm>
        </p:grpSpPr>
        <p:grpSp>
          <p:nvGrpSpPr>
            <p:cNvPr id="57372" name="Group 67"/>
            <p:cNvGrpSpPr>
              <a:grpSpLocks/>
            </p:cNvGrpSpPr>
            <p:nvPr/>
          </p:nvGrpSpPr>
          <p:grpSpPr bwMode="auto">
            <a:xfrm>
              <a:off x="609600" y="1828800"/>
              <a:ext cx="1371601" cy="1562100"/>
              <a:chOff x="1066799" y="1219200"/>
              <a:chExt cx="1371601" cy="1562100"/>
            </a:xfrm>
          </p:grpSpPr>
          <p:sp>
            <p:nvSpPr>
              <p:cNvPr id="57385" name="Rectangle 41"/>
              <p:cNvSpPr>
                <a:spLocks noChangeArrowheads="1"/>
              </p:cNvSpPr>
              <p:nvPr/>
            </p:nvSpPr>
            <p:spPr bwMode="auto">
              <a:xfrm>
                <a:off x="1066799" y="1219200"/>
                <a:ext cx="1371601"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KHÁCH HÀNG</a:t>
                </a:r>
              </a:p>
            </p:txBody>
          </p:sp>
          <p:sp>
            <p:nvSpPr>
              <p:cNvPr id="57386" name="Rectangle 42"/>
              <p:cNvSpPr>
                <a:spLocks noChangeArrowheads="1"/>
              </p:cNvSpPr>
              <p:nvPr/>
            </p:nvSpPr>
            <p:spPr bwMode="auto">
              <a:xfrm>
                <a:off x="1219200" y="2438400"/>
                <a:ext cx="1052945"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NHÀ</a:t>
                </a:r>
              </a:p>
            </p:txBody>
          </p:sp>
          <p:sp>
            <p:nvSpPr>
              <p:cNvPr id="57387" name="AutoShape 43"/>
              <p:cNvSpPr>
                <a:spLocks noChangeArrowheads="1"/>
              </p:cNvSpPr>
              <p:nvPr/>
            </p:nvSpPr>
            <p:spPr bwMode="auto">
              <a:xfrm>
                <a:off x="1180578" y="1778174"/>
                <a:ext cx="1096818" cy="4191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Thuê</a:t>
                </a:r>
              </a:p>
            </p:txBody>
          </p:sp>
          <p:sp>
            <p:nvSpPr>
              <p:cNvPr id="57388" name="Line 44"/>
              <p:cNvSpPr>
                <a:spLocks noChangeShapeType="1"/>
              </p:cNvSpPr>
              <p:nvPr/>
            </p:nvSpPr>
            <p:spPr bwMode="auto">
              <a:xfrm>
                <a:off x="1727200" y="1552575"/>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9" name="Line 45"/>
              <p:cNvSpPr>
                <a:spLocks noChangeShapeType="1"/>
              </p:cNvSpPr>
              <p:nvPr/>
            </p:nvSpPr>
            <p:spPr bwMode="auto">
              <a:xfrm>
                <a:off x="1727200" y="22098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grpSp>
          <p:nvGrpSpPr>
            <p:cNvPr id="57373" name="Group 66"/>
            <p:cNvGrpSpPr>
              <a:grpSpLocks/>
            </p:cNvGrpSpPr>
            <p:nvPr/>
          </p:nvGrpSpPr>
          <p:grpSpPr bwMode="auto">
            <a:xfrm>
              <a:off x="2971801" y="1485900"/>
              <a:ext cx="1754909" cy="2400300"/>
              <a:chOff x="4798291" y="1219200"/>
              <a:chExt cx="1754909" cy="2400300"/>
            </a:xfrm>
          </p:grpSpPr>
          <p:sp>
            <p:nvSpPr>
              <p:cNvPr id="57376" name="Rectangle 46"/>
              <p:cNvSpPr>
                <a:spLocks noChangeArrowheads="1"/>
              </p:cNvSpPr>
              <p:nvPr/>
            </p:nvSpPr>
            <p:spPr bwMode="auto">
              <a:xfrm>
                <a:off x="4798291" y="1219200"/>
                <a:ext cx="1754909"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KHÁCH HÀNG</a:t>
                </a:r>
              </a:p>
            </p:txBody>
          </p:sp>
          <p:sp>
            <p:nvSpPr>
              <p:cNvPr id="57377" name="Rectangle 47"/>
              <p:cNvSpPr>
                <a:spLocks noChangeArrowheads="1"/>
              </p:cNvSpPr>
              <p:nvPr/>
            </p:nvSpPr>
            <p:spPr bwMode="auto">
              <a:xfrm>
                <a:off x="4798291" y="2247900"/>
                <a:ext cx="1754909"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HỢP ĐỒNG THUÊ</a:t>
                </a:r>
              </a:p>
            </p:txBody>
          </p:sp>
          <p:sp>
            <p:nvSpPr>
              <p:cNvPr id="57378" name="Rectangle 48"/>
              <p:cNvSpPr>
                <a:spLocks noChangeArrowheads="1"/>
              </p:cNvSpPr>
              <p:nvPr/>
            </p:nvSpPr>
            <p:spPr bwMode="auto">
              <a:xfrm>
                <a:off x="5149273" y="3276600"/>
                <a:ext cx="1052945"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NHÀ</a:t>
                </a:r>
              </a:p>
            </p:txBody>
          </p:sp>
          <p:sp>
            <p:nvSpPr>
              <p:cNvPr id="57379" name="AutoShape 49"/>
              <p:cNvSpPr>
                <a:spLocks noChangeArrowheads="1"/>
              </p:cNvSpPr>
              <p:nvPr/>
            </p:nvSpPr>
            <p:spPr bwMode="auto">
              <a:xfrm>
                <a:off x="5128491" y="1676400"/>
                <a:ext cx="1119909" cy="457200"/>
              </a:xfrm>
              <a:prstGeom prst="diamond">
                <a:avLst/>
              </a:prstGeom>
              <a:solidFill>
                <a:srgbClr val="FFCC66"/>
              </a:solidFill>
              <a:ln w="28575">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Của</a:t>
                </a:r>
              </a:p>
            </p:txBody>
          </p:sp>
          <p:sp>
            <p:nvSpPr>
              <p:cNvPr id="57380" name="AutoShape 50"/>
              <p:cNvSpPr>
                <a:spLocks noChangeArrowheads="1"/>
              </p:cNvSpPr>
              <p:nvPr/>
            </p:nvSpPr>
            <p:spPr bwMode="auto">
              <a:xfrm>
                <a:off x="4886036" y="2705100"/>
                <a:ext cx="1579418" cy="457200"/>
              </a:xfrm>
              <a:prstGeom prst="diamond">
                <a:avLst/>
              </a:prstGeom>
              <a:solidFill>
                <a:srgbClr val="FFCC66"/>
              </a:solidFill>
              <a:ln w="28575">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Liên quan</a:t>
                </a:r>
              </a:p>
            </p:txBody>
          </p:sp>
          <p:sp>
            <p:nvSpPr>
              <p:cNvPr id="57381" name="Line 51"/>
              <p:cNvSpPr>
                <a:spLocks noChangeShapeType="1"/>
              </p:cNvSpPr>
              <p:nvPr/>
            </p:nvSpPr>
            <p:spPr bwMode="auto">
              <a:xfrm>
                <a:off x="5675745" y="15621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2" name="Line 52"/>
              <p:cNvSpPr>
                <a:spLocks noChangeShapeType="1"/>
              </p:cNvSpPr>
              <p:nvPr/>
            </p:nvSpPr>
            <p:spPr bwMode="auto">
              <a:xfrm>
                <a:off x="5675745" y="21336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3" name="Line 53"/>
              <p:cNvSpPr>
                <a:spLocks noChangeShapeType="1"/>
              </p:cNvSpPr>
              <p:nvPr/>
            </p:nvSpPr>
            <p:spPr bwMode="auto">
              <a:xfrm>
                <a:off x="5675745" y="25908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4" name="Line 54"/>
              <p:cNvSpPr>
                <a:spLocks noChangeShapeType="1"/>
              </p:cNvSpPr>
              <p:nvPr/>
            </p:nvSpPr>
            <p:spPr bwMode="auto">
              <a:xfrm>
                <a:off x="5675745" y="31623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7374" name="AutoShape 55"/>
            <p:cNvSpPr>
              <a:spLocks noChangeArrowheads="1"/>
            </p:cNvSpPr>
            <p:nvPr/>
          </p:nvSpPr>
          <p:spPr bwMode="auto">
            <a:xfrm>
              <a:off x="2133601" y="2590800"/>
              <a:ext cx="614218" cy="190500"/>
            </a:xfrm>
            <a:prstGeom prst="rightArrow">
              <a:avLst>
                <a:gd name="adj1" fmla="val 50000"/>
                <a:gd name="adj2" fmla="val 62500"/>
              </a:avLst>
            </a:prstGeom>
            <a:solidFill>
              <a:schemeClr val="tx1"/>
            </a:solidFill>
            <a:ln w="25400">
              <a:solidFill>
                <a:schemeClr val="accent1"/>
              </a:solidFill>
              <a:miter lim="800000"/>
              <a:headEnd/>
              <a:tailEnd/>
            </a:ln>
          </p:spPr>
          <p:txBody>
            <a:bodyPr/>
            <a:lstStyle/>
            <a:p>
              <a:pPr algn="ctr"/>
              <a:endParaRPr lang="en-US" sz="1200" b="1">
                <a:solidFill>
                  <a:schemeClr val="tx2"/>
                </a:solidFill>
                <a:latin typeface="Tahoma" charset="0"/>
                <a:cs typeface="Tahoma" charset="0"/>
              </a:endParaRPr>
            </a:p>
          </p:txBody>
        </p:sp>
        <p:sp>
          <p:nvSpPr>
            <p:cNvPr id="57375" name="Text Box 56"/>
            <p:cNvSpPr txBox="1">
              <a:spLocks noChangeArrowheads="1"/>
            </p:cNvSpPr>
            <p:nvPr/>
          </p:nvSpPr>
          <p:spPr bwMode="auto">
            <a:xfrm>
              <a:off x="609600" y="3581400"/>
              <a:ext cx="208741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rPr>
                <a:t>(e) ứng dụng luật T5</a:t>
              </a:r>
            </a:p>
          </p:txBody>
        </p:sp>
      </p:grpSp>
      <p:sp>
        <p:nvSpPr>
          <p:cNvPr id="57351" name="Text Box 68"/>
          <p:cNvSpPr txBox="1">
            <a:spLocks noChangeArrowheads="1"/>
          </p:cNvSpPr>
          <p:nvPr/>
        </p:nvSpPr>
        <p:spPr bwMode="auto">
          <a:xfrm>
            <a:off x="6561138" y="5139415"/>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dirty="0" err="1">
                <a:solidFill>
                  <a:schemeClr val="accent1">
                    <a:lumMod val="50000"/>
                  </a:schemeClr>
                </a:solidFill>
              </a:rPr>
              <a:t>Mã</a:t>
            </a:r>
            <a:r>
              <a:rPr lang="en-US" sz="1400" dirty="0">
                <a:solidFill>
                  <a:schemeClr val="accent1">
                    <a:lumMod val="50000"/>
                  </a:schemeClr>
                </a:solidFill>
              </a:rPr>
              <a:t> </a:t>
            </a:r>
            <a:r>
              <a:rPr lang="en-US" sz="1400" dirty="0" err="1">
                <a:solidFill>
                  <a:schemeClr val="accent1">
                    <a:lumMod val="50000"/>
                  </a:schemeClr>
                </a:solidFill>
              </a:rPr>
              <a:t>số</a:t>
            </a:r>
            <a:endParaRPr lang="en-US" sz="1400" dirty="0">
              <a:solidFill>
                <a:schemeClr val="accent1">
                  <a:lumMod val="50000"/>
                </a:schemeClr>
              </a:solidFill>
            </a:endParaRPr>
          </a:p>
        </p:txBody>
      </p:sp>
      <p:grpSp>
        <p:nvGrpSpPr>
          <p:cNvPr id="57352" name="Group 118"/>
          <p:cNvGrpSpPr>
            <a:grpSpLocks/>
          </p:cNvGrpSpPr>
          <p:nvPr/>
        </p:nvGrpSpPr>
        <p:grpSpPr bwMode="auto">
          <a:xfrm>
            <a:off x="1447800" y="5356176"/>
            <a:ext cx="6248400" cy="1257300"/>
            <a:chOff x="1447800" y="4686300"/>
            <a:chExt cx="6248400" cy="1257300"/>
          </a:xfrm>
        </p:grpSpPr>
        <p:sp>
          <p:nvSpPr>
            <p:cNvPr id="57353" name="Rectangle 58"/>
            <p:cNvSpPr>
              <a:spLocks noChangeArrowheads="1"/>
            </p:cNvSpPr>
            <p:nvPr/>
          </p:nvSpPr>
          <p:spPr bwMode="auto">
            <a:xfrm>
              <a:off x="1447800" y="4876800"/>
              <a:ext cx="1503886"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1">
                      <a:lumMod val="50000"/>
                    </a:schemeClr>
                  </a:solidFill>
                  <a:latin typeface="Tahoma" charset="0"/>
                </a:rPr>
                <a:t>SINH VIÊN</a:t>
              </a:r>
            </a:p>
          </p:txBody>
        </p:sp>
        <p:sp>
          <p:nvSpPr>
            <p:cNvPr id="57354" name="Rectangle 59"/>
            <p:cNvSpPr>
              <a:spLocks noChangeArrowheads="1"/>
            </p:cNvSpPr>
            <p:nvPr/>
          </p:nvSpPr>
          <p:spPr bwMode="auto">
            <a:xfrm>
              <a:off x="4455573" y="4876800"/>
              <a:ext cx="1503886"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1">
                      <a:lumMod val="50000"/>
                    </a:schemeClr>
                  </a:solidFill>
                  <a:latin typeface="Tahoma" charset="0"/>
                </a:rPr>
                <a:t>SINH VIÊN</a:t>
              </a:r>
            </a:p>
          </p:txBody>
        </p:sp>
        <p:sp>
          <p:nvSpPr>
            <p:cNvPr id="57355" name="AutoShape 60"/>
            <p:cNvSpPr>
              <a:spLocks noChangeArrowheads="1"/>
            </p:cNvSpPr>
            <p:nvPr/>
          </p:nvSpPr>
          <p:spPr bwMode="auto">
            <a:xfrm>
              <a:off x="3402852" y="4953000"/>
              <a:ext cx="788148" cy="228600"/>
            </a:xfrm>
            <a:prstGeom prst="rightArrow">
              <a:avLst>
                <a:gd name="adj1" fmla="val 50000"/>
                <a:gd name="adj2" fmla="val 62506"/>
              </a:avLst>
            </a:prstGeom>
            <a:solidFill>
              <a:schemeClr val="tx1"/>
            </a:solidFill>
            <a:ln w="25400">
              <a:solidFill>
                <a:schemeClr val="accent1"/>
              </a:solidFill>
              <a:miter lim="800000"/>
              <a:headEnd/>
              <a:tailEnd/>
            </a:ln>
          </p:spPr>
          <p:txBody>
            <a:bodyPr/>
            <a:lstStyle/>
            <a:p>
              <a:pPr algn="ctr"/>
              <a:endParaRPr lang="en-US" sz="3200">
                <a:solidFill>
                  <a:schemeClr val="accent1">
                    <a:lumMod val="50000"/>
                  </a:schemeClr>
                </a:solidFill>
                <a:latin typeface="Tahoma" charset="0"/>
              </a:endParaRPr>
            </a:p>
          </p:txBody>
        </p:sp>
        <p:grpSp>
          <p:nvGrpSpPr>
            <p:cNvPr id="57356" name="Group 61"/>
            <p:cNvGrpSpPr>
              <a:grpSpLocks/>
            </p:cNvGrpSpPr>
            <p:nvPr/>
          </p:nvGrpSpPr>
          <p:grpSpPr bwMode="auto">
            <a:xfrm>
              <a:off x="5959459" y="4953000"/>
              <a:ext cx="614087" cy="150283"/>
              <a:chOff x="9000" y="9829"/>
              <a:chExt cx="736" cy="178"/>
            </a:xfrm>
          </p:grpSpPr>
          <p:sp>
            <p:nvSpPr>
              <p:cNvPr id="57370" name="Line 6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71" name="Oval 6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57" name="Text Box 64"/>
            <p:cNvSpPr txBox="1">
              <a:spLocks noChangeArrowheads="1"/>
            </p:cNvSpPr>
            <p:nvPr/>
          </p:nvSpPr>
          <p:spPr bwMode="auto">
            <a:xfrm>
              <a:off x="6637213" y="48768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Tên sinh viên</a:t>
              </a:r>
            </a:p>
          </p:txBody>
        </p:sp>
        <p:grpSp>
          <p:nvGrpSpPr>
            <p:cNvPr id="57358" name="Group 65"/>
            <p:cNvGrpSpPr>
              <a:grpSpLocks/>
            </p:cNvGrpSpPr>
            <p:nvPr/>
          </p:nvGrpSpPr>
          <p:grpSpPr bwMode="auto">
            <a:xfrm rot="-1317468">
              <a:off x="5921862" y="4686300"/>
              <a:ext cx="614087" cy="150283"/>
              <a:chOff x="9000" y="9829"/>
              <a:chExt cx="736" cy="178"/>
            </a:xfrm>
          </p:grpSpPr>
          <p:sp>
            <p:nvSpPr>
              <p:cNvPr id="57368" name="Line 6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9" name="Oval 6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grpSp>
          <p:nvGrpSpPr>
            <p:cNvPr id="57359" name="Group 69"/>
            <p:cNvGrpSpPr>
              <a:grpSpLocks/>
            </p:cNvGrpSpPr>
            <p:nvPr/>
          </p:nvGrpSpPr>
          <p:grpSpPr bwMode="auto">
            <a:xfrm>
              <a:off x="5959459" y="5181600"/>
              <a:ext cx="614087" cy="150283"/>
              <a:chOff x="9000" y="9829"/>
              <a:chExt cx="736" cy="178"/>
            </a:xfrm>
          </p:grpSpPr>
          <p:sp>
            <p:nvSpPr>
              <p:cNvPr id="57366" name="Line 7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7" name="Oval 7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60" name="Text Box 72"/>
            <p:cNvSpPr txBox="1">
              <a:spLocks noChangeArrowheads="1"/>
            </p:cNvSpPr>
            <p:nvPr/>
          </p:nvSpPr>
          <p:spPr bwMode="auto">
            <a:xfrm>
              <a:off x="6637213" y="51816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Phái</a:t>
              </a:r>
            </a:p>
          </p:txBody>
        </p:sp>
        <p:grpSp>
          <p:nvGrpSpPr>
            <p:cNvPr id="57361" name="Group 73"/>
            <p:cNvGrpSpPr>
              <a:grpSpLocks/>
            </p:cNvGrpSpPr>
            <p:nvPr/>
          </p:nvGrpSpPr>
          <p:grpSpPr bwMode="auto">
            <a:xfrm rot="2343755">
              <a:off x="5809070" y="5448300"/>
              <a:ext cx="614087" cy="150283"/>
              <a:chOff x="9000" y="9829"/>
              <a:chExt cx="736" cy="178"/>
            </a:xfrm>
          </p:grpSpPr>
          <p:sp>
            <p:nvSpPr>
              <p:cNvPr id="57364" name="Line 7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5" name="Oval 7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62" name="Text Box 76"/>
            <p:cNvSpPr txBox="1">
              <a:spLocks noChangeArrowheads="1"/>
            </p:cNvSpPr>
            <p:nvPr/>
          </p:nvSpPr>
          <p:spPr bwMode="auto">
            <a:xfrm>
              <a:off x="6410625" y="55626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Ngày sinh</a:t>
              </a:r>
            </a:p>
          </p:txBody>
        </p:sp>
        <p:sp>
          <p:nvSpPr>
            <p:cNvPr id="57363" name="Text Box 77"/>
            <p:cNvSpPr txBox="1">
              <a:spLocks noChangeArrowheads="1"/>
            </p:cNvSpPr>
            <p:nvPr/>
          </p:nvSpPr>
          <p:spPr bwMode="auto">
            <a:xfrm>
              <a:off x="1447800" y="5486400"/>
              <a:ext cx="28573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1">
                      <a:lumMod val="50000"/>
                    </a:schemeClr>
                  </a:solidFill>
                </a:rPr>
                <a:t>(f) ứng dụng luật T6</a:t>
              </a:r>
            </a:p>
          </p:txBody>
        </p:sp>
      </p:grpSp>
    </p:spTree>
    <p:extLst>
      <p:ext uri="{BB962C8B-B14F-4D97-AF65-F5344CB8AC3E}">
        <p14:creationId xmlns:p14="http://schemas.microsoft.com/office/powerpoint/2010/main" val="11471464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p:txBody>
          <a:bodyPr/>
          <a:lstStyle/>
          <a:p>
            <a:r>
              <a:rPr lang="en-US"/>
              <a:t>Thực thể</a:t>
            </a:r>
          </a:p>
        </p:txBody>
      </p:sp>
      <p:sp>
        <p:nvSpPr>
          <p:cNvPr id="10249" name="Rectangle 9"/>
          <p:cNvSpPr>
            <a:spLocks noGrp="1" noChangeArrowheads="1"/>
          </p:cNvSpPr>
          <p:nvPr>
            <p:ph idx="1"/>
          </p:nvPr>
        </p:nvSpPr>
        <p:spPr/>
        <p:txBody>
          <a:bodyPr>
            <a:normAutofit/>
          </a:bodyPr>
          <a:lstStyle/>
          <a:p>
            <a:r>
              <a:rPr lang="en-US" dirty="0" err="1"/>
              <a:t>Biểu</a:t>
            </a:r>
            <a:r>
              <a:rPr lang="en-US" dirty="0"/>
              <a:t> </a:t>
            </a:r>
            <a:r>
              <a:rPr lang="en-US" dirty="0" err="1"/>
              <a:t>diễn</a:t>
            </a:r>
            <a:r>
              <a:rPr lang="en-US" dirty="0"/>
              <a:t> 1 </a:t>
            </a:r>
            <a:r>
              <a:rPr lang="en-US" dirty="0" err="1"/>
              <a:t>lớp</a:t>
            </a:r>
            <a:r>
              <a:rPr lang="en-US" dirty="0"/>
              <a:t> </a:t>
            </a:r>
            <a:r>
              <a:rPr lang="en-US" dirty="0" err="1"/>
              <a:t>khái</a:t>
            </a:r>
            <a:r>
              <a:rPr lang="en-US" dirty="0"/>
              <a:t> </a:t>
            </a:r>
            <a:r>
              <a:rPr lang="en-US" dirty="0" err="1"/>
              <a:t>niệm</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p>
          <a:p>
            <a:pPr lvl="1"/>
            <a:r>
              <a:rPr lang="en-US" dirty="0" err="1"/>
              <a:t>Trực</a:t>
            </a:r>
            <a:r>
              <a:rPr lang="en-US" dirty="0"/>
              <a:t> </a:t>
            </a:r>
            <a:r>
              <a:rPr lang="en-US" dirty="0" err="1"/>
              <a:t>quan</a:t>
            </a:r>
            <a:endParaRPr lang="en-US" dirty="0"/>
          </a:p>
          <a:p>
            <a:pPr lvl="2"/>
            <a:r>
              <a:rPr lang="en-US" dirty="0"/>
              <a:t>Con </a:t>
            </a:r>
            <a:r>
              <a:rPr lang="en-US" dirty="0" err="1"/>
              <a:t>người</a:t>
            </a:r>
            <a:r>
              <a:rPr lang="en-US" dirty="0"/>
              <a:t>: </a:t>
            </a:r>
            <a:r>
              <a:rPr lang="en-US" dirty="0" err="1"/>
              <a:t>nhân</a:t>
            </a:r>
            <a:r>
              <a:rPr lang="en-US" dirty="0"/>
              <a:t> </a:t>
            </a:r>
            <a:r>
              <a:rPr lang="en-US" dirty="0" err="1"/>
              <a:t>viên</a:t>
            </a:r>
            <a:r>
              <a:rPr lang="en-US" dirty="0"/>
              <a:t>, </a:t>
            </a:r>
            <a:r>
              <a:rPr lang="en-US" dirty="0" err="1"/>
              <a:t>sinh</a:t>
            </a:r>
            <a:r>
              <a:rPr lang="en-US" dirty="0"/>
              <a:t> </a:t>
            </a:r>
            <a:r>
              <a:rPr lang="en-US" dirty="0" err="1"/>
              <a:t>viên</a:t>
            </a:r>
            <a:r>
              <a:rPr lang="en-US" dirty="0"/>
              <a:t>, </a:t>
            </a:r>
            <a:r>
              <a:rPr lang="en-US" dirty="0" err="1"/>
              <a:t>khách</a:t>
            </a:r>
            <a:r>
              <a:rPr lang="en-US" dirty="0"/>
              <a:t> </a:t>
            </a:r>
            <a:r>
              <a:rPr lang="en-US" dirty="0" err="1"/>
              <a:t>hàng</a:t>
            </a:r>
            <a:r>
              <a:rPr lang="en-US" dirty="0"/>
              <a:t>…</a:t>
            </a:r>
          </a:p>
          <a:p>
            <a:pPr lvl="2"/>
            <a:r>
              <a:rPr lang="en-US" dirty="0" err="1"/>
              <a:t>Nơi</a:t>
            </a:r>
            <a:r>
              <a:rPr lang="en-US" dirty="0"/>
              <a:t> </a:t>
            </a:r>
            <a:r>
              <a:rPr lang="en-US" dirty="0" err="1"/>
              <a:t>chốn</a:t>
            </a:r>
            <a:r>
              <a:rPr lang="en-US" dirty="0"/>
              <a:t>: </a:t>
            </a:r>
            <a:r>
              <a:rPr lang="en-US" dirty="0" err="1"/>
              <a:t>phòng</a:t>
            </a:r>
            <a:r>
              <a:rPr lang="en-US" dirty="0"/>
              <a:t> </a:t>
            </a:r>
            <a:r>
              <a:rPr lang="en-US" dirty="0" err="1"/>
              <a:t>học</a:t>
            </a:r>
            <a:r>
              <a:rPr lang="en-US" dirty="0"/>
              <a:t>, chi </a:t>
            </a:r>
            <a:r>
              <a:rPr lang="en-US" dirty="0" err="1"/>
              <a:t>nhánh</a:t>
            </a:r>
            <a:r>
              <a:rPr lang="en-US" dirty="0"/>
              <a:t>, </a:t>
            </a:r>
            <a:r>
              <a:rPr lang="en-US" dirty="0" err="1"/>
              <a:t>văn</a:t>
            </a:r>
            <a:r>
              <a:rPr lang="en-US" dirty="0"/>
              <a:t> </a:t>
            </a:r>
            <a:r>
              <a:rPr lang="en-US" dirty="0" err="1"/>
              <a:t>phòng</a:t>
            </a:r>
            <a:r>
              <a:rPr lang="en-US" dirty="0"/>
              <a:t>…</a:t>
            </a:r>
          </a:p>
          <a:p>
            <a:pPr lvl="2"/>
            <a:r>
              <a:rPr lang="en-US" dirty="0" err="1"/>
              <a:t>Đối</a:t>
            </a:r>
            <a:r>
              <a:rPr lang="en-US" dirty="0"/>
              <a:t> </a:t>
            </a:r>
            <a:r>
              <a:rPr lang="en-US" dirty="0" err="1"/>
              <a:t>tượng</a:t>
            </a:r>
            <a:r>
              <a:rPr lang="en-US" dirty="0"/>
              <a:t>: </a:t>
            </a:r>
            <a:r>
              <a:rPr lang="en-US" dirty="0" err="1"/>
              <a:t>sách</a:t>
            </a:r>
            <a:r>
              <a:rPr lang="en-US" dirty="0"/>
              <a:t>, </a:t>
            </a:r>
            <a:r>
              <a:rPr lang="en-US" dirty="0" err="1"/>
              <a:t>máy</a:t>
            </a:r>
            <a:r>
              <a:rPr lang="en-US" dirty="0"/>
              <a:t> </a:t>
            </a:r>
            <a:r>
              <a:rPr lang="en-US" dirty="0" err="1"/>
              <a:t>móc</a:t>
            </a:r>
            <a:r>
              <a:rPr lang="en-US" dirty="0"/>
              <a:t>, </a:t>
            </a:r>
            <a:r>
              <a:rPr lang="en-US" dirty="0" err="1"/>
              <a:t>sản</a:t>
            </a:r>
            <a:r>
              <a:rPr lang="en-US" dirty="0"/>
              <a:t> </a:t>
            </a:r>
            <a:r>
              <a:rPr lang="en-US" dirty="0" err="1"/>
              <a:t>phẩm</a:t>
            </a:r>
            <a:r>
              <a:rPr lang="en-US" dirty="0"/>
              <a:t>, </a:t>
            </a:r>
            <a:r>
              <a:rPr lang="en-US" dirty="0" err="1"/>
              <a:t>xe</a:t>
            </a:r>
            <a:r>
              <a:rPr lang="en-US" dirty="0"/>
              <a:t>…</a:t>
            </a:r>
          </a:p>
          <a:p>
            <a:pPr lvl="2"/>
            <a:r>
              <a:rPr lang="en-US" dirty="0" err="1"/>
              <a:t>Sự</a:t>
            </a:r>
            <a:r>
              <a:rPr lang="en-US" dirty="0"/>
              <a:t> </a:t>
            </a:r>
            <a:r>
              <a:rPr lang="en-US" dirty="0" err="1"/>
              <a:t>kiện</a:t>
            </a:r>
            <a:r>
              <a:rPr lang="en-US" dirty="0"/>
              <a:t>: </a:t>
            </a:r>
            <a:r>
              <a:rPr lang="en-US" dirty="0" err="1"/>
              <a:t>đăng</a:t>
            </a:r>
            <a:r>
              <a:rPr lang="en-US" dirty="0"/>
              <a:t> </a:t>
            </a:r>
            <a:r>
              <a:rPr lang="en-US" dirty="0" err="1"/>
              <a:t>ký</a:t>
            </a:r>
            <a:r>
              <a:rPr lang="en-US" dirty="0"/>
              <a:t>, </a:t>
            </a:r>
            <a:r>
              <a:rPr lang="en-US" dirty="0" err="1"/>
              <a:t>bán</a:t>
            </a:r>
            <a:r>
              <a:rPr lang="en-US" dirty="0"/>
              <a:t> </a:t>
            </a:r>
            <a:r>
              <a:rPr lang="en-US" dirty="0" err="1"/>
              <a:t>hàng</a:t>
            </a:r>
            <a:r>
              <a:rPr lang="en-US" dirty="0"/>
              <a:t>, </a:t>
            </a:r>
            <a:r>
              <a:rPr lang="en-US" dirty="0" err="1"/>
              <a:t>đặt</a:t>
            </a:r>
            <a:r>
              <a:rPr lang="en-US" dirty="0"/>
              <a:t> </a:t>
            </a:r>
            <a:r>
              <a:rPr lang="en-US" dirty="0" err="1"/>
              <a:t>trước</a:t>
            </a:r>
            <a:r>
              <a:rPr lang="en-US" dirty="0"/>
              <a:t>, </a:t>
            </a:r>
            <a:r>
              <a:rPr lang="en-US" dirty="0" err="1"/>
              <a:t>yêu</a:t>
            </a:r>
            <a:r>
              <a:rPr lang="en-US" dirty="0"/>
              <a:t> </a:t>
            </a:r>
            <a:r>
              <a:rPr lang="en-US" dirty="0" err="1"/>
              <a:t>cầu</a:t>
            </a:r>
            <a:r>
              <a:rPr lang="en-US" dirty="0"/>
              <a:t>…</a:t>
            </a:r>
          </a:p>
          <a:p>
            <a:pPr lvl="1"/>
            <a:r>
              <a:rPr lang="en-US" dirty="0" err="1"/>
              <a:t>Không</a:t>
            </a:r>
            <a:r>
              <a:rPr lang="en-US" dirty="0"/>
              <a:t> </a:t>
            </a:r>
            <a:r>
              <a:rPr lang="en-US" dirty="0" err="1"/>
              <a:t>trực</a:t>
            </a:r>
            <a:r>
              <a:rPr lang="en-US" dirty="0"/>
              <a:t> </a:t>
            </a:r>
            <a:r>
              <a:rPr lang="en-US" dirty="0" err="1"/>
              <a:t>quan</a:t>
            </a:r>
            <a:endParaRPr lang="en-US" dirty="0"/>
          </a:p>
          <a:p>
            <a:pPr lvl="2"/>
            <a:r>
              <a:rPr lang="en-US" dirty="0" err="1"/>
              <a:t>Tài</a:t>
            </a:r>
            <a:r>
              <a:rPr lang="en-US" dirty="0"/>
              <a:t> </a:t>
            </a:r>
            <a:r>
              <a:rPr lang="en-US" dirty="0" err="1"/>
              <a:t>khoản</a:t>
            </a:r>
            <a:r>
              <a:rPr lang="en-US" dirty="0"/>
              <a:t>, </a:t>
            </a:r>
            <a:r>
              <a:rPr lang="en-US" dirty="0" err="1"/>
              <a:t>thời</a:t>
            </a:r>
            <a:r>
              <a:rPr lang="en-US" dirty="0"/>
              <a:t> </a:t>
            </a:r>
            <a:r>
              <a:rPr lang="en-US" dirty="0" err="1"/>
              <a:t>gian</a:t>
            </a:r>
            <a:r>
              <a:rPr lang="en-US" dirty="0"/>
              <a:t>, </a:t>
            </a:r>
            <a:r>
              <a:rPr lang="en-US" dirty="0" err="1"/>
              <a:t>khóa</a:t>
            </a:r>
            <a:r>
              <a:rPr lang="en-US" dirty="0"/>
              <a:t> </a:t>
            </a:r>
            <a:r>
              <a:rPr lang="en-US" dirty="0" err="1"/>
              <a:t>học</a:t>
            </a:r>
            <a:r>
              <a:rPr lang="en-US" dirty="0"/>
              <a:t>, </a:t>
            </a:r>
            <a:r>
              <a:rPr lang="en-US" dirty="0" err="1"/>
              <a:t>khả</a:t>
            </a:r>
            <a:r>
              <a:rPr lang="en-US" dirty="0"/>
              <a:t> </a:t>
            </a:r>
            <a:r>
              <a:rPr lang="en-US" dirty="0" err="1"/>
              <a:t>năng</a:t>
            </a:r>
            <a:r>
              <a:rPr lang="en-US" dirty="0"/>
              <a:t>, </a:t>
            </a:r>
            <a:r>
              <a:rPr lang="en-US" dirty="0" err="1"/>
              <a:t>nguồn</a:t>
            </a:r>
            <a:r>
              <a:rPr lang="en-US" dirty="0"/>
              <a:t> </a:t>
            </a:r>
            <a:r>
              <a:rPr lang="en-US" dirty="0" err="1"/>
              <a:t>vốn</a:t>
            </a:r>
            <a:r>
              <a:rPr lang="en-US" dirty="0"/>
              <a:t>…</a:t>
            </a:r>
          </a:p>
        </p:txBody>
      </p:sp>
    </p:spTree>
    <p:extLst>
      <p:ext uri="{BB962C8B-B14F-4D97-AF65-F5344CB8AC3E}">
        <p14:creationId xmlns:p14="http://schemas.microsoft.com/office/powerpoint/2010/main" val="42089412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42" name="Rectangle 74"/>
          <p:cNvSpPr>
            <a:spLocks noGrp="1" noChangeArrowheads="1"/>
          </p:cNvSpPr>
          <p:nvPr>
            <p:ph type="title"/>
          </p:nvPr>
        </p:nvSpPr>
        <p:spPr/>
        <p:txBody>
          <a:bodyPr/>
          <a:lstStyle/>
          <a:p>
            <a:r>
              <a:rPr lang="en-US"/>
              <a:t>Ví dụ (tt)</a:t>
            </a:r>
          </a:p>
        </p:txBody>
      </p:sp>
      <p:sp>
        <p:nvSpPr>
          <p:cNvPr id="2" name="Content Placeholder 1"/>
          <p:cNvSpPr>
            <a:spLocks noGrp="1"/>
          </p:cNvSpPr>
          <p:nvPr>
            <p:ph idx="1"/>
          </p:nvPr>
        </p:nvSpPr>
        <p:spPr/>
        <p:txBody>
          <a:bodyPr/>
          <a:lstStyle/>
          <a:p>
            <a:endParaRPr lang="en-US"/>
          </a:p>
        </p:txBody>
      </p:sp>
      <p:grpSp>
        <p:nvGrpSpPr>
          <p:cNvPr id="58374" name="Group 185"/>
          <p:cNvGrpSpPr>
            <a:grpSpLocks/>
          </p:cNvGrpSpPr>
          <p:nvPr/>
        </p:nvGrpSpPr>
        <p:grpSpPr bwMode="auto">
          <a:xfrm>
            <a:off x="723900" y="2104655"/>
            <a:ext cx="7915275" cy="1439863"/>
            <a:chOff x="723899" y="1600200"/>
            <a:chExt cx="7915716" cy="1440463"/>
          </a:xfrm>
        </p:grpSpPr>
        <p:sp>
          <p:nvSpPr>
            <p:cNvPr id="58408" name="Rectangle 9"/>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09" name="Rectangle 10"/>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0" name="Rectangle 11"/>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1" name="Rectangle 12"/>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vi-VN" sz="1400">
                <a:solidFill>
                  <a:srgbClr val="5B125A"/>
                </a:solidFill>
                <a:latin typeface="Tahoma" charset="0"/>
                <a:cs typeface="Tahoma" charset="0"/>
              </a:endParaRPr>
            </a:p>
          </p:txBody>
        </p:sp>
        <p:sp>
          <p:nvSpPr>
            <p:cNvPr id="58412" name="Rectangle 13"/>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3" name="Rectangle 14"/>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vi-VN" sz="1400">
                <a:solidFill>
                  <a:srgbClr val="5B125A"/>
                </a:solidFill>
                <a:latin typeface="Tahoma" charset="0"/>
                <a:cs typeface="Tahoma" charset="0"/>
              </a:endParaRPr>
            </a:p>
          </p:txBody>
        </p:sp>
        <p:sp>
          <p:nvSpPr>
            <p:cNvPr id="58414" name="Rectangle 53"/>
            <p:cNvSpPr>
              <a:spLocks noChangeArrowheads="1"/>
            </p:cNvSpPr>
            <p:nvPr/>
          </p:nvSpPr>
          <p:spPr bwMode="auto">
            <a:xfrm>
              <a:off x="723899" y="1828800"/>
              <a:ext cx="1472731" cy="45725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rgbClr val="5B125A"/>
                  </a:solidFill>
                  <a:latin typeface="Tahoma" charset="0"/>
                  <a:cs typeface="Tahoma" charset="0"/>
                </a:rPr>
                <a:t>CON NGƯỜI</a:t>
              </a:r>
            </a:p>
          </p:txBody>
        </p:sp>
        <p:grpSp>
          <p:nvGrpSpPr>
            <p:cNvPr id="58415" name="Group 56"/>
            <p:cNvGrpSpPr>
              <a:grpSpLocks/>
            </p:cNvGrpSpPr>
            <p:nvPr/>
          </p:nvGrpSpPr>
          <p:grpSpPr bwMode="auto">
            <a:xfrm>
              <a:off x="6608343" y="1752600"/>
              <a:ext cx="746592" cy="148184"/>
              <a:chOff x="9000" y="9829"/>
              <a:chExt cx="736" cy="178"/>
            </a:xfrm>
          </p:grpSpPr>
          <p:sp>
            <p:nvSpPr>
              <p:cNvPr id="58438"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9" name="Oval 5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16" name="Text Box 59"/>
            <p:cNvSpPr txBox="1">
              <a:spLocks noChangeArrowheads="1"/>
            </p:cNvSpPr>
            <p:nvPr/>
          </p:nvSpPr>
          <p:spPr bwMode="auto">
            <a:xfrm>
              <a:off x="7391400" y="1600200"/>
              <a:ext cx="1052636" cy="29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Số nhà</a:t>
              </a:r>
            </a:p>
          </p:txBody>
        </p:sp>
        <p:sp>
          <p:nvSpPr>
            <p:cNvPr id="58417" name="Line 60"/>
            <p:cNvSpPr>
              <a:spLocks noChangeShapeType="1"/>
            </p:cNvSpPr>
            <p:nvPr/>
          </p:nvSpPr>
          <p:spPr bwMode="auto">
            <a:xfrm>
              <a:off x="5181811" y="2047875"/>
              <a:ext cx="36818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grpSp>
          <p:nvGrpSpPr>
            <p:cNvPr id="58418" name="Group 61"/>
            <p:cNvGrpSpPr>
              <a:grpSpLocks/>
            </p:cNvGrpSpPr>
            <p:nvPr/>
          </p:nvGrpSpPr>
          <p:grpSpPr bwMode="auto">
            <a:xfrm>
              <a:off x="6786659" y="1986359"/>
              <a:ext cx="746592" cy="148184"/>
              <a:chOff x="9000" y="9829"/>
              <a:chExt cx="736" cy="178"/>
            </a:xfrm>
          </p:grpSpPr>
          <p:sp>
            <p:nvSpPr>
              <p:cNvPr id="58436" name="Line 6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7" name="Oval 6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grpSp>
          <p:nvGrpSpPr>
            <p:cNvPr id="58419" name="Group 64"/>
            <p:cNvGrpSpPr>
              <a:grpSpLocks/>
            </p:cNvGrpSpPr>
            <p:nvPr/>
          </p:nvGrpSpPr>
          <p:grpSpPr bwMode="auto">
            <a:xfrm rot="1014914">
              <a:off x="6563764" y="2195513"/>
              <a:ext cx="746592" cy="148184"/>
              <a:chOff x="9000" y="9829"/>
              <a:chExt cx="736" cy="178"/>
            </a:xfrm>
          </p:grpSpPr>
          <p:sp>
            <p:nvSpPr>
              <p:cNvPr id="58434"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5" name="Oval 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0" name="Text Box 67"/>
            <p:cNvSpPr txBox="1">
              <a:spLocks noChangeArrowheads="1"/>
            </p:cNvSpPr>
            <p:nvPr/>
          </p:nvSpPr>
          <p:spPr bwMode="auto">
            <a:xfrm>
              <a:off x="7620000" y="1905000"/>
              <a:ext cx="1019615"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Đường</a:t>
              </a:r>
            </a:p>
          </p:txBody>
        </p:sp>
        <p:sp>
          <p:nvSpPr>
            <p:cNvPr id="58421" name="Text Box 68"/>
            <p:cNvSpPr txBox="1">
              <a:spLocks noChangeArrowheads="1"/>
            </p:cNvSpPr>
            <p:nvPr/>
          </p:nvSpPr>
          <p:spPr bwMode="auto">
            <a:xfrm>
              <a:off x="7321610" y="2209800"/>
              <a:ext cx="1052636" cy="2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Phường</a:t>
              </a:r>
            </a:p>
          </p:txBody>
        </p:sp>
        <p:grpSp>
          <p:nvGrpSpPr>
            <p:cNvPr id="58422" name="Group 69"/>
            <p:cNvGrpSpPr>
              <a:grpSpLocks/>
            </p:cNvGrpSpPr>
            <p:nvPr/>
          </p:nvGrpSpPr>
          <p:grpSpPr bwMode="auto">
            <a:xfrm rot="2060533">
              <a:off x="6428306" y="2347362"/>
              <a:ext cx="746592" cy="148184"/>
              <a:chOff x="9000" y="9829"/>
              <a:chExt cx="736" cy="178"/>
            </a:xfrm>
          </p:grpSpPr>
          <p:sp>
            <p:nvSpPr>
              <p:cNvPr id="58432" name="Line 7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3" name="Oval 7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3" name="Text Box 72"/>
            <p:cNvSpPr txBox="1">
              <a:spLocks noChangeArrowheads="1"/>
            </p:cNvSpPr>
            <p:nvPr/>
          </p:nvSpPr>
          <p:spPr bwMode="auto">
            <a:xfrm>
              <a:off x="7111652" y="2577230"/>
              <a:ext cx="1052636" cy="2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Quận</a:t>
              </a:r>
            </a:p>
          </p:txBody>
        </p:sp>
        <p:grpSp>
          <p:nvGrpSpPr>
            <p:cNvPr id="58424" name="Group 73"/>
            <p:cNvGrpSpPr>
              <a:grpSpLocks/>
            </p:cNvGrpSpPr>
            <p:nvPr/>
          </p:nvGrpSpPr>
          <p:grpSpPr bwMode="auto">
            <a:xfrm rot="2265662">
              <a:off x="6069518" y="2448259"/>
              <a:ext cx="746592" cy="148184"/>
              <a:chOff x="9000" y="9829"/>
              <a:chExt cx="736" cy="178"/>
            </a:xfrm>
          </p:grpSpPr>
          <p:sp>
            <p:nvSpPr>
              <p:cNvPr id="58430" name="Line 7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1" name="Oval 7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5" name="Text Box 76"/>
            <p:cNvSpPr txBox="1">
              <a:spLocks noChangeArrowheads="1"/>
            </p:cNvSpPr>
            <p:nvPr/>
          </p:nvSpPr>
          <p:spPr bwMode="auto">
            <a:xfrm>
              <a:off x="6096000" y="2743200"/>
              <a:ext cx="1052636" cy="2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Thành phố</a:t>
              </a:r>
            </a:p>
          </p:txBody>
        </p:sp>
        <p:sp>
          <p:nvSpPr>
            <p:cNvPr id="58426" name="AutoShape 77"/>
            <p:cNvSpPr>
              <a:spLocks noChangeArrowheads="1"/>
            </p:cNvSpPr>
            <p:nvPr/>
          </p:nvSpPr>
          <p:spPr bwMode="auto">
            <a:xfrm>
              <a:off x="2507065" y="1976437"/>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sp>
          <p:nvSpPr>
            <p:cNvPr id="58427" name="Text Box 78"/>
            <p:cNvSpPr txBox="1">
              <a:spLocks noChangeArrowheads="1"/>
            </p:cNvSpPr>
            <p:nvPr/>
          </p:nvSpPr>
          <p:spPr bwMode="auto">
            <a:xfrm>
              <a:off x="723900" y="2490788"/>
              <a:ext cx="2242031" cy="45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rPr>
                <a:t>(g) ứng dụng luật T7</a:t>
              </a:r>
            </a:p>
          </p:txBody>
        </p:sp>
        <p:sp>
          <p:nvSpPr>
            <p:cNvPr id="58428" name="Oval 55"/>
            <p:cNvSpPr>
              <a:spLocks noChangeArrowheads="1"/>
            </p:cNvSpPr>
            <p:nvPr/>
          </p:nvSpPr>
          <p:spPr bwMode="auto">
            <a:xfrm>
              <a:off x="5538444" y="1752599"/>
              <a:ext cx="1288639" cy="609675"/>
            </a:xfrm>
            <a:prstGeom prst="ellipse">
              <a:avLst/>
            </a:prstGeom>
            <a:solidFill>
              <a:srgbClr val="FFFFFF"/>
            </a:solidFill>
            <a:ln w="25400">
              <a:solidFill>
                <a:schemeClr val="tx2"/>
              </a:solidFill>
              <a:round/>
              <a:headEnd/>
              <a:tailEnd/>
            </a:ln>
          </p:spPr>
          <p:txBody>
            <a:bodyPr lIns="0" rIns="0" anchor="ctr"/>
            <a:lstStyle/>
            <a:p>
              <a:pPr algn="ctr"/>
              <a:r>
                <a:rPr lang="en-US" sz="1400" b="1">
                  <a:solidFill>
                    <a:srgbClr val="5B125A"/>
                  </a:solidFill>
                  <a:latin typeface="Tahoma" charset="0"/>
                  <a:cs typeface="Tahoma" charset="0"/>
                </a:rPr>
                <a:t>Địa chỉ</a:t>
              </a:r>
            </a:p>
          </p:txBody>
        </p:sp>
        <p:sp>
          <p:nvSpPr>
            <p:cNvPr id="58429" name="Rectangle 54"/>
            <p:cNvSpPr>
              <a:spLocks noChangeArrowheads="1"/>
            </p:cNvSpPr>
            <p:nvPr/>
          </p:nvSpPr>
          <p:spPr bwMode="auto">
            <a:xfrm>
              <a:off x="3755279" y="1828800"/>
              <a:ext cx="1472731" cy="4572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grpSp>
      <p:grpSp>
        <p:nvGrpSpPr>
          <p:cNvPr id="58375" name="Group 220"/>
          <p:cNvGrpSpPr>
            <a:grpSpLocks/>
          </p:cNvGrpSpPr>
          <p:nvPr/>
        </p:nvGrpSpPr>
        <p:grpSpPr bwMode="auto">
          <a:xfrm>
            <a:off x="1042988" y="4085855"/>
            <a:ext cx="6500812" cy="2514600"/>
            <a:chOff x="937694" y="3505200"/>
            <a:chExt cx="6500946" cy="2514600"/>
          </a:xfrm>
        </p:grpSpPr>
        <p:grpSp>
          <p:nvGrpSpPr>
            <p:cNvPr id="58376" name="Group 80"/>
            <p:cNvGrpSpPr>
              <a:grpSpLocks/>
            </p:cNvGrpSpPr>
            <p:nvPr/>
          </p:nvGrpSpPr>
          <p:grpSpPr bwMode="auto">
            <a:xfrm rot="-1971597">
              <a:off x="975759" y="4170915"/>
              <a:ext cx="757535" cy="153978"/>
              <a:chOff x="9000" y="9829"/>
              <a:chExt cx="736" cy="178"/>
            </a:xfrm>
          </p:grpSpPr>
          <p:sp>
            <p:nvSpPr>
              <p:cNvPr id="58406" name="Line 8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7" name="Oval 8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77" name="Text Box 83"/>
            <p:cNvSpPr txBox="1">
              <a:spLocks noChangeArrowheads="1"/>
            </p:cNvSpPr>
            <p:nvPr/>
          </p:nvSpPr>
          <p:spPr bwMode="auto">
            <a:xfrm>
              <a:off x="1585359" y="3886200"/>
              <a:ext cx="776841" cy="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 </a:t>
              </a:r>
            </a:p>
          </p:txBody>
        </p:sp>
        <p:grpSp>
          <p:nvGrpSpPr>
            <p:cNvPr id="58378" name="Group 84"/>
            <p:cNvGrpSpPr>
              <a:grpSpLocks/>
            </p:cNvGrpSpPr>
            <p:nvPr/>
          </p:nvGrpSpPr>
          <p:grpSpPr bwMode="auto">
            <a:xfrm>
              <a:off x="5321149" y="3946548"/>
              <a:ext cx="757535" cy="153978"/>
              <a:chOff x="9000" y="9829"/>
              <a:chExt cx="736" cy="178"/>
            </a:xfrm>
          </p:grpSpPr>
          <p:sp>
            <p:nvSpPr>
              <p:cNvPr id="58404" name="Line 8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5" name="Oval 8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grpSp>
          <p:nvGrpSpPr>
            <p:cNvPr id="58379" name="Group 87"/>
            <p:cNvGrpSpPr>
              <a:grpSpLocks/>
            </p:cNvGrpSpPr>
            <p:nvPr/>
          </p:nvGrpSpPr>
          <p:grpSpPr bwMode="auto">
            <a:xfrm rot="1528296">
              <a:off x="5290018" y="4104925"/>
              <a:ext cx="757535" cy="153978"/>
              <a:chOff x="9000" y="9829"/>
              <a:chExt cx="736" cy="178"/>
            </a:xfrm>
          </p:grpSpPr>
          <p:sp>
            <p:nvSpPr>
              <p:cNvPr id="58402" name="Line 8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3" name="Oval 8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0" name="Text Box 90"/>
            <p:cNvSpPr txBox="1">
              <a:spLocks noChangeArrowheads="1"/>
            </p:cNvSpPr>
            <p:nvPr/>
          </p:nvSpPr>
          <p:spPr bwMode="auto">
            <a:xfrm>
              <a:off x="6131113" y="3886200"/>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Tháng</a:t>
              </a:r>
            </a:p>
          </p:txBody>
        </p:sp>
        <p:sp>
          <p:nvSpPr>
            <p:cNvPr id="58381" name="Text Box 91"/>
            <p:cNvSpPr txBox="1">
              <a:spLocks noChangeArrowheads="1"/>
            </p:cNvSpPr>
            <p:nvPr/>
          </p:nvSpPr>
          <p:spPr bwMode="auto">
            <a:xfrm>
              <a:off x="6084416" y="4255245"/>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Năm</a:t>
              </a:r>
            </a:p>
          </p:txBody>
        </p:sp>
        <p:grpSp>
          <p:nvGrpSpPr>
            <p:cNvPr id="58382" name="Group 92"/>
            <p:cNvGrpSpPr>
              <a:grpSpLocks/>
            </p:cNvGrpSpPr>
            <p:nvPr/>
          </p:nvGrpSpPr>
          <p:grpSpPr bwMode="auto">
            <a:xfrm rot="-1798737">
              <a:off x="5243320" y="3759574"/>
              <a:ext cx="757535" cy="156178"/>
              <a:chOff x="9000" y="9829"/>
              <a:chExt cx="736" cy="178"/>
            </a:xfrm>
          </p:grpSpPr>
          <p:sp>
            <p:nvSpPr>
              <p:cNvPr id="58400"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1"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3" name="Oval 95"/>
            <p:cNvSpPr>
              <a:spLocks noChangeArrowheads="1"/>
            </p:cNvSpPr>
            <p:nvPr/>
          </p:nvSpPr>
          <p:spPr bwMode="auto">
            <a:xfrm>
              <a:off x="4013622" y="3737578"/>
              <a:ext cx="1307527" cy="633509"/>
            </a:xfrm>
            <a:prstGeom prst="ellipse">
              <a:avLst/>
            </a:prstGeom>
            <a:solidFill>
              <a:srgbClr val="FFFFFF"/>
            </a:solidFill>
            <a:ln w="25400">
              <a:solidFill>
                <a:schemeClr val="tx2"/>
              </a:solidFill>
              <a:round/>
              <a:headEnd/>
              <a:tailEnd/>
            </a:ln>
          </p:spPr>
          <p:txBody>
            <a:bodyPr lIns="0" rIns="0" anchor="ctr"/>
            <a:lstStyle/>
            <a:p>
              <a:pPr algn="ctr"/>
              <a:r>
                <a:rPr lang="en-US" sz="1600" b="1">
                  <a:solidFill>
                    <a:srgbClr val="5B125A"/>
                  </a:solidFill>
                  <a:latin typeface="Tahoma" charset="0"/>
                  <a:cs typeface="Tahoma" charset="0"/>
                </a:rPr>
                <a:t>Ngày</a:t>
              </a:r>
            </a:p>
          </p:txBody>
        </p:sp>
        <p:sp>
          <p:nvSpPr>
            <p:cNvPr id="58384" name="Text Box 96"/>
            <p:cNvSpPr txBox="1">
              <a:spLocks noChangeArrowheads="1"/>
            </p:cNvSpPr>
            <p:nvPr/>
          </p:nvSpPr>
          <p:spPr bwMode="auto">
            <a:xfrm>
              <a:off x="6022153" y="3505200"/>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a:t>
              </a:r>
            </a:p>
          </p:txBody>
        </p:sp>
        <p:grpSp>
          <p:nvGrpSpPr>
            <p:cNvPr id="58385" name="Group 98"/>
            <p:cNvGrpSpPr>
              <a:grpSpLocks/>
            </p:cNvGrpSpPr>
            <p:nvPr/>
          </p:nvGrpSpPr>
          <p:grpSpPr bwMode="auto">
            <a:xfrm rot="-1971597">
              <a:off x="937694" y="5269708"/>
              <a:ext cx="757535" cy="153978"/>
              <a:chOff x="9000" y="9829"/>
              <a:chExt cx="736" cy="178"/>
            </a:xfrm>
          </p:grpSpPr>
          <p:sp>
            <p:nvSpPr>
              <p:cNvPr id="58398"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9" name="Oval 10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6" name="Text Box 101"/>
            <p:cNvSpPr txBox="1">
              <a:spLocks noChangeArrowheads="1"/>
            </p:cNvSpPr>
            <p:nvPr/>
          </p:nvSpPr>
          <p:spPr bwMode="auto">
            <a:xfrm>
              <a:off x="1585359" y="4952953"/>
              <a:ext cx="1081642" cy="47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Thông tin sức khoẻ </a:t>
              </a:r>
            </a:p>
          </p:txBody>
        </p:sp>
        <p:grpSp>
          <p:nvGrpSpPr>
            <p:cNvPr id="58387" name="Group 102"/>
            <p:cNvGrpSpPr>
              <a:grpSpLocks/>
            </p:cNvGrpSpPr>
            <p:nvPr/>
          </p:nvGrpSpPr>
          <p:grpSpPr bwMode="auto">
            <a:xfrm>
              <a:off x="4387201" y="4911159"/>
              <a:ext cx="757535" cy="153978"/>
              <a:chOff x="9000" y="9829"/>
              <a:chExt cx="736" cy="178"/>
            </a:xfrm>
          </p:grpSpPr>
          <p:sp>
            <p:nvSpPr>
              <p:cNvPr id="58396" name="Line 10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7" name="Oval 10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8" name="Text Box 105"/>
            <p:cNvSpPr txBox="1">
              <a:spLocks noChangeArrowheads="1"/>
            </p:cNvSpPr>
            <p:nvPr/>
          </p:nvSpPr>
          <p:spPr bwMode="auto">
            <a:xfrm>
              <a:off x="5260515" y="4876800"/>
              <a:ext cx="2054685"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Tình trạng sức khoẻ</a:t>
              </a:r>
            </a:p>
          </p:txBody>
        </p:sp>
        <p:grpSp>
          <p:nvGrpSpPr>
            <p:cNvPr id="58389" name="Group 106"/>
            <p:cNvGrpSpPr>
              <a:grpSpLocks/>
            </p:cNvGrpSpPr>
            <p:nvPr/>
          </p:nvGrpSpPr>
          <p:grpSpPr bwMode="auto">
            <a:xfrm>
              <a:off x="4387201" y="5269708"/>
              <a:ext cx="757535" cy="153978"/>
              <a:chOff x="9000" y="9829"/>
              <a:chExt cx="736" cy="178"/>
            </a:xfrm>
          </p:grpSpPr>
          <p:sp>
            <p:nvSpPr>
              <p:cNvPr id="58394" name="Line 10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5" name="Oval 10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90" name="Text Box 109"/>
            <p:cNvSpPr txBox="1">
              <a:spLocks noChangeArrowheads="1"/>
            </p:cNvSpPr>
            <p:nvPr/>
          </p:nvSpPr>
          <p:spPr bwMode="auto">
            <a:xfrm>
              <a:off x="5260515" y="5269708"/>
              <a:ext cx="2054685"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 tiêm chủng cuối</a:t>
              </a:r>
            </a:p>
          </p:txBody>
        </p:sp>
        <p:sp>
          <p:nvSpPr>
            <p:cNvPr id="58391" name="Text Box 111"/>
            <p:cNvSpPr txBox="1">
              <a:spLocks noChangeArrowheads="1"/>
            </p:cNvSpPr>
            <p:nvPr/>
          </p:nvSpPr>
          <p:spPr bwMode="auto">
            <a:xfrm>
              <a:off x="990600" y="5697068"/>
              <a:ext cx="2286000" cy="32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rPr>
                <a:t>(h) ứng dụng luật T8</a:t>
              </a:r>
            </a:p>
          </p:txBody>
        </p:sp>
        <p:sp>
          <p:nvSpPr>
            <p:cNvPr id="58392" name="AutoShape 77"/>
            <p:cNvSpPr>
              <a:spLocks noChangeArrowheads="1"/>
            </p:cNvSpPr>
            <p:nvPr/>
          </p:nvSpPr>
          <p:spPr bwMode="auto">
            <a:xfrm>
              <a:off x="2895600" y="3962400"/>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sp>
          <p:nvSpPr>
            <p:cNvPr id="58393" name="AutoShape 77"/>
            <p:cNvSpPr>
              <a:spLocks noChangeArrowheads="1"/>
            </p:cNvSpPr>
            <p:nvPr/>
          </p:nvSpPr>
          <p:spPr bwMode="auto">
            <a:xfrm>
              <a:off x="3124200" y="5065712"/>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grpSp>
    </p:spTree>
    <p:extLst>
      <p:ext uri="{BB962C8B-B14F-4D97-AF65-F5344CB8AC3E}">
        <p14:creationId xmlns:p14="http://schemas.microsoft.com/office/powerpoint/2010/main" val="28480014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86" name="Rectangle 94"/>
          <p:cNvSpPr>
            <a:spLocks noGrp="1" noChangeArrowheads="1"/>
          </p:cNvSpPr>
          <p:nvPr>
            <p:ph type="title"/>
          </p:nvPr>
        </p:nvSpPr>
        <p:spPr/>
        <p:txBody>
          <a:bodyPr/>
          <a:lstStyle/>
          <a:p>
            <a:r>
              <a:rPr lang="en-US"/>
              <a:t>Luật căn bản dưới lên</a:t>
            </a:r>
          </a:p>
        </p:txBody>
      </p:sp>
      <p:sp>
        <p:nvSpPr>
          <p:cNvPr id="2" name="Content Placeholder 1"/>
          <p:cNvSpPr>
            <a:spLocks noGrp="1"/>
          </p:cNvSpPr>
          <p:nvPr>
            <p:ph idx="1"/>
          </p:nvPr>
        </p:nvSpPr>
        <p:spPr/>
        <p:txBody>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58237290"/>
              </p:ext>
            </p:extLst>
          </p:nvPr>
        </p:nvGraphicFramePr>
        <p:xfrm>
          <a:off x="330531" y="2163786"/>
          <a:ext cx="8481350" cy="3754439"/>
        </p:xfrm>
        <a:graphic>
          <a:graphicData uri="http://schemas.openxmlformats.org/drawingml/2006/table">
            <a:tbl>
              <a:tblPr/>
              <a:tblGrid>
                <a:gridCol w="704188"/>
                <a:gridCol w="2566987"/>
                <a:gridCol w="2085975"/>
                <a:gridCol w="3124200"/>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00"/>
                          </a:solidFill>
                          <a:effectLst/>
                          <a:latin typeface="Arial" charset="0"/>
                          <a:ea typeface="ＭＳ Ｐゴシック" charset="0"/>
                        </a:rPr>
                        <a:t>STT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Luật</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căn</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bản</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Lược</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đồ</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khởi</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điểm</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Lược</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đồ</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kết</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quả</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4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tạo thực thể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01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tạo mối kết hợp</a:t>
                      </a:r>
                      <a:endPar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sym typeface="Symbo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71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tổng quát hóa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(tập con)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Cấu trúc các thuộc tính</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Cấu trúc các thuộc tính kết hợp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59435" name="Group 135"/>
          <p:cNvGrpSpPr>
            <a:grpSpLocks/>
          </p:cNvGrpSpPr>
          <p:nvPr/>
        </p:nvGrpSpPr>
        <p:grpSpPr bwMode="auto">
          <a:xfrm>
            <a:off x="3733800" y="2770595"/>
            <a:ext cx="4800600" cy="3048000"/>
            <a:chOff x="3733800" y="1600200"/>
            <a:chExt cx="4800600" cy="3048000"/>
          </a:xfrm>
        </p:grpSpPr>
        <p:grpSp>
          <p:nvGrpSpPr>
            <p:cNvPr id="59436" name="Group 20"/>
            <p:cNvGrpSpPr>
              <a:grpSpLocks/>
            </p:cNvGrpSpPr>
            <p:nvPr/>
          </p:nvGrpSpPr>
          <p:grpSpPr bwMode="auto">
            <a:xfrm>
              <a:off x="5867400" y="2255837"/>
              <a:ext cx="2667000" cy="182563"/>
              <a:chOff x="5791200" y="1828800"/>
              <a:chExt cx="2667000" cy="182563"/>
            </a:xfrm>
          </p:grpSpPr>
          <p:sp>
            <p:nvSpPr>
              <p:cNvPr id="59480" name="Rectangle 43"/>
              <p:cNvSpPr>
                <a:spLocks noChangeArrowheads="1"/>
              </p:cNvSpPr>
              <p:nvPr/>
            </p:nvSpPr>
            <p:spPr bwMode="auto">
              <a:xfrm>
                <a:off x="5791200"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81" name="Rectangle 43"/>
              <p:cNvSpPr>
                <a:spLocks noChangeArrowheads="1"/>
              </p:cNvSpPr>
              <p:nvPr/>
            </p:nvSpPr>
            <p:spPr bwMode="auto">
              <a:xfrm>
                <a:off x="7818437"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0" name="Straight Connector 19"/>
              <p:cNvCxnSpPr>
                <a:stCxn id="59480" idx="3"/>
                <a:endCxn id="59481" idx="1"/>
              </p:cNvCxnSpPr>
              <p:nvPr/>
            </p:nvCxnSpPr>
            <p:spPr>
              <a:xfrm>
                <a:off x="6430963" y="1920876"/>
                <a:ext cx="138747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83" name="AutoShape 44"/>
              <p:cNvSpPr>
                <a:spLocks noChangeArrowheads="1"/>
              </p:cNvSpPr>
              <p:nvPr/>
            </p:nvSpPr>
            <p:spPr bwMode="auto">
              <a:xfrm>
                <a:off x="6858000" y="18288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9437" name="Rectangle 43"/>
            <p:cNvSpPr>
              <a:spLocks noChangeArrowheads="1"/>
            </p:cNvSpPr>
            <p:nvPr/>
          </p:nvSpPr>
          <p:spPr bwMode="auto">
            <a:xfrm>
              <a:off x="3810000" y="22558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38" name="Rectangle 43"/>
            <p:cNvSpPr>
              <a:spLocks noChangeArrowheads="1"/>
            </p:cNvSpPr>
            <p:nvPr/>
          </p:nvSpPr>
          <p:spPr bwMode="auto">
            <a:xfrm>
              <a:off x="4648200" y="22558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39" name="Group 72"/>
            <p:cNvGrpSpPr>
              <a:grpSpLocks/>
            </p:cNvGrpSpPr>
            <p:nvPr/>
          </p:nvGrpSpPr>
          <p:grpSpPr bwMode="auto">
            <a:xfrm>
              <a:off x="5943600" y="2819400"/>
              <a:ext cx="2514600" cy="609600"/>
              <a:chOff x="5867400" y="2057400"/>
              <a:chExt cx="2697163" cy="639763"/>
            </a:xfrm>
          </p:grpSpPr>
          <p:sp>
            <p:nvSpPr>
              <p:cNvPr id="59472" name="Rectangle 43"/>
              <p:cNvSpPr>
                <a:spLocks noChangeArrowheads="1"/>
              </p:cNvSpPr>
              <p:nvPr/>
            </p:nvSpPr>
            <p:spPr bwMode="auto">
              <a:xfrm>
                <a:off x="6858000" y="2057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73" name="Rectangle 43"/>
              <p:cNvSpPr>
                <a:spLocks noChangeArrowheads="1"/>
              </p:cNvSpPr>
              <p:nvPr/>
            </p:nvSpPr>
            <p:spPr bwMode="auto">
              <a:xfrm>
                <a:off x="68580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9" name="Straight Connector 28"/>
              <p:cNvCxnSpPr/>
              <p:nvPr/>
            </p:nvCxnSpPr>
            <p:spPr>
              <a:xfrm>
                <a:off x="6172194" y="2362288"/>
                <a:ext cx="2133551" cy="16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9473" idx="0"/>
                <a:endCxn id="59472" idx="2"/>
              </p:cNvCxnSpPr>
              <p:nvPr/>
            </p:nvCxnSpPr>
            <p:spPr>
              <a:xfrm rot="5400000" flipH="1" flipV="1">
                <a:off x="7040221" y="2377263"/>
                <a:ext cx="274899" cy="1702"/>
              </a:xfrm>
              <a:prstGeom prst="line">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154153" y="2513879"/>
                <a:ext cx="304887" cy="170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77" name="Rectangle 43"/>
              <p:cNvSpPr>
                <a:spLocks noChangeArrowheads="1"/>
              </p:cNvSpPr>
              <p:nvPr/>
            </p:nvSpPr>
            <p:spPr bwMode="auto">
              <a:xfrm>
                <a:off x="79248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38" name="Straight Connector 37"/>
              <p:cNvCxnSpPr/>
              <p:nvPr/>
            </p:nvCxnSpPr>
            <p:spPr>
              <a:xfrm rot="5400000">
                <a:off x="6020583" y="2513899"/>
                <a:ext cx="30322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79" name="Rectangle 43"/>
              <p:cNvSpPr>
                <a:spLocks noChangeArrowheads="1"/>
              </p:cNvSpPr>
              <p:nvPr/>
            </p:nvSpPr>
            <p:spPr bwMode="auto">
              <a:xfrm>
                <a:off x="58674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9440" name="Rectangle 43"/>
            <p:cNvSpPr>
              <a:spLocks noChangeArrowheads="1"/>
            </p:cNvSpPr>
            <p:nvPr/>
          </p:nvSpPr>
          <p:spPr bwMode="auto">
            <a:xfrm>
              <a:off x="3733800" y="3094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41" name="Rectangle 43"/>
            <p:cNvSpPr>
              <a:spLocks noChangeArrowheads="1"/>
            </p:cNvSpPr>
            <p:nvPr/>
          </p:nvSpPr>
          <p:spPr bwMode="auto">
            <a:xfrm>
              <a:off x="4724400" y="3094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42" name="Group 105"/>
            <p:cNvGrpSpPr>
              <a:grpSpLocks/>
            </p:cNvGrpSpPr>
            <p:nvPr/>
          </p:nvGrpSpPr>
          <p:grpSpPr bwMode="auto">
            <a:xfrm>
              <a:off x="6553200" y="4343400"/>
              <a:ext cx="1447800" cy="304800"/>
              <a:chOff x="5867400" y="5257800"/>
              <a:chExt cx="1447799" cy="258763"/>
            </a:xfrm>
          </p:grpSpPr>
          <p:cxnSp>
            <p:nvCxnSpPr>
              <p:cNvPr id="97" name="Straight Connector 96"/>
              <p:cNvCxnSpPr/>
              <p:nvPr/>
            </p:nvCxnSpPr>
            <p:spPr>
              <a:xfrm flipV="1">
                <a:off x="6019800" y="5410093"/>
                <a:ext cx="860424" cy="13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705599" y="5334621"/>
                <a:ext cx="304800" cy="1522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9468" name="Rectangle 43"/>
              <p:cNvSpPr>
                <a:spLocks noChangeArrowheads="1"/>
              </p:cNvSpPr>
              <p:nvPr/>
            </p:nvSpPr>
            <p:spPr bwMode="auto">
              <a:xfrm>
                <a:off x="5867400" y="5334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98" name="Straight Connector 97"/>
              <p:cNvCxnSpPr>
                <a:stCxn id="95" idx="7"/>
              </p:cNvCxnSpPr>
              <p:nvPr/>
            </p:nvCxnSpPr>
            <p:spPr>
              <a:xfrm rot="5400000" flipH="1" flipV="1">
                <a:off x="7015182" y="5208567"/>
                <a:ext cx="98384" cy="19685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5" idx="6"/>
              </p:cNvCxnSpPr>
              <p:nvPr/>
            </p:nvCxnSpPr>
            <p:spPr>
              <a:xfrm flipV="1">
                <a:off x="7010399" y="5334621"/>
                <a:ext cx="304800" cy="754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5"/>
              </p:cNvCxnSpPr>
              <p:nvPr/>
            </p:nvCxnSpPr>
            <p:spPr>
              <a:xfrm rot="16200000" flipH="1">
                <a:off x="7091018" y="5338933"/>
                <a:ext cx="22911" cy="27305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9443" name="Group 117"/>
            <p:cNvGrpSpPr>
              <a:grpSpLocks/>
            </p:cNvGrpSpPr>
            <p:nvPr/>
          </p:nvGrpSpPr>
          <p:grpSpPr bwMode="auto">
            <a:xfrm>
              <a:off x="3962400" y="3657600"/>
              <a:ext cx="711896" cy="111125"/>
              <a:chOff x="4114800" y="5969696"/>
              <a:chExt cx="711896" cy="111125"/>
            </a:xfrm>
          </p:grpSpPr>
          <p:cxnSp>
            <p:nvCxnSpPr>
              <p:cNvPr id="114" name="Straight Connector 113"/>
              <p:cNvCxnSpPr/>
              <p:nvPr/>
            </p:nvCxnSpPr>
            <p:spPr>
              <a:xfrm>
                <a:off x="4114800" y="6020496"/>
                <a:ext cx="609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5"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44" name="Rectangle 43"/>
            <p:cNvSpPr>
              <a:spLocks noChangeArrowheads="1"/>
            </p:cNvSpPr>
            <p:nvPr/>
          </p:nvSpPr>
          <p:spPr bwMode="auto">
            <a:xfrm>
              <a:off x="6781800" y="1600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45" name="Group 117"/>
            <p:cNvGrpSpPr>
              <a:grpSpLocks/>
            </p:cNvGrpSpPr>
            <p:nvPr/>
          </p:nvGrpSpPr>
          <p:grpSpPr bwMode="auto">
            <a:xfrm>
              <a:off x="3962400" y="3927475"/>
              <a:ext cx="711896" cy="111125"/>
              <a:chOff x="4114800" y="5969696"/>
              <a:chExt cx="711896" cy="111125"/>
            </a:xfrm>
          </p:grpSpPr>
          <p:cxnSp>
            <p:nvCxnSpPr>
              <p:cNvPr id="103" name="Straight Connector 102"/>
              <p:cNvCxnSpPr/>
              <p:nvPr/>
            </p:nvCxnSpPr>
            <p:spPr>
              <a:xfrm>
                <a:off x="4114800" y="6020496"/>
                <a:ext cx="609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3"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46" name="Group 134"/>
            <p:cNvGrpSpPr>
              <a:grpSpLocks/>
            </p:cNvGrpSpPr>
            <p:nvPr/>
          </p:nvGrpSpPr>
          <p:grpSpPr bwMode="auto">
            <a:xfrm>
              <a:off x="6629400" y="3733800"/>
              <a:ext cx="1245296" cy="228600"/>
              <a:chOff x="5943600" y="3733800"/>
              <a:chExt cx="1245296" cy="304800"/>
            </a:xfrm>
          </p:grpSpPr>
          <p:grpSp>
            <p:nvGrpSpPr>
              <p:cNvPr id="59455" name="Group 117"/>
              <p:cNvGrpSpPr>
                <a:grpSpLocks/>
              </p:cNvGrpSpPr>
              <p:nvPr/>
            </p:nvGrpSpPr>
            <p:grpSpPr bwMode="auto">
              <a:xfrm>
                <a:off x="6477000" y="3775075"/>
                <a:ext cx="711896" cy="111125"/>
                <a:chOff x="4114800" y="5969696"/>
                <a:chExt cx="711896" cy="111125"/>
              </a:xfrm>
            </p:grpSpPr>
            <p:cxnSp>
              <p:nvCxnSpPr>
                <p:cNvPr id="106" name="Straight Connector 105"/>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1"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56" name="Group 117"/>
              <p:cNvGrpSpPr>
                <a:grpSpLocks/>
              </p:cNvGrpSpPr>
              <p:nvPr/>
            </p:nvGrpSpPr>
            <p:grpSpPr bwMode="auto">
              <a:xfrm>
                <a:off x="6477000" y="3927475"/>
                <a:ext cx="711896" cy="111125"/>
                <a:chOff x="4114800" y="5969696"/>
                <a:chExt cx="711896" cy="111125"/>
              </a:xfrm>
            </p:grpSpPr>
            <p:cxnSp>
              <p:nvCxnSpPr>
                <p:cNvPr id="117" name="Straight Connector 116"/>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9"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57" name="Rectangle 43"/>
              <p:cNvSpPr>
                <a:spLocks noChangeArrowheads="1"/>
              </p:cNvSpPr>
              <p:nvPr/>
            </p:nvSpPr>
            <p:spPr bwMode="auto">
              <a:xfrm>
                <a:off x="5943600" y="3733800"/>
                <a:ext cx="639763" cy="304800"/>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grpSp>
          <p:nvGrpSpPr>
            <p:cNvPr id="59447" name="Group 133"/>
            <p:cNvGrpSpPr>
              <a:grpSpLocks/>
            </p:cNvGrpSpPr>
            <p:nvPr/>
          </p:nvGrpSpPr>
          <p:grpSpPr bwMode="auto">
            <a:xfrm>
              <a:off x="3886200" y="4343400"/>
              <a:ext cx="1245296" cy="228600"/>
              <a:chOff x="3886200" y="4343400"/>
              <a:chExt cx="1245296" cy="304800"/>
            </a:xfrm>
          </p:grpSpPr>
          <p:grpSp>
            <p:nvGrpSpPr>
              <p:cNvPr id="59448" name="Group 117"/>
              <p:cNvGrpSpPr>
                <a:grpSpLocks/>
              </p:cNvGrpSpPr>
              <p:nvPr/>
            </p:nvGrpSpPr>
            <p:grpSpPr bwMode="auto">
              <a:xfrm>
                <a:off x="4419600" y="4384675"/>
                <a:ext cx="711896" cy="111125"/>
                <a:chOff x="4114800" y="5969696"/>
                <a:chExt cx="711896" cy="111125"/>
              </a:xfrm>
            </p:grpSpPr>
            <p:cxnSp>
              <p:nvCxnSpPr>
                <p:cNvPr id="124" name="Straight Connector 123"/>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4"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49" name="Group 117"/>
              <p:cNvGrpSpPr>
                <a:grpSpLocks/>
              </p:cNvGrpSpPr>
              <p:nvPr/>
            </p:nvGrpSpPr>
            <p:grpSpPr bwMode="auto">
              <a:xfrm>
                <a:off x="4419600" y="4537075"/>
                <a:ext cx="711896" cy="111125"/>
                <a:chOff x="4114800" y="5969696"/>
                <a:chExt cx="711896" cy="111125"/>
              </a:xfrm>
            </p:grpSpPr>
            <p:cxnSp>
              <p:nvCxnSpPr>
                <p:cNvPr id="131" name="Straight Connector 130"/>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2"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50" name="Rectangle 43"/>
              <p:cNvSpPr>
                <a:spLocks noChangeArrowheads="1"/>
              </p:cNvSpPr>
              <p:nvPr/>
            </p:nvSpPr>
            <p:spPr bwMode="auto">
              <a:xfrm>
                <a:off x="3886200" y="4343400"/>
                <a:ext cx="639763" cy="304800"/>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grpSp>
    </p:spTree>
    <p:extLst>
      <p:ext uri="{BB962C8B-B14F-4D97-AF65-F5344CB8AC3E}">
        <p14:creationId xmlns:p14="http://schemas.microsoft.com/office/powerpoint/2010/main" val="33390061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01" name="Rectangle 85"/>
          <p:cNvSpPr>
            <a:spLocks noGrp="1" noChangeArrowheads="1"/>
          </p:cNvSpPr>
          <p:nvPr>
            <p:ph type="title"/>
          </p:nvPr>
        </p:nvSpPr>
        <p:spPr/>
        <p:txBody>
          <a:bodyPr/>
          <a:lstStyle/>
          <a:p>
            <a:r>
              <a:rPr lang="en-US" dirty="0" err="1"/>
              <a:t>Ví</a:t>
            </a:r>
            <a:r>
              <a:rPr lang="en-US" dirty="0"/>
              <a:t> </a:t>
            </a:r>
            <a:r>
              <a:rPr lang="en-US" dirty="0" err="1"/>
              <a:t>dụ</a:t>
            </a:r>
            <a:r>
              <a:rPr lang="en-US" dirty="0"/>
              <a:t> (</a:t>
            </a:r>
            <a:r>
              <a:rPr lang="en-US" dirty="0" err="1"/>
              <a:t>tt</a:t>
            </a:r>
            <a:r>
              <a:rPr lang="en-US" dirty="0"/>
              <a:t>)</a:t>
            </a:r>
          </a:p>
        </p:txBody>
      </p:sp>
      <p:sp>
        <p:nvSpPr>
          <p:cNvPr id="2" name="Content Placeholder 1"/>
          <p:cNvSpPr>
            <a:spLocks noGrp="1"/>
          </p:cNvSpPr>
          <p:nvPr>
            <p:ph idx="1"/>
          </p:nvPr>
        </p:nvSpPr>
        <p:spPr/>
        <p:txBody>
          <a:bodyPr/>
          <a:lstStyle/>
          <a:p>
            <a:endParaRPr lang="en-US"/>
          </a:p>
        </p:txBody>
      </p:sp>
      <p:grpSp>
        <p:nvGrpSpPr>
          <p:cNvPr id="60422" name="Group 48"/>
          <p:cNvGrpSpPr>
            <a:grpSpLocks/>
          </p:cNvGrpSpPr>
          <p:nvPr/>
        </p:nvGrpSpPr>
        <p:grpSpPr bwMode="auto">
          <a:xfrm>
            <a:off x="2209800" y="1984580"/>
            <a:ext cx="4724400" cy="1666875"/>
            <a:chOff x="381000" y="1219200"/>
            <a:chExt cx="4724400" cy="1667289"/>
          </a:xfrm>
        </p:grpSpPr>
        <p:sp>
          <p:nvSpPr>
            <p:cNvPr id="60487" name="Rectangle 95"/>
            <p:cNvSpPr>
              <a:spLocks noChangeArrowheads="1"/>
            </p:cNvSpPr>
            <p:nvPr/>
          </p:nvSpPr>
          <p:spPr bwMode="auto">
            <a:xfrm>
              <a:off x="2975811" y="1219200"/>
              <a:ext cx="1291389" cy="4118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sp>
          <p:nvSpPr>
            <p:cNvPr id="60488" name="Rectangle 96"/>
            <p:cNvSpPr>
              <a:spLocks noChangeArrowheads="1"/>
            </p:cNvSpPr>
            <p:nvPr/>
          </p:nvSpPr>
          <p:spPr bwMode="auto">
            <a:xfrm>
              <a:off x="457200" y="1219200"/>
              <a:ext cx="1291389" cy="4118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NHÂN VIÊN</a:t>
              </a:r>
            </a:p>
          </p:txBody>
        </p:sp>
        <p:sp>
          <p:nvSpPr>
            <p:cNvPr id="60489" name="Rectangle 97"/>
            <p:cNvSpPr>
              <a:spLocks noChangeArrowheads="1"/>
            </p:cNvSpPr>
            <p:nvPr/>
          </p:nvSpPr>
          <p:spPr bwMode="auto">
            <a:xfrm>
              <a:off x="457200" y="1876011"/>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accent6">
                      <a:lumMod val="50000"/>
                    </a:schemeClr>
                  </a:solidFill>
                  <a:latin typeface="Tahoma" charset="0"/>
                  <a:cs typeface="Tahoma" charset="0"/>
                </a:rPr>
                <a:t>QUẢN LÝ</a:t>
              </a:r>
            </a:p>
          </p:txBody>
        </p:sp>
        <p:sp>
          <p:nvSpPr>
            <p:cNvPr id="60490" name="Rectangle 98"/>
            <p:cNvSpPr>
              <a:spLocks noChangeArrowheads="1"/>
            </p:cNvSpPr>
            <p:nvPr/>
          </p:nvSpPr>
          <p:spPr bwMode="auto">
            <a:xfrm>
              <a:off x="2209800" y="2104611"/>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NHÂN VIÊN</a:t>
              </a:r>
            </a:p>
          </p:txBody>
        </p:sp>
        <p:sp>
          <p:nvSpPr>
            <p:cNvPr id="60491" name="Rectangle 99"/>
            <p:cNvSpPr>
              <a:spLocks noChangeArrowheads="1"/>
            </p:cNvSpPr>
            <p:nvPr/>
          </p:nvSpPr>
          <p:spPr bwMode="auto">
            <a:xfrm>
              <a:off x="3814011" y="2133600"/>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QUẢN LÝ</a:t>
              </a:r>
            </a:p>
          </p:txBody>
        </p:sp>
        <p:grpSp>
          <p:nvGrpSpPr>
            <p:cNvPr id="60492" name="Group 47"/>
            <p:cNvGrpSpPr>
              <a:grpSpLocks/>
            </p:cNvGrpSpPr>
            <p:nvPr/>
          </p:nvGrpSpPr>
          <p:grpSpPr bwMode="auto">
            <a:xfrm>
              <a:off x="2807285" y="1600200"/>
              <a:ext cx="1764715" cy="504411"/>
              <a:chOff x="4864685" y="1705389"/>
              <a:chExt cx="2098508" cy="812626"/>
            </a:xfrm>
          </p:grpSpPr>
          <p:sp>
            <p:nvSpPr>
              <p:cNvPr id="60495" name="Line 100"/>
              <p:cNvSpPr>
                <a:spLocks noChangeShapeType="1"/>
              </p:cNvSpPr>
              <p:nvPr/>
            </p:nvSpPr>
            <p:spPr bwMode="auto">
              <a:xfrm>
                <a:off x="4864685" y="2115378"/>
                <a:ext cx="20985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6" name="Line 101"/>
              <p:cNvSpPr>
                <a:spLocks noChangeShapeType="1"/>
              </p:cNvSpPr>
              <p:nvPr/>
            </p:nvSpPr>
            <p:spPr bwMode="auto">
              <a:xfrm>
                <a:off x="4878214" y="2108026"/>
                <a:ext cx="0" cy="40998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7" name="Line 102"/>
              <p:cNvSpPr>
                <a:spLocks noChangeShapeType="1"/>
              </p:cNvSpPr>
              <p:nvPr/>
            </p:nvSpPr>
            <p:spPr bwMode="auto">
              <a:xfrm>
                <a:off x="6963193" y="2102852"/>
                <a:ext cx="0" cy="40998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8" name="Line 103"/>
              <p:cNvSpPr>
                <a:spLocks noChangeShapeType="1"/>
              </p:cNvSpPr>
              <p:nvPr/>
            </p:nvSpPr>
            <p:spPr bwMode="auto">
              <a:xfrm flipV="1">
                <a:off x="5833227" y="1705389"/>
                <a:ext cx="0" cy="409989"/>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grpSp>
        <p:sp>
          <p:nvSpPr>
            <p:cNvPr id="60493" name="AutoShape 104"/>
            <p:cNvSpPr>
              <a:spLocks noChangeArrowheads="1"/>
            </p:cNvSpPr>
            <p:nvPr/>
          </p:nvSpPr>
          <p:spPr bwMode="auto">
            <a:xfrm>
              <a:off x="1905000" y="1600200"/>
              <a:ext cx="533400" cy="228600"/>
            </a:xfrm>
            <a:prstGeom prst="rightArrow">
              <a:avLst>
                <a:gd name="adj1" fmla="val 50000"/>
                <a:gd name="adj2" fmla="val 62503"/>
              </a:avLst>
            </a:prstGeom>
            <a:solidFill>
              <a:schemeClr val="tx1"/>
            </a:solidFill>
            <a:ln w="25400">
              <a:solidFill>
                <a:schemeClr val="accent1"/>
              </a:solidFill>
              <a:miter lim="800000"/>
              <a:headEnd/>
              <a:tailEnd/>
            </a:ln>
          </p:spPr>
          <p:txBody>
            <a:bodyPr/>
            <a:lstStyle/>
            <a:p>
              <a:pPr algn="ctr"/>
              <a:endParaRPr lang="en-US" sz="3200">
                <a:solidFill>
                  <a:schemeClr val="accent6">
                    <a:lumMod val="50000"/>
                  </a:schemeClr>
                </a:solidFill>
                <a:latin typeface="Tahoma" charset="0"/>
              </a:endParaRPr>
            </a:p>
          </p:txBody>
        </p:sp>
        <p:sp>
          <p:nvSpPr>
            <p:cNvPr id="60494" name="Text Box 105"/>
            <p:cNvSpPr txBox="1">
              <a:spLocks noChangeArrowheads="1"/>
            </p:cNvSpPr>
            <p:nvPr/>
          </p:nvSpPr>
          <p:spPr bwMode="auto">
            <a:xfrm>
              <a:off x="381000" y="2590800"/>
              <a:ext cx="2182812" cy="29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(a) Ứng dụng luật B3</a:t>
              </a:r>
            </a:p>
          </p:txBody>
        </p:sp>
      </p:grpSp>
      <p:grpSp>
        <p:nvGrpSpPr>
          <p:cNvPr id="60423" name="Group 51"/>
          <p:cNvGrpSpPr>
            <a:grpSpLocks/>
          </p:cNvGrpSpPr>
          <p:nvPr/>
        </p:nvGrpSpPr>
        <p:grpSpPr bwMode="auto">
          <a:xfrm>
            <a:off x="533400" y="3889580"/>
            <a:ext cx="4927600" cy="1676400"/>
            <a:chOff x="457200" y="3581400"/>
            <a:chExt cx="4927586" cy="1676400"/>
          </a:xfrm>
        </p:grpSpPr>
        <p:sp>
          <p:nvSpPr>
            <p:cNvPr id="60457" name="Rectangle 107"/>
            <p:cNvSpPr>
              <a:spLocks noChangeArrowheads="1"/>
            </p:cNvSpPr>
            <p:nvPr/>
          </p:nvSpPr>
          <p:spPr bwMode="auto">
            <a:xfrm>
              <a:off x="457200" y="3581400"/>
              <a:ext cx="1363221" cy="41721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nvGrpSpPr>
            <p:cNvPr id="60458" name="Group 49"/>
            <p:cNvGrpSpPr>
              <a:grpSpLocks/>
            </p:cNvGrpSpPr>
            <p:nvPr/>
          </p:nvGrpSpPr>
          <p:grpSpPr bwMode="auto">
            <a:xfrm>
              <a:off x="493318" y="4190977"/>
              <a:ext cx="1716482" cy="914423"/>
              <a:chOff x="1663099" y="4724377"/>
              <a:chExt cx="1716482" cy="914423"/>
            </a:xfrm>
          </p:grpSpPr>
          <p:grpSp>
            <p:nvGrpSpPr>
              <p:cNvPr id="60475" name="Group 108"/>
              <p:cNvGrpSpPr>
                <a:grpSpLocks/>
              </p:cNvGrpSpPr>
              <p:nvPr/>
            </p:nvGrpSpPr>
            <p:grpSpPr bwMode="auto">
              <a:xfrm rot="-1329997">
                <a:off x="1666111" y="4899743"/>
                <a:ext cx="695810" cy="137779"/>
                <a:chOff x="9000" y="9829"/>
                <a:chExt cx="736" cy="178"/>
              </a:xfrm>
            </p:grpSpPr>
            <p:sp>
              <p:nvSpPr>
                <p:cNvPr id="60485" name="Line 10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6" name="Oval 11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76" name="Text Box 111"/>
              <p:cNvSpPr txBox="1">
                <a:spLocks noChangeArrowheads="1"/>
              </p:cNvSpPr>
              <p:nvPr/>
            </p:nvSpPr>
            <p:spPr bwMode="auto">
              <a:xfrm>
                <a:off x="2422093" y="4724377"/>
                <a:ext cx="854507" cy="23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Họ tên</a:t>
                </a:r>
              </a:p>
            </p:txBody>
          </p:sp>
          <p:grpSp>
            <p:nvGrpSpPr>
              <p:cNvPr id="60477" name="Group 112"/>
              <p:cNvGrpSpPr>
                <a:grpSpLocks/>
              </p:cNvGrpSpPr>
              <p:nvPr/>
            </p:nvGrpSpPr>
            <p:grpSpPr bwMode="auto">
              <a:xfrm>
                <a:off x="1691080" y="5078214"/>
                <a:ext cx="695810" cy="139720"/>
                <a:chOff x="9000" y="9829"/>
                <a:chExt cx="736" cy="178"/>
              </a:xfrm>
            </p:grpSpPr>
            <p:sp>
              <p:nvSpPr>
                <p:cNvPr id="60483" name="Line 11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4" name="Oval 11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78" name="Text Box 115"/>
              <p:cNvSpPr txBox="1">
                <a:spLocks noChangeArrowheads="1"/>
              </p:cNvSpPr>
              <p:nvPr/>
            </p:nvSpPr>
            <p:spPr bwMode="auto">
              <a:xfrm>
                <a:off x="2448882" y="5029200"/>
                <a:ext cx="930699" cy="33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Giới tính</a:t>
                </a:r>
              </a:p>
            </p:txBody>
          </p:sp>
          <p:grpSp>
            <p:nvGrpSpPr>
              <p:cNvPr id="60479" name="Group 116"/>
              <p:cNvGrpSpPr>
                <a:grpSpLocks/>
              </p:cNvGrpSpPr>
              <p:nvPr/>
            </p:nvGrpSpPr>
            <p:grpSpPr bwMode="auto">
              <a:xfrm rot="1675583">
                <a:off x="1663099" y="5268078"/>
                <a:ext cx="695810" cy="139720"/>
                <a:chOff x="9000" y="9829"/>
                <a:chExt cx="736" cy="178"/>
              </a:xfrm>
            </p:grpSpPr>
            <p:sp>
              <p:nvSpPr>
                <p:cNvPr id="60481" name="Line 11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2" name="Oval 11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80" name="Text Box 119"/>
              <p:cNvSpPr txBox="1">
                <a:spLocks noChangeArrowheads="1"/>
              </p:cNvSpPr>
              <p:nvPr/>
            </p:nvSpPr>
            <p:spPr bwMode="auto">
              <a:xfrm>
                <a:off x="2381482" y="5359362"/>
                <a:ext cx="666518" cy="2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Tuổi</a:t>
                </a:r>
              </a:p>
            </p:txBody>
          </p:sp>
        </p:grpSp>
        <p:sp>
          <p:nvSpPr>
            <p:cNvPr id="60459" name="Text Box 134"/>
            <p:cNvSpPr txBox="1">
              <a:spLocks noChangeArrowheads="1"/>
            </p:cNvSpPr>
            <p:nvPr/>
          </p:nvSpPr>
          <p:spPr bwMode="auto">
            <a:xfrm>
              <a:off x="1905000" y="4838642"/>
              <a:ext cx="2182812" cy="41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(b) Ứng dụng luật B4</a:t>
              </a:r>
            </a:p>
          </p:txBody>
        </p:sp>
        <p:sp>
          <p:nvSpPr>
            <p:cNvPr id="60460" name="AutoShape 104"/>
            <p:cNvSpPr>
              <a:spLocks noChangeArrowheads="1"/>
            </p:cNvSpPr>
            <p:nvPr/>
          </p:nvSpPr>
          <p:spPr bwMode="auto">
            <a:xfrm>
              <a:off x="1981201" y="4038600"/>
              <a:ext cx="533400" cy="273318"/>
            </a:xfrm>
            <a:prstGeom prst="rightArrow">
              <a:avLst>
                <a:gd name="adj1" fmla="val 50000"/>
                <a:gd name="adj2" fmla="val 62505"/>
              </a:avLst>
            </a:prstGeom>
            <a:solidFill>
              <a:schemeClr val="tx1"/>
            </a:solidFill>
            <a:ln w="25400">
              <a:solidFill>
                <a:schemeClr val="accent1"/>
              </a:solidFill>
              <a:miter lim="800000"/>
              <a:headEnd/>
              <a:tailEnd/>
            </a:ln>
          </p:spPr>
          <p:txBody>
            <a:bodyPr/>
            <a:lstStyle/>
            <a:p>
              <a:pPr algn="ctr"/>
              <a:endParaRPr lang="en-US" sz="3200">
                <a:solidFill>
                  <a:schemeClr val="accent6">
                    <a:lumMod val="50000"/>
                  </a:schemeClr>
                </a:solidFill>
                <a:latin typeface="Tahoma" charset="0"/>
              </a:endParaRPr>
            </a:p>
          </p:txBody>
        </p:sp>
        <p:grpSp>
          <p:nvGrpSpPr>
            <p:cNvPr id="60461" name="Group 50"/>
            <p:cNvGrpSpPr>
              <a:grpSpLocks/>
            </p:cNvGrpSpPr>
            <p:nvPr/>
          </p:nvGrpSpPr>
          <p:grpSpPr bwMode="auto">
            <a:xfrm>
              <a:off x="2667000" y="3657600"/>
              <a:ext cx="2717786" cy="1143000"/>
              <a:chOff x="2980179" y="3657600"/>
              <a:chExt cx="2717786" cy="1143000"/>
            </a:xfrm>
          </p:grpSpPr>
          <p:grpSp>
            <p:nvGrpSpPr>
              <p:cNvPr id="60462" name="Group 122"/>
              <p:cNvGrpSpPr>
                <a:grpSpLocks/>
              </p:cNvGrpSpPr>
              <p:nvPr/>
            </p:nvGrpSpPr>
            <p:grpSpPr bwMode="auto">
              <a:xfrm rot="-1503292">
                <a:off x="4018078" y="3886193"/>
                <a:ext cx="698177" cy="137779"/>
                <a:chOff x="9000" y="9829"/>
                <a:chExt cx="736" cy="178"/>
              </a:xfrm>
            </p:grpSpPr>
            <p:sp>
              <p:nvSpPr>
                <p:cNvPr id="60473" name="Line 12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4" name="Oval 12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3" name="Text Box 125"/>
              <p:cNvSpPr txBox="1">
                <a:spLocks noChangeArrowheads="1"/>
              </p:cNvSpPr>
              <p:nvPr/>
            </p:nvSpPr>
            <p:spPr bwMode="auto">
              <a:xfrm>
                <a:off x="4707477" y="3657600"/>
                <a:ext cx="77892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Họ tên</a:t>
                </a:r>
              </a:p>
            </p:txBody>
          </p:sp>
          <p:grpSp>
            <p:nvGrpSpPr>
              <p:cNvPr id="60464" name="Group 126"/>
              <p:cNvGrpSpPr>
                <a:grpSpLocks/>
              </p:cNvGrpSpPr>
              <p:nvPr/>
            </p:nvGrpSpPr>
            <p:grpSpPr bwMode="auto">
              <a:xfrm>
                <a:off x="4049773" y="4095772"/>
                <a:ext cx="698177" cy="137779"/>
                <a:chOff x="9000" y="9829"/>
                <a:chExt cx="736" cy="178"/>
              </a:xfrm>
            </p:grpSpPr>
            <p:sp>
              <p:nvSpPr>
                <p:cNvPr id="60471" name="Line 12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2" name="Oval 12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5" name="Text Box 129"/>
              <p:cNvSpPr txBox="1">
                <a:spLocks noChangeArrowheads="1"/>
              </p:cNvSpPr>
              <p:nvPr/>
            </p:nvSpPr>
            <p:spPr bwMode="auto">
              <a:xfrm>
                <a:off x="4807575" y="4095772"/>
                <a:ext cx="890390" cy="29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Giới tính</a:t>
                </a:r>
              </a:p>
            </p:txBody>
          </p:sp>
          <p:grpSp>
            <p:nvGrpSpPr>
              <p:cNvPr id="60466" name="Group 130"/>
              <p:cNvGrpSpPr>
                <a:grpSpLocks/>
              </p:cNvGrpSpPr>
              <p:nvPr/>
            </p:nvGrpSpPr>
            <p:grpSpPr bwMode="auto">
              <a:xfrm rot="2343755">
                <a:off x="4062949" y="4340280"/>
                <a:ext cx="695810" cy="137779"/>
                <a:chOff x="9000" y="9829"/>
                <a:chExt cx="736" cy="178"/>
              </a:xfrm>
            </p:grpSpPr>
            <p:sp>
              <p:nvSpPr>
                <p:cNvPr id="60469" name="Line 13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0" name="Oval 13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7" name="Text Box 133"/>
              <p:cNvSpPr txBox="1">
                <a:spLocks noChangeArrowheads="1"/>
              </p:cNvSpPr>
              <p:nvPr/>
            </p:nvSpPr>
            <p:spPr bwMode="auto">
              <a:xfrm>
                <a:off x="4743682" y="4495800"/>
                <a:ext cx="66651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Tuổi</a:t>
                </a:r>
              </a:p>
            </p:txBody>
          </p:sp>
          <p:sp>
            <p:nvSpPr>
              <p:cNvPr id="60468" name="Rectangle 121"/>
              <p:cNvSpPr>
                <a:spLocks noChangeArrowheads="1"/>
              </p:cNvSpPr>
              <p:nvPr/>
            </p:nvSpPr>
            <p:spPr bwMode="auto">
              <a:xfrm>
                <a:off x="2980179" y="3954112"/>
                <a:ext cx="1363221" cy="41915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grpSp>
      <p:grpSp>
        <p:nvGrpSpPr>
          <p:cNvPr id="60424" name="Group 87"/>
          <p:cNvGrpSpPr>
            <a:grpSpLocks/>
          </p:cNvGrpSpPr>
          <p:nvPr/>
        </p:nvGrpSpPr>
        <p:grpSpPr bwMode="auto">
          <a:xfrm>
            <a:off x="4957164" y="3992260"/>
            <a:ext cx="3819525" cy="2720975"/>
            <a:chOff x="5176663" y="1965325"/>
            <a:chExt cx="3819700" cy="2720975"/>
          </a:xfrm>
        </p:grpSpPr>
        <p:sp>
          <p:nvSpPr>
            <p:cNvPr id="60425" name="Text Box 117"/>
            <p:cNvSpPr txBox="1">
              <a:spLocks noChangeArrowheads="1"/>
            </p:cNvSpPr>
            <p:nvPr/>
          </p:nvSpPr>
          <p:spPr bwMode="auto">
            <a:xfrm>
              <a:off x="5638800" y="4343400"/>
              <a:ext cx="228600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(c) Ứng dụng luật B5</a:t>
              </a:r>
            </a:p>
          </p:txBody>
        </p:sp>
        <p:sp>
          <p:nvSpPr>
            <p:cNvPr id="60426" name="AutoShape 104"/>
            <p:cNvSpPr>
              <a:spLocks noChangeArrowheads="1"/>
            </p:cNvSpPr>
            <p:nvPr/>
          </p:nvSpPr>
          <p:spPr bwMode="auto">
            <a:xfrm rot="5400000">
              <a:off x="6324600" y="2971800"/>
              <a:ext cx="533400" cy="228600"/>
            </a:xfrm>
            <a:prstGeom prst="rightArrow">
              <a:avLst>
                <a:gd name="adj1" fmla="val 50000"/>
                <a:gd name="adj2" fmla="val 62503"/>
              </a:avLst>
            </a:prstGeom>
            <a:solidFill>
              <a:schemeClr val="tx1"/>
            </a:solidFill>
            <a:ln w="25400">
              <a:solidFill>
                <a:schemeClr val="accent1"/>
              </a:solidFill>
              <a:miter lim="800000"/>
              <a:headEnd/>
              <a:tailEnd/>
            </a:ln>
          </p:spPr>
          <p:txBody>
            <a:bodyPr rot="10800000" vert="eaVert"/>
            <a:lstStyle/>
            <a:p>
              <a:pPr algn="ctr"/>
              <a:endParaRPr lang="en-US" sz="3200">
                <a:solidFill>
                  <a:schemeClr val="accent6">
                    <a:lumMod val="50000"/>
                  </a:schemeClr>
                </a:solidFill>
                <a:latin typeface="Tahoma" charset="0"/>
              </a:endParaRPr>
            </a:p>
          </p:txBody>
        </p:sp>
        <p:grpSp>
          <p:nvGrpSpPr>
            <p:cNvPr id="60427" name="Group 86"/>
            <p:cNvGrpSpPr>
              <a:grpSpLocks/>
            </p:cNvGrpSpPr>
            <p:nvPr/>
          </p:nvGrpSpPr>
          <p:grpSpPr bwMode="auto">
            <a:xfrm>
              <a:off x="5176663" y="3300412"/>
              <a:ext cx="3819700" cy="1042988"/>
              <a:chOff x="5176663" y="3300412"/>
              <a:chExt cx="3819700" cy="1042988"/>
            </a:xfrm>
          </p:grpSpPr>
          <p:sp>
            <p:nvSpPr>
              <p:cNvPr id="60442" name="Rectangle 96"/>
              <p:cNvSpPr>
                <a:spLocks noChangeArrowheads="1"/>
              </p:cNvSpPr>
              <p:nvPr/>
            </p:nvSpPr>
            <p:spPr bwMode="auto">
              <a:xfrm>
                <a:off x="5176663" y="3543300"/>
                <a:ext cx="1111250" cy="4333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nvGrpSpPr>
              <p:cNvPr id="60443" name="Group 98"/>
              <p:cNvGrpSpPr>
                <a:grpSpLocks/>
              </p:cNvGrpSpPr>
              <p:nvPr/>
            </p:nvGrpSpPr>
            <p:grpSpPr bwMode="auto">
              <a:xfrm rot="-983372">
                <a:off x="7303742" y="3505890"/>
                <a:ext cx="569913" cy="173016"/>
                <a:chOff x="9000" y="9829"/>
                <a:chExt cx="736" cy="178"/>
              </a:xfrm>
            </p:grpSpPr>
            <p:sp>
              <p:nvSpPr>
                <p:cNvPr id="60455"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6" name="Oval 10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4" name="Text Box 101"/>
              <p:cNvSpPr txBox="1">
                <a:spLocks noChangeArrowheads="1"/>
              </p:cNvSpPr>
              <p:nvPr/>
            </p:nvSpPr>
            <p:spPr bwMode="auto">
              <a:xfrm>
                <a:off x="7937501" y="3300412"/>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nhà</a:t>
                </a:r>
              </a:p>
            </p:txBody>
          </p:sp>
          <p:grpSp>
            <p:nvGrpSpPr>
              <p:cNvPr id="60445" name="Group 102"/>
              <p:cNvGrpSpPr>
                <a:grpSpLocks/>
              </p:cNvGrpSpPr>
              <p:nvPr/>
            </p:nvGrpSpPr>
            <p:grpSpPr bwMode="auto">
              <a:xfrm>
                <a:off x="7391413" y="3697688"/>
                <a:ext cx="568326" cy="179424"/>
                <a:chOff x="9000" y="9829"/>
                <a:chExt cx="736" cy="178"/>
              </a:xfrm>
            </p:grpSpPr>
            <p:sp>
              <p:nvSpPr>
                <p:cNvPr id="60453" name="Line 10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4" name="Oval 10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6" name="Text Box 105"/>
              <p:cNvSpPr txBox="1">
                <a:spLocks noChangeArrowheads="1"/>
              </p:cNvSpPr>
              <p:nvPr/>
            </p:nvSpPr>
            <p:spPr bwMode="auto">
              <a:xfrm>
                <a:off x="8018463" y="3602037"/>
                <a:ext cx="977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Đường phố</a:t>
                </a:r>
              </a:p>
            </p:txBody>
          </p:sp>
          <p:grpSp>
            <p:nvGrpSpPr>
              <p:cNvPr id="60447" name="Group 106"/>
              <p:cNvGrpSpPr>
                <a:grpSpLocks/>
              </p:cNvGrpSpPr>
              <p:nvPr/>
            </p:nvGrpSpPr>
            <p:grpSpPr bwMode="auto">
              <a:xfrm rot="1848794">
                <a:off x="7275907" y="3866290"/>
                <a:ext cx="566738" cy="179424"/>
                <a:chOff x="9000" y="9829"/>
                <a:chExt cx="736" cy="178"/>
              </a:xfrm>
            </p:grpSpPr>
            <p:sp>
              <p:nvSpPr>
                <p:cNvPr id="60451" name="Line 10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2" name="Oval 10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8" name="Text Box 109"/>
              <p:cNvSpPr txBox="1">
                <a:spLocks noChangeArrowheads="1"/>
              </p:cNvSpPr>
              <p:nvPr/>
            </p:nvSpPr>
            <p:spPr bwMode="auto">
              <a:xfrm>
                <a:off x="7866063" y="3986212"/>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Thành phố</a:t>
                </a:r>
              </a:p>
            </p:txBody>
          </p:sp>
          <p:sp>
            <p:nvSpPr>
              <p:cNvPr id="60449" name="Line 110"/>
              <p:cNvSpPr>
                <a:spLocks noChangeShapeType="1"/>
              </p:cNvSpPr>
              <p:nvPr/>
            </p:nvSpPr>
            <p:spPr bwMode="auto">
              <a:xfrm>
                <a:off x="6287913" y="3770312"/>
                <a:ext cx="27781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0" name="Oval 97"/>
              <p:cNvSpPr>
                <a:spLocks noChangeArrowheads="1"/>
              </p:cNvSpPr>
              <p:nvPr/>
            </p:nvSpPr>
            <p:spPr bwMode="auto">
              <a:xfrm>
                <a:off x="6570662" y="3517900"/>
                <a:ext cx="973138" cy="534988"/>
              </a:xfrm>
              <a:prstGeom prst="ellipse">
                <a:avLst/>
              </a:prstGeom>
              <a:solidFill>
                <a:srgbClr val="FFFFFF"/>
              </a:solidFill>
              <a:ln w="25400">
                <a:solidFill>
                  <a:schemeClr val="tx2"/>
                </a:solidFill>
                <a:round/>
                <a:headEnd/>
                <a:tailEnd/>
              </a:ln>
            </p:spPr>
            <p:txBody>
              <a:bodyPr lIns="0" rIns="0" anchor="ctr"/>
              <a:lstStyle/>
              <a:p>
                <a:pPr algn="ctr"/>
                <a:r>
                  <a:rPr lang="en-US" sz="1400" b="1">
                    <a:solidFill>
                      <a:schemeClr val="accent6">
                        <a:lumMod val="50000"/>
                      </a:schemeClr>
                    </a:solidFill>
                    <a:latin typeface="Tahoma" charset="0"/>
                    <a:cs typeface="Tahoma" charset="0"/>
                  </a:rPr>
                  <a:t>Địa chỉ</a:t>
                </a:r>
              </a:p>
            </p:txBody>
          </p:sp>
        </p:grpSp>
        <p:grpSp>
          <p:nvGrpSpPr>
            <p:cNvPr id="60428" name="Group 85"/>
            <p:cNvGrpSpPr>
              <a:grpSpLocks/>
            </p:cNvGrpSpPr>
            <p:nvPr/>
          </p:nvGrpSpPr>
          <p:grpSpPr bwMode="auto">
            <a:xfrm>
              <a:off x="5822950" y="1965325"/>
              <a:ext cx="2559050" cy="968375"/>
              <a:chOff x="5822950" y="1965325"/>
              <a:chExt cx="2559050" cy="968375"/>
            </a:xfrm>
          </p:grpSpPr>
          <p:sp>
            <p:nvSpPr>
              <p:cNvPr id="60429" name="Text Box 87"/>
              <p:cNvSpPr txBox="1">
                <a:spLocks noChangeArrowheads="1"/>
              </p:cNvSpPr>
              <p:nvPr/>
            </p:nvSpPr>
            <p:spPr bwMode="auto">
              <a:xfrm>
                <a:off x="7399338" y="1965325"/>
                <a:ext cx="8302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nhà</a:t>
                </a:r>
              </a:p>
            </p:txBody>
          </p:sp>
          <p:grpSp>
            <p:nvGrpSpPr>
              <p:cNvPr id="60430" name="Group 88"/>
              <p:cNvGrpSpPr>
                <a:grpSpLocks/>
              </p:cNvGrpSpPr>
              <p:nvPr/>
            </p:nvGrpSpPr>
            <p:grpSpPr bwMode="auto">
              <a:xfrm>
                <a:off x="6740537" y="2300160"/>
                <a:ext cx="568326" cy="176220"/>
                <a:chOff x="9000" y="9883"/>
                <a:chExt cx="736" cy="178"/>
              </a:xfrm>
            </p:grpSpPr>
            <p:sp>
              <p:nvSpPr>
                <p:cNvPr id="60440" name="Line 89"/>
                <p:cNvSpPr>
                  <a:spLocks noChangeShapeType="1"/>
                </p:cNvSpPr>
                <p:nvPr/>
              </p:nvSpPr>
              <p:spPr bwMode="auto">
                <a:xfrm flipV="1">
                  <a:off x="9000" y="9988"/>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41" name="Oval 90"/>
                <p:cNvSpPr>
                  <a:spLocks noChangeArrowheads="1"/>
                </p:cNvSpPr>
                <p:nvPr/>
              </p:nvSpPr>
              <p:spPr bwMode="auto">
                <a:xfrm>
                  <a:off x="9556" y="988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1" name="Text Box 91"/>
              <p:cNvSpPr txBox="1">
                <a:spLocks noChangeArrowheads="1"/>
              </p:cNvSpPr>
              <p:nvPr/>
            </p:nvSpPr>
            <p:spPr bwMode="auto">
              <a:xfrm>
                <a:off x="7404100" y="2246313"/>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Đường phố</a:t>
                </a:r>
              </a:p>
            </p:txBody>
          </p:sp>
          <p:grpSp>
            <p:nvGrpSpPr>
              <p:cNvPr id="60432" name="Group 92"/>
              <p:cNvGrpSpPr>
                <a:grpSpLocks/>
              </p:cNvGrpSpPr>
              <p:nvPr/>
            </p:nvGrpSpPr>
            <p:grpSpPr bwMode="auto">
              <a:xfrm rot="2343755">
                <a:off x="6756282" y="2521075"/>
                <a:ext cx="566738" cy="176220"/>
                <a:chOff x="9000" y="9829"/>
                <a:chExt cx="736" cy="178"/>
              </a:xfrm>
            </p:grpSpPr>
            <p:sp>
              <p:nvSpPr>
                <p:cNvPr id="60438"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39"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3" name="Text Box 95"/>
              <p:cNvSpPr txBox="1">
                <a:spLocks noChangeArrowheads="1"/>
              </p:cNvSpPr>
              <p:nvPr/>
            </p:nvSpPr>
            <p:spPr bwMode="auto">
              <a:xfrm>
                <a:off x="7327900" y="2573337"/>
                <a:ext cx="977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Thành phố</a:t>
                </a:r>
              </a:p>
            </p:txBody>
          </p:sp>
          <p:grpSp>
            <p:nvGrpSpPr>
              <p:cNvPr id="60434" name="Group 113"/>
              <p:cNvGrpSpPr>
                <a:grpSpLocks/>
              </p:cNvGrpSpPr>
              <p:nvPr/>
            </p:nvGrpSpPr>
            <p:grpSpPr bwMode="auto">
              <a:xfrm>
                <a:off x="6751997" y="2071712"/>
                <a:ext cx="568326" cy="176220"/>
                <a:chOff x="9000" y="9904"/>
                <a:chExt cx="736" cy="178"/>
              </a:xfrm>
            </p:grpSpPr>
            <p:sp>
              <p:nvSpPr>
                <p:cNvPr id="60436" name="Line 114"/>
                <p:cNvSpPr>
                  <a:spLocks noChangeShapeType="1"/>
                </p:cNvSpPr>
                <p:nvPr/>
              </p:nvSpPr>
              <p:spPr bwMode="auto">
                <a:xfrm flipV="1">
                  <a:off x="9000" y="10009"/>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37" name="Oval 115"/>
                <p:cNvSpPr>
                  <a:spLocks noChangeArrowheads="1"/>
                </p:cNvSpPr>
                <p:nvPr/>
              </p:nvSpPr>
              <p:spPr bwMode="auto">
                <a:xfrm>
                  <a:off x="9556" y="9904"/>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5" name="Rectangle 86"/>
              <p:cNvSpPr>
                <a:spLocks noChangeArrowheads="1"/>
              </p:cNvSpPr>
              <p:nvPr/>
            </p:nvSpPr>
            <p:spPr bwMode="auto">
              <a:xfrm>
                <a:off x="5822950" y="2095499"/>
                <a:ext cx="1111250" cy="463551"/>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accent6">
                        <a:lumMod val="50000"/>
                      </a:schemeClr>
                    </a:solidFill>
                    <a:latin typeface="Tahoma" charset="0"/>
                    <a:cs typeface="Tahoma" charset="0"/>
                  </a:rPr>
                  <a:t>CON NGƯỜI</a:t>
                </a:r>
              </a:p>
            </p:txBody>
          </p:sp>
        </p:grpSp>
      </p:grpSp>
    </p:spTree>
    <p:extLst>
      <p:ext uri="{BB962C8B-B14F-4D97-AF65-F5344CB8AC3E}">
        <p14:creationId xmlns:p14="http://schemas.microsoft.com/office/powerpoint/2010/main" val="3620437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Rectangle 8"/>
          <p:cNvSpPr>
            <a:spLocks noGrp="1" noChangeArrowheads="1"/>
          </p:cNvSpPr>
          <p:nvPr>
            <p:ph type="title"/>
          </p:nvPr>
        </p:nvSpPr>
        <p:spPr/>
        <p:txBody>
          <a:bodyPr/>
          <a:lstStyle/>
          <a:p>
            <a:r>
              <a:rPr lang="en-US"/>
              <a:t>Phương pháp phân tích dữ liệu</a:t>
            </a:r>
          </a:p>
        </p:txBody>
      </p:sp>
      <p:sp>
        <p:nvSpPr>
          <p:cNvPr id="61449" name="Rectangle 9"/>
          <p:cNvSpPr>
            <a:spLocks noGrp="1" noChangeArrowheads="1"/>
          </p:cNvSpPr>
          <p:nvPr>
            <p:ph idx="1"/>
          </p:nvPr>
        </p:nvSpPr>
        <p:spPr/>
        <p:txBody>
          <a:bodyPr/>
          <a:lstStyle/>
          <a:p>
            <a:r>
              <a:rPr lang="en-US"/>
              <a:t>Luật căn bản </a:t>
            </a:r>
          </a:p>
          <a:p>
            <a:r>
              <a:rPr lang="en-US"/>
              <a:t>Chiến lược phân tích lược đồ</a:t>
            </a:r>
          </a:p>
          <a:p>
            <a:pPr lvl="1"/>
            <a:r>
              <a:rPr lang="en-US"/>
              <a:t>Trên xuống (top-down)</a:t>
            </a:r>
          </a:p>
          <a:p>
            <a:pPr lvl="1"/>
            <a:r>
              <a:rPr lang="en-US"/>
              <a:t>Dưới lên (bottom-up)</a:t>
            </a:r>
          </a:p>
          <a:p>
            <a:pPr lvl="1"/>
            <a:r>
              <a:rPr lang="en-US"/>
              <a:t>Phối hợp (mixed)</a:t>
            </a:r>
          </a:p>
          <a:p>
            <a:pPr lvl="1"/>
            <a:r>
              <a:rPr lang="en-US"/>
              <a:t>Trong ra ngoài (inside-out)</a:t>
            </a:r>
          </a:p>
          <a:p>
            <a:pPr lvl="1"/>
            <a:endParaRPr lang="en-US"/>
          </a:p>
        </p:txBody>
      </p:sp>
    </p:spTree>
    <p:extLst>
      <p:ext uri="{BB962C8B-B14F-4D97-AF65-F5344CB8AC3E}">
        <p14:creationId xmlns:p14="http://schemas.microsoft.com/office/powerpoint/2010/main" val="35087028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5" name="Rectangle 21"/>
          <p:cNvSpPr>
            <a:spLocks noGrp="1" noChangeArrowheads="1"/>
          </p:cNvSpPr>
          <p:nvPr>
            <p:ph type="title"/>
          </p:nvPr>
        </p:nvSpPr>
        <p:spPr/>
        <p:txBody>
          <a:bodyPr/>
          <a:lstStyle/>
          <a:p>
            <a:r>
              <a:rPr lang="en-US"/>
              <a:t>Chiến lược trên xuống</a:t>
            </a:r>
          </a:p>
        </p:txBody>
      </p:sp>
      <p:sp>
        <p:nvSpPr>
          <p:cNvPr id="2" name="Content Placeholder 1"/>
          <p:cNvSpPr>
            <a:spLocks noGrp="1"/>
          </p:cNvSpPr>
          <p:nvPr>
            <p:ph idx="1"/>
          </p:nvPr>
        </p:nvSpPr>
        <p:spPr/>
        <p:txBody>
          <a:bodyPr/>
          <a:lstStyle/>
          <a:p>
            <a:endParaRPr lang="en-US"/>
          </a:p>
        </p:txBody>
      </p:sp>
      <p:sp>
        <p:nvSpPr>
          <p:cNvPr id="62470" name="AutoShape 52"/>
          <p:cNvSpPr>
            <a:spLocks noChangeArrowheads="1"/>
          </p:cNvSpPr>
          <p:nvPr/>
        </p:nvSpPr>
        <p:spPr bwMode="auto">
          <a:xfrm>
            <a:off x="1479550" y="4838398"/>
            <a:ext cx="5149850" cy="906462"/>
          </a:xfrm>
          <a:prstGeom prst="parallelogram">
            <a:avLst>
              <a:gd name="adj" fmla="val 133220"/>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1" name="AutoShape 53"/>
          <p:cNvSpPr>
            <a:spLocks noChangeArrowheads="1"/>
          </p:cNvSpPr>
          <p:nvPr/>
        </p:nvSpPr>
        <p:spPr bwMode="auto">
          <a:xfrm>
            <a:off x="1819275" y="3077860"/>
            <a:ext cx="4505325" cy="685800"/>
          </a:xfrm>
          <a:prstGeom prst="parallelogram">
            <a:avLst>
              <a:gd name="adj" fmla="val 139966"/>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2" name="AutoShape 54"/>
          <p:cNvSpPr>
            <a:spLocks noChangeArrowheads="1"/>
          </p:cNvSpPr>
          <p:nvPr/>
        </p:nvSpPr>
        <p:spPr bwMode="auto">
          <a:xfrm>
            <a:off x="1743075" y="3916060"/>
            <a:ext cx="5038725" cy="754063"/>
          </a:xfrm>
          <a:prstGeom prst="parallelogram">
            <a:avLst>
              <a:gd name="adj" fmla="val 140108"/>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3" name="Line 55"/>
          <p:cNvSpPr>
            <a:spLocks noChangeShapeType="1"/>
          </p:cNvSpPr>
          <p:nvPr/>
        </p:nvSpPr>
        <p:spPr bwMode="auto">
          <a:xfrm flipH="1">
            <a:off x="2667000" y="2773060"/>
            <a:ext cx="914400" cy="2438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4" name="Oval 56"/>
          <p:cNvSpPr>
            <a:spLocks noChangeArrowheads="1"/>
          </p:cNvSpPr>
          <p:nvPr/>
        </p:nvSpPr>
        <p:spPr bwMode="auto">
          <a:xfrm>
            <a:off x="3581400" y="2595260"/>
            <a:ext cx="1020763" cy="304800"/>
          </a:xfrm>
          <a:prstGeom prst="ellipse">
            <a:avLst/>
          </a:prstGeom>
          <a:solidFill>
            <a:schemeClr val="accent1"/>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5" name="Oval 57" descr="Divot"/>
          <p:cNvSpPr>
            <a:spLocks noChangeArrowheads="1"/>
          </p:cNvSpPr>
          <p:nvPr/>
        </p:nvSpPr>
        <p:spPr bwMode="auto">
          <a:xfrm>
            <a:off x="3365500" y="3230260"/>
            <a:ext cx="1574800" cy="365125"/>
          </a:xfrm>
          <a:prstGeom prst="ellipse">
            <a:avLst/>
          </a:prstGeom>
          <a:pattFill prst="divot">
            <a:fgClr>
              <a:srgbClr val="339966"/>
            </a:fgClr>
            <a:bgClr>
              <a:srgbClr val="FFFFFF"/>
            </a:bgClr>
          </a:patt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6" name="Oval 59" descr="Large confetti"/>
          <p:cNvSpPr>
            <a:spLocks noChangeArrowheads="1"/>
          </p:cNvSpPr>
          <p:nvPr/>
        </p:nvSpPr>
        <p:spPr bwMode="auto">
          <a:xfrm>
            <a:off x="2670175" y="4911423"/>
            <a:ext cx="3090863" cy="606425"/>
          </a:xfrm>
          <a:prstGeom prst="ellipse">
            <a:avLst/>
          </a:prstGeom>
          <a:pattFill prst="lgConfetti">
            <a:fgClr>
              <a:srgbClr val="000000"/>
            </a:fgClr>
            <a:bgClr>
              <a:srgbClr val="FFFFFF"/>
            </a:bgClr>
          </a:patt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7" name="Text Box 60"/>
          <p:cNvSpPr txBox="1">
            <a:spLocks noChangeArrowheads="1"/>
          </p:cNvSpPr>
          <p:nvPr/>
        </p:nvSpPr>
        <p:spPr bwMode="auto">
          <a:xfrm>
            <a:off x="4495800" y="2315860"/>
            <a:ext cx="12874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Lĩnh</a:t>
            </a:r>
            <a:r>
              <a:rPr lang="en-US" sz="1400" b="1" dirty="0" smtClean="0">
                <a:solidFill>
                  <a:srgbClr val="5B125A"/>
                </a:solidFill>
                <a:cs typeface="Tahoma" charset="0"/>
              </a:rPr>
              <a:t> </a:t>
            </a:r>
            <a:r>
              <a:rPr lang="en-US" sz="1400" b="1" dirty="0" err="1" smtClean="0">
                <a:solidFill>
                  <a:srgbClr val="5B125A"/>
                </a:solidFill>
                <a:cs typeface="Tahoma" charset="0"/>
              </a:rPr>
              <a:t>vực</a:t>
            </a:r>
            <a:r>
              <a:rPr lang="en-US" sz="1400" b="1" dirty="0" smtClean="0">
                <a:solidFill>
                  <a:srgbClr val="5B125A"/>
                </a:solidFill>
                <a:cs typeface="Tahoma" charset="0"/>
              </a:rPr>
              <a:t> </a:t>
            </a:r>
            <a:r>
              <a:rPr lang="en-US" sz="1400" b="1" dirty="0" err="1" smtClean="0">
                <a:solidFill>
                  <a:srgbClr val="5B125A"/>
                </a:solidFill>
                <a:cs typeface="Tahoma" charset="0"/>
              </a:rPr>
              <a:t>ứng</a:t>
            </a:r>
            <a:r>
              <a:rPr lang="en-US" sz="1400" b="1" dirty="0" smtClean="0">
                <a:solidFill>
                  <a:srgbClr val="5B125A"/>
                </a:solidFill>
                <a:cs typeface="Tahoma" charset="0"/>
              </a:rPr>
              <a:t> </a:t>
            </a:r>
            <a:r>
              <a:rPr lang="en-US" sz="1400" b="1" dirty="0" err="1" smtClean="0">
                <a:solidFill>
                  <a:srgbClr val="5B125A"/>
                </a:solidFill>
                <a:cs typeface="Tahoma" charset="0"/>
              </a:rPr>
              <a:t>dụng</a:t>
            </a:r>
            <a:endParaRPr lang="en-US" sz="1400" b="1" dirty="0">
              <a:solidFill>
                <a:srgbClr val="5B125A"/>
              </a:solidFill>
              <a:cs typeface="Tahoma" charset="0"/>
            </a:endParaRPr>
          </a:p>
        </p:txBody>
      </p:sp>
      <p:sp>
        <p:nvSpPr>
          <p:cNvPr id="62478" name="Text Box 61"/>
          <p:cNvSpPr txBox="1">
            <a:spLocks noChangeArrowheads="1"/>
          </p:cNvSpPr>
          <p:nvPr/>
        </p:nvSpPr>
        <p:spPr bwMode="auto">
          <a:xfrm>
            <a:off x="6532563" y="3193748"/>
            <a:ext cx="14684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1</a:t>
            </a:r>
            <a:endParaRPr lang="en-US" sz="1400" b="1" dirty="0">
              <a:solidFill>
                <a:srgbClr val="5B125A"/>
              </a:solidFill>
              <a:cs typeface="Tahoma" charset="0"/>
            </a:endParaRPr>
          </a:p>
        </p:txBody>
      </p:sp>
      <p:sp>
        <p:nvSpPr>
          <p:cNvPr id="62479" name="Text Box 62"/>
          <p:cNvSpPr txBox="1">
            <a:spLocks noChangeArrowheads="1"/>
          </p:cNvSpPr>
          <p:nvPr/>
        </p:nvSpPr>
        <p:spPr bwMode="auto">
          <a:xfrm>
            <a:off x="6662738" y="3955748"/>
            <a:ext cx="14906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2</a:t>
            </a:r>
            <a:endParaRPr lang="en-US" sz="1400" b="1" dirty="0">
              <a:solidFill>
                <a:srgbClr val="5B125A"/>
              </a:solidFill>
              <a:cs typeface="Tahoma" charset="0"/>
            </a:endParaRPr>
          </a:p>
        </p:txBody>
      </p:sp>
      <p:sp>
        <p:nvSpPr>
          <p:cNvPr id="62480" name="Text Box 63"/>
          <p:cNvSpPr txBox="1">
            <a:spLocks noChangeArrowheads="1"/>
          </p:cNvSpPr>
          <p:nvPr/>
        </p:nvSpPr>
        <p:spPr bwMode="auto">
          <a:xfrm>
            <a:off x="6789738" y="4982860"/>
            <a:ext cx="12874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a:t>
            </a:r>
            <a:r>
              <a:rPr lang="en-US" sz="1400" b="1" dirty="0" err="1" smtClean="0">
                <a:solidFill>
                  <a:srgbClr val="5B125A"/>
                </a:solidFill>
                <a:cs typeface="Tahoma" charset="0"/>
              </a:rPr>
              <a:t>cuối</a:t>
            </a:r>
            <a:r>
              <a:rPr lang="en-US" sz="1400" b="1" dirty="0" smtClean="0">
                <a:solidFill>
                  <a:srgbClr val="5B125A"/>
                </a:solidFill>
                <a:cs typeface="Tahoma" charset="0"/>
              </a:rPr>
              <a:t> </a:t>
            </a:r>
            <a:r>
              <a:rPr lang="en-US" sz="1400" b="1" dirty="0" err="1" smtClean="0">
                <a:solidFill>
                  <a:srgbClr val="5B125A"/>
                </a:solidFill>
                <a:cs typeface="Tahoma" charset="0"/>
              </a:rPr>
              <a:t>cùng</a:t>
            </a:r>
            <a:endParaRPr lang="en-US" sz="1400" b="1" dirty="0">
              <a:solidFill>
                <a:srgbClr val="5B125A"/>
              </a:solidFill>
              <a:cs typeface="Tahoma" charset="0"/>
            </a:endParaRPr>
          </a:p>
        </p:txBody>
      </p:sp>
      <p:sp>
        <p:nvSpPr>
          <p:cNvPr id="62481" name="Line 64"/>
          <p:cNvSpPr>
            <a:spLocks noChangeShapeType="1"/>
          </p:cNvSpPr>
          <p:nvPr/>
        </p:nvSpPr>
        <p:spPr bwMode="auto">
          <a:xfrm>
            <a:off x="4572000" y="2696860"/>
            <a:ext cx="1219200" cy="2514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Oval 58" descr="Solid diamond"/>
          <p:cNvSpPr>
            <a:spLocks noChangeArrowheads="1"/>
          </p:cNvSpPr>
          <p:nvPr/>
        </p:nvSpPr>
        <p:spPr bwMode="auto">
          <a:xfrm>
            <a:off x="3016250" y="4068460"/>
            <a:ext cx="2317750" cy="482600"/>
          </a:xfrm>
          <a:prstGeom prst="ellipse">
            <a:avLst/>
          </a:prstGeom>
          <a:pattFill prst="solidDmnd">
            <a:fgClr>
              <a:srgbClr val="008000"/>
            </a:fgClr>
            <a:bgClr>
              <a:srgbClr val="FFFFFF"/>
            </a:bgClr>
          </a:pattFill>
          <a:ln w="25400">
            <a:solidFill>
              <a:schemeClr val="tx2"/>
            </a:solidFill>
            <a:round/>
            <a:headEnd/>
            <a:tailEnd/>
          </a:ln>
        </p:spPr>
        <p:txBody>
          <a:bodyPr/>
          <a:lstStyle/>
          <a:p>
            <a:endParaRPr lang="en-US" sz="3200">
              <a:latin typeface="Tahoma" charset="0"/>
            </a:endParaRPr>
          </a:p>
        </p:txBody>
      </p:sp>
    </p:spTree>
    <p:extLst>
      <p:ext uri="{BB962C8B-B14F-4D97-AF65-F5344CB8AC3E}">
        <p14:creationId xmlns:p14="http://schemas.microsoft.com/office/powerpoint/2010/main" val="30367804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5" name="Rectangle 17"/>
          <p:cNvSpPr>
            <a:spLocks noGrp="1" noChangeArrowheads="1"/>
          </p:cNvSpPr>
          <p:nvPr>
            <p:ph type="title"/>
          </p:nvPr>
        </p:nvSpPr>
        <p:spPr/>
        <p:txBody>
          <a:bodyPr/>
          <a:lstStyle/>
          <a:p>
            <a:r>
              <a:rPr lang="en-US"/>
              <a:t>Ví dụ</a:t>
            </a:r>
          </a:p>
        </p:txBody>
      </p:sp>
      <p:sp>
        <p:nvSpPr>
          <p:cNvPr id="63506" name="Rectangle 18"/>
          <p:cNvSpPr>
            <a:spLocks noGrp="1" noChangeArrowheads="1"/>
          </p:cNvSpPr>
          <p:nvPr>
            <p:ph idx="1"/>
          </p:nvPr>
        </p:nvSpPr>
        <p:spPr/>
        <p:txBody>
          <a:bodyPr/>
          <a:lstStyle/>
          <a:p>
            <a:r>
              <a:rPr lang="en-US"/>
              <a:t>Ứng dụng Quản lý nhân chủng học</a:t>
            </a:r>
          </a:p>
        </p:txBody>
      </p:sp>
      <p:sp>
        <p:nvSpPr>
          <p:cNvPr id="63495" name="Rectangle 35"/>
          <p:cNvSpPr>
            <a:spLocks noChangeArrowheads="1"/>
          </p:cNvSpPr>
          <p:nvPr/>
        </p:nvSpPr>
        <p:spPr bwMode="auto">
          <a:xfrm>
            <a:off x="3048000" y="2773060"/>
            <a:ext cx="2590800" cy="595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nhân chủng học</a:t>
            </a:r>
          </a:p>
        </p:txBody>
      </p:sp>
      <p:sp>
        <p:nvSpPr>
          <p:cNvPr id="63496" name="Rectangle 37"/>
          <p:cNvSpPr>
            <a:spLocks noChangeArrowheads="1"/>
          </p:cNvSpPr>
          <p:nvPr/>
        </p:nvSpPr>
        <p:spPr bwMode="auto">
          <a:xfrm>
            <a:off x="5737225" y="4798710"/>
            <a:ext cx="1273175" cy="7731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vị trí</a:t>
            </a:r>
          </a:p>
        </p:txBody>
      </p:sp>
      <p:sp>
        <p:nvSpPr>
          <p:cNvPr id="63497" name="AutoShape 38"/>
          <p:cNvSpPr>
            <a:spLocks noChangeArrowheads="1"/>
          </p:cNvSpPr>
          <p:nvPr/>
        </p:nvSpPr>
        <p:spPr bwMode="auto">
          <a:xfrm>
            <a:off x="3394075" y="4701873"/>
            <a:ext cx="1916113" cy="966787"/>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 đến</a:t>
            </a:r>
          </a:p>
        </p:txBody>
      </p:sp>
      <p:sp>
        <p:nvSpPr>
          <p:cNvPr id="63498" name="Line 39"/>
          <p:cNvSpPr>
            <a:spLocks noChangeShapeType="1"/>
          </p:cNvSpPr>
          <p:nvPr/>
        </p:nvSpPr>
        <p:spPr bwMode="auto">
          <a:xfrm>
            <a:off x="2541588" y="5184473"/>
            <a:ext cx="85248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63499" name="Line 40"/>
          <p:cNvSpPr>
            <a:spLocks noChangeShapeType="1"/>
          </p:cNvSpPr>
          <p:nvPr/>
        </p:nvSpPr>
        <p:spPr bwMode="auto">
          <a:xfrm>
            <a:off x="5310188" y="5184473"/>
            <a:ext cx="42703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63500" name="Text Box 42"/>
          <p:cNvSpPr txBox="1">
            <a:spLocks noChangeArrowheads="1"/>
          </p:cNvSpPr>
          <p:nvPr/>
        </p:nvSpPr>
        <p:spPr bwMode="auto">
          <a:xfrm>
            <a:off x="6224337" y="2925460"/>
            <a:ext cx="17324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khởi tạo</a:t>
            </a:r>
          </a:p>
        </p:txBody>
      </p:sp>
      <p:sp>
        <p:nvSpPr>
          <p:cNvPr id="63501" name="Text Box 44"/>
          <p:cNvSpPr txBox="1">
            <a:spLocks noChangeArrowheads="1"/>
          </p:cNvSpPr>
          <p:nvPr/>
        </p:nvSpPr>
        <p:spPr bwMode="auto">
          <a:xfrm>
            <a:off x="6407150" y="6049660"/>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Tinh chế lần 1</a:t>
            </a:r>
          </a:p>
        </p:txBody>
      </p:sp>
      <p:sp>
        <p:nvSpPr>
          <p:cNvPr id="63502" name="AutoShape 46"/>
          <p:cNvSpPr>
            <a:spLocks noChangeArrowheads="1"/>
          </p:cNvSpPr>
          <p:nvPr/>
        </p:nvSpPr>
        <p:spPr bwMode="auto">
          <a:xfrm>
            <a:off x="4114800" y="3687460"/>
            <a:ext cx="381000" cy="533400"/>
          </a:xfrm>
          <a:prstGeom prst="downArrow">
            <a:avLst>
              <a:gd name="adj1" fmla="val 50000"/>
              <a:gd name="adj2" fmla="val 24999"/>
            </a:avLst>
          </a:prstGeom>
          <a:solidFill>
            <a:schemeClr val="tx1"/>
          </a:solidFill>
          <a:ln w="9525">
            <a:solidFill>
              <a:schemeClr val="accent1"/>
            </a:solidFill>
            <a:miter lim="800000"/>
            <a:headEnd/>
            <a:tailEnd/>
          </a:ln>
        </p:spPr>
        <p:txBody>
          <a:bodyPr wrap="none" anchor="ctr"/>
          <a:lstStyle/>
          <a:p>
            <a:pPr algn="ctr"/>
            <a:endParaRPr lang="en-US" sz="1400" b="1">
              <a:solidFill>
                <a:schemeClr val="tx2"/>
              </a:solidFill>
              <a:latin typeface="Tahoma" charset="0"/>
              <a:cs typeface="Tahoma" charset="0"/>
            </a:endParaRPr>
          </a:p>
        </p:txBody>
      </p:sp>
      <p:sp>
        <p:nvSpPr>
          <p:cNvPr id="63503" name="Rectangle 36"/>
          <p:cNvSpPr>
            <a:spLocks noChangeArrowheads="1"/>
          </p:cNvSpPr>
          <p:nvPr/>
        </p:nvSpPr>
        <p:spPr bwMode="auto">
          <a:xfrm>
            <a:off x="1420813" y="4789185"/>
            <a:ext cx="1398587" cy="77470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con người</a:t>
            </a:r>
          </a:p>
        </p:txBody>
      </p:sp>
    </p:spTree>
    <p:extLst>
      <p:ext uri="{BB962C8B-B14F-4D97-AF65-F5344CB8AC3E}">
        <p14:creationId xmlns:p14="http://schemas.microsoft.com/office/powerpoint/2010/main" val="9336500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46" name="Rectangle 34"/>
          <p:cNvSpPr>
            <a:spLocks noGrp="1" noChangeArrowheads="1"/>
          </p:cNvSpPr>
          <p:nvPr>
            <p:ph type="title"/>
          </p:nvPr>
        </p:nvSpPr>
        <p:spPr/>
        <p:txBody>
          <a:bodyPr/>
          <a:lstStyle/>
          <a:p>
            <a:r>
              <a:rPr lang="en-US"/>
              <a:t>Ví dụ</a:t>
            </a:r>
          </a:p>
        </p:txBody>
      </p:sp>
      <p:sp>
        <p:nvSpPr>
          <p:cNvPr id="64547" name="Rectangle 35"/>
          <p:cNvSpPr>
            <a:spLocks noGrp="1" noChangeArrowheads="1"/>
          </p:cNvSpPr>
          <p:nvPr>
            <p:ph idx="1"/>
          </p:nvPr>
        </p:nvSpPr>
        <p:spPr/>
        <p:txBody>
          <a:bodyPr/>
          <a:lstStyle/>
          <a:p>
            <a:r>
              <a:rPr lang="en-US"/>
              <a:t>Ứng dụng Quản lý nhân chủng học</a:t>
            </a:r>
          </a:p>
        </p:txBody>
      </p:sp>
      <p:grpSp>
        <p:nvGrpSpPr>
          <p:cNvPr id="64519" name="Group 53"/>
          <p:cNvGrpSpPr>
            <a:grpSpLocks/>
          </p:cNvGrpSpPr>
          <p:nvPr/>
        </p:nvGrpSpPr>
        <p:grpSpPr bwMode="auto">
          <a:xfrm>
            <a:off x="1066800" y="3762040"/>
            <a:ext cx="7239000" cy="2095500"/>
            <a:chOff x="864" y="1368"/>
            <a:chExt cx="3168" cy="1009"/>
          </a:xfrm>
        </p:grpSpPr>
        <p:sp>
          <p:nvSpPr>
            <p:cNvPr id="64525" name="Rectangle 33"/>
            <p:cNvSpPr>
              <a:spLocks noChangeArrowheads="1"/>
            </p:cNvSpPr>
            <p:nvPr/>
          </p:nvSpPr>
          <p:spPr bwMode="auto">
            <a:xfrm>
              <a:off x="1224" y="165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sp>
          <p:nvSpPr>
            <p:cNvPr id="64526" name="Rectangle 34"/>
            <p:cNvSpPr>
              <a:spLocks noChangeArrowheads="1"/>
            </p:cNvSpPr>
            <p:nvPr/>
          </p:nvSpPr>
          <p:spPr bwMode="auto">
            <a:xfrm>
              <a:off x="2952" y="1657"/>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VỊ TRÍ</a:t>
              </a:r>
            </a:p>
          </p:txBody>
        </p:sp>
        <p:sp>
          <p:nvSpPr>
            <p:cNvPr id="64527" name="Rectangle 35"/>
            <p:cNvSpPr>
              <a:spLocks noChangeArrowheads="1"/>
            </p:cNvSpPr>
            <p:nvPr/>
          </p:nvSpPr>
          <p:spPr bwMode="auto">
            <a:xfrm>
              <a:off x="864" y="2161"/>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ĐÀN ÔNG</a:t>
              </a:r>
            </a:p>
          </p:txBody>
        </p:sp>
        <p:sp>
          <p:nvSpPr>
            <p:cNvPr id="64528" name="Rectangle 36"/>
            <p:cNvSpPr>
              <a:spLocks noChangeArrowheads="1"/>
            </p:cNvSpPr>
            <p:nvPr/>
          </p:nvSpPr>
          <p:spPr bwMode="auto">
            <a:xfrm>
              <a:off x="1656"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PHỤ NỮ</a:t>
              </a:r>
            </a:p>
          </p:txBody>
        </p:sp>
        <p:sp>
          <p:nvSpPr>
            <p:cNvPr id="64529" name="Rectangle 37"/>
            <p:cNvSpPr>
              <a:spLocks noChangeArrowheads="1"/>
            </p:cNvSpPr>
            <p:nvPr/>
          </p:nvSpPr>
          <p:spPr bwMode="auto">
            <a:xfrm>
              <a:off x="2448"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QUỐC GIA</a:t>
              </a:r>
            </a:p>
          </p:txBody>
        </p:sp>
        <p:sp>
          <p:nvSpPr>
            <p:cNvPr id="64530" name="Rectangle 38"/>
            <p:cNvSpPr>
              <a:spLocks noChangeArrowheads="1"/>
            </p:cNvSpPr>
            <p:nvPr/>
          </p:nvSpPr>
          <p:spPr bwMode="auto">
            <a:xfrm>
              <a:off x="3456"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THÀNH PHỐ</a:t>
              </a:r>
            </a:p>
          </p:txBody>
        </p:sp>
        <p:sp>
          <p:nvSpPr>
            <p:cNvPr id="64531" name="Line 39"/>
            <p:cNvSpPr>
              <a:spLocks noChangeShapeType="1"/>
            </p:cNvSpPr>
            <p:nvPr/>
          </p:nvSpPr>
          <p:spPr bwMode="auto">
            <a:xfrm>
              <a:off x="1152" y="2016"/>
              <a:ext cx="7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2" name="Line 40"/>
            <p:cNvSpPr>
              <a:spLocks noChangeShapeType="1"/>
            </p:cNvSpPr>
            <p:nvPr/>
          </p:nvSpPr>
          <p:spPr bwMode="auto">
            <a:xfrm>
              <a:off x="1152"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3" name="Line 41"/>
            <p:cNvSpPr>
              <a:spLocks noChangeShapeType="1"/>
            </p:cNvSpPr>
            <p:nvPr/>
          </p:nvSpPr>
          <p:spPr bwMode="auto">
            <a:xfrm>
              <a:off x="1944"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4" name="Line 42"/>
            <p:cNvSpPr>
              <a:spLocks noChangeShapeType="1"/>
            </p:cNvSpPr>
            <p:nvPr/>
          </p:nvSpPr>
          <p:spPr bwMode="auto">
            <a:xfrm flipV="1">
              <a:off x="1512" y="1872"/>
              <a:ext cx="0"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5" name="Line 43"/>
            <p:cNvSpPr>
              <a:spLocks noChangeShapeType="1"/>
            </p:cNvSpPr>
            <p:nvPr/>
          </p:nvSpPr>
          <p:spPr bwMode="auto">
            <a:xfrm flipV="1">
              <a:off x="2736" y="2016"/>
              <a:ext cx="1008"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6" name="Line 44"/>
            <p:cNvSpPr>
              <a:spLocks noChangeShapeType="1"/>
            </p:cNvSpPr>
            <p:nvPr/>
          </p:nvSpPr>
          <p:spPr bwMode="auto">
            <a:xfrm>
              <a:off x="2736"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7" name="Line 45"/>
            <p:cNvSpPr>
              <a:spLocks noChangeShapeType="1"/>
            </p:cNvSpPr>
            <p:nvPr/>
          </p:nvSpPr>
          <p:spPr bwMode="auto">
            <a:xfrm>
              <a:off x="3744"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8" name="Line 46"/>
            <p:cNvSpPr>
              <a:spLocks noChangeShapeType="1"/>
            </p:cNvSpPr>
            <p:nvPr/>
          </p:nvSpPr>
          <p:spPr bwMode="auto">
            <a:xfrm flipV="1">
              <a:off x="3240" y="1872"/>
              <a:ext cx="0"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9" name="AutoShape 47"/>
            <p:cNvSpPr>
              <a:spLocks noChangeArrowheads="1"/>
            </p:cNvSpPr>
            <p:nvPr/>
          </p:nvSpPr>
          <p:spPr bwMode="auto">
            <a:xfrm>
              <a:off x="2160" y="1368"/>
              <a:ext cx="576" cy="29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Sinh tại</a:t>
              </a:r>
            </a:p>
          </p:txBody>
        </p:sp>
        <p:sp>
          <p:nvSpPr>
            <p:cNvPr id="64540" name="AutoShape 48"/>
            <p:cNvSpPr>
              <a:spLocks noChangeArrowheads="1"/>
            </p:cNvSpPr>
            <p:nvPr/>
          </p:nvSpPr>
          <p:spPr bwMode="auto">
            <a:xfrm>
              <a:off x="2160" y="1728"/>
              <a:ext cx="576" cy="29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Sống ở</a:t>
              </a:r>
            </a:p>
          </p:txBody>
        </p:sp>
        <p:sp>
          <p:nvSpPr>
            <p:cNvPr id="64541" name="Line 49"/>
            <p:cNvSpPr>
              <a:spLocks noChangeShapeType="1"/>
            </p:cNvSpPr>
            <p:nvPr/>
          </p:nvSpPr>
          <p:spPr bwMode="auto">
            <a:xfrm flipV="1">
              <a:off x="1800" y="1512"/>
              <a:ext cx="36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2" name="Line 50"/>
            <p:cNvSpPr>
              <a:spLocks noChangeShapeType="1"/>
            </p:cNvSpPr>
            <p:nvPr/>
          </p:nvSpPr>
          <p:spPr bwMode="auto">
            <a:xfrm>
              <a:off x="2736" y="1512"/>
              <a:ext cx="216"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3" name="Line 51"/>
            <p:cNvSpPr>
              <a:spLocks noChangeShapeType="1"/>
            </p:cNvSpPr>
            <p:nvPr/>
          </p:nvSpPr>
          <p:spPr bwMode="auto">
            <a:xfrm>
              <a:off x="1800" y="1800"/>
              <a:ext cx="360" cy="7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4" name="Line 52"/>
            <p:cNvSpPr>
              <a:spLocks noChangeShapeType="1"/>
            </p:cNvSpPr>
            <p:nvPr/>
          </p:nvSpPr>
          <p:spPr bwMode="auto">
            <a:xfrm flipV="1">
              <a:off x="2736" y="1800"/>
              <a:ext cx="216" cy="7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grpSp>
      <p:sp>
        <p:nvSpPr>
          <p:cNvPr id="64520" name="AutoShape 54"/>
          <p:cNvSpPr>
            <a:spLocks noChangeArrowheads="1"/>
          </p:cNvSpPr>
          <p:nvPr/>
        </p:nvSpPr>
        <p:spPr bwMode="auto">
          <a:xfrm>
            <a:off x="4419600" y="2733340"/>
            <a:ext cx="381000" cy="609600"/>
          </a:xfrm>
          <a:prstGeom prst="downArrow">
            <a:avLst>
              <a:gd name="adj1" fmla="val 50000"/>
              <a:gd name="adj2" fmla="val 41437"/>
            </a:avLst>
          </a:prstGeom>
          <a:solidFill>
            <a:schemeClr val="tx1"/>
          </a:solidFill>
          <a:ln w="9525">
            <a:solidFill>
              <a:schemeClr val="accent1"/>
            </a:solidFill>
            <a:miter lim="800000"/>
            <a:headEnd/>
            <a:tailEnd/>
          </a:ln>
        </p:spPr>
        <p:txBody>
          <a:bodyPr wrap="none" anchor="ctr"/>
          <a:lstStyle/>
          <a:p>
            <a:pPr algn="ctr"/>
            <a:endParaRPr lang="en-US" sz="1400" b="1">
              <a:solidFill>
                <a:srgbClr val="5B125A"/>
              </a:solidFill>
              <a:latin typeface="Tahoma" charset="0"/>
              <a:cs typeface="Tahoma" charset="0"/>
            </a:endParaRPr>
          </a:p>
        </p:txBody>
      </p:sp>
      <p:sp>
        <p:nvSpPr>
          <p:cNvPr id="52" name="Oval 55"/>
          <p:cNvSpPr>
            <a:spLocks noChangeArrowheads="1"/>
          </p:cNvSpPr>
          <p:nvPr/>
        </p:nvSpPr>
        <p:spPr bwMode="auto">
          <a:xfrm>
            <a:off x="609600" y="4104940"/>
            <a:ext cx="3886200" cy="2286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53" name="Oval 56"/>
          <p:cNvSpPr>
            <a:spLocks noChangeArrowheads="1"/>
          </p:cNvSpPr>
          <p:nvPr/>
        </p:nvSpPr>
        <p:spPr bwMode="auto">
          <a:xfrm>
            <a:off x="4572000" y="4181140"/>
            <a:ext cx="3962400" cy="2286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54" name="Oval 57"/>
          <p:cNvSpPr>
            <a:spLocks noChangeArrowheads="1"/>
          </p:cNvSpPr>
          <p:nvPr/>
        </p:nvSpPr>
        <p:spPr bwMode="auto">
          <a:xfrm>
            <a:off x="3810000" y="3647740"/>
            <a:ext cx="1752600" cy="1524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64524" name="Text Box 44"/>
          <p:cNvSpPr txBox="1">
            <a:spLocks noChangeArrowheads="1"/>
          </p:cNvSpPr>
          <p:nvPr/>
        </p:nvSpPr>
        <p:spPr bwMode="auto">
          <a:xfrm>
            <a:off x="7014204" y="3114340"/>
            <a:ext cx="1440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cs typeface="Tahoma" charset="0"/>
              </a:rPr>
              <a:t>Tinh chế lần 2</a:t>
            </a:r>
          </a:p>
          <a:p>
            <a:pPr algn="ctr" eaLnBrk="1" hangingPunct="1"/>
            <a:r>
              <a:rPr lang="en-US" sz="1400" b="1">
                <a:solidFill>
                  <a:srgbClr val="5B125A"/>
                </a:solidFill>
                <a:cs typeface="Tahoma" charset="0"/>
              </a:rPr>
              <a:t>(T2, T4)</a:t>
            </a:r>
          </a:p>
        </p:txBody>
      </p:sp>
    </p:spTree>
    <p:extLst>
      <p:ext uri="{BB962C8B-B14F-4D97-AF65-F5344CB8AC3E}">
        <p14:creationId xmlns:p14="http://schemas.microsoft.com/office/powerpoint/2010/main" val="38691385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0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strVal val="#ppt_w*0.05"/>
                                          </p:val>
                                        </p:tav>
                                        <p:tav tm="100000">
                                          <p:val>
                                            <p:strVal val="#ppt_w"/>
                                          </p:val>
                                        </p:tav>
                                      </p:tavLst>
                                    </p:anim>
                                    <p:anim calcmode="lin" valueType="num">
                                      <p:cBhvr>
                                        <p:cTn id="13" dur="500" fill="hold"/>
                                        <p:tgtEl>
                                          <p:spTgt spid="53"/>
                                        </p:tgtEl>
                                        <p:attrNameLst>
                                          <p:attrName>ppt_h</p:attrName>
                                        </p:attrNameLst>
                                      </p:cBhvr>
                                      <p:tavLst>
                                        <p:tav tm="0">
                                          <p:val>
                                            <p:strVal val="#ppt_h"/>
                                          </p:val>
                                        </p:tav>
                                        <p:tav tm="100000">
                                          <p:val>
                                            <p:strVal val="#ppt_h"/>
                                          </p:val>
                                        </p:tav>
                                      </p:tavLst>
                                    </p:anim>
                                    <p:anim calcmode="lin" valueType="num">
                                      <p:cBhvr>
                                        <p:cTn id="14" dur="500" fill="hold"/>
                                        <p:tgtEl>
                                          <p:spTgt spid="53"/>
                                        </p:tgtEl>
                                        <p:attrNameLst>
                                          <p:attrName>ppt_x</p:attrName>
                                        </p:attrNameLst>
                                      </p:cBhvr>
                                      <p:tavLst>
                                        <p:tav tm="0">
                                          <p:val>
                                            <p:strVal val="#ppt_x-.2"/>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Effect transition="in" filter="fade">
                                      <p:cBhvr>
                                        <p:cTn id="16" dur="500"/>
                                        <p:tgtEl>
                                          <p:spTgt spid="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strips(downLeft)">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4" name="Rectangle 88"/>
          <p:cNvSpPr>
            <a:spLocks noGrp="1" noChangeArrowheads="1"/>
          </p:cNvSpPr>
          <p:nvPr>
            <p:ph type="title"/>
          </p:nvPr>
        </p:nvSpPr>
        <p:spPr/>
        <p:txBody>
          <a:bodyPr/>
          <a:lstStyle/>
          <a:p>
            <a:r>
              <a:rPr lang="en-US"/>
              <a:t>Ví dụ</a:t>
            </a:r>
          </a:p>
        </p:txBody>
      </p:sp>
      <p:sp>
        <p:nvSpPr>
          <p:cNvPr id="65625" name="Rectangle 89"/>
          <p:cNvSpPr>
            <a:spLocks noGrp="1" noChangeArrowheads="1"/>
          </p:cNvSpPr>
          <p:nvPr>
            <p:ph idx="1"/>
          </p:nvPr>
        </p:nvSpPr>
        <p:spPr/>
        <p:txBody>
          <a:bodyPr/>
          <a:lstStyle/>
          <a:p>
            <a:r>
              <a:rPr lang="en-US"/>
              <a:t>Ứng dụng Quản lý nhân chủng học</a:t>
            </a:r>
          </a:p>
        </p:txBody>
      </p:sp>
      <p:sp>
        <p:nvSpPr>
          <p:cNvPr id="65543" name="Text Box 44"/>
          <p:cNvSpPr txBox="1">
            <a:spLocks noChangeArrowheads="1"/>
          </p:cNvSpPr>
          <p:nvPr/>
        </p:nvSpPr>
        <p:spPr bwMode="auto">
          <a:xfrm>
            <a:off x="6936862" y="2746282"/>
            <a:ext cx="1693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Tinh</a:t>
            </a:r>
            <a:r>
              <a:rPr lang="en-US" sz="1400" b="1" dirty="0">
                <a:solidFill>
                  <a:srgbClr val="C00000"/>
                </a:solidFill>
                <a:cs typeface="Tahoma" charset="0"/>
              </a:rPr>
              <a:t> </a:t>
            </a:r>
            <a:r>
              <a:rPr lang="en-US" sz="1400" b="1" dirty="0" err="1">
                <a:solidFill>
                  <a:srgbClr val="C00000"/>
                </a:solidFill>
                <a:cs typeface="Tahoma" charset="0"/>
              </a:rPr>
              <a:t>chế</a:t>
            </a:r>
            <a:r>
              <a:rPr lang="en-US" sz="1400" b="1" dirty="0">
                <a:solidFill>
                  <a:srgbClr val="C00000"/>
                </a:solidFill>
                <a:cs typeface="Tahoma" charset="0"/>
              </a:rPr>
              <a:t> </a:t>
            </a:r>
            <a:r>
              <a:rPr lang="en-US" sz="1400" b="1" dirty="0" err="1">
                <a:solidFill>
                  <a:srgbClr val="C00000"/>
                </a:solidFill>
                <a:cs typeface="Tahoma" charset="0"/>
              </a:rPr>
              <a:t>lần</a:t>
            </a:r>
            <a:r>
              <a:rPr lang="en-US" sz="1400" b="1" dirty="0">
                <a:solidFill>
                  <a:srgbClr val="C00000"/>
                </a:solidFill>
                <a:cs typeface="Tahoma" charset="0"/>
              </a:rPr>
              <a:t> </a:t>
            </a:r>
            <a:r>
              <a:rPr lang="en-US" sz="1400" b="1" dirty="0" err="1">
                <a:solidFill>
                  <a:srgbClr val="C00000"/>
                </a:solidFill>
                <a:cs typeface="Tahoma" charset="0"/>
              </a:rPr>
              <a:t>cuối</a:t>
            </a:r>
            <a:endParaRPr lang="en-US" sz="1400" b="1" dirty="0">
              <a:solidFill>
                <a:srgbClr val="C00000"/>
              </a:solidFill>
              <a:cs typeface="Tahoma" charset="0"/>
            </a:endParaRPr>
          </a:p>
          <a:p>
            <a:pPr eaLnBrk="1" hangingPunct="1"/>
            <a:r>
              <a:rPr lang="en-US" sz="1400" b="1" dirty="0">
                <a:solidFill>
                  <a:srgbClr val="C00000"/>
                </a:solidFill>
                <a:cs typeface="Tahoma" charset="0"/>
              </a:rPr>
              <a:t>(T1, T6)</a:t>
            </a:r>
          </a:p>
        </p:txBody>
      </p:sp>
      <p:sp>
        <p:nvSpPr>
          <p:cNvPr id="65544" name="AutoShape 42"/>
          <p:cNvSpPr>
            <a:spLocks noChangeArrowheads="1"/>
          </p:cNvSpPr>
          <p:nvPr/>
        </p:nvSpPr>
        <p:spPr bwMode="auto">
          <a:xfrm>
            <a:off x="4267200" y="2633125"/>
            <a:ext cx="381000" cy="457200"/>
          </a:xfrm>
          <a:prstGeom prst="downArrow">
            <a:avLst>
              <a:gd name="adj1" fmla="val 50000"/>
              <a:gd name="adj2" fmla="val 25000"/>
            </a:avLst>
          </a:prstGeom>
          <a:solidFill>
            <a:schemeClr val="tx1"/>
          </a:solidFill>
          <a:ln w="25400">
            <a:solidFill>
              <a:schemeClr val="accent1"/>
            </a:solidFill>
            <a:miter lim="800000"/>
            <a:headEnd/>
            <a:tailEnd/>
          </a:ln>
        </p:spPr>
        <p:txBody>
          <a:bodyPr wrap="none" anchor="ctr"/>
          <a:lstStyle/>
          <a:p>
            <a:endParaRPr lang="en-US" sz="1400" b="1">
              <a:solidFill>
                <a:schemeClr val="tx2"/>
              </a:solidFill>
              <a:latin typeface="Tahoma" charset="0"/>
              <a:cs typeface="Tahoma" charset="0"/>
            </a:endParaRPr>
          </a:p>
        </p:txBody>
      </p:sp>
      <p:grpSp>
        <p:nvGrpSpPr>
          <p:cNvPr id="65545" name="Group 136"/>
          <p:cNvGrpSpPr>
            <a:grpSpLocks/>
          </p:cNvGrpSpPr>
          <p:nvPr/>
        </p:nvGrpSpPr>
        <p:grpSpPr bwMode="auto">
          <a:xfrm>
            <a:off x="394689" y="3035370"/>
            <a:ext cx="8448675" cy="3810000"/>
            <a:chOff x="228600" y="2387840"/>
            <a:chExt cx="8449235" cy="3809280"/>
          </a:xfrm>
        </p:grpSpPr>
        <p:sp>
          <p:nvSpPr>
            <p:cNvPr id="65546"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sp>
          <p:nvSpPr>
            <p:cNvPr id="65547"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VỊ TRÍ</a:t>
              </a:r>
            </a:p>
          </p:txBody>
        </p:sp>
        <p:sp>
          <p:nvSpPr>
            <p:cNvPr id="65548"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ĐÀN ÔNG</a:t>
              </a:r>
            </a:p>
          </p:txBody>
        </p:sp>
        <p:sp>
          <p:nvSpPr>
            <p:cNvPr id="65549"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PHỤ NỮ</a:t>
              </a:r>
            </a:p>
          </p:txBody>
        </p:sp>
        <p:sp>
          <p:nvSpPr>
            <p:cNvPr id="65550"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QUỐC GIA</a:t>
              </a:r>
            </a:p>
          </p:txBody>
        </p:sp>
        <p:sp>
          <p:nvSpPr>
            <p:cNvPr id="65551"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2"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3"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4"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5"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6"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7"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8"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9"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0"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1"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2"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3" name="AutoShape 67"/>
            <p:cNvSpPr>
              <a:spLocks noChangeArrowheads="1"/>
            </p:cNvSpPr>
            <p:nvPr/>
          </p:nvSpPr>
          <p:spPr bwMode="auto">
            <a:xfrm>
              <a:off x="7104529" y="4775680"/>
              <a:ext cx="1326776" cy="652544"/>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5B125A"/>
                  </a:solidFill>
                  <a:latin typeface="Tahoma" charset="0"/>
                  <a:cs typeface="Tahoma" charset="0"/>
                </a:rPr>
                <a:t>Thuộc</a:t>
              </a:r>
            </a:p>
          </p:txBody>
        </p:sp>
        <p:sp>
          <p:nvSpPr>
            <p:cNvPr id="65564"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5"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nvGrpSpPr>
            <p:cNvPr id="65566" name="Group 70"/>
            <p:cNvGrpSpPr>
              <a:grpSpLocks/>
            </p:cNvGrpSpPr>
            <p:nvPr/>
          </p:nvGrpSpPr>
          <p:grpSpPr bwMode="auto">
            <a:xfrm rot="-9693903">
              <a:off x="1299882" y="2823885"/>
              <a:ext cx="679512" cy="159212"/>
              <a:chOff x="9000" y="9829"/>
              <a:chExt cx="736" cy="178"/>
            </a:xfrm>
          </p:grpSpPr>
          <p:sp>
            <p:nvSpPr>
              <p:cNvPr id="65621"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22"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67"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Họ tên</a:t>
              </a:r>
            </a:p>
          </p:txBody>
        </p:sp>
        <p:grpSp>
          <p:nvGrpSpPr>
            <p:cNvPr id="65568" name="Group 74"/>
            <p:cNvGrpSpPr>
              <a:grpSpLocks/>
            </p:cNvGrpSpPr>
            <p:nvPr/>
          </p:nvGrpSpPr>
          <p:grpSpPr bwMode="auto">
            <a:xfrm rot="10800000">
              <a:off x="1299882" y="2985340"/>
              <a:ext cx="679512" cy="159212"/>
              <a:chOff x="9000" y="9829"/>
              <a:chExt cx="736" cy="178"/>
            </a:xfrm>
          </p:grpSpPr>
          <p:sp>
            <p:nvSpPr>
              <p:cNvPr id="65619"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20"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69"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sinh</a:t>
              </a:r>
            </a:p>
          </p:txBody>
        </p:sp>
        <p:grpSp>
          <p:nvGrpSpPr>
            <p:cNvPr id="65570" name="Group 78"/>
            <p:cNvGrpSpPr>
              <a:grpSpLocks/>
            </p:cNvGrpSpPr>
            <p:nvPr/>
          </p:nvGrpSpPr>
          <p:grpSpPr bwMode="auto">
            <a:xfrm rot="10800000">
              <a:off x="1299882" y="3214067"/>
              <a:ext cx="679512" cy="159212"/>
              <a:chOff x="9000" y="9829"/>
              <a:chExt cx="736" cy="178"/>
            </a:xfrm>
          </p:grpSpPr>
          <p:sp>
            <p:nvSpPr>
              <p:cNvPr id="65617"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8"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71"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Chiều cao</a:t>
              </a:r>
            </a:p>
          </p:txBody>
        </p:sp>
        <p:grpSp>
          <p:nvGrpSpPr>
            <p:cNvPr id="65572" name="Group 82"/>
            <p:cNvGrpSpPr>
              <a:grpSpLocks/>
            </p:cNvGrpSpPr>
            <p:nvPr/>
          </p:nvGrpSpPr>
          <p:grpSpPr bwMode="auto">
            <a:xfrm rot="10014487">
              <a:off x="1299882" y="3469703"/>
              <a:ext cx="679512" cy="159212"/>
              <a:chOff x="9000" y="9829"/>
              <a:chExt cx="736" cy="178"/>
            </a:xfrm>
          </p:grpSpPr>
          <p:sp>
            <p:nvSpPr>
              <p:cNvPr id="65615"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6"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73"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Cân nặng</a:t>
              </a:r>
            </a:p>
          </p:txBody>
        </p:sp>
        <p:grpSp>
          <p:nvGrpSpPr>
            <p:cNvPr id="65574" name="Group 86"/>
            <p:cNvGrpSpPr>
              <a:grpSpLocks/>
            </p:cNvGrpSpPr>
            <p:nvPr/>
          </p:nvGrpSpPr>
          <p:grpSpPr bwMode="auto">
            <a:xfrm rot="-5400000">
              <a:off x="1384864" y="2788053"/>
              <a:ext cx="659272" cy="165847"/>
              <a:chOff x="9000" y="9829"/>
              <a:chExt cx="736" cy="178"/>
            </a:xfrm>
          </p:grpSpPr>
          <p:sp>
            <p:nvSpPr>
              <p:cNvPr id="65613"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4"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rgbClr val="5B125A"/>
                  </a:solidFill>
                  <a:latin typeface="Tahoma" charset="0"/>
                  <a:cs typeface="Tahoma" charset="0"/>
                </a:endParaRPr>
              </a:p>
            </p:txBody>
          </p:sp>
        </p:grpSp>
        <p:grpSp>
          <p:nvGrpSpPr>
            <p:cNvPr id="65575" name="Group 89"/>
            <p:cNvGrpSpPr>
              <a:grpSpLocks/>
            </p:cNvGrpSpPr>
            <p:nvPr/>
          </p:nvGrpSpPr>
          <p:grpSpPr bwMode="auto">
            <a:xfrm>
              <a:off x="7270376" y="2895895"/>
              <a:ext cx="679512" cy="159212"/>
              <a:chOff x="9000" y="9729"/>
              <a:chExt cx="736" cy="178"/>
            </a:xfrm>
          </p:grpSpPr>
          <p:sp>
            <p:nvSpPr>
              <p:cNvPr id="65611"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2"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pPr algn="ctr"/>
                <a:endParaRPr lang="en-US" sz="1400" b="1">
                  <a:solidFill>
                    <a:srgbClr val="5B125A"/>
                  </a:solidFill>
                  <a:latin typeface="Tahoma" charset="0"/>
                  <a:cs typeface="Tahoma" charset="0"/>
                </a:endParaRPr>
              </a:p>
            </p:txBody>
          </p:sp>
        </p:grpSp>
        <p:sp>
          <p:nvSpPr>
            <p:cNvPr id="65576"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a:t>
              </a:r>
            </a:p>
          </p:txBody>
        </p:sp>
        <p:grpSp>
          <p:nvGrpSpPr>
            <p:cNvPr id="65577" name="Group 93"/>
            <p:cNvGrpSpPr>
              <a:grpSpLocks/>
            </p:cNvGrpSpPr>
            <p:nvPr/>
          </p:nvGrpSpPr>
          <p:grpSpPr bwMode="auto">
            <a:xfrm>
              <a:off x="7270376" y="3200019"/>
              <a:ext cx="679512" cy="159212"/>
              <a:chOff x="9000" y="9708"/>
              <a:chExt cx="736" cy="178"/>
            </a:xfrm>
          </p:grpSpPr>
          <p:sp>
            <p:nvSpPr>
              <p:cNvPr id="65609"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0"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rgbClr val="5B125A"/>
                  </a:solidFill>
                  <a:latin typeface="Tahoma" charset="0"/>
                  <a:cs typeface="Tahoma" charset="0"/>
                </a:endParaRPr>
              </a:p>
            </p:txBody>
          </p:sp>
        </p:grpSp>
        <p:sp>
          <p:nvSpPr>
            <p:cNvPr id="65578"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Dân số</a:t>
              </a:r>
            </a:p>
          </p:txBody>
        </p:sp>
        <p:grpSp>
          <p:nvGrpSpPr>
            <p:cNvPr id="65579" name="Group 97"/>
            <p:cNvGrpSpPr>
              <a:grpSpLocks/>
            </p:cNvGrpSpPr>
            <p:nvPr/>
          </p:nvGrpSpPr>
          <p:grpSpPr bwMode="auto">
            <a:xfrm rot="8486496">
              <a:off x="4948518" y="4699849"/>
              <a:ext cx="679512" cy="159212"/>
              <a:chOff x="9000" y="9829"/>
              <a:chExt cx="736" cy="178"/>
            </a:xfrm>
          </p:grpSpPr>
          <p:sp>
            <p:nvSpPr>
              <p:cNvPr id="65607"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8"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0"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Châu lục</a:t>
              </a:r>
            </a:p>
          </p:txBody>
        </p:sp>
        <p:grpSp>
          <p:nvGrpSpPr>
            <p:cNvPr id="65581" name="Group 101"/>
            <p:cNvGrpSpPr>
              <a:grpSpLocks/>
            </p:cNvGrpSpPr>
            <p:nvPr/>
          </p:nvGrpSpPr>
          <p:grpSpPr bwMode="auto">
            <a:xfrm rot="10800000">
              <a:off x="6441141" y="5918680"/>
              <a:ext cx="679512" cy="159212"/>
              <a:chOff x="9000" y="9829"/>
              <a:chExt cx="736" cy="178"/>
            </a:xfrm>
          </p:grpSpPr>
          <p:sp>
            <p:nvSpPr>
              <p:cNvPr id="65605"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6"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b="1">
                  <a:solidFill>
                    <a:srgbClr val="5B125A"/>
                  </a:solidFill>
                  <a:latin typeface="Tahoma" charset="0"/>
                  <a:cs typeface="Tahoma" charset="0"/>
                </a:endParaRPr>
              </a:p>
            </p:txBody>
          </p:sp>
        </p:grpSp>
        <p:sp>
          <p:nvSpPr>
            <p:cNvPr id="65582"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a:t>
              </a:r>
            </a:p>
          </p:txBody>
        </p:sp>
        <p:grpSp>
          <p:nvGrpSpPr>
            <p:cNvPr id="65583" name="Group 105"/>
            <p:cNvGrpSpPr>
              <a:grpSpLocks/>
            </p:cNvGrpSpPr>
            <p:nvPr/>
          </p:nvGrpSpPr>
          <p:grpSpPr bwMode="auto">
            <a:xfrm rot="8486496">
              <a:off x="1134035" y="4765472"/>
              <a:ext cx="679512" cy="159212"/>
              <a:chOff x="9000" y="9829"/>
              <a:chExt cx="736" cy="178"/>
            </a:xfrm>
          </p:grpSpPr>
          <p:sp>
            <p:nvSpPr>
              <p:cNvPr id="65603"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4"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4"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Chức danh</a:t>
              </a:r>
            </a:p>
          </p:txBody>
        </p:sp>
        <p:grpSp>
          <p:nvGrpSpPr>
            <p:cNvPr id="65585" name="Group 109"/>
            <p:cNvGrpSpPr>
              <a:grpSpLocks/>
            </p:cNvGrpSpPr>
            <p:nvPr/>
          </p:nvGrpSpPr>
          <p:grpSpPr bwMode="auto">
            <a:xfrm rot="8486496">
              <a:off x="2756606" y="4744585"/>
              <a:ext cx="664742" cy="159212"/>
              <a:chOff x="9171" y="9993"/>
              <a:chExt cx="720" cy="178"/>
            </a:xfrm>
          </p:grpSpPr>
          <p:sp>
            <p:nvSpPr>
              <p:cNvPr id="65601"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2"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6"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con gái</a:t>
              </a:r>
            </a:p>
          </p:txBody>
        </p:sp>
        <p:sp>
          <p:nvSpPr>
            <p:cNvPr id="65587"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(1,1)</a:t>
              </a:r>
            </a:p>
          </p:txBody>
        </p:sp>
        <p:sp>
          <p:nvSpPr>
            <p:cNvPr id="65588"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89"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(1,n)</a:t>
              </a:r>
            </a:p>
          </p:txBody>
        </p:sp>
        <p:sp>
          <p:nvSpPr>
            <p:cNvPr id="65590"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91"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(1,1)</a:t>
              </a:r>
            </a:p>
          </p:txBody>
        </p:sp>
        <p:sp>
          <p:nvSpPr>
            <p:cNvPr id="65592"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93"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Sống ở</a:t>
              </a:r>
            </a:p>
          </p:txBody>
        </p:sp>
        <p:sp>
          <p:nvSpPr>
            <p:cNvPr id="65594"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Sinh tại</a:t>
              </a:r>
            </a:p>
          </p:txBody>
        </p:sp>
        <p:sp>
          <p:nvSpPr>
            <p:cNvPr id="65595"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THÀNH PHỐ</a:t>
              </a:r>
            </a:p>
          </p:txBody>
        </p:sp>
        <p:sp>
          <p:nvSpPr>
            <p:cNvPr id="65596"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MIỀN</a:t>
              </a:r>
            </a:p>
          </p:txBody>
        </p:sp>
        <p:grpSp>
          <p:nvGrpSpPr>
            <p:cNvPr id="65597" name="Group 109"/>
            <p:cNvGrpSpPr>
              <a:grpSpLocks/>
            </p:cNvGrpSpPr>
            <p:nvPr/>
          </p:nvGrpSpPr>
          <p:grpSpPr bwMode="auto">
            <a:xfrm rot="6587565">
              <a:off x="4268131" y="3825009"/>
              <a:ext cx="379136" cy="106509"/>
              <a:chOff x="9171" y="9993"/>
              <a:chExt cx="720" cy="178"/>
            </a:xfrm>
          </p:grpSpPr>
          <p:sp>
            <p:nvSpPr>
              <p:cNvPr id="65599"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0"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b="1">
                  <a:solidFill>
                    <a:srgbClr val="5B125A"/>
                  </a:solidFill>
                  <a:latin typeface="Tahoma" charset="0"/>
                  <a:cs typeface="Tahoma" charset="0"/>
                </a:endParaRPr>
              </a:p>
            </p:txBody>
          </p:sp>
        </p:grpSp>
        <p:sp>
          <p:nvSpPr>
            <p:cNvPr id="65598" name="Text Box 112"/>
            <p:cNvSpPr txBox="1">
              <a:spLocks noChangeArrowheads="1"/>
            </p:cNvSpPr>
            <p:nvPr/>
          </p:nvSpPr>
          <p:spPr bwMode="auto">
            <a:xfrm>
              <a:off x="4114800" y="4038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Số năm</a:t>
              </a:r>
            </a:p>
          </p:txBody>
        </p:sp>
      </p:grpSp>
    </p:spTree>
    <p:extLst>
      <p:ext uri="{BB962C8B-B14F-4D97-AF65-F5344CB8AC3E}">
        <p14:creationId xmlns:p14="http://schemas.microsoft.com/office/powerpoint/2010/main" val="987466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5" name="Rectangle 23"/>
          <p:cNvSpPr>
            <a:spLocks noGrp="1" noChangeArrowheads="1"/>
          </p:cNvSpPr>
          <p:nvPr>
            <p:ph type="title"/>
          </p:nvPr>
        </p:nvSpPr>
        <p:spPr/>
        <p:txBody>
          <a:bodyPr/>
          <a:lstStyle/>
          <a:p>
            <a:r>
              <a:rPr lang="en-US"/>
              <a:t>Chiến lược dưới lên</a:t>
            </a:r>
          </a:p>
        </p:txBody>
      </p:sp>
      <p:sp>
        <p:nvSpPr>
          <p:cNvPr id="2" name="Content Placeholder 1"/>
          <p:cNvSpPr>
            <a:spLocks noGrp="1"/>
          </p:cNvSpPr>
          <p:nvPr>
            <p:ph idx="1"/>
          </p:nvPr>
        </p:nvSpPr>
        <p:spPr/>
        <p:txBody>
          <a:bodyPr/>
          <a:lstStyle/>
          <a:p>
            <a:endParaRPr lang="en-US"/>
          </a:p>
        </p:txBody>
      </p:sp>
      <p:sp>
        <p:nvSpPr>
          <p:cNvPr id="37" name="AutoShape 135"/>
          <p:cNvSpPr>
            <a:spLocks noChangeArrowheads="1"/>
          </p:cNvSpPr>
          <p:nvPr/>
        </p:nvSpPr>
        <p:spPr bwMode="auto">
          <a:xfrm>
            <a:off x="685800" y="1710415"/>
            <a:ext cx="3733800" cy="1371600"/>
          </a:xfrm>
          <a:prstGeom prst="irregularSeal2">
            <a:avLst/>
          </a:prstGeom>
          <a:solidFill>
            <a:schemeClr val="bg1"/>
          </a:solidFill>
          <a:ln w="25400">
            <a:solidFill>
              <a:schemeClr val="tx2"/>
            </a:solidFill>
            <a:miter lim="800000"/>
            <a:headEnd/>
            <a:tailEnd/>
          </a:ln>
          <a:effectLst>
            <a:outerShdw dist="35921" dir="2700000" algn="ctr" rotWithShape="0">
              <a:schemeClr val="bg2"/>
            </a:outerShdw>
          </a:effectLst>
        </p:spPr>
        <p:txBody>
          <a:bodyPr wrap="none" anchor="ctr"/>
          <a:lstStyle/>
          <a:p>
            <a:pPr algn="ctr"/>
            <a:r>
              <a:rPr lang="en-US" sz="1400" b="1">
                <a:solidFill>
                  <a:srgbClr val="5B125A"/>
                </a:solidFill>
                <a:latin typeface="Tahoma" charset="0"/>
                <a:cs typeface="Tahoma" charset="0"/>
              </a:rPr>
              <a:t>Lĩnh vực ứng dụng</a:t>
            </a:r>
          </a:p>
        </p:txBody>
      </p:sp>
      <p:sp>
        <p:nvSpPr>
          <p:cNvPr id="38" name="AutoShape 136"/>
          <p:cNvSpPr>
            <a:spLocks noChangeArrowheads="1"/>
          </p:cNvSpPr>
          <p:nvPr/>
        </p:nvSpPr>
        <p:spPr bwMode="auto">
          <a:xfrm>
            <a:off x="2286000" y="3310615"/>
            <a:ext cx="381000" cy="228600"/>
          </a:xfrm>
          <a:prstGeom prst="downArrow">
            <a:avLst>
              <a:gd name="adj1" fmla="val 50000"/>
              <a:gd name="adj2" fmla="val 25000"/>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39" name="Text Box 137"/>
          <p:cNvSpPr txBox="1">
            <a:spLocks noChangeArrowheads="1"/>
          </p:cNvSpPr>
          <p:nvPr/>
        </p:nvSpPr>
        <p:spPr bwMode="auto">
          <a:xfrm>
            <a:off x="1447800" y="32344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p>
            <a:pPr algn="ctr">
              <a:defRPr/>
            </a:pPr>
            <a:r>
              <a:rPr lang="en-US" sz="1400" b="1" dirty="0" err="1" smtClean="0">
                <a:solidFill>
                  <a:srgbClr val="5B125A"/>
                </a:solidFill>
                <a:latin typeface="Tahoma" pitchFamily="34" charset="0"/>
                <a:ea typeface="+mn-ea"/>
                <a:cs typeface="Tahoma" pitchFamily="34" charset="0"/>
              </a:rPr>
              <a:t>Xây</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dựng</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các</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khái</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niệm</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cơ</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bản</a:t>
            </a:r>
            <a:endParaRPr lang="en-US" sz="1400" b="1" dirty="0">
              <a:solidFill>
                <a:srgbClr val="5B125A"/>
              </a:solidFill>
              <a:latin typeface="Tahoma" pitchFamily="34" charset="0"/>
              <a:ea typeface="+mn-ea"/>
              <a:cs typeface="Tahoma" pitchFamily="34" charset="0"/>
            </a:endParaRPr>
          </a:p>
        </p:txBody>
      </p:sp>
      <p:sp>
        <p:nvSpPr>
          <p:cNvPr id="40" name="Text Box 138"/>
          <p:cNvSpPr txBox="1">
            <a:spLocks noChangeArrowheads="1"/>
          </p:cNvSpPr>
          <p:nvPr/>
        </p:nvSpPr>
        <p:spPr bwMode="auto">
          <a:xfrm>
            <a:off x="1447800" y="42250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5B125A"/>
                </a:solidFill>
                <a:cs typeface="Tahoma" charset="0"/>
              </a:rPr>
              <a:t>Thu </a:t>
            </a:r>
            <a:r>
              <a:rPr lang="en-US" sz="1400" b="1" dirty="0" err="1" smtClean="0">
                <a:solidFill>
                  <a:srgbClr val="5B125A"/>
                </a:solidFill>
                <a:cs typeface="Tahoma" charset="0"/>
              </a:rPr>
              <a:t>thập</a:t>
            </a:r>
            <a:r>
              <a:rPr lang="en-US" sz="1400" b="1" dirty="0" smtClean="0">
                <a:solidFill>
                  <a:srgbClr val="5B125A"/>
                </a:solidFill>
                <a:cs typeface="Tahoma" charset="0"/>
              </a:rPr>
              <a:t> </a:t>
            </a:r>
            <a:r>
              <a:rPr lang="en-US" sz="1400" b="1" dirty="0" err="1" smtClean="0">
                <a:solidFill>
                  <a:srgbClr val="5B125A"/>
                </a:solidFill>
                <a:cs typeface="Tahoma" charset="0"/>
              </a:rPr>
              <a:t>thêm</a:t>
            </a:r>
            <a:r>
              <a:rPr lang="en-US" sz="1400" b="1" dirty="0" smtClean="0">
                <a:solidFill>
                  <a:srgbClr val="5B125A"/>
                </a:solidFill>
                <a:cs typeface="Tahoma" charset="0"/>
              </a:rPr>
              <a:t> </a:t>
            </a:r>
            <a:r>
              <a:rPr lang="en-US" sz="1400" b="1" dirty="0" err="1" smtClean="0">
                <a:solidFill>
                  <a:srgbClr val="5B125A"/>
                </a:solidFill>
                <a:cs typeface="Tahoma" charset="0"/>
              </a:rPr>
              <a:t>các</a:t>
            </a:r>
            <a:r>
              <a:rPr lang="en-US" sz="1400" b="1" dirty="0" smtClean="0">
                <a:solidFill>
                  <a:srgbClr val="5B125A"/>
                </a:solidFill>
                <a:cs typeface="Tahoma" charset="0"/>
              </a:rPr>
              <a:t> </a:t>
            </a:r>
            <a:r>
              <a:rPr lang="en-US" sz="1400" b="1" dirty="0" err="1" smtClean="0">
                <a:solidFill>
                  <a:srgbClr val="5B125A"/>
                </a:solidFill>
                <a:cs typeface="Tahoma" charset="0"/>
              </a:rPr>
              <a:t>khái</a:t>
            </a:r>
            <a:r>
              <a:rPr lang="en-US" sz="1400" b="1" dirty="0" smtClean="0">
                <a:solidFill>
                  <a:srgbClr val="5B125A"/>
                </a:solidFill>
                <a:cs typeface="Tahoma" charset="0"/>
              </a:rPr>
              <a:t> </a:t>
            </a:r>
            <a:r>
              <a:rPr lang="en-US" sz="1400" b="1" dirty="0" err="1" smtClean="0">
                <a:solidFill>
                  <a:srgbClr val="5B125A"/>
                </a:solidFill>
                <a:cs typeface="Tahoma" charset="0"/>
              </a:rPr>
              <a:t>niệm</a:t>
            </a:r>
            <a:r>
              <a:rPr lang="en-US" sz="1400" b="1" dirty="0" smtClean="0">
                <a:solidFill>
                  <a:srgbClr val="5B125A"/>
                </a:solidFill>
                <a:cs typeface="Tahoma" charset="0"/>
              </a:rPr>
              <a:t> </a:t>
            </a:r>
            <a:r>
              <a:rPr lang="en-US" sz="1400" b="1" dirty="0" err="1" smtClean="0">
                <a:solidFill>
                  <a:srgbClr val="5B125A"/>
                </a:solidFill>
                <a:cs typeface="Tahoma" charset="0"/>
              </a:rPr>
              <a:t>cơ</a:t>
            </a:r>
            <a:r>
              <a:rPr lang="en-US" sz="1400" b="1" dirty="0" smtClean="0">
                <a:solidFill>
                  <a:srgbClr val="5B125A"/>
                </a:solidFill>
                <a:cs typeface="Tahoma" charset="0"/>
              </a:rPr>
              <a:t> </a:t>
            </a:r>
            <a:r>
              <a:rPr lang="en-US" sz="1400" b="1" dirty="0" err="1" smtClean="0">
                <a:solidFill>
                  <a:srgbClr val="5B125A"/>
                </a:solidFill>
                <a:cs typeface="Tahoma" charset="0"/>
              </a:rPr>
              <a:t>bản</a:t>
            </a:r>
            <a:endParaRPr lang="en-US" sz="1400" b="1" dirty="0">
              <a:solidFill>
                <a:srgbClr val="5B125A"/>
              </a:solidFill>
              <a:cs typeface="Tahoma" charset="0"/>
            </a:endParaRPr>
          </a:p>
        </p:txBody>
      </p:sp>
      <p:sp>
        <p:nvSpPr>
          <p:cNvPr id="41" name="AutoShape 139"/>
          <p:cNvSpPr>
            <a:spLocks noChangeArrowheads="1"/>
          </p:cNvSpPr>
          <p:nvPr/>
        </p:nvSpPr>
        <p:spPr bwMode="auto">
          <a:xfrm>
            <a:off x="2286000" y="39202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42" name="Text Box 140"/>
          <p:cNvSpPr txBox="1">
            <a:spLocks noChangeArrowheads="1"/>
          </p:cNvSpPr>
          <p:nvPr/>
        </p:nvSpPr>
        <p:spPr bwMode="auto">
          <a:xfrm>
            <a:off x="1447800" y="52156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smtClean="0">
                <a:solidFill>
                  <a:srgbClr val="5B125A"/>
                </a:solidFill>
                <a:cs typeface="Tahoma" charset="0"/>
              </a:rPr>
              <a:t>Kết</a:t>
            </a:r>
            <a:r>
              <a:rPr lang="en-US" sz="1400" b="1" dirty="0" smtClean="0">
                <a:solidFill>
                  <a:srgbClr val="5B125A"/>
                </a:solidFill>
                <a:cs typeface="Tahoma" charset="0"/>
              </a:rPr>
              <a:t> </a:t>
            </a:r>
            <a:r>
              <a:rPr lang="en-US" sz="1400" b="1" dirty="0" err="1" smtClean="0">
                <a:solidFill>
                  <a:srgbClr val="5B125A"/>
                </a:solidFill>
                <a:cs typeface="Tahoma" charset="0"/>
              </a:rPr>
              <a:t>hợp</a:t>
            </a:r>
            <a:r>
              <a:rPr lang="en-US" sz="1400" b="1" dirty="0" smtClean="0">
                <a:solidFill>
                  <a:srgbClr val="5B125A"/>
                </a:solidFill>
                <a:cs typeface="Tahoma" charset="0"/>
              </a:rPr>
              <a:t> </a:t>
            </a:r>
            <a:r>
              <a:rPr lang="en-US" sz="1400" b="1" dirty="0" err="1" smtClean="0">
                <a:solidFill>
                  <a:srgbClr val="5B125A"/>
                </a:solidFill>
                <a:cs typeface="Tahoma" charset="0"/>
              </a:rPr>
              <a:t>các</a:t>
            </a:r>
            <a:r>
              <a:rPr lang="en-US" sz="1400" b="1" dirty="0" smtClean="0">
                <a:solidFill>
                  <a:srgbClr val="5B125A"/>
                </a:solidFill>
                <a:cs typeface="Tahoma" charset="0"/>
              </a:rPr>
              <a:t> </a:t>
            </a:r>
            <a:r>
              <a:rPr lang="en-US" sz="1400" b="1" dirty="0" err="1" smtClean="0">
                <a:solidFill>
                  <a:srgbClr val="5B125A"/>
                </a:solidFill>
                <a:cs typeface="Tahoma" charset="0"/>
              </a:rPr>
              <a:t>khái</a:t>
            </a:r>
            <a:r>
              <a:rPr lang="en-US" sz="1400" b="1" dirty="0" smtClean="0">
                <a:solidFill>
                  <a:srgbClr val="5B125A"/>
                </a:solidFill>
                <a:cs typeface="Tahoma" charset="0"/>
              </a:rPr>
              <a:t> </a:t>
            </a:r>
            <a:r>
              <a:rPr lang="en-US" sz="1400" b="1" dirty="0" err="1" smtClean="0">
                <a:solidFill>
                  <a:srgbClr val="5B125A"/>
                </a:solidFill>
                <a:cs typeface="Tahoma" charset="0"/>
              </a:rPr>
              <a:t>niệm</a:t>
            </a:r>
            <a:r>
              <a:rPr lang="en-US" sz="1400" b="1" dirty="0" smtClean="0">
                <a:solidFill>
                  <a:srgbClr val="5B125A"/>
                </a:solidFill>
                <a:cs typeface="Tahoma" charset="0"/>
              </a:rPr>
              <a:t> </a:t>
            </a:r>
            <a:r>
              <a:rPr lang="en-US" sz="1400" b="1" dirty="0" err="1" smtClean="0">
                <a:solidFill>
                  <a:srgbClr val="5B125A"/>
                </a:solidFill>
                <a:cs typeface="Tahoma" charset="0"/>
              </a:rPr>
              <a:t>cơ</a:t>
            </a:r>
            <a:r>
              <a:rPr lang="en-US" sz="1400" b="1" dirty="0" smtClean="0">
                <a:solidFill>
                  <a:srgbClr val="5B125A"/>
                </a:solidFill>
                <a:cs typeface="Tahoma" charset="0"/>
              </a:rPr>
              <a:t> </a:t>
            </a:r>
            <a:r>
              <a:rPr lang="en-US" sz="1400" b="1" dirty="0" err="1" smtClean="0">
                <a:solidFill>
                  <a:srgbClr val="5B125A"/>
                </a:solidFill>
                <a:cs typeface="Tahoma" charset="0"/>
              </a:rPr>
              <a:t>bản</a:t>
            </a:r>
            <a:endParaRPr lang="en-US" sz="1400" b="1" dirty="0">
              <a:solidFill>
                <a:srgbClr val="5B125A"/>
              </a:solidFill>
              <a:cs typeface="Tahoma" charset="0"/>
            </a:endParaRPr>
          </a:p>
        </p:txBody>
      </p:sp>
      <p:sp>
        <p:nvSpPr>
          <p:cNvPr id="43" name="Oval 141"/>
          <p:cNvSpPr>
            <a:spLocks noChangeArrowheads="1"/>
          </p:cNvSpPr>
          <p:nvPr/>
        </p:nvSpPr>
        <p:spPr bwMode="auto">
          <a:xfrm>
            <a:off x="1447800" y="6206215"/>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r>
              <a:rPr lang="en-US" sz="1400" b="1">
                <a:solidFill>
                  <a:srgbClr val="5B125A"/>
                </a:solidFill>
                <a:latin typeface="Tahoma" charset="0"/>
                <a:cs typeface="Tahoma" charset="0"/>
              </a:rPr>
              <a:t>Lược đồ cuối</a:t>
            </a:r>
          </a:p>
        </p:txBody>
      </p:sp>
      <p:sp>
        <p:nvSpPr>
          <p:cNvPr id="44" name="AutoShape 142"/>
          <p:cNvSpPr>
            <a:spLocks noChangeArrowheads="1"/>
          </p:cNvSpPr>
          <p:nvPr/>
        </p:nvSpPr>
        <p:spPr bwMode="auto">
          <a:xfrm>
            <a:off x="2286000" y="49108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45" name="AutoShape 143"/>
          <p:cNvSpPr>
            <a:spLocks noChangeArrowheads="1"/>
          </p:cNvSpPr>
          <p:nvPr/>
        </p:nvSpPr>
        <p:spPr bwMode="auto">
          <a:xfrm>
            <a:off x="2286000" y="59014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69647" name="Text Box 144"/>
          <p:cNvSpPr txBox="1">
            <a:spLocks noChangeArrowheads="1"/>
          </p:cNvSpPr>
          <p:nvPr/>
        </p:nvSpPr>
        <p:spPr bwMode="auto">
          <a:xfrm>
            <a:off x="4876800" y="2015215"/>
            <a:ext cx="3733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dirty="0" err="1">
                <a:solidFill>
                  <a:srgbClr val="5B125A"/>
                </a:solidFill>
                <a:cs typeface="Tahoma" charset="0"/>
              </a:rPr>
              <a:t>Lĩnh</a:t>
            </a:r>
            <a:r>
              <a:rPr lang="en-US" sz="1400" dirty="0">
                <a:solidFill>
                  <a:srgbClr val="5B125A"/>
                </a:solidFill>
                <a:cs typeface="Tahoma" charset="0"/>
              </a:rPr>
              <a:t> </a:t>
            </a:r>
            <a:r>
              <a:rPr lang="en-US" sz="1400" dirty="0" err="1">
                <a:solidFill>
                  <a:srgbClr val="5B125A"/>
                </a:solidFill>
                <a:cs typeface="Tahoma" charset="0"/>
              </a:rPr>
              <a:t>vực</a:t>
            </a:r>
            <a:r>
              <a:rPr lang="en-US" sz="1400" dirty="0">
                <a:solidFill>
                  <a:srgbClr val="5B125A"/>
                </a:solidFill>
                <a:cs typeface="Tahoma" charset="0"/>
              </a:rPr>
              <a:t> </a:t>
            </a:r>
            <a:r>
              <a:rPr lang="en-US" sz="1400" dirty="0" err="1">
                <a:solidFill>
                  <a:srgbClr val="5B125A"/>
                </a:solidFill>
                <a:cs typeface="Tahoma" charset="0"/>
              </a:rPr>
              <a:t>ứng</a:t>
            </a:r>
            <a:r>
              <a:rPr lang="en-US" sz="1400" dirty="0">
                <a:solidFill>
                  <a:srgbClr val="5B125A"/>
                </a:solidFill>
                <a:cs typeface="Tahoma" charset="0"/>
              </a:rPr>
              <a:t> </a:t>
            </a:r>
            <a:r>
              <a:rPr lang="en-US" sz="1400" dirty="0" err="1">
                <a:solidFill>
                  <a:srgbClr val="5B125A"/>
                </a:solidFill>
                <a:cs typeface="Tahoma" charset="0"/>
              </a:rPr>
              <a:t>dụng</a:t>
            </a:r>
            <a:r>
              <a:rPr lang="en-US" sz="1400" dirty="0">
                <a:solidFill>
                  <a:srgbClr val="5B125A"/>
                </a:solidFill>
                <a:cs typeface="Tahoma" charset="0"/>
              </a:rPr>
              <a:t> </a:t>
            </a:r>
            <a:r>
              <a:rPr lang="en-US" sz="1400" dirty="0" err="1">
                <a:solidFill>
                  <a:srgbClr val="5B125A"/>
                </a:solidFill>
                <a:cs typeface="Tahoma" charset="0"/>
              </a:rPr>
              <a:t>cung</a:t>
            </a:r>
            <a:r>
              <a:rPr lang="en-US" sz="1400" dirty="0">
                <a:solidFill>
                  <a:srgbClr val="5B125A"/>
                </a:solidFill>
                <a:cs typeface="Tahoma" charset="0"/>
              </a:rPr>
              <a:t> </a:t>
            </a:r>
            <a:r>
              <a:rPr lang="en-US" sz="1400" dirty="0" err="1">
                <a:solidFill>
                  <a:srgbClr val="5B125A"/>
                </a:solidFill>
                <a:cs typeface="Tahoma" charset="0"/>
              </a:rPr>
              <a:t>cấp</a:t>
            </a:r>
            <a:r>
              <a:rPr lang="en-US" sz="1400" dirty="0">
                <a:solidFill>
                  <a:srgbClr val="5B125A"/>
                </a:solidFill>
                <a:cs typeface="Tahoma" charset="0"/>
              </a:rPr>
              <a:t> </a:t>
            </a:r>
            <a:r>
              <a:rPr lang="en-US" sz="1400" dirty="0" err="1">
                <a:solidFill>
                  <a:srgbClr val="5B125A"/>
                </a:solidFill>
                <a:cs typeface="Tahoma" charset="0"/>
              </a:rPr>
              <a:t>các</a:t>
            </a:r>
            <a:r>
              <a:rPr lang="en-US" sz="1400" dirty="0">
                <a:solidFill>
                  <a:srgbClr val="5B125A"/>
                </a:solidFill>
                <a:cs typeface="Tahoma" charset="0"/>
              </a:rPr>
              <a:t> </a:t>
            </a:r>
            <a:r>
              <a:rPr lang="en-US" sz="1400" dirty="0" err="1">
                <a:solidFill>
                  <a:srgbClr val="5B125A"/>
                </a:solidFill>
                <a:cs typeface="Tahoma" charset="0"/>
              </a:rPr>
              <a:t>thông</a:t>
            </a:r>
            <a:r>
              <a:rPr lang="en-US" sz="1400" dirty="0">
                <a:solidFill>
                  <a:srgbClr val="5B125A"/>
                </a:solidFill>
                <a:cs typeface="Tahoma" charset="0"/>
              </a:rPr>
              <a:t> tin chi </a:t>
            </a:r>
            <a:r>
              <a:rPr lang="en-US" sz="1400" dirty="0" err="1">
                <a:solidFill>
                  <a:srgbClr val="5B125A"/>
                </a:solidFill>
                <a:cs typeface="Tahoma" charset="0"/>
              </a:rPr>
              <a:t>tiết</a:t>
            </a:r>
            <a:r>
              <a:rPr lang="en-US" sz="1400" dirty="0">
                <a:solidFill>
                  <a:srgbClr val="5B125A"/>
                </a:solidFill>
                <a:cs typeface="Tahoma" charset="0"/>
              </a:rPr>
              <a:t> </a:t>
            </a:r>
            <a:r>
              <a:rPr lang="en-US" sz="1400" dirty="0" err="1">
                <a:solidFill>
                  <a:srgbClr val="5B125A"/>
                </a:solidFill>
                <a:cs typeface="Tahoma" charset="0"/>
              </a:rPr>
              <a:t>về</a:t>
            </a:r>
            <a:r>
              <a:rPr lang="en-US" sz="1400" dirty="0">
                <a:solidFill>
                  <a:srgbClr val="5B125A"/>
                </a:solidFill>
                <a:cs typeface="Tahoma" charset="0"/>
              </a:rPr>
              <a:t> </a:t>
            </a:r>
            <a:r>
              <a:rPr lang="en-US" sz="1400" dirty="0" err="1">
                <a:solidFill>
                  <a:srgbClr val="5B125A"/>
                </a:solidFill>
                <a:cs typeface="Tahoma" charset="0"/>
              </a:rPr>
              <a:t>cấu</a:t>
            </a:r>
            <a:r>
              <a:rPr lang="en-US" sz="1400" dirty="0">
                <a:solidFill>
                  <a:srgbClr val="5B125A"/>
                </a:solidFill>
                <a:cs typeface="Tahoma" charset="0"/>
              </a:rPr>
              <a:t> </a:t>
            </a:r>
            <a:r>
              <a:rPr lang="en-US" sz="1400" dirty="0" err="1">
                <a:solidFill>
                  <a:srgbClr val="5B125A"/>
                </a:solidFill>
                <a:cs typeface="Tahoma" charset="0"/>
              </a:rPr>
              <a:t>trúc</a:t>
            </a:r>
            <a:r>
              <a:rPr lang="en-US" sz="1400" dirty="0">
                <a:solidFill>
                  <a:srgbClr val="5B125A"/>
                </a:solidFill>
                <a:cs typeface="Tahoma" charset="0"/>
              </a:rPr>
              <a:t> </a:t>
            </a:r>
            <a:r>
              <a:rPr lang="en-US" sz="1400" dirty="0" err="1">
                <a:solidFill>
                  <a:srgbClr val="5B125A"/>
                </a:solidFill>
                <a:cs typeface="Tahoma" charset="0"/>
              </a:rPr>
              <a:t>từ</a:t>
            </a:r>
            <a:r>
              <a:rPr lang="en-US" sz="1400" dirty="0">
                <a:solidFill>
                  <a:srgbClr val="5B125A"/>
                </a:solidFill>
                <a:cs typeface="Tahoma" charset="0"/>
              </a:rPr>
              <a:t>: </a:t>
            </a:r>
            <a:r>
              <a:rPr lang="en-US" sz="1400" dirty="0" err="1">
                <a:solidFill>
                  <a:srgbClr val="5B125A"/>
                </a:solidFill>
                <a:cs typeface="Tahoma" charset="0"/>
              </a:rPr>
              <a:t>báo</a:t>
            </a:r>
            <a:r>
              <a:rPr lang="en-US" sz="1400" dirty="0">
                <a:solidFill>
                  <a:srgbClr val="5B125A"/>
                </a:solidFill>
                <a:cs typeface="Tahoma" charset="0"/>
              </a:rPr>
              <a:t> </a:t>
            </a:r>
            <a:r>
              <a:rPr lang="en-US" sz="1400" dirty="0" err="1">
                <a:solidFill>
                  <a:srgbClr val="5B125A"/>
                </a:solidFill>
                <a:cs typeface="Tahoma" charset="0"/>
              </a:rPr>
              <a:t>cáo</a:t>
            </a:r>
            <a:r>
              <a:rPr lang="en-US" sz="1400" dirty="0">
                <a:solidFill>
                  <a:srgbClr val="5B125A"/>
                </a:solidFill>
                <a:cs typeface="Tahoma" charset="0"/>
              </a:rPr>
              <a:t>, </a:t>
            </a:r>
            <a:r>
              <a:rPr lang="en-US" sz="1400" dirty="0" err="1">
                <a:solidFill>
                  <a:srgbClr val="5B125A"/>
                </a:solidFill>
                <a:cs typeface="Tahoma" charset="0"/>
              </a:rPr>
              <a:t>tập</a:t>
            </a:r>
            <a:r>
              <a:rPr lang="en-US" sz="1400" dirty="0">
                <a:solidFill>
                  <a:srgbClr val="5B125A"/>
                </a:solidFill>
                <a:cs typeface="Tahoma" charset="0"/>
              </a:rPr>
              <a:t> tin, </a:t>
            </a:r>
            <a:r>
              <a:rPr lang="en-US" sz="1400" dirty="0" err="1">
                <a:solidFill>
                  <a:srgbClr val="5B125A"/>
                </a:solidFill>
                <a:cs typeface="Tahoma" charset="0"/>
              </a:rPr>
              <a:t>sổ</a:t>
            </a:r>
            <a:r>
              <a:rPr lang="en-US" sz="1400" dirty="0">
                <a:solidFill>
                  <a:srgbClr val="5B125A"/>
                </a:solidFill>
                <a:cs typeface="Tahoma" charset="0"/>
              </a:rPr>
              <a:t> </a:t>
            </a:r>
            <a:r>
              <a:rPr lang="en-US" sz="1400" dirty="0" err="1">
                <a:solidFill>
                  <a:srgbClr val="5B125A"/>
                </a:solidFill>
                <a:cs typeface="Tahoma" charset="0"/>
              </a:rPr>
              <a:t>sách</a:t>
            </a:r>
            <a:r>
              <a:rPr lang="en-US" sz="1400" dirty="0">
                <a:solidFill>
                  <a:srgbClr val="5B125A"/>
                </a:solidFill>
                <a:cs typeface="Tahoma" charset="0"/>
              </a:rPr>
              <a:t>, </a:t>
            </a:r>
            <a:r>
              <a:rPr lang="en-US" sz="1400" dirty="0" err="1">
                <a:solidFill>
                  <a:srgbClr val="5B125A"/>
                </a:solidFill>
                <a:cs typeface="Tahoma" charset="0"/>
              </a:rPr>
              <a:t>chứng</a:t>
            </a:r>
            <a:r>
              <a:rPr lang="en-US" sz="1400" dirty="0">
                <a:solidFill>
                  <a:srgbClr val="5B125A"/>
                </a:solidFill>
                <a:cs typeface="Tahoma" charset="0"/>
              </a:rPr>
              <a:t> </a:t>
            </a:r>
            <a:r>
              <a:rPr lang="en-US" sz="1400" dirty="0" err="1">
                <a:solidFill>
                  <a:srgbClr val="5B125A"/>
                </a:solidFill>
                <a:cs typeface="Tahoma" charset="0"/>
              </a:rPr>
              <a:t>từ</a:t>
            </a:r>
            <a:endParaRPr lang="en-US" sz="1400" dirty="0">
              <a:solidFill>
                <a:srgbClr val="5B125A"/>
              </a:solidFill>
              <a:cs typeface="Tahoma" charset="0"/>
            </a:endParaRPr>
          </a:p>
        </p:txBody>
      </p:sp>
      <p:sp>
        <p:nvSpPr>
          <p:cNvPr id="69648" name="Line 145"/>
          <p:cNvSpPr>
            <a:spLocks noChangeShapeType="1"/>
          </p:cNvSpPr>
          <p:nvPr/>
        </p:nvSpPr>
        <p:spPr bwMode="auto">
          <a:xfrm flipH="1">
            <a:off x="4038600" y="2396215"/>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9649" name="AutoShape 146"/>
          <p:cNvSpPr>
            <a:spLocks/>
          </p:cNvSpPr>
          <p:nvPr/>
        </p:nvSpPr>
        <p:spPr bwMode="auto">
          <a:xfrm>
            <a:off x="3810000" y="3310615"/>
            <a:ext cx="76200" cy="1600200"/>
          </a:xfrm>
          <a:prstGeom prst="rightBrace">
            <a:avLst>
              <a:gd name="adj1" fmla="val 175000"/>
              <a:gd name="adj2" fmla="val 50000"/>
            </a:avLst>
          </a:prstGeom>
          <a:noFill/>
          <a:ln w="2540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b="1">
              <a:solidFill>
                <a:srgbClr val="5B125A"/>
              </a:solidFill>
              <a:latin typeface="Tahoma" charset="0"/>
              <a:cs typeface="Tahoma" charset="0"/>
            </a:endParaRPr>
          </a:p>
        </p:txBody>
      </p:sp>
      <p:sp>
        <p:nvSpPr>
          <p:cNvPr id="69650" name="Text Box 147"/>
          <p:cNvSpPr txBox="1">
            <a:spLocks noChangeArrowheads="1"/>
          </p:cNvSpPr>
          <p:nvPr/>
        </p:nvSpPr>
        <p:spPr bwMode="auto">
          <a:xfrm>
            <a:off x="4038600" y="3691615"/>
            <a:ext cx="3825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5B125A"/>
                </a:solidFill>
                <a:cs typeface="Tahoma" charset="0"/>
              </a:rPr>
              <a:t>Các đặc trưng của đối tượng sẽ được thu thập (thuộc tính)</a:t>
            </a:r>
          </a:p>
        </p:txBody>
      </p:sp>
      <p:sp>
        <p:nvSpPr>
          <p:cNvPr id="69651" name="Text Box 148"/>
          <p:cNvSpPr txBox="1">
            <a:spLocks noChangeArrowheads="1"/>
          </p:cNvSpPr>
          <p:nvPr/>
        </p:nvSpPr>
        <p:spPr bwMode="auto">
          <a:xfrm>
            <a:off x="3962400" y="5291815"/>
            <a:ext cx="441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5B125A"/>
                </a:solidFill>
                <a:cs typeface="Tahoma" charset="0"/>
              </a:rPr>
              <a:t>Kết hợp các đặc trưng thu thập để hình thành các thực thể, mối kết hợp, định danh, …</a:t>
            </a:r>
          </a:p>
        </p:txBody>
      </p:sp>
      <p:sp>
        <p:nvSpPr>
          <p:cNvPr id="69652" name="AutoShape 149"/>
          <p:cNvSpPr>
            <a:spLocks/>
          </p:cNvSpPr>
          <p:nvPr/>
        </p:nvSpPr>
        <p:spPr bwMode="auto">
          <a:xfrm>
            <a:off x="3810000" y="5215615"/>
            <a:ext cx="76200" cy="685800"/>
          </a:xfrm>
          <a:prstGeom prst="rightBrace">
            <a:avLst>
              <a:gd name="adj1" fmla="val 75000"/>
              <a:gd name="adj2" fmla="val 50000"/>
            </a:avLst>
          </a:prstGeom>
          <a:noFill/>
          <a:ln w="2540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b="1">
              <a:solidFill>
                <a:srgbClr val="5B125A"/>
              </a:solidFill>
              <a:latin typeface="Tahoma" charset="0"/>
              <a:cs typeface="Tahoma" charset="0"/>
            </a:endParaRPr>
          </a:p>
        </p:txBody>
      </p:sp>
    </p:spTree>
    <p:extLst>
      <p:ext uri="{BB962C8B-B14F-4D97-AF65-F5344CB8AC3E}">
        <p14:creationId xmlns:p14="http://schemas.microsoft.com/office/powerpoint/2010/main" val="40319882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34" name="Rectangle 78"/>
          <p:cNvSpPr>
            <a:spLocks noGrp="1" noChangeArrowheads="1"/>
          </p:cNvSpPr>
          <p:nvPr>
            <p:ph type="title"/>
          </p:nvPr>
        </p:nvSpPr>
        <p:spPr/>
        <p:txBody>
          <a:bodyPr/>
          <a:lstStyle/>
          <a:p>
            <a:r>
              <a:rPr lang="en-US"/>
              <a:t>Ví dụ</a:t>
            </a:r>
          </a:p>
        </p:txBody>
      </p:sp>
      <p:sp>
        <p:nvSpPr>
          <p:cNvPr id="70735" name="Rectangle 79"/>
          <p:cNvSpPr>
            <a:spLocks noGrp="1" noChangeArrowheads="1"/>
          </p:cNvSpPr>
          <p:nvPr>
            <p:ph idx="1"/>
          </p:nvPr>
        </p:nvSpPr>
        <p:spPr/>
        <p:txBody>
          <a:bodyPr/>
          <a:lstStyle/>
          <a:p>
            <a:r>
              <a:rPr lang="en-US"/>
              <a:t>Ứng dụng Quản lý nhân chủng học</a:t>
            </a:r>
          </a:p>
        </p:txBody>
      </p:sp>
      <p:sp>
        <p:nvSpPr>
          <p:cNvPr id="70663" name="Text Box 44"/>
          <p:cNvSpPr txBox="1">
            <a:spLocks noChangeArrowheads="1"/>
          </p:cNvSpPr>
          <p:nvPr/>
        </p:nvSpPr>
        <p:spPr bwMode="auto">
          <a:xfrm>
            <a:off x="2159000" y="5864225"/>
            <a:ext cx="5424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Thu thập các đặc trưng của các thành phần trong hệ thống</a:t>
            </a:r>
          </a:p>
        </p:txBody>
      </p:sp>
      <p:grpSp>
        <p:nvGrpSpPr>
          <p:cNvPr id="70664" name="Group 36"/>
          <p:cNvGrpSpPr>
            <a:grpSpLocks/>
          </p:cNvGrpSpPr>
          <p:nvPr/>
        </p:nvGrpSpPr>
        <p:grpSpPr bwMode="auto">
          <a:xfrm rot="10800000">
            <a:off x="2001838" y="2289175"/>
            <a:ext cx="741362" cy="206375"/>
            <a:chOff x="9000" y="9829"/>
            <a:chExt cx="736" cy="178"/>
          </a:xfrm>
        </p:grpSpPr>
        <p:sp>
          <p:nvSpPr>
            <p:cNvPr id="70731" name="Line 3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Oval 3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5" name="Text Box 39"/>
          <p:cNvSpPr txBox="1">
            <a:spLocks noChangeArrowheads="1"/>
          </p:cNvSpPr>
          <p:nvPr/>
        </p:nvSpPr>
        <p:spPr bwMode="auto">
          <a:xfrm>
            <a:off x="730250" y="2133600"/>
            <a:ext cx="12334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đàn ông</a:t>
            </a:r>
          </a:p>
        </p:txBody>
      </p:sp>
      <p:grpSp>
        <p:nvGrpSpPr>
          <p:cNvPr id="70666" name="Group 40"/>
          <p:cNvGrpSpPr>
            <a:grpSpLocks/>
          </p:cNvGrpSpPr>
          <p:nvPr/>
        </p:nvGrpSpPr>
        <p:grpSpPr bwMode="auto">
          <a:xfrm rot="10800000">
            <a:off x="2001838" y="2709863"/>
            <a:ext cx="741362" cy="209550"/>
            <a:chOff x="9000" y="9829"/>
            <a:chExt cx="736" cy="178"/>
          </a:xfrm>
        </p:grpSpPr>
        <p:sp>
          <p:nvSpPr>
            <p:cNvPr id="70729" name="Line 4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Oval 4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7" name="Text Box 43"/>
          <p:cNvSpPr txBox="1">
            <a:spLocks noChangeArrowheads="1"/>
          </p:cNvSpPr>
          <p:nvPr/>
        </p:nvSpPr>
        <p:spPr bwMode="auto">
          <a:xfrm>
            <a:off x="1035050" y="2590800"/>
            <a:ext cx="9144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đàn ông</a:t>
            </a:r>
          </a:p>
        </p:txBody>
      </p:sp>
      <p:grpSp>
        <p:nvGrpSpPr>
          <p:cNvPr id="70668" name="Group 44"/>
          <p:cNvGrpSpPr>
            <a:grpSpLocks/>
          </p:cNvGrpSpPr>
          <p:nvPr/>
        </p:nvGrpSpPr>
        <p:grpSpPr bwMode="auto">
          <a:xfrm rot="9330085">
            <a:off x="2001838" y="3135313"/>
            <a:ext cx="741362" cy="209550"/>
            <a:chOff x="9000" y="9829"/>
            <a:chExt cx="736" cy="178"/>
          </a:xfrm>
        </p:grpSpPr>
        <p:sp>
          <p:nvSpPr>
            <p:cNvPr id="70727" name="Line 4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8" name="Oval 4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9" name="Text Box 47"/>
          <p:cNvSpPr txBox="1">
            <a:spLocks noChangeArrowheads="1"/>
          </p:cNvSpPr>
          <p:nvPr/>
        </p:nvSpPr>
        <p:spPr bwMode="auto">
          <a:xfrm>
            <a:off x="730250" y="3200400"/>
            <a:ext cx="12334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đàn ông</a:t>
            </a:r>
          </a:p>
        </p:txBody>
      </p:sp>
      <p:grpSp>
        <p:nvGrpSpPr>
          <p:cNvPr id="70670" name="Group 48"/>
          <p:cNvGrpSpPr>
            <a:grpSpLocks/>
          </p:cNvGrpSpPr>
          <p:nvPr/>
        </p:nvGrpSpPr>
        <p:grpSpPr bwMode="auto">
          <a:xfrm rot="9330085">
            <a:off x="2001838" y="3559175"/>
            <a:ext cx="741362" cy="209550"/>
            <a:chOff x="9000" y="9829"/>
            <a:chExt cx="736" cy="178"/>
          </a:xfrm>
        </p:grpSpPr>
        <p:sp>
          <p:nvSpPr>
            <p:cNvPr id="70725" name="Line 4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6" name="Oval 5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1" name="Text Box 51"/>
          <p:cNvSpPr txBox="1">
            <a:spLocks noChangeArrowheads="1"/>
          </p:cNvSpPr>
          <p:nvPr/>
        </p:nvSpPr>
        <p:spPr bwMode="auto">
          <a:xfrm>
            <a:off x="882650" y="3657600"/>
            <a:ext cx="10810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đàn ông</a:t>
            </a:r>
          </a:p>
        </p:txBody>
      </p:sp>
      <p:grpSp>
        <p:nvGrpSpPr>
          <p:cNvPr id="70672" name="Group 52"/>
          <p:cNvGrpSpPr>
            <a:grpSpLocks/>
          </p:cNvGrpSpPr>
          <p:nvPr/>
        </p:nvGrpSpPr>
        <p:grpSpPr bwMode="auto">
          <a:xfrm rot="10800000">
            <a:off x="4362450" y="2289175"/>
            <a:ext cx="742950" cy="206375"/>
            <a:chOff x="9000" y="9829"/>
            <a:chExt cx="736" cy="178"/>
          </a:xfrm>
        </p:grpSpPr>
        <p:sp>
          <p:nvSpPr>
            <p:cNvPr id="70723" name="Line 5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4" name="Oval 5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3" name="Text Box 55"/>
          <p:cNvSpPr txBox="1">
            <a:spLocks noChangeArrowheads="1"/>
          </p:cNvSpPr>
          <p:nvPr/>
        </p:nvSpPr>
        <p:spPr bwMode="auto">
          <a:xfrm>
            <a:off x="3016250" y="2133600"/>
            <a:ext cx="12334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phụ nữ</a:t>
            </a:r>
          </a:p>
        </p:txBody>
      </p:sp>
      <p:grpSp>
        <p:nvGrpSpPr>
          <p:cNvPr id="70674" name="Group 56"/>
          <p:cNvGrpSpPr>
            <a:grpSpLocks/>
          </p:cNvGrpSpPr>
          <p:nvPr/>
        </p:nvGrpSpPr>
        <p:grpSpPr bwMode="auto">
          <a:xfrm rot="10800000">
            <a:off x="4362450" y="2709863"/>
            <a:ext cx="742950" cy="209550"/>
            <a:chOff x="9000" y="9829"/>
            <a:chExt cx="736" cy="178"/>
          </a:xfrm>
        </p:grpSpPr>
        <p:sp>
          <p:nvSpPr>
            <p:cNvPr id="70721"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2" name="Oval 5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5" name="Text Box 59"/>
          <p:cNvSpPr txBox="1">
            <a:spLocks noChangeArrowheads="1"/>
          </p:cNvSpPr>
          <p:nvPr/>
        </p:nvSpPr>
        <p:spPr bwMode="auto">
          <a:xfrm>
            <a:off x="3244850" y="2514600"/>
            <a:ext cx="9921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phụ nữ</a:t>
            </a:r>
          </a:p>
        </p:txBody>
      </p:sp>
      <p:grpSp>
        <p:nvGrpSpPr>
          <p:cNvPr id="70676" name="Group 60"/>
          <p:cNvGrpSpPr>
            <a:grpSpLocks/>
          </p:cNvGrpSpPr>
          <p:nvPr/>
        </p:nvGrpSpPr>
        <p:grpSpPr bwMode="auto">
          <a:xfrm rot="9330085">
            <a:off x="4362450" y="3135313"/>
            <a:ext cx="742950" cy="209550"/>
            <a:chOff x="9000" y="9829"/>
            <a:chExt cx="736" cy="178"/>
          </a:xfrm>
        </p:grpSpPr>
        <p:sp>
          <p:nvSpPr>
            <p:cNvPr id="70719" name="Line 6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0" name="Oval 6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7" name="Text Box 63"/>
          <p:cNvSpPr txBox="1">
            <a:spLocks noChangeArrowheads="1"/>
          </p:cNvSpPr>
          <p:nvPr/>
        </p:nvSpPr>
        <p:spPr bwMode="auto">
          <a:xfrm>
            <a:off x="3078163" y="3157538"/>
            <a:ext cx="12334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phụ nữ</a:t>
            </a:r>
          </a:p>
        </p:txBody>
      </p:sp>
      <p:grpSp>
        <p:nvGrpSpPr>
          <p:cNvPr id="70678" name="Group 64"/>
          <p:cNvGrpSpPr>
            <a:grpSpLocks/>
          </p:cNvGrpSpPr>
          <p:nvPr/>
        </p:nvGrpSpPr>
        <p:grpSpPr bwMode="auto">
          <a:xfrm rot="9330085">
            <a:off x="4362450" y="3559175"/>
            <a:ext cx="742950" cy="209550"/>
            <a:chOff x="9000" y="9829"/>
            <a:chExt cx="736" cy="178"/>
          </a:xfrm>
        </p:grpSpPr>
        <p:sp>
          <p:nvSpPr>
            <p:cNvPr id="70717"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8" name="Oval 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9" name="Text Box 67"/>
          <p:cNvSpPr txBox="1">
            <a:spLocks noChangeArrowheads="1"/>
          </p:cNvSpPr>
          <p:nvPr/>
        </p:nvSpPr>
        <p:spPr bwMode="auto">
          <a:xfrm>
            <a:off x="3244850" y="3581400"/>
            <a:ext cx="10683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phụ nữ</a:t>
            </a:r>
          </a:p>
        </p:txBody>
      </p:sp>
      <p:grpSp>
        <p:nvGrpSpPr>
          <p:cNvPr id="70680" name="Group 68"/>
          <p:cNvGrpSpPr>
            <a:grpSpLocks/>
          </p:cNvGrpSpPr>
          <p:nvPr/>
        </p:nvGrpSpPr>
        <p:grpSpPr bwMode="auto">
          <a:xfrm rot="10660066">
            <a:off x="4362450" y="4408488"/>
            <a:ext cx="742950" cy="209550"/>
            <a:chOff x="9000" y="9829"/>
            <a:chExt cx="736" cy="178"/>
          </a:xfrm>
        </p:grpSpPr>
        <p:sp>
          <p:nvSpPr>
            <p:cNvPr id="70715" name="Line 6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6" name="Oval 7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1" name="Text Box 71"/>
          <p:cNvSpPr txBox="1">
            <a:spLocks noChangeArrowheads="1"/>
          </p:cNvSpPr>
          <p:nvPr/>
        </p:nvSpPr>
        <p:spPr bwMode="auto">
          <a:xfrm>
            <a:off x="3092450" y="4408488"/>
            <a:ext cx="1233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con gái</a:t>
            </a:r>
          </a:p>
        </p:txBody>
      </p:sp>
      <p:grpSp>
        <p:nvGrpSpPr>
          <p:cNvPr id="70682" name="Group 72"/>
          <p:cNvGrpSpPr>
            <a:grpSpLocks/>
          </p:cNvGrpSpPr>
          <p:nvPr/>
        </p:nvGrpSpPr>
        <p:grpSpPr bwMode="auto">
          <a:xfrm rot="10660066">
            <a:off x="6573838" y="5002213"/>
            <a:ext cx="742950" cy="209550"/>
            <a:chOff x="9000" y="9829"/>
            <a:chExt cx="736" cy="178"/>
          </a:xfrm>
        </p:grpSpPr>
        <p:sp>
          <p:nvSpPr>
            <p:cNvPr id="70713" name="Line 7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4" name="Oval 7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3" name="Text Box 75"/>
          <p:cNvSpPr txBox="1">
            <a:spLocks noChangeArrowheads="1"/>
          </p:cNvSpPr>
          <p:nvPr/>
        </p:nvSpPr>
        <p:spPr bwMode="auto">
          <a:xfrm>
            <a:off x="5257800" y="4876800"/>
            <a:ext cx="12334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Châu lục</a:t>
            </a:r>
          </a:p>
        </p:txBody>
      </p:sp>
      <p:grpSp>
        <p:nvGrpSpPr>
          <p:cNvPr id="70684" name="Group 76"/>
          <p:cNvGrpSpPr>
            <a:grpSpLocks/>
          </p:cNvGrpSpPr>
          <p:nvPr/>
        </p:nvGrpSpPr>
        <p:grpSpPr bwMode="auto">
          <a:xfrm rot="9779483">
            <a:off x="6573838" y="5214938"/>
            <a:ext cx="742950" cy="207962"/>
            <a:chOff x="9000" y="9829"/>
            <a:chExt cx="736" cy="178"/>
          </a:xfrm>
        </p:grpSpPr>
        <p:sp>
          <p:nvSpPr>
            <p:cNvPr id="70711" name="Line 7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2" name="Oval 7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5" name="Text Box 79"/>
          <p:cNvSpPr txBox="1">
            <a:spLocks noChangeArrowheads="1"/>
          </p:cNvSpPr>
          <p:nvPr/>
        </p:nvSpPr>
        <p:spPr bwMode="auto">
          <a:xfrm>
            <a:off x="5302250" y="5214938"/>
            <a:ext cx="12350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miền</a:t>
            </a:r>
          </a:p>
        </p:txBody>
      </p:sp>
      <p:grpSp>
        <p:nvGrpSpPr>
          <p:cNvPr id="70686" name="Group 80"/>
          <p:cNvGrpSpPr>
            <a:grpSpLocks/>
          </p:cNvGrpSpPr>
          <p:nvPr/>
        </p:nvGrpSpPr>
        <p:grpSpPr bwMode="auto">
          <a:xfrm rot="10660066">
            <a:off x="2365375" y="4621213"/>
            <a:ext cx="741363" cy="209550"/>
            <a:chOff x="9000" y="9829"/>
            <a:chExt cx="736" cy="178"/>
          </a:xfrm>
        </p:grpSpPr>
        <p:sp>
          <p:nvSpPr>
            <p:cNvPr id="70709" name="Line 8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0" name="Oval 8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7" name="Text Box 83"/>
          <p:cNvSpPr txBox="1">
            <a:spLocks noChangeArrowheads="1"/>
          </p:cNvSpPr>
          <p:nvPr/>
        </p:nvSpPr>
        <p:spPr bwMode="auto">
          <a:xfrm>
            <a:off x="1093788" y="4621213"/>
            <a:ext cx="12334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Chức danh</a:t>
            </a:r>
          </a:p>
        </p:txBody>
      </p:sp>
      <p:grpSp>
        <p:nvGrpSpPr>
          <p:cNvPr id="70688" name="Group 84"/>
          <p:cNvGrpSpPr>
            <a:grpSpLocks/>
          </p:cNvGrpSpPr>
          <p:nvPr/>
        </p:nvGrpSpPr>
        <p:grpSpPr bwMode="auto">
          <a:xfrm rot="10800000">
            <a:off x="6573838" y="2209800"/>
            <a:ext cx="741362" cy="209550"/>
            <a:chOff x="9000" y="9829"/>
            <a:chExt cx="736" cy="178"/>
          </a:xfrm>
        </p:grpSpPr>
        <p:sp>
          <p:nvSpPr>
            <p:cNvPr id="70707" name="Line 8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Oval 8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9" name="Text Box 87"/>
          <p:cNvSpPr txBox="1">
            <a:spLocks noChangeArrowheads="1"/>
          </p:cNvSpPr>
          <p:nvPr/>
        </p:nvSpPr>
        <p:spPr bwMode="auto">
          <a:xfrm>
            <a:off x="5289550" y="1938338"/>
            <a:ext cx="12334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quốc gia</a:t>
            </a:r>
          </a:p>
        </p:txBody>
      </p:sp>
      <p:grpSp>
        <p:nvGrpSpPr>
          <p:cNvPr id="70690" name="Group 88"/>
          <p:cNvGrpSpPr>
            <a:grpSpLocks/>
          </p:cNvGrpSpPr>
          <p:nvPr/>
        </p:nvGrpSpPr>
        <p:grpSpPr bwMode="auto">
          <a:xfrm rot="10800000">
            <a:off x="6573838" y="2633663"/>
            <a:ext cx="741362" cy="209550"/>
            <a:chOff x="9000" y="9829"/>
            <a:chExt cx="736" cy="178"/>
          </a:xfrm>
        </p:grpSpPr>
        <p:sp>
          <p:nvSpPr>
            <p:cNvPr id="70705"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6" name="Oval 9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1" name="Text Box 91"/>
          <p:cNvSpPr txBox="1">
            <a:spLocks noChangeArrowheads="1"/>
          </p:cNvSpPr>
          <p:nvPr/>
        </p:nvSpPr>
        <p:spPr bwMode="auto">
          <a:xfrm>
            <a:off x="5608638" y="2362200"/>
            <a:ext cx="839787"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quốc gia</a:t>
            </a:r>
          </a:p>
        </p:txBody>
      </p:sp>
      <p:grpSp>
        <p:nvGrpSpPr>
          <p:cNvPr id="70692" name="Group 92"/>
          <p:cNvGrpSpPr>
            <a:grpSpLocks/>
          </p:cNvGrpSpPr>
          <p:nvPr/>
        </p:nvGrpSpPr>
        <p:grpSpPr bwMode="auto">
          <a:xfrm rot="10800000">
            <a:off x="7412038" y="3606800"/>
            <a:ext cx="741362" cy="209550"/>
            <a:chOff x="9000" y="9829"/>
            <a:chExt cx="736" cy="178"/>
          </a:xfrm>
        </p:grpSpPr>
        <p:sp>
          <p:nvSpPr>
            <p:cNvPr id="70703"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4"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3" name="Text Box 95"/>
          <p:cNvSpPr txBox="1">
            <a:spLocks noChangeArrowheads="1"/>
          </p:cNvSpPr>
          <p:nvPr/>
        </p:nvSpPr>
        <p:spPr bwMode="auto">
          <a:xfrm>
            <a:off x="5957888" y="3454400"/>
            <a:ext cx="14160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thành phố</a:t>
            </a:r>
          </a:p>
        </p:txBody>
      </p:sp>
      <p:grpSp>
        <p:nvGrpSpPr>
          <p:cNvPr id="70694" name="Group 96"/>
          <p:cNvGrpSpPr>
            <a:grpSpLocks/>
          </p:cNvGrpSpPr>
          <p:nvPr/>
        </p:nvGrpSpPr>
        <p:grpSpPr bwMode="auto">
          <a:xfrm rot="10800000">
            <a:off x="7412038" y="4030663"/>
            <a:ext cx="741362" cy="209550"/>
            <a:chOff x="9000" y="9829"/>
            <a:chExt cx="736" cy="178"/>
          </a:xfrm>
        </p:grpSpPr>
        <p:sp>
          <p:nvSpPr>
            <p:cNvPr id="70701" name="Line 9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2" name="Oval 9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5" name="Text Box 99"/>
          <p:cNvSpPr txBox="1">
            <a:spLocks noChangeArrowheads="1"/>
          </p:cNvSpPr>
          <p:nvPr/>
        </p:nvSpPr>
        <p:spPr bwMode="auto">
          <a:xfrm>
            <a:off x="6400800" y="3878263"/>
            <a:ext cx="9461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thành phố</a:t>
            </a:r>
          </a:p>
        </p:txBody>
      </p:sp>
      <p:sp>
        <p:nvSpPr>
          <p:cNvPr id="70696" name="Oval 101"/>
          <p:cNvSpPr>
            <a:spLocks noChangeArrowheads="1"/>
          </p:cNvSpPr>
          <p:nvPr/>
        </p:nvSpPr>
        <p:spPr bwMode="auto">
          <a:xfrm>
            <a:off x="806450" y="2057400"/>
            <a:ext cx="2286000" cy="31242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7" name="Oval 102"/>
          <p:cNvSpPr>
            <a:spLocks noChangeArrowheads="1"/>
          </p:cNvSpPr>
          <p:nvPr/>
        </p:nvSpPr>
        <p:spPr bwMode="auto">
          <a:xfrm>
            <a:off x="2787650" y="1905000"/>
            <a:ext cx="2286000" cy="31242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8" name="Oval 103"/>
          <p:cNvSpPr>
            <a:spLocks noChangeArrowheads="1"/>
          </p:cNvSpPr>
          <p:nvPr/>
        </p:nvSpPr>
        <p:spPr bwMode="auto">
          <a:xfrm>
            <a:off x="5380038" y="1676400"/>
            <a:ext cx="1676400" cy="15240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9" name="Oval 104"/>
          <p:cNvSpPr>
            <a:spLocks noChangeArrowheads="1"/>
          </p:cNvSpPr>
          <p:nvPr/>
        </p:nvSpPr>
        <p:spPr bwMode="auto">
          <a:xfrm>
            <a:off x="5943600" y="3225800"/>
            <a:ext cx="2286000" cy="12954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700" name="Oval 105"/>
          <p:cNvSpPr>
            <a:spLocks noChangeArrowheads="1"/>
          </p:cNvSpPr>
          <p:nvPr/>
        </p:nvSpPr>
        <p:spPr bwMode="auto">
          <a:xfrm>
            <a:off x="5486400" y="4648200"/>
            <a:ext cx="1981200" cy="11430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Tree>
    <p:extLst>
      <p:ext uri="{BB962C8B-B14F-4D97-AF65-F5344CB8AC3E}">
        <p14:creationId xmlns:p14="http://schemas.microsoft.com/office/powerpoint/2010/main" val="5833684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6" name="Rectangle 22"/>
          <p:cNvSpPr>
            <a:spLocks noGrp="1" noChangeArrowheads="1"/>
          </p:cNvSpPr>
          <p:nvPr>
            <p:ph type="title"/>
          </p:nvPr>
        </p:nvSpPr>
        <p:spPr/>
        <p:txBody>
          <a:bodyPr/>
          <a:lstStyle/>
          <a:p>
            <a:r>
              <a:rPr lang="en-US"/>
              <a:t>Thực thể (tt)</a:t>
            </a:r>
          </a:p>
        </p:txBody>
      </p:sp>
      <p:sp>
        <p:nvSpPr>
          <p:cNvPr id="11287" name="Rectangle 23"/>
          <p:cNvSpPr>
            <a:spLocks noGrp="1" noChangeArrowheads="1"/>
          </p:cNvSpPr>
          <p:nvPr>
            <p:ph idx="1"/>
          </p:nvPr>
        </p:nvSpPr>
        <p:spPr/>
        <p:txBody>
          <a:bodyPr>
            <a:normAutofit/>
          </a:bodyPr>
          <a:lstStyle/>
          <a:p>
            <a:r>
              <a:rPr lang="en-US" dirty="0" err="1"/>
              <a:t>Ký</a:t>
            </a:r>
            <a:r>
              <a:rPr lang="en-US" dirty="0"/>
              <a:t> </a:t>
            </a:r>
            <a:r>
              <a:rPr lang="en-US" dirty="0" err="1"/>
              <a:t>hiệu</a:t>
            </a:r>
            <a:endParaRPr lang="en-US" dirty="0"/>
          </a:p>
          <a:p>
            <a:pPr marL="0" indent="0">
              <a:buNone/>
            </a:pPr>
            <a:endParaRPr lang="en-US" dirty="0" smtClean="0"/>
          </a:p>
          <a:p>
            <a:pPr marL="0" indent="0">
              <a:buNone/>
            </a:pPr>
            <a:endParaRPr lang="en-US" dirty="0"/>
          </a:p>
          <a:p>
            <a:endParaRPr lang="en-US" dirty="0"/>
          </a:p>
          <a:p>
            <a:r>
              <a:rPr lang="en-US" dirty="0" err="1"/>
              <a:t>Ví</a:t>
            </a:r>
            <a:r>
              <a:rPr lang="en-US" dirty="0"/>
              <a:t> </a:t>
            </a:r>
            <a:r>
              <a:rPr lang="en-US" dirty="0" err="1"/>
              <a:t>dụ</a:t>
            </a:r>
            <a:endParaRPr lang="en-US" dirty="0"/>
          </a:p>
        </p:txBody>
      </p:sp>
      <p:grpSp>
        <p:nvGrpSpPr>
          <p:cNvPr id="11271" name="Group 13"/>
          <p:cNvGrpSpPr>
            <a:grpSpLocks/>
          </p:cNvGrpSpPr>
          <p:nvPr/>
        </p:nvGrpSpPr>
        <p:grpSpPr bwMode="auto">
          <a:xfrm>
            <a:off x="3276600" y="2527065"/>
            <a:ext cx="3581400" cy="1600200"/>
            <a:chOff x="3276600" y="2286000"/>
            <a:chExt cx="3581400" cy="1600002"/>
          </a:xfrm>
        </p:grpSpPr>
        <p:sp>
          <p:nvSpPr>
            <p:cNvPr id="11281" name="AutoShape 30"/>
            <p:cNvSpPr>
              <a:spLocks noChangeArrowheads="1"/>
            </p:cNvSpPr>
            <p:nvPr/>
          </p:nvSpPr>
          <p:spPr bwMode="auto">
            <a:xfrm>
              <a:off x="3276600" y="2286000"/>
              <a:ext cx="2133600" cy="775048"/>
            </a:xfrm>
            <a:prstGeom prst="roundRect">
              <a:avLst>
                <a:gd name="adj" fmla="val 16667"/>
              </a:avLst>
            </a:prstGeom>
            <a:solidFill>
              <a:srgbClr val="FFFFFF"/>
            </a:solidFill>
            <a:ln w="25400">
              <a:solidFill>
                <a:schemeClr val="tx2"/>
              </a:solidFill>
              <a:round/>
              <a:headEnd/>
              <a:tailEnd/>
            </a:ln>
          </p:spPr>
          <p:txBody>
            <a:bodyPr anchor="ctr" anchorCtr="0"/>
            <a:lstStyle/>
            <a:p>
              <a:pPr algn="ctr"/>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thực</a:t>
              </a:r>
              <a:r>
                <a:rPr lang="en-US" sz="1600" b="1" dirty="0">
                  <a:solidFill>
                    <a:srgbClr val="881A87"/>
                  </a:solidFill>
                  <a:cs typeface="Tahoma" charset="0"/>
                </a:rPr>
                <a:t> </a:t>
              </a:r>
              <a:r>
                <a:rPr lang="en-US" sz="1600" b="1" dirty="0" err="1" smtClean="0">
                  <a:solidFill>
                    <a:srgbClr val="881A87"/>
                  </a:solidFill>
                  <a:cs typeface="Tahoma" charset="0"/>
                </a:rPr>
                <a:t>thể</a:t>
              </a:r>
              <a:endParaRPr lang="en-US" sz="1600" b="1" dirty="0">
                <a:solidFill>
                  <a:srgbClr val="881A87"/>
                </a:solidFill>
                <a:cs typeface="Tahoma" charset="0"/>
              </a:endParaRPr>
            </a:p>
          </p:txBody>
        </p:sp>
        <p:sp>
          <p:nvSpPr>
            <p:cNvPr id="11283" name="TextBox 8"/>
            <p:cNvSpPr txBox="1">
              <a:spLocks noChangeArrowheads="1"/>
            </p:cNvSpPr>
            <p:nvPr/>
          </p:nvSpPr>
          <p:spPr bwMode="auto">
            <a:xfrm>
              <a:off x="3733800" y="3581240"/>
              <a:ext cx="3124200" cy="304762"/>
            </a:xfrm>
            <a:prstGeom prst="rect">
              <a:avLst/>
            </a:prstGeom>
            <a:noFill/>
            <a:ln>
              <a:noFill/>
            </a:ln>
            <a:extLst>
              <a:ext uri="{909E8E84-426E-40dd-AFC4-6F175D3DCCD1}">
                <a14:hiddenFill xmlns:a14="http://schemas.microsoft.com/office/drawing/2010/main">
                  <a:solidFill>
                    <a:srgbClr val="A6C36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dirty="0" err="1">
                  <a:solidFill>
                    <a:srgbClr val="881A87"/>
                  </a:solidFill>
                  <a:cs typeface="Tahoma" charset="0"/>
                </a:rPr>
                <a:t>Danh</a:t>
              </a:r>
              <a:r>
                <a:rPr lang="en-US" sz="1400" i="1" dirty="0">
                  <a:solidFill>
                    <a:srgbClr val="881A87"/>
                  </a:solidFill>
                  <a:cs typeface="Tahoma" charset="0"/>
                </a:rPr>
                <a:t> </a:t>
              </a:r>
              <a:r>
                <a:rPr lang="en-US" sz="1400" i="1" dirty="0" err="1">
                  <a:solidFill>
                    <a:srgbClr val="881A87"/>
                  </a:solidFill>
                  <a:cs typeface="Tahoma" charset="0"/>
                </a:rPr>
                <a:t>từ</a:t>
              </a:r>
              <a:r>
                <a:rPr lang="en-US" sz="1400" i="1" dirty="0">
                  <a:solidFill>
                    <a:srgbClr val="881A87"/>
                  </a:solidFill>
                  <a:cs typeface="Tahoma" charset="0"/>
                </a:rPr>
                <a:t>  </a:t>
              </a:r>
              <a:r>
                <a:rPr lang="en-US" sz="1400" i="1" dirty="0" err="1">
                  <a:solidFill>
                    <a:srgbClr val="881A87"/>
                  </a:solidFill>
                  <a:cs typeface="Tahoma" charset="0"/>
                </a:rPr>
                <a:t>hoặc</a:t>
              </a:r>
              <a:r>
                <a:rPr lang="en-US" sz="1400" i="1" dirty="0">
                  <a:solidFill>
                    <a:srgbClr val="881A87"/>
                  </a:solidFill>
                  <a:cs typeface="Tahoma" charset="0"/>
                </a:rPr>
                <a:t> </a:t>
              </a:r>
              <a:r>
                <a:rPr lang="en-US" sz="1400" i="1" dirty="0" err="1">
                  <a:solidFill>
                    <a:srgbClr val="881A87"/>
                  </a:solidFill>
                  <a:cs typeface="Tahoma" charset="0"/>
                </a:rPr>
                <a:t>cụm</a:t>
              </a:r>
              <a:r>
                <a:rPr lang="en-US" sz="1400" i="1" dirty="0">
                  <a:solidFill>
                    <a:srgbClr val="881A87"/>
                  </a:solidFill>
                  <a:cs typeface="Tahoma" charset="0"/>
                </a:rPr>
                <a:t> </a:t>
              </a:r>
              <a:r>
                <a:rPr lang="en-US" sz="1400" i="1" dirty="0" err="1">
                  <a:solidFill>
                    <a:srgbClr val="881A87"/>
                  </a:solidFill>
                  <a:cs typeface="Tahoma" charset="0"/>
                </a:rPr>
                <a:t>danh</a:t>
              </a:r>
              <a:r>
                <a:rPr lang="en-US" sz="1400" i="1" dirty="0">
                  <a:solidFill>
                    <a:srgbClr val="881A87"/>
                  </a:solidFill>
                  <a:cs typeface="Tahoma" charset="0"/>
                </a:rPr>
                <a:t> </a:t>
              </a:r>
              <a:r>
                <a:rPr lang="en-US" sz="1400" i="1" dirty="0" err="1">
                  <a:solidFill>
                    <a:srgbClr val="881A87"/>
                  </a:solidFill>
                  <a:cs typeface="Tahoma" charset="0"/>
                </a:rPr>
                <a:t>từ</a:t>
              </a:r>
              <a:endParaRPr lang="en-US" sz="1400" i="1" dirty="0">
                <a:solidFill>
                  <a:srgbClr val="881A87"/>
                </a:solidFill>
                <a:cs typeface="Tahoma" charset="0"/>
              </a:endParaRPr>
            </a:p>
          </p:txBody>
        </p:sp>
        <p:cxnSp>
          <p:nvCxnSpPr>
            <p:cNvPr id="11" name="Straight Connector 10"/>
            <p:cNvCxnSpPr>
              <a:endCxn id="11283" idx="0"/>
            </p:cNvCxnSpPr>
            <p:nvPr/>
          </p:nvCxnSpPr>
          <p:spPr>
            <a:xfrm rot="16200000" flipH="1">
              <a:off x="4421234" y="2706575"/>
              <a:ext cx="758731"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
        <p:nvSpPr>
          <p:cNvPr id="11279" name="AutoShape 30"/>
          <p:cNvSpPr>
            <a:spLocks noChangeArrowheads="1"/>
          </p:cNvSpPr>
          <p:nvPr/>
        </p:nvSpPr>
        <p:spPr bwMode="auto">
          <a:xfrm>
            <a:off x="1295400" y="5257800"/>
            <a:ext cx="1835958"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rgbClr val="881A87"/>
                </a:solidFill>
              </a:rPr>
              <a:t>Nước</a:t>
            </a:r>
            <a:r>
              <a:rPr lang="en-US" sz="1600" b="1" dirty="0">
                <a:solidFill>
                  <a:srgbClr val="881A87"/>
                </a:solidFill>
              </a:rPr>
              <a:t> </a:t>
            </a:r>
            <a:r>
              <a:rPr lang="en-US" sz="1600" b="1" dirty="0" err="1">
                <a:solidFill>
                  <a:srgbClr val="881A87"/>
                </a:solidFill>
              </a:rPr>
              <a:t>giải</a:t>
            </a:r>
            <a:r>
              <a:rPr lang="en-US" sz="1600" b="1" dirty="0">
                <a:solidFill>
                  <a:srgbClr val="881A87"/>
                </a:solidFill>
              </a:rPr>
              <a:t> </a:t>
            </a:r>
            <a:r>
              <a:rPr lang="en-US" sz="1600" b="1" dirty="0" err="1" smtClean="0">
                <a:solidFill>
                  <a:srgbClr val="881A87"/>
                </a:solidFill>
              </a:rPr>
              <a:t>khát</a:t>
            </a:r>
            <a:endParaRPr lang="en-US" sz="1600" b="1" dirty="0">
              <a:solidFill>
                <a:srgbClr val="881A87"/>
              </a:solidFill>
            </a:endParaRPr>
          </a:p>
        </p:txBody>
      </p:sp>
      <p:sp>
        <p:nvSpPr>
          <p:cNvPr id="11277" name="AutoShape 30"/>
          <p:cNvSpPr>
            <a:spLocks noChangeArrowheads="1"/>
          </p:cNvSpPr>
          <p:nvPr/>
        </p:nvSpPr>
        <p:spPr bwMode="auto">
          <a:xfrm>
            <a:off x="3581400" y="5257800"/>
            <a:ext cx="1524000"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chemeClr val="accent6">
                    <a:lumMod val="75000"/>
                  </a:schemeClr>
                </a:solidFill>
                <a:cs typeface="Tahoma" charset="0"/>
              </a:rPr>
              <a:t>Khách</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hàng</a:t>
            </a:r>
            <a:endParaRPr lang="en-US" sz="1600" dirty="0">
              <a:solidFill>
                <a:schemeClr val="accent6">
                  <a:lumMod val="75000"/>
                </a:schemeClr>
              </a:solidFill>
              <a:latin typeface="Tahoma" charset="0"/>
            </a:endParaRPr>
          </a:p>
        </p:txBody>
      </p:sp>
      <p:sp>
        <p:nvSpPr>
          <p:cNvPr id="11275" name="AutoShape 30"/>
          <p:cNvSpPr>
            <a:spLocks noChangeArrowheads="1"/>
          </p:cNvSpPr>
          <p:nvPr/>
        </p:nvSpPr>
        <p:spPr bwMode="auto">
          <a:xfrm>
            <a:off x="5867400" y="5257800"/>
            <a:ext cx="1752600"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chemeClr val="accent6">
                    <a:lumMod val="75000"/>
                  </a:schemeClr>
                </a:solidFill>
                <a:cs typeface="Tahoma" charset="0"/>
              </a:rPr>
              <a:t>Đơn</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đặt</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hàng</a:t>
            </a:r>
            <a:endParaRPr lang="en-US" sz="1600" dirty="0">
              <a:solidFill>
                <a:schemeClr val="accent6">
                  <a:lumMod val="75000"/>
                </a:schemeClr>
              </a:solidFill>
              <a:latin typeface="Tahoma" charset="0"/>
            </a:endParaRPr>
          </a:p>
        </p:txBody>
      </p:sp>
    </p:spTree>
    <p:extLst>
      <p:ext uri="{BB962C8B-B14F-4D97-AF65-F5344CB8AC3E}">
        <p14:creationId xmlns:p14="http://schemas.microsoft.com/office/powerpoint/2010/main" val="4123953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9" name="Rectangle 89"/>
          <p:cNvSpPr>
            <a:spLocks noGrp="1" noChangeArrowheads="1"/>
          </p:cNvSpPr>
          <p:nvPr>
            <p:ph type="title"/>
          </p:nvPr>
        </p:nvSpPr>
        <p:spPr/>
        <p:txBody>
          <a:bodyPr/>
          <a:lstStyle/>
          <a:p>
            <a:r>
              <a:rPr lang="en-US"/>
              <a:t>Ví dụ</a:t>
            </a:r>
          </a:p>
        </p:txBody>
      </p:sp>
      <p:sp>
        <p:nvSpPr>
          <p:cNvPr id="71770" name="Rectangle 90"/>
          <p:cNvSpPr>
            <a:spLocks noGrp="1" noChangeArrowheads="1"/>
          </p:cNvSpPr>
          <p:nvPr>
            <p:ph idx="1"/>
          </p:nvPr>
        </p:nvSpPr>
        <p:spPr>
          <a:xfrm>
            <a:off x="712788" y="1330449"/>
            <a:ext cx="7716838" cy="5269882"/>
          </a:xfrm>
        </p:spPr>
        <p:txBody>
          <a:bodyPr/>
          <a:lstStyle/>
          <a:p>
            <a:r>
              <a:rPr lang="en-US"/>
              <a:t>Ứng dụng Quản lý nhân chủng học</a:t>
            </a:r>
          </a:p>
        </p:txBody>
      </p:sp>
      <p:sp>
        <p:nvSpPr>
          <p:cNvPr id="71687" name="Text Box 44"/>
          <p:cNvSpPr txBox="1">
            <a:spLocks noChangeArrowheads="1"/>
          </p:cNvSpPr>
          <p:nvPr/>
        </p:nvSpPr>
        <p:spPr bwMode="auto">
          <a:xfrm>
            <a:off x="2152650" y="6507840"/>
            <a:ext cx="4249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Kết hợp các đặc trưng để hình thành thực thể</a:t>
            </a:r>
          </a:p>
        </p:txBody>
      </p:sp>
      <p:grpSp>
        <p:nvGrpSpPr>
          <p:cNvPr id="71688" name="Group 206"/>
          <p:cNvGrpSpPr>
            <a:grpSpLocks/>
          </p:cNvGrpSpPr>
          <p:nvPr/>
        </p:nvGrpSpPr>
        <p:grpSpPr bwMode="auto">
          <a:xfrm>
            <a:off x="390525" y="2686728"/>
            <a:ext cx="3621088" cy="1690687"/>
            <a:chOff x="152400" y="2271713"/>
            <a:chExt cx="3621833" cy="1690687"/>
          </a:xfrm>
        </p:grpSpPr>
        <p:sp>
          <p:nvSpPr>
            <p:cNvPr id="71741" name="Rectangle 9"/>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2" name="Rectangle 10"/>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3" name="Rectangle 11"/>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4" name="Rectangle 12"/>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vi-VN" sz="1400">
                <a:solidFill>
                  <a:schemeClr val="tx2"/>
                </a:solidFill>
                <a:latin typeface="Tahoma" charset="0"/>
                <a:cs typeface="Tahoma" charset="0"/>
              </a:endParaRPr>
            </a:p>
          </p:txBody>
        </p:sp>
        <p:sp>
          <p:nvSpPr>
            <p:cNvPr id="71745" name="Rectangle 13"/>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6" name="Rectangle 14"/>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vi-VN" sz="1400">
                <a:solidFill>
                  <a:schemeClr val="tx2"/>
                </a:solidFill>
                <a:latin typeface="Tahoma" charset="0"/>
                <a:cs typeface="Tahoma" charset="0"/>
              </a:endParaRPr>
            </a:p>
          </p:txBody>
        </p:sp>
        <p:sp>
          <p:nvSpPr>
            <p:cNvPr id="71747" name="Rectangle 93"/>
            <p:cNvSpPr>
              <a:spLocks noChangeArrowheads="1"/>
            </p:cNvSpPr>
            <p:nvPr/>
          </p:nvSpPr>
          <p:spPr bwMode="auto">
            <a:xfrm>
              <a:off x="2355980" y="2547295"/>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grpSp>
          <p:nvGrpSpPr>
            <p:cNvPr id="71748" name="Group 97"/>
            <p:cNvGrpSpPr>
              <a:grpSpLocks/>
            </p:cNvGrpSpPr>
            <p:nvPr/>
          </p:nvGrpSpPr>
          <p:grpSpPr bwMode="auto">
            <a:xfrm rot="-9693903">
              <a:off x="1646853" y="2461866"/>
              <a:ext cx="723900" cy="168484"/>
              <a:chOff x="9000" y="9829"/>
              <a:chExt cx="736" cy="178"/>
            </a:xfrm>
          </p:grpSpPr>
          <p:sp>
            <p:nvSpPr>
              <p:cNvPr id="71766"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7"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49" name="Text Box 100"/>
            <p:cNvSpPr txBox="1">
              <a:spLocks noChangeArrowheads="1"/>
            </p:cNvSpPr>
            <p:nvPr/>
          </p:nvSpPr>
          <p:spPr bwMode="auto">
            <a:xfrm>
              <a:off x="174560" y="2325287"/>
              <a:ext cx="142564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đàn ông</a:t>
              </a:r>
            </a:p>
          </p:txBody>
        </p:sp>
        <p:grpSp>
          <p:nvGrpSpPr>
            <p:cNvPr id="71750" name="Group 101"/>
            <p:cNvGrpSpPr>
              <a:grpSpLocks/>
            </p:cNvGrpSpPr>
            <p:nvPr/>
          </p:nvGrpSpPr>
          <p:grpSpPr bwMode="auto">
            <a:xfrm rot="10800000">
              <a:off x="1646853" y="2632723"/>
              <a:ext cx="723900" cy="168484"/>
              <a:chOff x="9000" y="9829"/>
              <a:chExt cx="736" cy="178"/>
            </a:xfrm>
          </p:grpSpPr>
          <p:sp>
            <p:nvSpPr>
              <p:cNvPr id="71764"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5" name="Oval 10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1" name="Text Box 104"/>
            <p:cNvSpPr txBox="1">
              <a:spLocks noChangeArrowheads="1"/>
            </p:cNvSpPr>
            <p:nvPr/>
          </p:nvSpPr>
          <p:spPr bwMode="auto">
            <a:xfrm>
              <a:off x="152400" y="2632723"/>
              <a:ext cx="1425640"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Tuổi đàn ông</a:t>
              </a:r>
            </a:p>
          </p:txBody>
        </p:sp>
        <p:grpSp>
          <p:nvGrpSpPr>
            <p:cNvPr id="71752" name="Group 105"/>
            <p:cNvGrpSpPr>
              <a:grpSpLocks/>
            </p:cNvGrpSpPr>
            <p:nvPr/>
          </p:nvGrpSpPr>
          <p:grpSpPr bwMode="auto">
            <a:xfrm rot="10800000">
              <a:off x="1646853" y="2874770"/>
              <a:ext cx="723900" cy="168484"/>
              <a:chOff x="9000" y="9829"/>
              <a:chExt cx="736" cy="178"/>
            </a:xfrm>
          </p:grpSpPr>
          <p:sp>
            <p:nvSpPr>
              <p:cNvPr id="71762"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3"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3" name="Text Box 108"/>
            <p:cNvSpPr txBox="1">
              <a:spLocks noChangeArrowheads="1"/>
            </p:cNvSpPr>
            <p:nvPr/>
          </p:nvSpPr>
          <p:spPr bwMode="auto">
            <a:xfrm>
              <a:off x="533400" y="2907201"/>
              <a:ext cx="1066800" cy="59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 đàn ông</a:t>
              </a:r>
            </a:p>
          </p:txBody>
        </p:sp>
        <p:grpSp>
          <p:nvGrpSpPr>
            <p:cNvPr id="71754" name="Group 109"/>
            <p:cNvGrpSpPr>
              <a:grpSpLocks/>
            </p:cNvGrpSpPr>
            <p:nvPr/>
          </p:nvGrpSpPr>
          <p:grpSpPr bwMode="auto">
            <a:xfrm rot="8871689">
              <a:off x="1705947" y="3145293"/>
              <a:ext cx="723900" cy="168484"/>
              <a:chOff x="9000" y="9829"/>
              <a:chExt cx="736" cy="178"/>
            </a:xfrm>
          </p:grpSpPr>
          <p:sp>
            <p:nvSpPr>
              <p:cNvPr id="71760" name="Line 11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1" name="Oval 11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5" name="Text Box 112"/>
            <p:cNvSpPr txBox="1">
              <a:spLocks noChangeArrowheads="1"/>
            </p:cNvSpPr>
            <p:nvPr/>
          </p:nvSpPr>
          <p:spPr bwMode="auto">
            <a:xfrm>
              <a:off x="685800" y="3401579"/>
              <a:ext cx="106680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 đàn ông</a:t>
              </a:r>
            </a:p>
          </p:txBody>
        </p:sp>
        <p:grpSp>
          <p:nvGrpSpPr>
            <p:cNvPr id="71756" name="Group 113"/>
            <p:cNvGrpSpPr>
              <a:grpSpLocks/>
            </p:cNvGrpSpPr>
            <p:nvPr/>
          </p:nvGrpSpPr>
          <p:grpSpPr bwMode="auto">
            <a:xfrm rot="8486496">
              <a:off x="2355980" y="3228349"/>
              <a:ext cx="723900" cy="170857"/>
              <a:chOff x="9000" y="9829"/>
              <a:chExt cx="736" cy="178"/>
            </a:xfrm>
          </p:grpSpPr>
          <p:sp>
            <p:nvSpPr>
              <p:cNvPr id="71758" name="Line 11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59" name="Oval 11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7" name="Text Box 116"/>
            <p:cNvSpPr txBox="1">
              <a:spLocks noChangeArrowheads="1"/>
            </p:cNvSpPr>
            <p:nvPr/>
          </p:nvSpPr>
          <p:spPr bwMode="auto">
            <a:xfrm>
              <a:off x="1981200" y="3618313"/>
              <a:ext cx="1071077"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grpSp>
        <p:nvGrpSpPr>
          <p:cNvPr id="71689" name="Group 205"/>
          <p:cNvGrpSpPr>
            <a:grpSpLocks/>
          </p:cNvGrpSpPr>
          <p:nvPr/>
        </p:nvGrpSpPr>
        <p:grpSpPr bwMode="auto">
          <a:xfrm>
            <a:off x="4697413" y="2777215"/>
            <a:ext cx="3608387" cy="1712913"/>
            <a:chOff x="4953000" y="2401487"/>
            <a:chExt cx="3607837" cy="1713313"/>
          </a:xfrm>
        </p:grpSpPr>
        <p:sp>
          <p:nvSpPr>
            <p:cNvPr id="71720" name="Rectangle 94"/>
            <p:cNvSpPr>
              <a:spLocks noChangeArrowheads="1"/>
            </p:cNvSpPr>
            <p:nvPr/>
          </p:nvSpPr>
          <p:spPr bwMode="auto">
            <a:xfrm>
              <a:off x="7142584" y="2718152"/>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nvGrpSpPr>
            <p:cNvPr id="71721" name="Group 117"/>
            <p:cNvGrpSpPr>
              <a:grpSpLocks/>
            </p:cNvGrpSpPr>
            <p:nvPr/>
          </p:nvGrpSpPr>
          <p:grpSpPr bwMode="auto">
            <a:xfrm rot="8486496">
              <a:off x="7142584" y="3399206"/>
              <a:ext cx="723900" cy="170857"/>
              <a:chOff x="9000" y="9829"/>
              <a:chExt cx="736" cy="178"/>
            </a:xfrm>
          </p:grpSpPr>
          <p:sp>
            <p:nvSpPr>
              <p:cNvPr id="71739" name="Line 11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40" name="Oval 11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2" name="Text Box 120"/>
            <p:cNvSpPr txBox="1">
              <a:spLocks noChangeArrowheads="1"/>
            </p:cNvSpPr>
            <p:nvPr/>
          </p:nvSpPr>
          <p:spPr bwMode="auto">
            <a:xfrm>
              <a:off x="6705600" y="3770713"/>
              <a:ext cx="1071077"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grpSp>
          <p:nvGrpSpPr>
            <p:cNvPr id="71723" name="Group 121"/>
            <p:cNvGrpSpPr>
              <a:grpSpLocks/>
            </p:cNvGrpSpPr>
            <p:nvPr/>
          </p:nvGrpSpPr>
          <p:grpSpPr bwMode="auto">
            <a:xfrm rot="-9693903">
              <a:off x="6433457" y="2632723"/>
              <a:ext cx="723900" cy="168484"/>
              <a:chOff x="9000" y="9829"/>
              <a:chExt cx="736" cy="178"/>
            </a:xfrm>
          </p:grpSpPr>
          <p:sp>
            <p:nvSpPr>
              <p:cNvPr id="71737" name="Line 12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8" name="Oval 12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4" name="Text Box 124"/>
            <p:cNvSpPr txBox="1">
              <a:spLocks noChangeArrowheads="1"/>
            </p:cNvSpPr>
            <p:nvPr/>
          </p:nvSpPr>
          <p:spPr bwMode="auto">
            <a:xfrm>
              <a:off x="4953000" y="2401487"/>
              <a:ext cx="142564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phụ nữ</a:t>
              </a:r>
            </a:p>
          </p:txBody>
        </p:sp>
        <p:grpSp>
          <p:nvGrpSpPr>
            <p:cNvPr id="71725" name="Group 125"/>
            <p:cNvGrpSpPr>
              <a:grpSpLocks/>
            </p:cNvGrpSpPr>
            <p:nvPr/>
          </p:nvGrpSpPr>
          <p:grpSpPr bwMode="auto">
            <a:xfrm rot="10800000">
              <a:off x="6433457" y="2803580"/>
              <a:ext cx="723900" cy="168484"/>
              <a:chOff x="9000" y="9829"/>
              <a:chExt cx="736" cy="178"/>
            </a:xfrm>
          </p:grpSpPr>
          <p:sp>
            <p:nvSpPr>
              <p:cNvPr id="71735" name="Line 12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6" name="Oval 12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6" name="Text Box 128"/>
            <p:cNvSpPr txBox="1">
              <a:spLocks noChangeArrowheads="1"/>
            </p:cNvSpPr>
            <p:nvPr/>
          </p:nvSpPr>
          <p:spPr bwMode="auto">
            <a:xfrm>
              <a:off x="4953000" y="2743200"/>
              <a:ext cx="1425640"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Tuổi phụ nữ</a:t>
              </a:r>
            </a:p>
          </p:txBody>
        </p:sp>
        <p:grpSp>
          <p:nvGrpSpPr>
            <p:cNvPr id="71727" name="Group 129"/>
            <p:cNvGrpSpPr>
              <a:grpSpLocks/>
            </p:cNvGrpSpPr>
            <p:nvPr/>
          </p:nvGrpSpPr>
          <p:grpSpPr bwMode="auto">
            <a:xfrm rot="10800000">
              <a:off x="6433457" y="3045627"/>
              <a:ext cx="723900" cy="168484"/>
              <a:chOff x="9000" y="9829"/>
              <a:chExt cx="736" cy="178"/>
            </a:xfrm>
          </p:grpSpPr>
          <p:sp>
            <p:nvSpPr>
              <p:cNvPr id="71733" name="Line 13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4" name="Oval 13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8" name="Text Box 132"/>
            <p:cNvSpPr txBox="1">
              <a:spLocks noChangeArrowheads="1"/>
            </p:cNvSpPr>
            <p:nvPr/>
          </p:nvSpPr>
          <p:spPr bwMode="auto">
            <a:xfrm>
              <a:off x="5396204" y="3050637"/>
              <a:ext cx="1004596" cy="5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 phụ nữ</a:t>
              </a:r>
            </a:p>
          </p:txBody>
        </p:sp>
        <p:grpSp>
          <p:nvGrpSpPr>
            <p:cNvPr id="71729" name="Group 133"/>
            <p:cNvGrpSpPr>
              <a:grpSpLocks/>
            </p:cNvGrpSpPr>
            <p:nvPr/>
          </p:nvGrpSpPr>
          <p:grpSpPr bwMode="auto">
            <a:xfrm rot="8871689">
              <a:off x="6492551" y="3316150"/>
              <a:ext cx="723900" cy="168484"/>
              <a:chOff x="9000" y="9829"/>
              <a:chExt cx="736" cy="178"/>
            </a:xfrm>
          </p:grpSpPr>
          <p:sp>
            <p:nvSpPr>
              <p:cNvPr id="71731" name="Line 1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2" name="Oval 13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30" name="Text Box 136"/>
            <p:cNvSpPr txBox="1">
              <a:spLocks noChangeArrowheads="1"/>
            </p:cNvSpPr>
            <p:nvPr/>
          </p:nvSpPr>
          <p:spPr bwMode="auto">
            <a:xfrm>
              <a:off x="5548605" y="3429000"/>
              <a:ext cx="928395"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 phụ nữ</a:t>
              </a:r>
            </a:p>
          </p:txBody>
        </p:sp>
      </p:grpSp>
      <p:grpSp>
        <p:nvGrpSpPr>
          <p:cNvPr id="71690" name="Group 207"/>
          <p:cNvGrpSpPr>
            <a:grpSpLocks/>
          </p:cNvGrpSpPr>
          <p:nvPr/>
        </p:nvGrpSpPr>
        <p:grpSpPr bwMode="auto">
          <a:xfrm>
            <a:off x="642938" y="4861603"/>
            <a:ext cx="3368675" cy="1344612"/>
            <a:chOff x="405882" y="4255862"/>
            <a:chExt cx="3368351" cy="1344601"/>
          </a:xfrm>
        </p:grpSpPr>
        <p:sp>
          <p:nvSpPr>
            <p:cNvPr id="71707" name="Rectangle 138"/>
            <p:cNvSpPr>
              <a:spLocks noChangeArrowheads="1"/>
            </p:cNvSpPr>
            <p:nvPr/>
          </p:nvSpPr>
          <p:spPr bwMode="auto">
            <a:xfrm>
              <a:off x="2355980" y="4255862"/>
              <a:ext cx="1418253" cy="50972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grpSp>
          <p:nvGrpSpPr>
            <p:cNvPr id="71708" name="Group 139"/>
            <p:cNvGrpSpPr>
              <a:grpSpLocks/>
            </p:cNvGrpSpPr>
            <p:nvPr/>
          </p:nvGrpSpPr>
          <p:grpSpPr bwMode="auto">
            <a:xfrm rot="8486496">
              <a:off x="2533262" y="4908914"/>
              <a:ext cx="724885" cy="169908"/>
              <a:chOff x="9000" y="9829"/>
              <a:chExt cx="736" cy="178"/>
            </a:xfrm>
          </p:grpSpPr>
          <p:sp>
            <p:nvSpPr>
              <p:cNvPr id="71718" name="Line 14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9" name="Oval 14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9" name="Text Box 142"/>
            <p:cNvSpPr txBox="1">
              <a:spLocks noChangeArrowheads="1"/>
            </p:cNvSpPr>
            <p:nvPr/>
          </p:nvSpPr>
          <p:spPr bwMode="auto">
            <a:xfrm>
              <a:off x="2057400" y="5257800"/>
              <a:ext cx="1071569" cy="34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71710" name="Group 143"/>
            <p:cNvGrpSpPr>
              <a:grpSpLocks/>
            </p:cNvGrpSpPr>
            <p:nvPr/>
          </p:nvGrpSpPr>
          <p:grpSpPr bwMode="auto">
            <a:xfrm rot="10800000">
              <a:off x="1646853" y="4339392"/>
              <a:ext cx="724885" cy="167060"/>
              <a:chOff x="9000" y="9829"/>
              <a:chExt cx="736" cy="178"/>
            </a:xfrm>
          </p:grpSpPr>
          <p:sp>
            <p:nvSpPr>
              <p:cNvPr id="71716" name="Line 14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7" name="Oval 14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11" name="Text Box 146"/>
            <p:cNvSpPr txBox="1">
              <a:spLocks noChangeArrowheads="1"/>
            </p:cNvSpPr>
            <p:nvPr/>
          </p:nvSpPr>
          <p:spPr bwMode="auto">
            <a:xfrm>
              <a:off x="405882" y="4339392"/>
              <a:ext cx="1204530" cy="34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quốc gia</a:t>
              </a:r>
            </a:p>
          </p:txBody>
        </p:sp>
        <p:grpSp>
          <p:nvGrpSpPr>
            <p:cNvPr id="71712" name="Group 147"/>
            <p:cNvGrpSpPr>
              <a:grpSpLocks/>
            </p:cNvGrpSpPr>
            <p:nvPr/>
          </p:nvGrpSpPr>
          <p:grpSpPr bwMode="auto">
            <a:xfrm rot="10800000">
              <a:off x="1646853" y="4681105"/>
              <a:ext cx="724885" cy="167060"/>
              <a:chOff x="9000" y="9829"/>
              <a:chExt cx="736" cy="178"/>
            </a:xfrm>
          </p:grpSpPr>
          <p:sp>
            <p:nvSpPr>
              <p:cNvPr id="71714" name="Line 14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5" name="Oval 14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13" name="Text Box 150"/>
            <p:cNvSpPr txBox="1">
              <a:spLocks noChangeArrowheads="1"/>
            </p:cNvSpPr>
            <p:nvPr/>
          </p:nvSpPr>
          <p:spPr bwMode="auto">
            <a:xfrm>
              <a:off x="609600" y="4681105"/>
              <a:ext cx="965718" cy="51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 quốc gia</a:t>
              </a:r>
            </a:p>
          </p:txBody>
        </p:sp>
      </p:grpSp>
      <p:grpSp>
        <p:nvGrpSpPr>
          <p:cNvPr id="71691" name="Group 208"/>
          <p:cNvGrpSpPr>
            <a:grpSpLocks/>
          </p:cNvGrpSpPr>
          <p:nvPr/>
        </p:nvGrpSpPr>
        <p:grpSpPr bwMode="auto">
          <a:xfrm>
            <a:off x="4392613" y="4834615"/>
            <a:ext cx="3810000" cy="696913"/>
            <a:chOff x="5105400" y="4255862"/>
            <a:chExt cx="3810000" cy="697138"/>
          </a:xfrm>
        </p:grpSpPr>
        <p:sp>
          <p:nvSpPr>
            <p:cNvPr id="71698" name="Rectangle 95"/>
            <p:cNvSpPr>
              <a:spLocks noChangeArrowheads="1"/>
            </p:cNvSpPr>
            <p:nvPr/>
          </p:nvSpPr>
          <p:spPr bwMode="auto">
            <a:xfrm>
              <a:off x="7497147" y="4255862"/>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grpSp>
          <p:nvGrpSpPr>
            <p:cNvPr id="71699" name="Group 151"/>
            <p:cNvGrpSpPr>
              <a:grpSpLocks/>
            </p:cNvGrpSpPr>
            <p:nvPr/>
          </p:nvGrpSpPr>
          <p:grpSpPr bwMode="auto">
            <a:xfrm rot="10800000">
              <a:off x="6758473" y="4279592"/>
              <a:ext cx="723900" cy="166111"/>
              <a:chOff x="9000" y="9829"/>
              <a:chExt cx="736" cy="178"/>
            </a:xfrm>
          </p:grpSpPr>
          <p:sp>
            <p:nvSpPr>
              <p:cNvPr id="71705" name="Line 15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06" name="Oval 15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0" name="Text Box 154"/>
            <p:cNvSpPr txBox="1">
              <a:spLocks noChangeArrowheads="1"/>
            </p:cNvSpPr>
            <p:nvPr/>
          </p:nvSpPr>
          <p:spPr bwMode="auto">
            <a:xfrm>
              <a:off x="5340220" y="4267200"/>
              <a:ext cx="1381319" cy="3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thành phố</a:t>
              </a:r>
            </a:p>
          </p:txBody>
        </p:sp>
        <p:grpSp>
          <p:nvGrpSpPr>
            <p:cNvPr id="71701" name="Group 155"/>
            <p:cNvGrpSpPr>
              <a:grpSpLocks/>
            </p:cNvGrpSpPr>
            <p:nvPr/>
          </p:nvGrpSpPr>
          <p:grpSpPr bwMode="auto">
            <a:xfrm rot="10800000">
              <a:off x="6758473" y="4621306"/>
              <a:ext cx="723900" cy="166111"/>
              <a:chOff x="9000" y="9829"/>
              <a:chExt cx="736" cy="178"/>
            </a:xfrm>
          </p:grpSpPr>
          <p:sp>
            <p:nvSpPr>
              <p:cNvPr id="71703" name="Line 15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04" name="Oval 15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2" name="Text Box 158"/>
            <p:cNvSpPr txBox="1">
              <a:spLocks noChangeArrowheads="1"/>
            </p:cNvSpPr>
            <p:nvPr/>
          </p:nvSpPr>
          <p:spPr bwMode="auto">
            <a:xfrm>
              <a:off x="5105400" y="46482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 thành phố</a:t>
              </a:r>
            </a:p>
          </p:txBody>
        </p:sp>
      </p:grpSp>
      <p:grpSp>
        <p:nvGrpSpPr>
          <p:cNvPr id="71692" name="Group 209"/>
          <p:cNvGrpSpPr>
            <a:grpSpLocks/>
          </p:cNvGrpSpPr>
          <p:nvPr/>
        </p:nvGrpSpPr>
        <p:grpSpPr bwMode="auto">
          <a:xfrm>
            <a:off x="4114745" y="5608755"/>
            <a:ext cx="3406775" cy="509587"/>
            <a:chOff x="4267200" y="5281003"/>
            <a:chExt cx="3407229" cy="510197"/>
          </a:xfrm>
        </p:grpSpPr>
        <p:sp>
          <p:nvSpPr>
            <p:cNvPr id="71693" name="Rectangle 96"/>
            <p:cNvSpPr>
              <a:spLocks noChangeArrowheads="1"/>
            </p:cNvSpPr>
            <p:nvPr/>
          </p:nvSpPr>
          <p:spPr bwMode="auto">
            <a:xfrm>
              <a:off x="6256176" y="5281003"/>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1694" name="Group 159"/>
            <p:cNvGrpSpPr>
              <a:grpSpLocks/>
            </p:cNvGrpSpPr>
            <p:nvPr/>
          </p:nvGrpSpPr>
          <p:grpSpPr bwMode="auto">
            <a:xfrm rot="10800000">
              <a:off x="5547049" y="5470315"/>
              <a:ext cx="723900" cy="168484"/>
              <a:chOff x="9000" y="9829"/>
              <a:chExt cx="736" cy="178"/>
            </a:xfrm>
          </p:grpSpPr>
          <p:sp>
            <p:nvSpPr>
              <p:cNvPr id="71696" name="Line 16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697" name="Oval 16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695" name="Text Box 162"/>
            <p:cNvSpPr txBox="1">
              <a:spLocks noChangeArrowheads="1"/>
            </p:cNvSpPr>
            <p:nvPr/>
          </p:nvSpPr>
          <p:spPr bwMode="auto">
            <a:xfrm>
              <a:off x="4267200" y="5410200"/>
              <a:ext cx="1204038"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miền</a:t>
              </a:r>
            </a:p>
          </p:txBody>
        </p:sp>
      </p:grpSp>
    </p:spTree>
    <p:extLst>
      <p:ext uri="{BB962C8B-B14F-4D97-AF65-F5344CB8AC3E}">
        <p14:creationId xmlns:p14="http://schemas.microsoft.com/office/powerpoint/2010/main" val="2657800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97" name="Rectangle 93"/>
          <p:cNvSpPr>
            <a:spLocks noGrp="1" noChangeArrowheads="1"/>
          </p:cNvSpPr>
          <p:nvPr>
            <p:ph type="title"/>
          </p:nvPr>
        </p:nvSpPr>
        <p:spPr/>
        <p:txBody>
          <a:bodyPr/>
          <a:lstStyle/>
          <a:p>
            <a:r>
              <a:rPr lang="en-US"/>
              <a:t>Ví dụ</a:t>
            </a:r>
          </a:p>
        </p:txBody>
      </p:sp>
      <p:sp>
        <p:nvSpPr>
          <p:cNvPr id="72798" name="Rectangle 94"/>
          <p:cNvSpPr>
            <a:spLocks noGrp="1" noChangeArrowheads="1"/>
          </p:cNvSpPr>
          <p:nvPr>
            <p:ph idx="1"/>
          </p:nvPr>
        </p:nvSpPr>
        <p:spPr/>
        <p:txBody>
          <a:bodyPr/>
          <a:lstStyle/>
          <a:p>
            <a:r>
              <a:rPr lang="en-US" dirty="0" err="1"/>
              <a:t>Ứng</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chủng</a:t>
            </a:r>
            <a:r>
              <a:rPr lang="en-US" dirty="0"/>
              <a:t> </a:t>
            </a:r>
            <a:r>
              <a:rPr lang="en-US" dirty="0" err="1"/>
              <a:t>học</a:t>
            </a:r>
            <a:endParaRPr lang="en-US" dirty="0"/>
          </a:p>
        </p:txBody>
      </p:sp>
      <p:sp>
        <p:nvSpPr>
          <p:cNvPr id="72711" name="Text Box 44"/>
          <p:cNvSpPr txBox="1">
            <a:spLocks noChangeArrowheads="1"/>
          </p:cNvSpPr>
          <p:nvPr/>
        </p:nvSpPr>
        <p:spPr bwMode="auto">
          <a:xfrm>
            <a:off x="6720929" y="2842810"/>
            <a:ext cx="213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Xây dựng khái niệm trừu tượng hóa</a:t>
            </a:r>
          </a:p>
        </p:txBody>
      </p:sp>
      <p:grpSp>
        <p:nvGrpSpPr>
          <p:cNvPr id="72712" name="Group 323"/>
          <p:cNvGrpSpPr>
            <a:grpSpLocks/>
          </p:cNvGrpSpPr>
          <p:nvPr/>
        </p:nvGrpSpPr>
        <p:grpSpPr bwMode="auto">
          <a:xfrm>
            <a:off x="371151" y="5219770"/>
            <a:ext cx="2879725" cy="442913"/>
            <a:chOff x="0" y="5019675"/>
            <a:chExt cx="2879811" cy="442913"/>
          </a:xfrm>
        </p:grpSpPr>
        <p:sp>
          <p:nvSpPr>
            <p:cNvPr id="72791" name="Rectangle 163"/>
            <p:cNvSpPr>
              <a:spLocks noChangeArrowheads="1"/>
            </p:cNvSpPr>
            <p:nvPr/>
          </p:nvSpPr>
          <p:spPr bwMode="auto">
            <a:xfrm>
              <a:off x="1599514" y="5019675"/>
              <a:ext cx="1280297" cy="44291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2792" name="Group 164"/>
            <p:cNvGrpSpPr>
              <a:grpSpLocks/>
            </p:cNvGrpSpPr>
            <p:nvPr/>
          </p:nvGrpSpPr>
          <p:grpSpPr bwMode="auto">
            <a:xfrm rot="10646757">
              <a:off x="959365" y="5173453"/>
              <a:ext cx="653878" cy="146050"/>
              <a:chOff x="9000" y="9829"/>
              <a:chExt cx="736" cy="178"/>
            </a:xfrm>
          </p:grpSpPr>
          <p:sp>
            <p:nvSpPr>
              <p:cNvPr id="72794" name="Line 1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95" name="Oval 1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93" name="Text Box 167"/>
            <p:cNvSpPr txBox="1">
              <a:spLocks noChangeArrowheads="1"/>
            </p:cNvSpPr>
            <p:nvPr/>
          </p:nvSpPr>
          <p:spPr bwMode="auto">
            <a:xfrm>
              <a:off x="0" y="5094288"/>
              <a:ext cx="92675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miền</a:t>
              </a:r>
            </a:p>
          </p:txBody>
        </p:sp>
      </p:grpSp>
      <p:grpSp>
        <p:nvGrpSpPr>
          <p:cNvPr id="72713" name="Group 321"/>
          <p:cNvGrpSpPr>
            <a:grpSpLocks/>
          </p:cNvGrpSpPr>
          <p:nvPr/>
        </p:nvGrpSpPr>
        <p:grpSpPr bwMode="auto">
          <a:xfrm>
            <a:off x="94004" y="2456710"/>
            <a:ext cx="6564312" cy="2590800"/>
            <a:chOff x="152400" y="1905000"/>
            <a:chExt cx="6564870" cy="2590800"/>
          </a:xfrm>
        </p:grpSpPr>
        <p:sp>
          <p:nvSpPr>
            <p:cNvPr id="72743" name="Rectangle 95"/>
            <p:cNvSpPr>
              <a:spLocks noChangeArrowheads="1"/>
            </p:cNvSpPr>
            <p:nvPr/>
          </p:nvSpPr>
          <p:spPr bwMode="auto">
            <a:xfrm>
              <a:off x="3679568" y="2209800"/>
              <a:ext cx="1278581" cy="444500"/>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2744" name="Line 97"/>
            <p:cNvSpPr>
              <a:spLocks noChangeShapeType="1"/>
            </p:cNvSpPr>
            <p:nvPr/>
          </p:nvSpPr>
          <p:spPr bwMode="auto">
            <a:xfrm flipV="1">
              <a:off x="2399270" y="2947988"/>
              <a:ext cx="3679568"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98"/>
            <p:cNvSpPr>
              <a:spLocks noChangeShapeType="1"/>
            </p:cNvSpPr>
            <p:nvPr/>
          </p:nvSpPr>
          <p:spPr bwMode="auto">
            <a:xfrm>
              <a:off x="2399270" y="2947988"/>
              <a:ext cx="1716" cy="3000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46" name="Line 99"/>
            <p:cNvSpPr>
              <a:spLocks noChangeShapeType="1"/>
            </p:cNvSpPr>
            <p:nvPr/>
          </p:nvSpPr>
          <p:spPr bwMode="auto">
            <a:xfrm>
              <a:off x="6078838" y="2947988"/>
              <a:ext cx="0" cy="298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47" name="Line 100"/>
            <p:cNvSpPr>
              <a:spLocks noChangeShapeType="1"/>
            </p:cNvSpPr>
            <p:nvPr/>
          </p:nvSpPr>
          <p:spPr bwMode="auto">
            <a:xfrm flipV="1">
              <a:off x="4318000" y="2652713"/>
              <a:ext cx="1716" cy="2936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8" name="Rectangle 106"/>
            <p:cNvSpPr>
              <a:spLocks noChangeArrowheads="1"/>
            </p:cNvSpPr>
            <p:nvPr/>
          </p:nvSpPr>
          <p:spPr bwMode="auto">
            <a:xfrm>
              <a:off x="1918730" y="3248025"/>
              <a:ext cx="1280297" cy="4413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grpSp>
          <p:nvGrpSpPr>
            <p:cNvPr id="72749" name="Group 107"/>
            <p:cNvGrpSpPr>
              <a:grpSpLocks/>
            </p:cNvGrpSpPr>
            <p:nvPr/>
          </p:nvGrpSpPr>
          <p:grpSpPr bwMode="auto">
            <a:xfrm rot="-9631285">
              <a:off x="1280297" y="3173413"/>
              <a:ext cx="652162" cy="146050"/>
              <a:chOff x="9000" y="9829"/>
              <a:chExt cx="736" cy="178"/>
            </a:xfrm>
          </p:grpSpPr>
          <p:sp>
            <p:nvSpPr>
              <p:cNvPr id="72789" name="Line 10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90" name="Oval 10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0" name="Text Box 110"/>
            <p:cNvSpPr txBox="1">
              <a:spLocks noChangeArrowheads="1"/>
            </p:cNvSpPr>
            <p:nvPr/>
          </p:nvSpPr>
          <p:spPr bwMode="auto">
            <a:xfrm>
              <a:off x="160638" y="2819400"/>
              <a:ext cx="12871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 đàn ông</a:t>
              </a:r>
            </a:p>
          </p:txBody>
        </p:sp>
        <p:grpSp>
          <p:nvGrpSpPr>
            <p:cNvPr id="72751" name="Group 111"/>
            <p:cNvGrpSpPr>
              <a:grpSpLocks/>
            </p:cNvGrpSpPr>
            <p:nvPr/>
          </p:nvGrpSpPr>
          <p:grpSpPr bwMode="auto">
            <a:xfrm rot="10800000">
              <a:off x="1280297" y="3322638"/>
              <a:ext cx="652162" cy="144463"/>
              <a:chOff x="9000" y="9829"/>
              <a:chExt cx="736" cy="178"/>
            </a:xfrm>
          </p:grpSpPr>
          <p:sp>
            <p:nvSpPr>
              <p:cNvPr id="72787" name="Line 11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8" name="Oval 11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2" name="Text Box 114"/>
            <p:cNvSpPr txBox="1">
              <a:spLocks noChangeArrowheads="1"/>
            </p:cNvSpPr>
            <p:nvPr/>
          </p:nvSpPr>
          <p:spPr bwMode="auto">
            <a:xfrm>
              <a:off x="152400" y="3200400"/>
              <a:ext cx="1058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Tuổi</a:t>
              </a:r>
              <a:r>
                <a:rPr lang="en-US" sz="1400" dirty="0">
                  <a:solidFill>
                    <a:schemeClr val="tx2"/>
                  </a:solidFill>
                  <a:cs typeface="Tahoma" charset="0"/>
                </a:rPr>
                <a:t> </a:t>
              </a:r>
              <a:r>
                <a:rPr lang="en-US" sz="1400" dirty="0" err="1">
                  <a:solidFill>
                    <a:schemeClr val="tx2"/>
                  </a:solidFill>
                  <a:cs typeface="Tahoma" charset="0"/>
                </a:rPr>
                <a:t>đàn</a:t>
              </a:r>
              <a:r>
                <a:rPr lang="en-US" sz="1400" dirty="0">
                  <a:solidFill>
                    <a:schemeClr val="tx2"/>
                  </a:solidFill>
                  <a:cs typeface="Tahoma" charset="0"/>
                </a:rPr>
                <a:t> </a:t>
              </a:r>
              <a:r>
                <a:rPr lang="en-US" sz="1400" dirty="0" err="1">
                  <a:solidFill>
                    <a:schemeClr val="tx2"/>
                  </a:solidFill>
                  <a:cs typeface="Tahoma" charset="0"/>
                </a:rPr>
                <a:t>ông</a:t>
              </a:r>
              <a:endParaRPr lang="en-US" sz="1400" dirty="0">
                <a:solidFill>
                  <a:schemeClr val="tx2"/>
                </a:solidFill>
                <a:cs typeface="Tahoma" charset="0"/>
              </a:endParaRPr>
            </a:p>
          </p:txBody>
        </p:sp>
        <p:grpSp>
          <p:nvGrpSpPr>
            <p:cNvPr id="72753" name="Group 115"/>
            <p:cNvGrpSpPr>
              <a:grpSpLocks/>
            </p:cNvGrpSpPr>
            <p:nvPr/>
          </p:nvGrpSpPr>
          <p:grpSpPr bwMode="auto">
            <a:xfrm rot="10116116">
              <a:off x="1280297" y="3530600"/>
              <a:ext cx="652162" cy="147638"/>
              <a:chOff x="9000" y="9829"/>
              <a:chExt cx="736" cy="178"/>
            </a:xfrm>
          </p:grpSpPr>
          <p:sp>
            <p:nvSpPr>
              <p:cNvPr id="72785" name="Line 11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6" name="Oval 11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4" name="Text Box 118"/>
            <p:cNvSpPr txBox="1">
              <a:spLocks noChangeArrowheads="1"/>
            </p:cNvSpPr>
            <p:nvPr/>
          </p:nvSpPr>
          <p:spPr bwMode="auto">
            <a:xfrm>
              <a:off x="228600" y="3470275"/>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Chiều</a:t>
              </a:r>
              <a:r>
                <a:rPr lang="en-US" sz="1400" dirty="0">
                  <a:solidFill>
                    <a:schemeClr val="tx2"/>
                  </a:solidFill>
                  <a:cs typeface="Tahoma" charset="0"/>
                </a:rPr>
                <a:t> </a:t>
              </a:r>
              <a:r>
                <a:rPr lang="en-US" sz="1400" dirty="0" err="1">
                  <a:solidFill>
                    <a:schemeClr val="tx2"/>
                  </a:solidFill>
                  <a:cs typeface="Tahoma" charset="0"/>
                </a:rPr>
                <a:t>cao</a:t>
              </a:r>
              <a:r>
                <a:rPr lang="en-US" sz="1400" dirty="0">
                  <a:solidFill>
                    <a:schemeClr val="tx2"/>
                  </a:solidFill>
                  <a:cs typeface="Tahoma" charset="0"/>
                </a:rPr>
                <a:t> </a:t>
              </a:r>
              <a:r>
                <a:rPr lang="en-US" sz="1400" dirty="0" err="1">
                  <a:solidFill>
                    <a:schemeClr val="tx2"/>
                  </a:solidFill>
                  <a:cs typeface="Tahoma" charset="0"/>
                </a:rPr>
                <a:t>đàn</a:t>
              </a:r>
              <a:r>
                <a:rPr lang="en-US" sz="1400" dirty="0">
                  <a:solidFill>
                    <a:schemeClr val="tx2"/>
                  </a:solidFill>
                  <a:cs typeface="Tahoma" charset="0"/>
                </a:rPr>
                <a:t> </a:t>
              </a:r>
              <a:r>
                <a:rPr lang="en-US" sz="1400" dirty="0" err="1">
                  <a:solidFill>
                    <a:schemeClr val="tx2"/>
                  </a:solidFill>
                  <a:cs typeface="Tahoma" charset="0"/>
                </a:rPr>
                <a:t>ông</a:t>
              </a:r>
              <a:endParaRPr lang="en-US" sz="1400" dirty="0">
                <a:solidFill>
                  <a:schemeClr val="tx2"/>
                </a:solidFill>
                <a:cs typeface="Tahoma" charset="0"/>
              </a:endParaRPr>
            </a:p>
          </p:txBody>
        </p:sp>
        <p:grpSp>
          <p:nvGrpSpPr>
            <p:cNvPr id="72755" name="Group 119"/>
            <p:cNvGrpSpPr>
              <a:grpSpLocks/>
            </p:cNvGrpSpPr>
            <p:nvPr/>
          </p:nvGrpSpPr>
          <p:grpSpPr bwMode="auto">
            <a:xfrm rot="8871689">
              <a:off x="1333500" y="3765550"/>
              <a:ext cx="653878" cy="147638"/>
              <a:chOff x="9000" y="9829"/>
              <a:chExt cx="736" cy="178"/>
            </a:xfrm>
          </p:grpSpPr>
          <p:sp>
            <p:nvSpPr>
              <p:cNvPr id="72783" name="Line 12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4" name="Oval 12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6" name="Text Box 122"/>
            <p:cNvSpPr txBox="1">
              <a:spLocks noChangeArrowheads="1"/>
            </p:cNvSpPr>
            <p:nvPr/>
          </p:nvSpPr>
          <p:spPr bwMode="auto">
            <a:xfrm>
              <a:off x="762000" y="4064000"/>
              <a:ext cx="914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đàn ông</a:t>
              </a:r>
            </a:p>
          </p:txBody>
        </p:sp>
        <p:grpSp>
          <p:nvGrpSpPr>
            <p:cNvPr id="72757" name="Group 123"/>
            <p:cNvGrpSpPr>
              <a:grpSpLocks/>
            </p:cNvGrpSpPr>
            <p:nvPr/>
          </p:nvGrpSpPr>
          <p:grpSpPr bwMode="auto">
            <a:xfrm rot="8486496">
              <a:off x="1918730" y="3838575"/>
              <a:ext cx="653878" cy="146050"/>
              <a:chOff x="9000" y="9829"/>
              <a:chExt cx="736" cy="178"/>
            </a:xfrm>
          </p:grpSpPr>
          <p:sp>
            <p:nvSpPr>
              <p:cNvPr id="72781" name="Line 12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2" name="Oval 12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8" name="Text Box 126"/>
            <p:cNvSpPr txBox="1">
              <a:spLocks noChangeArrowheads="1"/>
            </p:cNvSpPr>
            <p:nvPr/>
          </p:nvSpPr>
          <p:spPr bwMode="auto">
            <a:xfrm>
              <a:off x="1851454" y="4114800"/>
              <a:ext cx="967946"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sp>
          <p:nvSpPr>
            <p:cNvPr id="72759" name="Rectangle 128"/>
            <p:cNvSpPr>
              <a:spLocks noChangeArrowheads="1"/>
            </p:cNvSpPr>
            <p:nvPr/>
          </p:nvSpPr>
          <p:spPr bwMode="auto">
            <a:xfrm>
              <a:off x="5437659" y="3257113"/>
              <a:ext cx="1279611" cy="44044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nvGrpSpPr>
            <p:cNvPr id="72760" name="Group 129"/>
            <p:cNvGrpSpPr>
              <a:grpSpLocks/>
            </p:cNvGrpSpPr>
            <p:nvPr/>
          </p:nvGrpSpPr>
          <p:grpSpPr bwMode="auto">
            <a:xfrm rot="8486496">
              <a:off x="5437659" y="3846925"/>
              <a:ext cx="653668" cy="146495"/>
              <a:chOff x="9000" y="9829"/>
              <a:chExt cx="736" cy="178"/>
            </a:xfrm>
          </p:grpSpPr>
          <p:sp>
            <p:nvSpPr>
              <p:cNvPr id="72779" name="Line 13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0" name="Oval 13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2761" name="Text Box 132"/>
            <p:cNvSpPr txBox="1">
              <a:spLocks noChangeArrowheads="1"/>
            </p:cNvSpPr>
            <p:nvPr/>
          </p:nvSpPr>
          <p:spPr bwMode="auto">
            <a:xfrm>
              <a:off x="5052628" y="4114800"/>
              <a:ext cx="967172" cy="2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grpSp>
          <p:nvGrpSpPr>
            <p:cNvPr id="72762" name="Group 133"/>
            <p:cNvGrpSpPr>
              <a:grpSpLocks/>
            </p:cNvGrpSpPr>
            <p:nvPr/>
          </p:nvGrpSpPr>
          <p:grpSpPr bwMode="auto">
            <a:xfrm rot="-9693903">
              <a:off x="4797854" y="3183387"/>
              <a:ext cx="653668" cy="145538"/>
              <a:chOff x="9000" y="9829"/>
              <a:chExt cx="736" cy="178"/>
            </a:xfrm>
          </p:grpSpPr>
          <p:sp>
            <p:nvSpPr>
              <p:cNvPr id="72777" name="Line 1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8" name="Oval 13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3" name="Text Box 136"/>
            <p:cNvSpPr txBox="1">
              <a:spLocks noChangeArrowheads="1"/>
            </p:cNvSpPr>
            <p:nvPr/>
          </p:nvSpPr>
          <p:spPr bwMode="auto">
            <a:xfrm>
              <a:off x="3429000" y="2971800"/>
              <a:ext cx="1287075" cy="2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Họ</a:t>
              </a:r>
              <a:r>
                <a:rPr lang="en-US" sz="1400" dirty="0">
                  <a:solidFill>
                    <a:schemeClr val="tx2"/>
                  </a:solidFill>
                  <a:cs typeface="Tahoma" charset="0"/>
                </a:rPr>
                <a:t> </a:t>
              </a:r>
              <a:r>
                <a:rPr lang="en-US" sz="1400" dirty="0" err="1">
                  <a:solidFill>
                    <a:schemeClr val="tx2"/>
                  </a:solidFill>
                  <a:cs typeface="Tahoma" charset="0"/>
                </a:rPr>
                <a:t>tên</a:t>
              </a:r>
              <a:r>
                <a:rPr lang="en-US" sz="1400" dirty="0">
                  <a:solidFill>
                    <a:schemeClr val="tx2"/>
                  </a:solidFill>
                  <a:cs typeface="Tahoma" charset="0"/>
                </a:rPr>
                <a:t> </a:t>
              </a:r>
              <a:r>
                <a:rPr lang="en-US" sz="1400" dirty="0" err="1">
                  <a:solidFill>
                    <a:schemeClr val="tx2"/>
                  </a:solidFill>
                  <a:cs typeface="Tahoma" charset="0"/>
                </a:rPr>
                <a:t>phụ</a:t>
              </a:r>
              <a:r>
                <a:rPr lang="en-US" sz="1400" dirty="0">
                  <a:solidFill>
                    <a:schemeClr val="tx2"/>
                  </a:solidFill>
                  <a:cs typeface="Tahoma" charset="0"/>
                </a:rPr>
                <a:t> </a:t>
              </a:r>
              <a:r>
                <a:rPr lang="en-US" sz="1400" dirty="0" err="1">
                  <a:solidFill>
                    <a:schemeClr val="tx2"/>
                  </a:solidFill>
                  <a:cs typeface="Tahoma" charset="0"/>
                </a:rPr>
                <a:t>nữ</a:t>
              </a:r>
              <a:endParaRPr lang="en-US" sz="1400" dirty="0">
                <a:solidFill>
                  <a:schemeClr val="tx2"/>
                </a:solidFill>
                <a:cs typeface="Tahoma" charset="0"/>
              </a:endParaRPr>
            </a:p>
          </p:txBody>
        </p:sp>
        <p:grpSp>
          <p:nvGrpSpPr>
            <p:cNvPr id="72764" name="Group 137"/>
            <p:cNvGrpSpPr>
              <a:grpSpLocks/>
            </p:cNvGrpSpPr>
            <p:nvPr/>
          </p:nvGrpSpPr>
          <p:grpSpPr bwMode="auto">
            <a:xfrm rot="10800000">
              <a:off x="4797854" y="3330840"/>
              <a:ext cx="653668" cy="146495"/>
              <a:chOff x="9000" y="9829"/>
              <a:chExt cx="736" cy="178"/>
            </a:xfrm>
          </p:grpSpPr>
          <p:sp>
            <p:nvSpPr>
              <p:cNvPr id="72775" name="Line 13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6" name="Oval 13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5" name="Text Box 140"/>
            <p:cNvSpPr txBox="1">
              <a:spLocks noChangeArrowheads="1"/>
            </p:cNvSpPr>
            <p:nvPr/>
          </p:nvSpPr>
          <p:spPr bwMode="auto">
            <a:xfrm>
              <a:off x="3429000" y="3284579"/>
              <a:ext cx="1287075" cy="29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phụ nữ</a:t>
              </a:r>
            </a:p>
          </p:txBody>
        </p:sp>
        <p:grpSp>
          <p:nvGrpSpPr>
            <p:cNvPr id="72766" name="Group 141"/>
            <p:cNvGrpSpPr>
              <a:grpSpLocks/>
            </p:cNvGrpSpPr>
            <p:nvPr/>
          </p:nvGrpSpPr>
          <p:grpSpPr bwMode="auto">
            <a:xfrm rot="10800000">
              <a:off x="4797854" y="3540529"/>
              <a:ext cx="653668" cy="145538"/>
              <a:chOff x="9000" y="9829"/>
              <a:chExt cx="736" cy="178"/>
            </a:xfrm>
          </p:grpSpPr>
          <p:sp>
            <p:nvSpPr>
              <p:cNvPr id="72773" name="Line 1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4" name="Oval 14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7" name="Text Box 144"/>
            <p:cNvSpPr txBox="1">
              <a:spLocks noChangeArrowheads="1"/>
            </p:cNvSpPr>
            <p:nvPr/>
          </p:nvSpPr>
          <p:spPr bwMode="auto">
            <a:xfrm>
              <a:off x="3746843" y="3521558"/>
              <a:ext cx="1053757" cy="51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phụ nữ</a:t>
              </a:r>
            </a:p>
          </p:txBody>
        </p:sp>
        <p:grpSp>
          <p:nvGrpSpPr>
            <p:cNvPr id="72768" name="Group 145"/>
            <p:cNvGrpSpPr>
              <a:grpSpLocks/>
            </p:cNvGrpSpPr>
            <p:nvPr/>
          </p:nvGrpSpPr>
          <p:grpSpPr bwMode="auto">
            <a:xfrm rot="8871689">
              <a:off x="4851171" y="3774156"/>
              <a:ext cx="653668" cy="146495"/>
              <a:chOff x="9000" y="9829"/>
              <a:chExt cx="736" cy="178"/>
            </a:xfrm>
          </p:grpSpPr>
          <p:sp>
            <p:nvSpPr>
              <p:cNvPr id="72771" name="Line 14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2" name="Oval 14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9" name="Text Box 148"/>
            <p:cNvSpPr txBox="1">
              <a:spLocks noChangeArrowheads="1"/>
            </p:cNvSpPr>
            <p:nvPr/>
          </p:nvSpPr>
          <p:spPr bwMode="auto">
            <a:xfrm>
              <a:off x="3810000" y="4071535"/>
              <a:ext cx="1053757" cy="42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phụ nữ</a:t>
              </a:r>
            </a:p>
          </p:txBody>
        </p:sp>
        <p:sp>
          <p:nvSpPr>
            <p:cNvPr id="320" name="Oval 179"/>
            <p:cNvSpPr>
              <a:spLocks noChangeArrowheads="1"/>
            </p:cNvSpPr>
            <p:nvPr/>
          </p:nvSpPr>
          <p:spPr bwMode="auto">
            <a:xfrm>
              <a:off x="3200659" y="1905000"/>
              <a:ext cx="2133781" cy="990600"/>
            </a:xfrm>
            <a:prstGeom prst="ellipse">
              <a:avLst/>
            </a:prstGeom>
            <a:noFill/>
            <a:ln w="25400">
              <a:solidFill>
                <a:schemeClr val="accent6">
                  <a:lumMod val="75000"/>
                </a:schemeClr>
              </a:solidFill>
              <a:prstDash val="sysDot"/>
              <a:round/>
              <a:headEnd/>
              <a:tailEnd/>
            </a:ln>
            <a:effectLst/>
          </p:spPr>
          <p:txBody>
            <a:bodyPr wrap="none" anchor="ctr"/>
            <a:lstStyle/>
            <a:p>
              <a:pPr>
                <a:defRPr/>
              </a:pPr>
              <a:endParaRPr lang="en-US" sz="1400">
                <a:solidFill>
                  <a:schemeClr val="tx2"/>
                </a:solidFill>
                <a:latin typeface="Tahoma" pitchFamily="34" charset="0"/>
                <a:ea typeface="+mn-ea"/>
                <a:cs typeface="Tahoma" pitchFamily="34" charset="0"/>
              </a:endParaRPr>
            </a:p>
          </p:txBody>
        </p:sp>
      </p:grpSp>
      <p:grpSp>
        <p:nvGrpSpPr>
          <p:cNvPr id="72714" name="Group 322"/>
          <p:cNvGrpSpPr>
            <a:grpSpLocks/>
          </p:cNvGrpSpPr>
          <p:nvPr/>
        </p:nvGrpSpPr>
        <p:grpSpPr bwMode="auto">
          <a:xfrm>
            <a:off x="3197416" y="4200628"/>
            <a:ext cx="5778500" cy="2582862"/>
            <a:chOff x="3197459" y="3657600"/>
            <a:chExt cx="5778669" cy="2582891"/>
          </a:xfrm>
        </p:grpSpPr>
        <p:sp>
          <p:nvSpPr>
            <p:cNvPr id="72715" name="Rectangle 96"/>
            <p:cNvSpPr>
              <a:spLocks noChangeArrowheads="1"/>
            </p:cNvSpPr>
            <p:nvPr/>
          </p:nvSpPr>
          <p:spPr bwMode="auto">
            <a:xfrm>
              <a:off x="6717270" y="3984625"/>
              <a:ext cx="1280297" cy="446088"/>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VỊ TRÍ</a:t>
              </a:r>
            </a:p>
          </p:txBody>
        </p:sp>
        <p:sp>
          <p:nvSpPr>
            <p:cNvPr id="72716" name="Line 101"/>
            <p:cNvSpPr>
              <a:spLocks noChangeShapeType="1"/>
            </p:cNvSpPr>
            <p:nvPr/>
          </p:nvSpPr>
          <p:spPr bwMode="auto">
            <a:xfrm flipV="1">
              <a:off x="5279081" y="4724400"/>
              <a:ext cx="303770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7" name="Line 102"/>
            <p:cNvSpPr>
              <a:spLocks noChangeShapeType="1"/>
            </p:cNvSpPr>
            <p:nvPr/>
          </p:nvSpPr>
          <p:spPr bwMode="auto">
            <a:xfrm>
              <a:off x="5279081" y="4724400"/>
              <a:ext cx="0" cy="2968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8" name="Line 103"/>
            <p:cNvSpPr>
              <a:spLocks noChangeShapeType="1"/>
            </p:cNvSpPr>
            <p:nvPr/>
          </p:nvSpPr>
          <p:spPr bwMode="auto">
            <a:xfrm>
              <a:off x="8316784" y="4724400"/>
              <a:ext cx="1716" cy="2968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9" name="Line 104"/>
            <p:cNvSpPr>
              <a:spLocks noChangeShapeType="1"/>
            </p:cNvSpPr>
            <p:nvPr/>
          </p:nvSpPr>
          <p:spPr bwMode="auto">
            <a:xfrm flipV="1">
              <a:off x="7357419" y="4427538"/>
              <a:ext cx="1716" cy="2952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2720" name="Rectangle 150"/>
            <p:cNvSpPr>
              <a:spLocks noChangeArrowheads="1"/>
            </p:cNvSpPr>
            <p:nvPr/>
          </p:nvSpPr>
          <p:spPr bwMode="auto">
            <a:xfrm>
              <a:off x="4968645" y="5019675"/>
              <a:ext cx="1279755" cy="44163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grpSp>
          <p:nvGrpSpPr>
            <p:cNvPr id="72721" name="Group 151"/>
            <p:cNvGrpSpPr>
              <a:grpSpLocks/>
            </p:cNvGrpSpPr>
            <p:nvPr/>
          </p:nvGrpSpPr>
          <p:grpSpPr bwMode="auto">
            <a:xfrm rot="8486496">
              <a:off x="5128614" y="5585495"/>
              <a:ext cx="654097" cy="147212"/>
              <a:chOff x="9000" y="9829"/>
              <a:chExt cx="736" cy="178"/>
            </a:xfrm>
          </p:grpSpPr>
          <p:sp>
            <p:nvSpPr>
              <p:cNvPr id="72741" name="Line 15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2" name="Oval 15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2" name="Text Box 154"/>
            <p:cNvSpPr txBox="1">
              <a:spLocks noChangeArrowheads="1"/>
            </p:cNvSpPr>
            <p:nvPr/>
          </p:nvSpPr>
          <p:spPr bwMode="auto">
            <a:xfrm>
              <a:off x="4589162" y="5943600"/>
              <a:ext cx="966926" cy="2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Châu lục</a:t>
              </a:r>
            </a:p>
          </p:txBody>
        </p:sp>
        <p:grpSp>
          <p:nvGrpSpPr>
            <p:cNvPr id="72723" name="Group 155"/>
            <p:cNvGrpSpPr>
              <a:grpSpLocks/>
            </p:cNvGrpSpPr>
            <p:nvPr/>
          </p:nvGrpSpPr>
          <p:grpSpPr bwMode="auto">
            <a:xfrm rot="10800000">
              <a:off x="4328767" y="5092047"/>
              <a:ext cx="654097" cy="144745"/>
              <a:chOff x="9000" y="9829"/>
              <a:chExt cx="736" cy="178"/>
            </a:xfrm>
          </p:grpSpPr>
          <p:sp>
            <p:nvSpPr>
              <p:cNvPr id="72739" name="Line 15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0" name="Oval 15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4" name="Text Box 158"/>
            <p:cNvSpPr txBox="1">
              <a:spLocks noChangeArrowheads="1"/>
            </p:cNvSpPr>
            <p:nvPr/>
          </p:nvSpPr>
          <p:spPr bwMode="auto">
            <a:xfrm>
              <a:off x="3197459" y="4953000"/>
              <a:ext cx="1086903" cy="29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Tên</a:t>
              </a:r>
              <a:r>
                <a:rPr lang="en-US" sz="1400" dirty="0">
                  <a:solidFill>
                    <a:schemeClr val="tx2"/>
                  </a:solidFill>
                  <a:cs typeface="Tahoma" charset="0"/>
                </a:rPr>
                <a:t> </a:t>
              </a:r>
              <a:r>
                <a:rPr lang="en-US" sz="1400" dirty="0" err="1">
                  <a:solidFill>
                    <a:schemeClr val="tx2"/>
                  </a:solidFill>
                  <a:cs typeface="Tahoma" charset="0"/>
                </a:rPr>
                <a:t>quốc</a:t>
              </a:r>
              <a:r>
                <a:rPr lang="en-US" sz="1400" dirty="0">
                  <a:solidFill>
                    <a:schemeClr val="tx2"/>
                  </a:solidFill>
                  <a:cs typeface="Tahoma" charset="0"/>
                </a:rPr>
                <a:t> </a:t>
              </a:r>
              <a:r>
                <a:rPr lang="en-US" sz="1400" dirty="0" err="1">
                  <a:solidFill>
                    <a:schemeClr val="tx2"/>
                  </a:solidFill>
                  <a:cs typeface="Tahoma" charset="0"/>
                </a:rPr>
                <a:t>gia</a:t>
              </a:r>
              <a:endParaRPr lang="en-US" sz="1400" dirty="0">
                <a:solidFill>
                  <a:schemeClr val="tx2"/>
                </a:solidFill>
                <a:cs typeface="Tahoma" charset="0"/>
              </a:endParaRPr>
            </a:p>
          </p:txBody>
        </p:sp>
        <p:grpSp>
          <p:nvGrpSpPr>
            <p:cNvPr id="72725" name="Group 159"/>
            <p:cNvGrpSpPr>
              <a:grpSpLocks/>
            </p:cNvGrpSpPr>
            <p:nvPr/>
          </p:nvGrpSpPr>
          <p:grpSpPr bwMode="auto">
            <a:xfrm rot="10800000">
              <a:off x="4328767" y="5334000"/>
              <a:ext cx="654097" cy="144745"/>
              <a:chOff x="9000" y="9829"/>
              <a:chExt cx="736" cy="178"/>
            </a:xfrm>
          </p:grpSpPr>
          <p:sp>
            <p:nvSpPr>
              <p:cNvPr id="72737" name="Line 16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8" name="Oval 16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6" name="Text Box 162"/>
            <p:cNvSpPr txBox="1">
              <a:spLocks noChangeArrowheads="1"/>
            </p:cNvSpPr>
            <p:nvPr/>
          </p:nvSpPr>
          <p:spPr bwMode="auto">
            <a:xfrm>
              <a:off x="3293762" y="5257800"/>
              <a:ext cx="922981"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quốc gia</a:t>
              </a:r>
            </a:p>
          </p:txBody>
        </p:sp>
        <p:grpSp>
          <p:nvGrpSpPr>
            <p:cNvPr id="72727" name="Group 170"/>
            <p:cNvGrpSpPr>
              <a:grpSpLocks/>
            </p:cNvGrpSpPr>
            <p:nvPr/>
          </p:nvGrpSpPr>
          <p:grpSpPr bwMode="auto">
            <a:xfrm rot="10800000">
              <a:off x="7197442" y="5039837"/>
              <a:ext cx="653830" cy="144978"/>
              <a:chOff x="9000" y="9829"/>
              <a:chExt cx="736" cy="178"/>
            </a:xfrm>
          </p:grpSpPr>
          <p:sp>
            <p:nvSpPr>
              <p:cNvPr id="72735" name="Line 1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36" name="Oval 1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28" name="Text Box 173"/>
            <p:cNvSpPr txBox="1">
              <a:spLocks noChangeArrowheads="1"/>
            </p:cNvSpPr>
            <p:nvPr/>
          </p:nvSpPr>
          <p:spPr bwMode="auto">
            <a:xfrm>
              <a:off x="6450914" y="4724400"/>
              <a:ext cx="1245286" cy="3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thành phố</a:t>
              </a:r>
            </a:p>
          </p:txBody>
        </p:sp>
        <p:grpSp>
          <p:nvGrpSpPr>
            <p:cNvPr id="72729" name="Group 174"/>
            <p:cNvGrpSpPr>
              <a:grpSpLocks/>
            </p:cNvGrpSpPr>
            <p:nvPr/>
          </p:nvGrpSpPr>
          <p:grpSpPr bwMode="auto">
            <a:xfrm rot="10800000">
              <a:off x="7197442" y="5336514"/>
              <a:ext cx="653830" cy="144018"/>
              <a:chOff x="9000" y="9829"/>
              <a:chExt cx="736" cy="178"/>
            </a:xfrm>
          </p:grpSpPr>
          <p:sp>
            <p:nvSpPr>
              <p:cNvPr id="72733" name="Line 1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34" name="Oval 1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30" name="Text Box 177"/>
            <p:cNvSpPr txBox="1">
              <a:spLocks noChangeArrowheads="1"/>
            </p:cNvSpPr>
            <p:nvPr/>
          </p:nvSpPr>
          <p:spPr bwMode="auto">
            <a:xfrm>
              <a:off x="6248400" y="5181600"/>
              <a:ext cx="856695" cy="44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thành phố</a:t>
              </a:r>
            </a:p>
          </p:txBody>
        </p:sp>
        <p:sp>
          <p:nvSpPr>
            <p:cNvPr id="321" name="Oval 180"/>
            <p:cNvSpPr>
              <a:spLocks noChangeArrowheads="1"/>
            </p:cNvSpPr>
            <p:nvPr/>
          </p:nvSpPr>
          <p:spPr bwMode="auto">
            <a:xfrm>
              <a:off x="6401128" y="3657600"/>
              <a:ext cx="1905056" cy="990611"/>
            </a:xfrm>
            <a:prstGeom prst="ellipse">
              <a:avLst/>
            </a:prstGeom>
            <a:noFill/>
            <a:ln w="25400">
              <a:solidFill>
                <a:schemeClr val="accent6">
                  <a:lumMod val="75000"/>
                </a:schemeClr>
              </a:solidFill>
              <a:prstDash val="sysDot"/>
              <a:round/>
              <a:headEnd/>
              <a:tailEnd/>
            </a:ln>
            <a:effectLst/>
          </p:spPr>
          <p:txBody>
            <a:bodyPr wrap="none" anchor="ctr"/>
            <a:lstStyle/>
            <a:p>
              <a:pPr>
                <a:defRPr/>
              </a:pPr>
              <a:endParaRPr lang="en-US" sz="1400">
                <a:solidFill>
                  <a:schemeClr val="tx2"/>
                </a:solidFill>
                <a:latin typeface="Tahoma" pitchFamily="34" charset="0"/>
                <a:ea typeface="+mn-ea"/>
                <a:cs typeface="Tahoma" pitchFamily="34" charset="0"/>
              </a:endParaRPr>
            </a:p>
          </p:txBody>
        </p:sp>
        <p:sp>
          <p:nvSpPr>
            <p:cNvPr id="72732" name="Rectangle 169"/>
            <p:cNvSpPr>
              <a:spLocks noChangeArrowheads="1"/>
            </p:cNvSpPr>
            <p:nvPr/>
          </p:nvSpPr>
          <p:spPr bwMode="auto">
            <a:xfrm>
              <a:off x="7696200" y="5019675"/>
              <a:ext cx="1279928" cy="44165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grpSp>
    </p:spTree>
    <p:extLst>
      <p:ext uri="{BB962C8B-B14F-4D97-AF65-F5344CB8AC3E}">
        <p14:creationId xmlns:p14="http://schemas.microsoft.com/office/powerpoint/2010/main" val="38424594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15" name="Rectangle 87"/>
          <p:cNvSpPr>
            <a:spLocks noGrp="1" noChangeArrowheads="1"/>
          </p:cNvSpPr>
          <p:nvPr>
            <p:ph type="title"/>
          </p:nvPr>
        </p:nvSpPr>
        <p:spPr/>
        <p:txBody>
          <a:bodyPr/>
          <a:lstStyle/>
          <a:p>
            <a:r>
              <a:rPr lang="en-US"/>
              <a:t>Ví dụ</a:t>
            </a:r>
          </a:p>
        </p:txBody>
      </p:sp>
      <p:sp>
        <p:nvSpPr>
          <p:cNvPr id="73816" name="Rectangle 88"/>
          <p:cNvSpPr>
            <a:spLocks noGrp="1" noChangeArrowheads="1"/>
          </p:cNvSpPr>
          <p:nvPr>
            <p:ph idx="1"/>
          </p:nvPr>
        </p:nvSpPr>
        <p:spPr/>
        <p:txBody>
          <a:bodyPr/>
          <a:lstStyle/>
          <a:p>
            <a:r>
              <a:rPr lang="en-US"/>
              <a:t>Ứng dụng Quản lý nhân chủng học</a:t>
            </a:r>
          </a:p>
        </p:txBody>
      </p:sp>
      <p:sp>
        <p:nvSpPr>
          <p:cNvPr id="73735" name="Text Box 44"/>
          <p:cNvSpPr txBox="1">
            <a:spLocks noChangeArrowheads="1"/>
          </p:cNvSpPr>
          <p:nvPr/>
        </p:nvSpPr>
        <p:spPr bwMode="auto">
          <a:xfrm>
            <a:off x="466725" y="5923740"/>
            <a:ext cx="495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Xác</a:t>
            </a:r>
            <a:r>
              <a:rPr lang="en-US" sz="1400" b="1" dirty="0">
                <a:solidFill>
                  <a:srgbClr val="C00000"/>
                </a:solidFill>
                <a:cs typeface="Tahoma" charset="0"/>
              </a:rPr>
              <a:t> </a:t>
            </a:r>
            <a:r>
              <a:rPr lang="en-US" sz="1400" b="1" dirty="0" err="1">
                <a:solidFill>
                  <a:srgbClr val="C00000"/>
                </a:solidFill>
                <a:cs typeface="Tahoma" charset="0"/>
              </a:rPr>
              <a:t>định</a:t>
            </a:r>
            <a:r>
              <a:rPr lang="en-US" sz="1400" b="1" dirty="0">
                <a:solidFill>
                  <a:srgbClr val="C00000"/>
                </a:solidFill>
                <a:cs typeface="Tahoma" charset="0"/>
              </a:rPr>
              <a:t> </a:t>
            </a:r>
            <a:r>
              <a:rPr lang="en-US" sz="1400" b="1" dirty="0" err="1">
                <a:solidFill>
                  <a:srgbClr val="C00000"/>
                </a:solidFill>
                <a:cs typeface="Tahoma" charset="0"/>
              </a:rPr>
              <a:t>mối</a:t>
            </a:r>
            <a:r>
              <a:rPr lang="en-US" sz="1400" b="1" dirty="0">
                <a:solidFill>
                  <a:srgbClr val="C00000"/>
                </a:solidFill>
                <a:cs typeface="Tahoma" charset="0"/>
              </a:rPr>
              <a:t> </a:t>
            </a:r>
            <a:r>
              <a:rPr lang="en-US" sz="1400" b="1" dirty="0" err="1">
                <a:solidFill>
                  <a:srgbClr val="C00000"/>
                </a:solidFill>
                <a:cs typeface="Tahoma" charset="0"/>
              </a:rPr>
              <a:t>kết</a:t>
            </a:r>
            <a:r>
              <a:rPr lang="en-US" sz="1400" b="1" dirty="0">
                <a:solidFill>
                  <a:srgbClr val="C00000"/>
                </a:solidFill>
                <a:cs typeface="Tahoma" charset="0"/>
              </a:rPr>
              <a:t> </a:t>
            </a:r>
            <a:r>
              <a:rPr lang="en-US" sz="1400" b="1" dirty="0" err="1">
                <a:solidFill>
                  <a:srgbClr val="C00000"/>
                </a:solidFill>
                <a:cs typeface="Tahoma" charset="0"/>
              </a:rPr>
              <a:t>hợp</a:t>
            </a:r>
            <a:r>
              <a:rPr lang="en-US" sz="1400" b="1" dirty="0">
                <a:solidFill>
                  <a:srgbClr val="C00000"/>
                </a:solidFill>
                <a:cs typeface="Tahoma" charset="0"/>
              </a:rPr>
              <a:t>, </a:t>
            </a:r>
            <a:r>
              <a:rPr lang="en-US" sz="1400" b="1" dirty="0" err="1">
                <a:solidFill>
                  <a:srgbClr val="C00000"/>
                </a:solidFill>
                <a:cs typeface="Tahoma" charset="0"/>
              </a:rPr>
              <a:t>bảng</a:t>
            </a:r>
            <a:r>
              <a:rPr lang="en-US" sz="1400" b="1" dirty="0">
                <a:solidFill>
                  <a:srgbClr val="C00000"/>
                </a:solidFill>
                <a:cs typeface="Tahoma" charset="0"/>
              </a:rPr>
              <a:t> </a:t>
            </a:r>
            <a:r>
              <a:rPr lang="en-US" sz="1400" b="1" dirty="0" err="1">
                <a:solidFill>
                  <a:srgbClr val="C00000"/>
                </a:solidFill>
                <a:cs typeface="Tahoma" charset="0"/>
              </a:rPr>
              <a:t>số</a:t>
            </a:r>
            <a:r>
              <a:rPr lang="en-US" sz="1400" b="1" dirty="0">
                <a:solidFill>
                  <a:srgbClr val="C00000"/>
                </a:solidFill>
                <a:cs typeface="Tahoma" charset="0"/>
              </a:rPr>
              <a:t> &amp; </a:t>
            </a:r>
            <a:r>
              <a:rPr lang="en-US" sz="1400" b="1" dirty="0" err="1">
                <a:solidFill>
                  <a:srgbClr val="C00000"/>
                </a:solidFill>
                <a:cs typeface="Tahoma" charset="0"/>
              </a:rPr>
              <a:t>định</a:t>
            </a:r>
            <a:r>
              <a:rPr lang="en-US" sz="1400" b="1" dirty="0">
                <a:solidFill>
                  <a:srgbClr val="C00000"/>
                </a:solidFill>
                <a:cs typeface="Tahoma" charset="0"/>
              </a:rPr>
              <a:t> </a:t>
            </a:r>
            <a:r>
              <a:rPr lang="en-US" sz="1400" b="1" dirty="0" err="1">
                <a:solidFill>
                  <a:srgbClr val="C00000"/>
                </a:solidFill>
                <a:cs typeface="Tahoma" charset="0"/>
              </a:rPr>
              <a:t>danh</a:t>
            </a:r>
            <a:endParaRPr lang="en-US" sz="1400" b="1" dirty="0">
              <a:solidFill>
                <a:srgbClr val="C00000"/>
              </a:solidFill>
              <a:cs typeface="Tahoma" charset="0"/>
            </a:endParaRPr>
          </a:p>
        </p:txBody>
      </p:sp>
      <p:grpSp>
        <p:nvGrpSpPr>
          <p:cNvPr id="73736" name="Group 91"/>
          <p:cNvGrpSpPr>
            <a:grpSpLocks/>
          </p:cNvGrpSpPr>
          <p:nvPr/>
        </p:nvGrpSpPr>
        <p:grpSpPr bwMode="auto">
          <a:xfrm>
            <a:off x="238125" y="2753200"/>
            <a:ext cx="8448675" cy="3810000"/>
            <a:chOff x="228600" y="2387840"/>
            <a:chExt cx="8449235" cy="3809280"/>
          </a:xfrm>
        </p:grpSpPr>
        <p:sp>
          <p:nvSpPr>
            <p:cNvPr id="73737"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3738"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73739"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73740"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73741"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73742"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6"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9"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50"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1"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3"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AutoShape 67"/>
            <p:cNvSpPr>
              <a:spLocks noChangeArrowheads="1"/>
            </p:cNvSpPr>
            <p:nvPr/>
          </p:nvSpPr>
          <p:spPr bwMode="auto">
            <a:xfrm>
              <a:off x="7104529" y="4775680"/>
              <a:ext cx="1326776" cy="652544"/>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73755"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57" name="Group 70"/>
            <p:cNvGrpSpPr>
              <a:grpSpLocks/>
            </p:cNvGrpSpPr>
            <p:nvPr/>
          </p:nvGrpSpPr>
          <p:grpSpPr bwMode="auto">
            <a:xfrm rot="-9693903">
              <a:off x="1298472" y="2828154"/>
              <a:ext cx="679512" cy="159132"/>
              <a:chOff x="9000" y="9829"/>
              <a:chExt cx="736" cy="178"/>
            </a:xfrm>
          </p:grpSpPr>
          <p:sp>
            <p:nvSpPr>
              <p:cNvPr id="73812"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3"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58"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a:t>
              </a:r>
            </a:p>
          </p:txBody>
        </p:sp>
        <p:grpSp>
          <p:nvGrpSpPr>
            <p:cNvPr id="73759" name="Group 74"/>
            <p:cNvGrpSpPr>
              <a:grpSpLocks/>
            </p:cNvGrpSpPr>
            <p:nvPr/>
          </p:nvGrpSpPr>
          <p:grpSpPr bwMode="auto">
            <a:xfrm rot="10800000">
              <a:off x="1299882" y="2989838"/>
              <a:ext cx="679512" cy="159132"/>
              <a:chOff x="9000" y="9829"/>
              <a:chExt cx="736" cy="178"/>
            </a:xfrm>
          </p:grpSpPr>
          <p:sp>
            <p:nvSpPr>
              <p:cNvPr id="73810"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1"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0"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Ngày sinh</a:t>
              </a:r>
            </a:p>
          </p:txBody>
        </p:sp>
        <p:grpSp>
          <p:nvGrpSpPr>
            <p:cNvPr id="73761" name="Group 78"/>
            <p:cNvGrpSpPr>
              <a:grpSpLocks/>
            </p:cNvGrpSpPr>
            <p:nvPr/>
          </p:nvGrpSpPr>
          <p:grpSpPr bwMode="auto">
            <a:xfrm rot="10800000">
              <a:off x="1299882" y="3218565"/>
              <a:ext cx="679512" cy="159132"/>
              <a:chOff x="9000" y="9829"/>
              <a:chExt cx="736" cy="178"/>
            </a:xfrm>
          </p:grpSpPr>
          <p:sp>
            <p:nvSpPr>
              <p:cNvPr id="73808"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9"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2"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a:t>
              </a:r>
            </a:p>
          </p:txBody>
        </p:sp>
        <p:grpSp>
          <p:nvGrpSpPr>
            <p:cNvPr id="73763" name="Group 82"/>
            <p:cNvGrpSpPr>
              <a:grpSpLocks/>
            </p:cNvGrpSpPr>
            <p:nvPr/>
          </p:nvGrpSpPr>
          <p:grpSpPr bwMode="auto">
            <a:xfrm rot="10014487">
              <a:off x="1300892" y="3474084"/>
              <a:ext cx="679512" cy="159132"/>
              <a:chOff x="9000" y="9829"/>
              <a:chExt cx="736" cy="178"/>
            </a:xfrm>
          </p:grpSpPr>
          <p:sp>
            <p:nvSpPr>
              <p:cNvPr id="73806"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7"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4"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a:t>
              </a:r>
            </a:p>
          </p:txBody>
        </p:sp>
        <p:grpSp>
          <p:nvGrpSpPr>
            <p:cNvPr id="73765" name="Group 86"/>
            <p:cNvGrpSpPr>
              <a:grpSpLocks/>
            </p:cNvGrpSpPr>
            <p:nvPr/>
          </p:nvGrpSpPr>
          <p:grpSpPr bwMode="auto">
            <a:xfrm rot="-5400000">
              <a:off x="1387596" y="2788030"/>
              <a:ext cx="659272" cy="165896"/>
              <a:chOff x="9000" y="9829"/>
              <a:chExt cx="736" cy="178"/>
            </a:xfrm>
          </p:grpSpPr>
          <p:sp>
            <p:nvSpPr>
              <p:cNvPr id="73804"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5"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endParaRPr lang="en-US" sz="1400" b="1">
                  <a:solidFill>
                    <a:schemeClr val="tx2"/>
                  </a:solidFill>
                  <a:latin typeface="Tahoma" charset="0"/>
                  <a:cs typeface="Tahoma" charset="0"/>
                </a:endParaRPr>
              </a:p>
            </p:txBody>
          </p:sp>
        </p:grpSp>
        <p:grpSp>
          <p:nvGrpSpPr>
            <p:cNvPr id="73766" name="Group 89"/>
            <p:cNvGrpSpPr>
              <a:grpSpLocks/>
            </p:cNvGrpSpPr>
            <p:nvPr/>
          </p:nvGrpSpPr>
          <p:grpSpPr bwMode="auto">
            <a:xfrm>
              <a:off x="7270376" y="2891522"/>
              <a:ext cx="679512" cy="159132"/>
              <a:chOff x="9000" y="9729"/>
              <a:chExt cx="736" cy="178"/>
            </a:xfrm>
          </p:grpSpPr>
          <p:sp>
            <p:nvSpPr>
              <p:cNvPr id="73802"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3"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3767"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Tên</a:t>
              </a:r>
            </a:p>
          </p:txBody>
        </p:sp>
        <p:grpSp>
          <p:nvGrpSpPr>
            <p:cNvPr id="73768" name="Group 93"/>
            <p:cNvGrpSpPr>
              <a:grpSpLocks/>
            </p:cNvGrpSpPr>
            <p:nvPr/>
          </p:nvGrpSpPr>
          <p:grpSpPr bwMode="auto">
            <a:xfrm>
              <a:off x="7270376" y="3195656"/>
              <a:ext cx="679512" cy="159132"/>
              <a:chOff x="9000" y="9708"/>
              <a:chExt cx="736" cy="178"/>
            </a:xfrm>
          </p:grpSpPr>
          <p:sp>
            <p:nvSpPr>
              <p:cNvPr id="73800"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1"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3769"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Dân số</a:t>
              </a:r>
            </a:p>
          </p:txBody>
        </p:sp>
        <p:grpSp>
          <p:nvGrpSpPr>
            <p:cNvPr id="73770" name="Group 97"/>
            <p:cNvGrpSpPr>
              <a:grpSpLocks/>
            </p:cNvGrpSpPr>
            <p:nvPr/>
          </p:nvGrpSpPr>
          <p:grpSpPr bwMode="auto">
            <a:xfrm rot="8486496">
              <a:off x="4951296" y="4703374"/>
              <a:ext cx="679512" cy="159132"/>
              <a:chOff x="9000" y="9829"/>
              <a:chExt cx="736" cy="178"/>
            </a:xfrm>
          </p:grpSpPr>
          <p:sp>
            <p:nvSpPr>
              <p:cNvPr id="73798"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9"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1"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Châu lục</a:t>
              </a:r>
            </a:p>
          </p:txBody>
        </p:sp>
        <p:grpSp>
          <p:nvGrpSpPr>
            <p:cNvPr id="73772" name="Group 101"/>
            <p:cNvGrpSpPr>
              <a:grpSpLocks/>
            </p:cNvGrpSpPr>
            <p:nvPr/>
          </p:nvGrpSpPr>
          <p:grpSpPr bwMode="auto">
            <a:xfrm rot="10800000">
              <a:off x="6441141" y="5923178"/>
              <a:ext cx="679512" cy="159132"/>
              <a:chOff x="9000" y="9829"/>
              <a:chExt cx="736" cy="178"/>
            </a:xfrm>
          </p:grpSpPr>
          <p:sp>
            <p:nvSpPr>
              <p:cNvPr id="73796"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7"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endParaRPr lang="en-US" sz="1400" b="1">
                  <a:solidFill>
                    <a:schemeClr val="tx2"/>
                  </a:solidFill>
                  <a:latin typeface="Tahoma" charset="0"/>
                  <a:cs typeface="Tahoma" charset="0"/>
                </a:endParaRPr>
              </a:p>
            </p:txBody>
          </p:sp>
        </p:grpSp>
        <p:sp>
          <p:nvSpPr>
            <p:cNvPr id="73773"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a:t>
              </a:r>
            </a:p>
          </p:txBody>
        </p:sp>
        <p:grpSp>
          <p:nvGrpSpPr>
            <p:cNvPr id="73774" name="Group 105"/>
            <p:cNvGrpSpPr>
              <a:grpSpLocks/>
            </p:cNvGrpSpPr>
            <p:nvPr/>
          </p:nvGrpSpPr>
          <p:grpSpPr bwMode="auto">
            <a:xfrm rot="8486496">
              <a:off x="1136813" y="4768997"/>
              <a:ext cx="679512" cy="159132"/>
              <a:chOff x="9000" y="9829"/>
              <a:chExt cx="736" cy="178"/>
            </a:xfrm>
          </p:grpSpPr>
          <p:sp>
            <p:nvSpPr>
              <p:cNvPr id="73794"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5"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5"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grpSp>
          <p:nvGrpSpPr>
            <p:cNvPr id="73776" name="Group 109"/>
            <p:cNvGrpSpPr>
              <a:grpSpLocks/>
            </p:cNvGrpSpPr>
            <p:nvPr/>
          </p:nvGrpSpPr>
          <p:grpSpPr bwMode="auto">
            <a:xfrm rot="8486496">
              <a:off x="2759419" y="4748176"/>
              <a:ext cx="664743" cy="159132"/>
              <a:chOff x="9171" y="9993"/>
              <a:chExt cx="720" cy="178"/>
            </a:xfrm>
          </p:grpSpPr>
          <p:sp>
            <p:nvSpPr>
              <p:cNvPr id="7379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7"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sp>
          <p:nvSpPr>
            <p:cNvPr id="73778"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3779"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0"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(1,n)</a:t>
              </a:r>
            </a:p>
          </p:txBody>
        </p:sp>
        <p:sp>
          <p:nvSpPr>
            <p:cNvPr id="73781"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2"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3783"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4"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73785"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sp>
          <p:nvSpPr>
            <p:cNvPr id="73786"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73787"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3788" name="Group 109"/>
            <p:cNvGrpSpPr>
              <a:grpSpLocks/>
            </p:cNvGrpSpPr>
            <p:nvPr/>
          </p:nvGrpSpPr>
          <p:grpSpPr bwMode="auto">
            <a:xfrm rot="6587565">
              <a:off x="4271595" y="3826288"/>
              <a:ext cx="379136" cy="106444"/>
              <a:chOff x="9171" y="9993"/>
              <a:chExt cx="720" cy="178"/>
            </a:xfrm>
          </p:grpSpPr>
          <p:sp>
            <p:nvSpPr>
              <p:cNvPr id="73790"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1"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en-US" sz="1400" b="1">
                  <a:solidFill>
                    <a:schemeClr val="tx2"/>
                  </a:solidFill>
                  <a:latin typeface="Tahoma" charset="0"/>
                  <a:cs typeface="Tahoma" charset="0"/>
                </a:endParaRPr>
              </a:p>
            </p:txBody>
          </p:sp>
        </p:grpSp>
        <p:sp>
          <p:nvSpPr>
            <p:cNvPr id="73789" name="Text Box 112"/>
            <p:cNvSpPr txBox="1">
              <a:spLocks noChangeArrowheads="1"/>
            </p:cNvSpPr>
            <p:nvPr/>
          </p:nvSpPr>
          <p:spPr bwMode="auto">
            <a:xfrm>
              <a:off x="4114800" y="4140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Số năm</a:t>
              </a:r>
            </a:p>
          </p:txBody>
        </p:sp>
      </p:grpSp>
    </p:spTree>
    <p:extLst>
      <p:ext uri="{BB962C8B-B14F-4D97-AF65-F5344CB8AC3E}">
        <p14:creationId xmlns:p14="http://schemas.microsoft.com/office/powerpoint/2010/main" val="505941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6" name="Rectangle 24"/>
          <p:cNvSpPr>
            <a:spLocks noGrp="1" noChangeArrowheads="1"/>
          </p:cNvSpPr>
          <p:nvPr>
            <p:ph type="title"/>
          </p:nvPr>
        </p:nvSpPr>
        <p:spPr/>
        <p:txBody>
          <a:bodyPr/>
          <a:lstStyle/>
          <a:p>
            <a:r>
              <a:rPr lang="en-US"/>
              <a:t>Chiến lược trong ra ngoài</a:t>
            </a:r>
          </a:p>
        </p:txBody>
      </p:sp>
      <p:sp>
        <p:nvSpPr>
          <p:cNvPr id="2" name="Content Placeholder 1"/>
          <p:cNvSpPr>
            <a:spLocks noGrp="1"/>
          </p:cNvSpPr>
          <p:nvPr>
            <p:ph idx="1"/>
          </p:nvPr>
        </p:nvSpPr>
        <p:spPr/>
        <p:txBody>
          <a:bodyPr/>
          <a:lstStyle/>
          <a:p>
            <a:endParaRPr lang="en-US"/>
          </a:p>
        </p:txBody>
      </p:sp>
      <p:sp>
        <p:nvSpPr>
          <p:cNvPr id="7" name="AutoShape 135"/>
          <p:cNvSpPr>
            <a:spLocks noChangeArrowheads="1"/>
          </p:cNvSpPr>
          <p:nvPr/>
        </p:nvSpPr>
        <p:spPr bwMode="auto">
          <a:xfrm>
            <a:off x="2355584" y="1752600"/>
            <a:ext cx="3733800" cy="1371600"/>
          </a:xfrm>
          <a:prstGeom prst="irregularSeal2">
            <a:avLst/>
          </a:prstGeom>
          <a:solidFill>
            <a:schemeClr val="bg1"/>
          </a:solidFill>
          <a:ln w="25400">
            <a:solidFill>
              <a:schemeClr val="tx2"/>
            </a:solidFill>
            <a:miter lim="800000"/>
            <a:headEnd/>
            <a:tailEnd/>
          </a:ln>
          <a:effectLst>
            <a:outerShdw dist="35921" dir="2700000" algn="ctr" rotWithShape="0">
              <a:schemeClr val="bg2"/>
            </a:outerShdw>
          </a:effectLst>
        </p:spPr>
        <p:txBody>
          <a:bodyPr wrap="none" anchor="ctr"/>
          <a:lstStyle/>
          <a:p>
            <a:r>
              <a:rPr lang="en-US" sz="1400" b="1">
                <a:solidFill>
                  <a:schemeClr val="tx2"/>
                </a:solidFill>
                <a:latin typeface="Tahoma" charset="0"/>
                <a:cs typeface="Tahoma" charset="0"/>
              </a:rPr>
              <a:t>Lĩnh vực ứng dụng</a:t>
            </a:r>
          </a:p>
        </p:txBody>
      </p:sp>
      <p:sp>
        <p:nvSpPr>
          <p:cNvPr id="8" name="AutoShape 136"/>
          <p:cNvSpPr>
            <a:spLocks noChangeArrowheads="1"/>
          </p:cNvSpPr>
          <p:nvPr/>
        </p:nvSpPr>
        <p:spPr bwMode="auto">
          <a:xfrm>
            <a:off x="3928513" y="2983977"/>
            <a:ext cx="381000" cy="228600"/>
          </a:xfrm>
          <a:prstGeom prst="downArrow">
            <a:avLst>
              <a:gd name="adj1" fmla="val 50000"/>
              <a:gd name="adj2" fmla="val 25000"/>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9" name="Text Box 137"/>
          <p:cNvSpPr txBox="1">
            <a:spLocks noChangeArrowheads="1"/>
          </p:cNvSpPr>
          <p:nvPr/>
        </p:nvSpPr>
        <p:spPr bwMode="auto">
          <a:xfrm>
            <a:off x="3117584" y="3276600"/>
            <a:ext cx="21336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smtClean="0">
                <a:solidFill>
                  <a:schemeClr val="tx2"/>
                </a:solidFill>
                <a:cs typeface="Tahoma" charset="0"/>
              </a:rPr>
              <a:t>Chọn</a:t>
            </a:r>
            <a:r>
              <a:rPr lang="en-US" sz="1400" b="1" dirty="0" smtClean="0">
                <a:solidFill>
                  <a:schemeClr val="tx2"/>
                </a:solidFill>
                <a:cs typeface="Tahoma" charset="0"/>
              </a:rPr>
              <a:t> </a:t>
            </a:r>
            <a:r>
              <a:rPr lang="en-US" sz="1400" b="1" dirty="0" err="1" smtClean="0">
                <a:solidFill>
                  <a:schemeClr val="tx2"/>
                </a:solidFill>
                <a:cs typeface="Tahoma" charset="0"/>
              </a:rPr>
              <a:t>lọc</a:t>
            </a:r>
            <a:r>
              <a:rPr lang="en-US" sz="1400" b="1" dirty="0" smtClean="0">
                <a:solidFill>
                  <a:schemeClr val="tx2"/>
                </a:solidFill>
                <a:cs typeface="Tahoma" charset="0"/>
              </a:rPr>
              <a:t> </a:t>
            </a:r>
            <a:r>
              <a:rPr lang="en-US" sz="1400" b="1" dirty="0" err="1" smtClean="0">
                <a:solidFill>
                  <a:schemeClr val="tx2"/>
                </a:solidFill>
                <a:cs typeface="Tahoma" charset="0"/>
              </a:rPr>
              <a:t>các</a:t>
            </a:r>
            <a:r>
              <a:rPr lang="en-US" sz="1400" b="1" dirty="0" smtClean="0">
                <a:solidFill>
                  <a:schemeClr val="tx2"/>
                </a:solidFill>
                <a:cs typeface="Tahoma" charset="0"/>
              </a:rPr>
              <a:t> </a:t>
            </a:r>
            <a:r>
              <a:rPr lang="en-US" sz="1400" b="1" dirty="0" err="1" smtClean="0">
                <a:solidFill>
                  <a:schemeClr val="tx2"/>
                </a:solidFill>
                <a:cs typeface="Tahoma" charset="0"/>
              </a:rPr>
              <a:t>khái</a:t>
            </a:r>
            <a:r>
              <a:rPr lang="en-US" sz="1400" b="1" dirty="0" smtClean="0">
                <a:solidFill>
                  <a:schemeClr val="tx2"/>
                </a:solidFill>
                <a:cs typeface="Tahoma" charset="0"/>
              </a:rPr>
              <a:t> </a:t>
            </a:r>
            <a:r>
              <a:rPr lang="en-US" sz="1400" b="1" dirty="0" err="1" smtClean="0">
                <a:solidFill>
                  <a:schemeClr val="tx2"/>
                </a:solidFill>
                <a:cs typeface="Tahoma" charset="0"/>
              </a:rPr>
              <a:t>niệm</a:t>
            </a:r>
            <a:r>
              <a:rPr lang="en-US" sz="1400" b="1" dirty="0" smtClean="0">
                <a:solidFill>
                  <a:schemeClr val="tx2"/>
                </a:solidFill>
                <a:cs typeface="Tahoma" charset="0"/>
              </a:rPr>
              <a:t> </a:t>
            </a:r>
            <a:r>
              <a:rPr lang="en-US" sz="1400" b="1" dirty="0" err="1" smtClean="0">
                <a:solidFill>
                  <a:schemeClr val="tx2"/>
                </a:solidFill>
                <a:cs typeface="Tahoma" charset="0"/>
              </a:rPr>
              <a:t>quan</a:t>
            </a:r>
            <a:r>
              <a:rPr lang="en-US" sz="1400" b="1" dirty="0" smtClean="0">
                <a:solidFill>
                  <a:schemeClr val="tx2"/>
                </a:solidFill>
                <a:cs typeface="Tahoma" charset="0"/>
              </a:rPr>
              <a:t> </a:t>
            </a:r>
            <a:r>
              <a:rPr lang="en-US" sz="1400" b="1" dirty="0" err="1" smtClean="0">
                <a:solidFill>
                  <a:schemeClr val="tx2"/>
                </a:solidFill>
                <a:cs typeface="Tahoma" charset="0"/>
              </a:rPr>
              <a:t>trọng</a:t>
            </a:r>
            <a:r>
              <a:rPr lang="en-US" sz="1400" b="1" dirty="0" smtClean="0">
                <a:solidFill>
                  <a:schemeClr val="tx2"/>
                </a:solidFill>
                <a:cs typeface="Tahoma" charset="0"/>
              </a:rPr>
              <a:t> </a:t>
            </a:r>
            <a:r>
              <a:rPr lang="en-US" sz="1400" b="1" dirty="0" err="1" smtClean="0">
                <a:solidFill>
                  <a:schemeClr val="tx2"/>
                </a:solidFill>
                <a:cs typeface="Tahoma" charset="0"/>
              </a:rPr>
              <a:t>nhất</a:t>
            </a:r>
            <a:endParaRPr lang="en-US" sz="1400" b="1" dirty="0">
              <a:solidFill>
                <a:schemeClr val="tx2"/>
              </a:solidFill>
              <a:cs typeface="Tahoma" charset="0"/>
            </a:endParaRPr>
          </a:p>
        </p:txBody>
      </p:sp>
      <p:sp>
        <p:nvSpPr>
          <p:cNvPr id="11" name="AutoShape 139"/>
          <p:cNvSpPr>
            <a:spLocks noChangeArrowheads="1"/>
          </p:cNvSpPr>
          <p:nvPr/>
        </p:nvSpPr>
        <p:spPr bwMode="auto">
          <a:xfrm>
            <a:off x="3955784" y="39624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12" name="Text Box 140"/>
          <p:cNvSpPr txBox="1">
            <a:spLocks noChangeArrowheads="1"/>
          </p:cNvSpPr>
          <p:nvPr/>
        </p:nvSpPr>
        <p:spPr bwMode="auto">
          <a:xfrm>
            <a:off x="3117584" y="530998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Phát triển theo </a:t>
            </a:r>
            <a:r>
              <a:rPr lang="ja-JP" altLang="en-US" sz="1400" b="1">
                <a:solidFill>
                  <a:schemeClr val="tx2"/>
                </a:solidFill>
                <a:cs typeface="Tahoma" charset="0"/>
              </a:rPr>
              <a:t>“</a:t>
            </a:r>
            <a:r>
              <a:rPr lang="en-US" sz="1400" b="1">
                <a:solidFill>
                  <a:schemeClr val="tx2"/>
                </a:solidFill>
                <a:cs typeface="Tahoma" charset="0"/>
              </a:rPr>
              <a:t>vết dầu loang</a:t>
            </a:r>
            <a:r>
              <a:rPr lang="ja-JP" altLang="en-US" sz="1400" b="1">
                <a:solidFill>
                  <a:schemeClr val="tx2"/>
                </a:solidFill>
                <a:cs typeface="Tahoma" charset="0"/>
              </a:rPr>
              <a:t>”</a:t>
            </a:r>
            <a:endParaRPr lang="en-US" sz="1400" b="1">
              <a:solidFill>
                <a:schemeClr val="tx2"/>
              </a:solidFill>
              <a:cs typeface="Tahoma" charset="0"/>
            </a:endParaRPr>
          </a:p>
        </p:txBody>
      </p:sp>
      <p:sp>
        <p:nvSpPr>
          <p:cNvPr id="13" name="Oval 141"/>
          <p:cNvSpPr>
            <a:spLocks noChangeArrowheads="1"/>
          </p:cNvSpPr>
          <p:nvPr/>
        </p:nvSpPr>
        <p:spPr bwMode="auto">
          <a:xfrm>
            <a:off x="3117584" y="62484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cuối</a:t>
            </a:r>
          </a:p>
        </p:txBody>
      </p:sp>
      <p:sp>
        <p:nvSpPr>
          <p:cNvPr id="14" name="AutoShape 142"/>
          <p:cNvSpPr>
            <a:spLocks noChangeArrowheads="1"/>
          </p:cNvSpPr>
          <p:nvPr/>
        </p:nvSpPr>
        <p:spPr bwMode="auto">
          <a:xfrm>
            <a:off x="3955784" y="49530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15" name="AutoShape 143"/>
          <p:cNvSpPr>
            <a:spLocks noChangeArrowheads="1"/>
          </p:cNvSpPr>
          <p:nvPr/>
        </p:nvSpPr>
        <p:spPr bwMode="auto">
          <a:xfrm>
            <a:off x="3955784" y="59436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74766" name="Text Box 147"/>
          <p:cNvSpPr txBox="1">
            <a:spLocks noChangeArrowheads="1"/>
          </p:cNvSpPr>
          <p:nvPr/>
        </p:nvSpPr>
        <p:spPr bwMode="auto">
          <a:xfrm>
            <a:off x="5860784" y="3276600"/>
            <a:ext cx="2225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Các thực thể quan trọng và nổi bật</a:t>
            </a:r>
          </a:p>
        </p:txBody>
      </p:sp>
      <p:sp>
        <p:nvSpPr>
          <p:cNvPr id="23" name="Oval 141"/>
          <p:cNvSpPr>
            <a:spLocks noChangeArrowheads="1"/>
          </p:cNvSpPr>
          <p:nvPr/>
        </p:nvSpPr>
        <p:spPr bwMode="auto">
          <a:xfrm>
            <a:off x="3117584" y="42672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a:t>
            </a:r>
          </a:p>
          <a:p>
            <a:pPr algn="ctr"/>
            <a:r>
              <a:rPr lang="en-US" sz="1400" b="1">
                <a:solidFill>
                  <a:schemeClr val="tx2"/>
                </a:solidFill>
                <a:latin typeface="Tahoma" charset="0"/>
                <a:cs typeface="Tahoma" charset="0"/>
              </a:rPr>
              <a:t>khởi điểm</a:t>
            </a:r>
          </a:p>
        </p:txBody>
      </p:sp>
      <p:sp>
        <p:nvSpPr>
          <p:cNvPr id="29" name="Curved Down Arrow 28"/>
          <p:cNvSpPr>
            <a:spLocks noChangeArrowheads="1"/>
          </p:cNvSpPr>
          <p:nvPr/>
        </p:nvSpPr>
        <p:spPr bwMode="auto">
          <a:xfrm>
            <a:off x="1745984" y="4876800"/>
            <a:ext cx="1676400" cy="457200"/>
          </a:xfrm>
          <a:prstGeom prst="curvedDownArrow">
            <a:avLst>
              <a:gd name="adj1" fmla="val 25005"/>
              <a:gd name="adj2" fmla="val 49992"/>
              <a:gd name="adj3" fmla="val 25000"/>
            </a:avLst>
          </a:prstGeom>
          <a:solidFill>
            <a:srgbClr val="FF9900"/>
          </a:solidFill>
          <a:ln w="25400">
            <a:solidFill>
              <a:srgbClr val="FF9900"/>
            </a:solidFill>
            <a:miter lim="800000"/>
            <a:headEnd/>
            <a:tailEnd/>
          </a:ln>
        </p:spPr>
        <p:txBody>
          <a:bodyPr anchor="ctr"/>
          <a:lstStyle/>
          <a:p>
            <a:pPr algn="ctr">
              <a:defRPr/>
            </a:pPr>
            <a:endParaRPr lang="en-US" sz="3200">
              <a:latin typeface="+mn-lt"/>
              <a:ea typeface="+mn-ea"/>
              <a:cs typeface="+mn-cs"/>
            </a:endParaRPr>
          </a:p>
        </p:txBody>
      </p:sp>
      <p:sp>
        <p:nvSpPr>
          <p:cNvPr id="30" name="Curved Down Arrow 29"/>
          <p:cNvSpPr>
            <a:spLocks noChangeArrowheads="1"/>
          </p:cNvSpPr>
          <p:nvPr/>
        </p:nvSpPr>
        <p:spPr bwMode="auto">
          <a:xfrm rot="10800000">
            <a:off x="1669784" y="5867400"/>
            <a:ext cx="1676400" cy="533400"/>
          </a:xfrm>
          <a:prstGeom prst="curvedDownArrow">
            <a:avLst>
              <a:gd name="adj1" fmla="val 24997"/>
              <a:gd name="adj2" fmla="val 49995"/>
              <a:gd name="adj3" fmla="val 25000"/>
            </a:avLst>
          </a:prstGeom>
          <a:solidFill>
            <a:srgbClr val="FF9900"/>
          </a:solidFill>
          <a:ln w="25400">
            <a:solidFill>
              <a:srgbClr val="FF9900"/>
            </a:solidFill>
            <a:miter lim="800000"/>
            <a:headEnd/>
            <a:tailEnd/>
          </a:ln>
        </p:spPr>
        <p:txBody>
          <a:bodyPr rot="10800000" anchor="ctr"/>
          <a:lstStyle/>
          <a:p>
            <a:pPr algn="ctr">
              <a:defRPr/>
            </a:pPr>
            <a:endParaRPr lang="en-US" sz="3200">
              <a:latin typeface="+mn-lt"/>
              <a:ea typeface="+mn-ea"/>
              <a:cs typeface="+mn-cs"/>
            </a:endParaRPr>
          </a:p>
        </p:txBody>
      </p:sp>
      <p:sp>
        <p:nvSpPr>
          <p:cNvPr id="24" name="Oval 141"/>
          <p:cNvSpPr>
            <a:spLocks noChangeArrowheads="1"/>
          </p:cNvSpPr>
          <p:nvPr/>
        </p:nvSpPr>
        <p:spPr bwMode="auto">
          <a:xfrm>
            <a:off x="298184" y="52578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a:t>
            </a:r>
          </a:p>
          <a:p>
            <a:pPr algn="ctr"/>
            <a:r>
              <a:rPr lang="en-US" sz="1400" b="1">
                <a:solidFill>
                  <a:schemeClr val="tx2"/>
                </a:solidFill>
                <a:latin typeface="Tahoma" charset="0"/>
                <a:cs typeface="Tahoma" charset="0"/>
              </a:rPr>
              <a:t>trung gian</a:t>
            </a:r>
          </a:p>
        </p:txBody>
      </p:sp>
      <p:sp>
        <p:nvSpPr>
          <p:cNvPr id="74771" name="Line 145"/>
          <p:cNvSpPr>
            <a:spLocks noChangeShapeType="1"/>
          </p:cNvSpPr>
          <p:nvPr/>
        </p:nvSpPr>
        <p:spPr bwMode="auto">
          <a:xfrm flipH="1">
            <a:off x="5251184" y="3505200"/>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p>
        </p:txBody>
      </p:sp>
      <p:sp>
        <p:nvSpPr>
          <p:cNvPr id="74772" name="Text Box 147"/>
          <p:cNvSpPr txBox="1">
            <a:spLocks noChangeArrowheads="1"/>
          </p:cNvSpPr>
          <p:nvPr/>
        </p:nvSpPr>
        <p:spPr bwMode="auto">
          <a:xfrm>
            <a:off x="5784584" y="5181600"/>
            <a:ext cx="2590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Phát triển thêm các khái niệm có liên quan đến khái niệm khởi điểm</a:t>
            </a:r>
          </a:p>
        </p:txBody>
      </p:sp>
      <p:sp>
        <p:nvSpPr>
          <p:cNvPr id="74773" name="Line 145"/>
          <p:cNvSpPr>
            <a:spLocks noChangeShapeType="1"/>
          </p:cNvSpPr>
          <p:nvPr/>
        </p:nvSpPr>
        <p:spPr bwMode="auto">
          <a:xfrm flipH="1">
            <a:off x="5174984" y="5486400"/>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p>
        </p:txBody>
      </p:sp>
    </p:spTree>
    <p:extLst>
      <p:ext uri="{BB962C8B-B14F-4D97-AF65-F5344CB8AC3E}">
        <p14:creationId xmlns:p14="http://schemas.microsoft.com/office/powerpoint/2010/main" val="25534930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2" name="Rectangle 96"/>
          <p:cNvSpPr>
            <a:spLocks noGrp="1" noChangeArrowheads="1"/>
          </p:cNvSpPr>
          <p:nvPr>
            <p:ph type="title"/>
          </p:nvPr>
        </p:nvSpPr>
        <p:spPr/>
        <p:txBody>
          <a:bodyPr/>
          <a:lstStyle/>
          <a:p>
            <a:r>
              <a:rPr lang="en-US"/>
              <a:t>Ví dụ</a:t>
            </a:r>
          </a:p>
        </p:txBody>
      </p:sp>
      <p:sp>
        <p:nvSpPr>
          <p:cNvPr id="75873" name="Rectangle 97"/>
          <p:cNvSpPr>
            <a:spLocks noGrp="1" noChangeArrowheads="1"/>
          </p:cNvSpPr>
          <p:nvPr>
            <p:ph idx="1"/>
          </p:nvPr>
        </p:nvSpPr>
        <p:spPr/>
        <p:txBody>
          <a:bodyPr/>
          <a:lstStyle/>
          <a:p>
            <a:r>
              <a:rPr lang="en-US" dirty="0" err="1"/>
              <a:t>Ứng</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chủng</a:t>
            </a:r>
            <a:r>
              <a:rPr lang="en-US" dirty="0"/>
              <a:t> </a:t>
            </a:r>
            <a:r>
              <a:rPr lang="en-US" dirty="0" err="1" smtClean="0"/>
              <a:t>học</a:t>
            </a:r>
            <a:endParaRPr lang="en-US" dirty="0"/>
          </a:p>
        </p:txBody>
      </p:sp>
      <p:grpSp>
        <p:nvGrpSpPr>
          <p:cNvPr id="2" name="Group 173"/>
          <p:cNvGrpSpPr>
            <a:grpSpLocks/>
          </p:cNvGrpSpPr>
          <p:nvPr/>
        </p:nvGrpSpPr>
        <p:grpSpPr bwMode="auto">
          <a:xfrm>
            <a:off x="152400" y="2435876"/>
            <a:ext cx="8839200" cy="4495800"/>
            <a:chOff x="152400" y="1828800"/>
            <a:chExt cx="8839200" cy="4495800"/>
          </a:xfrm>
        </p:grpSpPr>
        <p:sp>
          <p:nvSpPr>
            <p:cNvPr id="161" name="Freeform 39" descr="Dotted grid"/>
            <p:cNvSpPr>
              <a:spLocks/>
            </p:cNvSpPr>
            <p:nvPr/>
          </p:nvSpPr>
          <p:spPr bwMode="auto">
            <a:xfrm>
              <a:off x="152400" y="1828800"/>
              <a:ext cx="8839200" cy="4495800"/>
            </a:xfrm>
            <a:custGeom>
              <a:avLst/>
              <a:gdLst>
                <a:gd name="T0" fmla="*/ 4560 w 9120"/>
                <a:gd name="T1" fmla="*/ 4740 h 5010"/>
                <a:gd name="T2" fmla="*/ 960 w 9120"/>
                <a:gd name="T3" fmla="*/ 4020 h 5010"/>
                <a:gd name="T4" fmla="*/ 240 w 9120"/>
                <a:gd name="T5" fmla="*/ 2760 h 5010"/>
                <a:gd name="T6" fmla="*/ 60 w 9120"/>
                <a:gd name="T7" fmla="*/ 1140 h 5010"/>
                <a:gd name="T8" fmla="*/ 600 w 9120"/>
                <a:gd name="T9" fmla="*/ 240 h 5010"/>
                <a:gd name="T10" fmla="*/ 2940 w 9120"/>
                <a:gd name="T11" fmla="*/ 60 h 5010"/>
                <a:gd name="T12" fmla="*/ 6720 w 9120"/>
                <a:gd name="T13" fmla="*/ 60 h 5010"/>
                <a:gd name="T14" fmla="*/ 8700 w 9120"/>
                <a:gd name="T15" fmla="*/ 420 h 5010"/>
                <a:gd name="T16" fmla="*/ 8880 w 9120"/>
                <a:gd name="T17" fmla="*/ 1680 h 5010"/>
                <a:gd name="T18" fmla="*/ 9060 w 9120"/>
                <a:gd name="T19" fmla="*/ 3120 h 5010"/>
                <a:gd name="T20" fmla="*/ 9060 w 9120"/>
                <a:gd name="T21" fmla="*/ 4380 h 5010"/>
                <a:gd name="T22" fmla="*/ 8700 w 9120"/>
                <a:gd name="T23" fmla="*/ 4920 h 5010"/>
                <a:gd name="T24" fmla="*/ 7440 w 9120"/>
                <a:gd name="T25" fmla="*/ 4920 h 5010"/>
                <a:gd name="T26" fmla="*/ 5280 w 9120"/>
                <a:gd name="T27" fmla="*/ 4740 h 5010"/>
                <a:gd name="T28" fmla="*/ 4560 w 9120"/>
                <a:gd name="T29" fmla="*/ 4740 h 50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20"/>
                <a:gd name="T46" fmla="*/ 0 h 5010"/>
                <a:gd name="T47" fmla="*/ 9120 w 9120"/>
                <a:gd name="T48" fmla="*/ 5010 h 50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20" h="5010">
                  <a:moveTo>
                    <a:pt x="4560" y="4740"/>
                  </a:moveTo>
                  <a:cubicBezTo>
                    <a:pt x="3840" y="4620"/>
                    <a:pt x="1680" y="4350"/>
                    <a:pt x="960" y="4020"/>
                  </a:cubicBezTo>
                  <a:cubicBezTo>
                    <a:pt x="240" y="3690"/>
                    <a:pt x="390" y="3240"/>
                    <a:pt x="240" y="2760"/>
                  </a:cubicBezTo>
                  <a:cubicBezTo>
                    <a:pt x="90" y="2280"/>
                    <a:pt x="0" y="1560"/>
                    <a:pt x="60" y="1140"/>
                  </a:cubicBezTo>
                  <a:cubicBezTo>
                    <a:pt x="120" y="720"/>
                    <a:pt x="120" y="420"/>
                    <a:pt x="600" y="240"/>
                  </a:cubicBezTo>
                  <a:cubicBezTo>
                    <a:pt x="1080" y="60"/>
                    <a:pt x="1920" y="90"/>
                    <a:pt x="2940" y="60"/>
                  </a:cubicBezTo>
                  <a:cubicBezTo>
                    <a:pt x="3960" y="30"/>
                    <a:pt x="5760" y="0"/>
                    <a:pt x="6720" y="60"/>
                  </a:cubicBezTo>
                  <a:cubicBezTo>
                    <a:pt x="7680" y="120"/>
                    <a:pt x="8340" y="150"/>
                    <a:pt x="8700" y="420"/>
                  </a:cubicBezTo>
                  <a:cubicBezTo>
                    <a:pt x="9060" y="690"/>
                    <a:pt x="8820" y="1230"/>
                    <a:pt x="8880" y="1680"/>
                  </a:cubicBezTo>
                  <a:cubicBezTo>
                    <a:pt x="8940" y="2130"/>
                    <a:pt x="9030" y="2670"/>
                    <a:pt x="9060" y="3120"/>
                  </a:cubicBezTo>
                  <a:cubicBezTo>
                    <a:pt x="9090" y="3570"/>
                    <a:pt x="9120" y="4080"/>
                    <a:pt x="9060" y="4380"/>
                  </a:cubicBezTo>
                  <a:cubicBezTo>
                    <a:pt x="9000" y="4680"/>
                    <a:pt x="8970" y="4830"/>
                    <a:pt x="8700" y="4920"/>
                  </a:cubicBezTo>
                  <a:cubicBezTo>
                    <a:pt x="8430" y="5010"/>
                    <a:pt x="8010" y="4950"/>
                    <a:pt x="7440" y="4920"/>
                  </a:cubicBezTo>
                  <a:cubicBezTo>
                    <a:pt x="6870" y="4890"/>
                    <a:pt x="5760" y="4770"/>
                    <a:pt x="5280" y="4740"/>
                  </a:cubicBezTo>
                  <a:cubicBezTo>
                    <a:pt x="4800" y="4710"/>
                    <a:pt x="5280" y="4860"/>
                    <a:pt x="4560" y="4740"/>
                  </a:cubicBezTo>
                  <a:close/>
                </a:path>
              </a:pathLst>
            </a:custGeom>
            <a:solidFill>
              <a:schemeClr val="accent5">
                <a:lumMod val="60000"/>
                <a:lumOff val="40000"/>
              </a:schemeClr>
            </a:solidFill>
            <a:ln w="12700">
              <a:solidFill>
                <a:schemeClr val="tx1"/>
              </a:solidFill>
              <a:prstDash val="sysDot"/>
              <a:round/>
              <a:headEnd/>
              <a:tailEnd/>
            </a:ln>
          </p:spPr>
          <p:txBody>
            <a:bodyPr/>
            <a:lstStyle/>
            <a:p>
              <a:pPr>
                <a:defRPr/>
              </a:pPr>
              <a:endParaRPr lang="en-US" sz="3200">
                <a:latin typeface="Tahoma" pitchFamily="34" charset="0"/>
                <a:ea typeface="+mn-ea"/>
              </a:endParaRPr>
            </a:p>
          </p:txBody>
        </p:sp>
        <p:sp>
          <p:nvSpPr>
            <p:cNvPr id="75870" name="Text Box 44"/>
            <p:cNvSpPr txBox="1">
              <a:spLocks noChangeArrowheads="1"/>
            </p:cNvSpPr>
            <p:nvPr/>
          </p:nvSpPr>
          <p:spPr bwMode="auto">
            <a:xfrm>
              <a:off x="4114800" y="5662815"/>
              <a:ext cx="1981200" cy="317500"/>
            </a:xfrm>
            <a:prstGeom prst="rect">
              <a:avLst/>
            </a:prstGeom>
            <a:solidFill>
              <a:srgbClr val="B8CC85"/>
            </a:solidFill>
            <a:ln w="12700">
              <a:noFill/>
              <a:miter lim="800000"/>
              <a:headEnd/>
              <a:tailEnd/>
            </a:ln>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Phát</a:t>
              </a:r>
              <a:r>
                <a:rPr lang="en-US" sz="1400" b="1" dirty="0">
                  <a:solidFill>
                    <a:srgbClr val="C00000"/>
                  </a:solidFill>
                  <a:cs typeface="Tahoma" charset="0"/>
                </a:rPr>
                <a:t> </a:t>
              </a:r>
              <a:r>
                <a:rPr lang="en-US" sz="1400" b="1" dirty="0" err="1">
                  <a:solidFill>
                    <a:srgbClr val="C00000"/>
                  </a:solidFill>
                  <a:cs typeface="Tahoma" charset="0"/>
                </a:rPr>
                <a:t>triển</a:t>
              </a:r>
              <a:r>
                <a:rPr lang="en-US" sz="1400" b="1" dirty="0">
                  <a:solidFill>
                    <a:srgbClr val="C00000"/>
                  </a:solidFill>
                  <a:cs typeface="Tahoma" charset="0"/>
                </a:rPr>
                <a:t> </a:t>
              </a:r>
              <a:r>
                <a:rPr lang="en-US" sz="1400" b="1" dirty="0" err="1">
                  <a:solidFill>
                    <a:srgbClr val="C00000"/>
                  </a:solidFill>
                  <a:cs typeface="Tahoma" charset="0"/>
                </a:rPr>
                <a:t>lần</a:t>
              </a:r>
              <a:r>
                <a:rPr lang="en-US" sz="1400" b="1" dirty="0">
                  <a:solidFill>
                    <a:srgbClr val="C00000"/>
                  </a:solidFill>
                  <a:cs typeface="Tahoma" charset="0"/>
                </a:rPr>
                <a:t> </a:t>
              </a:r>
              <a:r>
                <a:rPr lang="en-US" sz="1400" b="1" dirty="0" err="1">
                  <a:solidFill>
                    <a:srgbClr val="C00000"/>
                  </a:solidFill>
                  <a:cs typeface="Tahoma" charset="0"/>
                </a:rPr>
                <a:t>thứ</a:t>
              </a:r>
              <a:r>
                <a:rPr lang="en-US" sz="1400" b="1" dirty="0">
                  <a:solidFill>
                    <a:srgbClr val="C00000"/>
                  </a:solidFill>
                  <a:cs typeface="Tahoma" charset="0"/>
                </a:rPr>
                <a:t> 3</a:t>
              </a:r>
            </a:p>
          </p:txBody>
        </p:sp>
      </p:grpSp>
      <p:sp>
        <p:nvSpPr>
          <p:cNvPr id="131" name="Freeform 40" descr="Dashed downward diagonal"/>
          <p:cNvSpPr>
            <a:spLocks/>
          </p:cNvSpPr>
          <p:nvPr/>
        </p:nvSpPr>
        <p:spPr bwMode="auto">
          <a:xfrm>
            <a:off x="339725" y="2556796"/>
            <a:ext cx="8374063" cy="3467100"/>
          </a:xfrm>
          <a:custGeom>
            <a:avLst/>
            <a:gdLst>
              <a:gd name="T0" fmla="*/ 2147483647 w 8810"/>
              <a:gd name="T1" fmla="*/ 2147483647 h 3486"/>
              <a:gd name="T2" fmla="*/ 2147483647 w 8810"/>
              <a:gd name="T3" fmla="*/ 2147483647 h 3486"/>
              <a:gd name="T4" fmla="*/ 2147483647 w 8810"/>
              <a:gd name="T5" fmla="*/ 2147483647 h 3486"/>
              <a:gd name="T6" fmla="*/ 2147483647 w 8810"/>
              <a:gd name="T7" fmla="*/ 2147483647 h 3486"/>
              <a:gd name="T8" fmla="*/ 2147483647 w 8810"/>
              <a:gd name="T9" fmla="*/ 2147483647 h 3486"/>
              <a:gd name="T10" fmla="*/ 0 w 8810"/>
              <a:gd name="T11" fmla="*/ 2147483647 h 3486"/>
              <a:gd name="T12" fmla="*/ 2147483647 w 8810"/>
              <a:gd name="T13" fmla="*/ 2147483647 h 3486"/>
              <a:gd name="T14" fmla="*/ 2147483647 w 8810"/>
              <a:gd name="T15" fmla="*/ 2147483647 h 3486"/>
              <a:gd name="T16" fmla="*/ 2147483647 w 8810"/>
              <a:gd name="T17" fmla="*/ 2147483647 h 3486"/>
              <a:gd name="T18" fmla="*/ 2147483647 w 8810"/>
              <a:gd name="T19" fmla="*/ 2147483647 h 3486"/>
              <a:gd name="T20" fmla="*/ 2147483647 w 8810"/>
              <a:gd name="T21" fmla="*/ 2147483647 h 3486"/>
              <a:gd name="T22" fmla="*/ 2147483647 w 8810"/>
              <a:gd name="T23" fmla="*/ 2147483647 h 3486"/>
              <a:gd name="T24" fmla="*/ 2147483647 w 8810"/>
              <a:gd name="T25" fmla="*/ 2147483647 h 3486"/>
              <a:gd name="T26" fmla="*/ 2147483647 w 8810"/>
              <a:gd name="T27" fmla="*/ 2147483647 h 3486"/>
              <a:gd name="T28" fmla="*/ 2147483647 w 8810"/>
              <a:gd name="T29" fmla="*/ 2147483647 h 3486"/>
              <a:gd name="T30" fmla="*/ 2147483647 w 8810"/>
              <a:gd name="T31" fmla="*/ 2147483647 h 3486"/>
              <a:gd name="T32" fmla="*/ 2147483647 w 8810"/>
              <a:gd name="T33" fmla="*/ 2147483647 h 34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10"/>
              <a:gd name="T52" fmla="*/ 0 h 3486"/>
              <a:gd name="T53" fmla="*/ 8810 w 8810"/>
              <a:gd name="T54" fmla="*/ 3486 h 34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10" h="3486">
                <a:moveTo>
                  <a:pt x="4320" y="3450"/>
                </a:moveTo>
                <a:cubicBezTo>
                  <a:pt x="3780" y="3486"/>
                  <a:pt x="3270" y="3480"/>
                  <a:pt x="2880" y="3450"/>
                </a:cubicBezTo>
                <a:cubicBezTo>
                  <a:pt x="2490" y="3420"/>
                  <a:pt x="2370" y="3300"/>
                  <a:pt x="1980" y="3270"/>
                </a:cubicBezTo>
                <a:cubicBezTo>
                  <a:pt x="1590" y="3240"/>
                  <a:pt x="810" y="3420"/>
                  <a:pt x="540" y="3270"/>
                </a:cubicBezTo>
                <a:cubicBezTo>
                  <a:pt x="270" y="3120"/>
                  <a:pt x="450" y="2670"/>
                  <a:pt x="360" y="2370"/>
                </a:cubicBezTo>
                <a:cubicBezTo>
                  <a:pt x="270" y="2070"/>
                  <a:pt x="0" y="1770"/>
                  <a:pt x="0" y="1470"/>
                </a:cubicBezTo>
                <a:cubicBezTo>
                  <a:pt x="0" y="1170"/>
                  <a:pt x="90" y="780"/>
                  <a:pt x="360" y="570"/>
                </a:cubicBezTo>
                <a:cubicBezTo>
                  <a:pt x="630" y="360"/>
                  <a:pt x="1110" y="300"/>
                  <a:pt x="1620" y="210"/>
                </a:cubicBezTo>
                <a:cubicBezTo>
                  <a:pt x="2130" y="120"/>
                  <a:pt x="2730" y="60"/>
                  <a:pt x="3420" y="30"/>
                </a:cubicBezTo>
                <a:cubicBezTo>
                  <a:pt x="4110" y="0"/>
                  <a:pt x="5070" y="0"/>
                  <a:pt x="5760" y="30"/>
                </a:cubicBezTo>
                <a:cubicBezTo>
                  <a:pt x="6450" y="60"/>
                  <a:pt x="7077" y="60"/>
                  <a:pt x="7560" y="210"/>
                </a:cubicBezTo>
                <a:cubicBezTo>
                  <a:pt x="8043" y="360"/>
                  <a:pt x="8510" y="690"/>
                  <a:pt x="8660" y="930"/>
                </a:cubicBezTo>
                <a:cubicBezTo>
                  <a:pt x="8810" y="1170"/>
                  <a:pt x="8474" y="1406"/>
                  <a:pt x="8460" y="1650"/>
                </a:cubicBezTo>
                <a:cubicBezTo>
                  <a:pt x="8447" y="1894"/>
                  <a:pt x="8726" y="2221"/>
                  <a:pt x="8579" y="2392"/>
                </a:cubicBezTo>
                <a:cubicBezTo>
                  <a:pt x="8432" y="2563"/>
                  <a:pt x="7990" y="2533"/>
                  <a:pt x="7580" y="2673"/>
                </a:cubicBezTo>
                <a:cubicBezTo>
                  <a:pt x="7170" y="2814"/>
                  <a:pt x="6663" y="3106"/>
                  <a:pt x="6120" y="3235"/>
                </a:cubicBezTo>
                <a:cubicBezTo>
                  <a:pt x="5577" y="3365"/>
                  <a:pt x="4860" y="3414"/>
                  <a:pt x="4320" y="3450"/>
                </a:cubicBezTo>
                <a:close/>
              </a:path>
            </a:pathLst>
          </a:custGeom>
          <a:solidFill>
            <a:srgbClr val="FFCC66"/>
          </a:solidFill>
          <a:ln w="12700">
            <a:solidFill>
              <a:srgbClr val="FF9900"/>
            </a:solidFill>
            <a:prstDash val="sysDot"/>
            <a:round/>
            <a:headEnd/>
            <a:tailEnd/>
          </a:ln>
        </p:spPr>
        <p:txBody>
          <a:bodyPr/>
          <a:lstStyle/>
          <a:p>
            <a:endParaRPr lang="en-US" sz="3200">
              <a:latin typeface="Tahoma" charset="0"/>
            </a:endParaRPr>
          </a:p>
        </p:txBody>
      </p:sp>
      <p:grpSp>
        <p:nvGrpSpPr>
          <p:cNvPr id="75785" name="Group 131"/>
          <p:cNvGrpSpPr>
            <a:grpSpLocks/>
          </p:cNvGrpSpPr>
          <p:nvPr/>
        </p:nvGrpSpPr>
        <p:grpSpPr bwMode="auto">
          <a:xfrm>
            <a:off x="228600" y="2594896"/>
            <a:ext cx="8448675" cy="2362200"/>
            <a:chOff x="228600" y="1828800"/>
            <a:chExt cx="8448675" cy="2362617"/>
          </a:xfrm>
        </p:grpSpPr>
        <p:sp>
          <p:nvSpPr>
            <p:cNvPr id="75824" name="Freeform 41" descr="5%"/>
            <p:cNvSpPr>
              <a:spLocks/>
            </p:cNvSpPr>
            <p:nvPr/>
          </p:nvSpPr>
          <p:spPr bwMode="auto">
            <a:xfrm>
              <a:off x="1636713" y="1828800"/>
              <a:ext cx="6059487" cy="1808163"/>
            </a:xfrm>
            <a:custGeom>
              <a:avLst/>
              <a:gdLst>
                <a:gd name="T0" fmla="*/ 2147483647 w 6240"/>
                <a:gd name="T1" fmla="*/ 2147483647 h 1860"/>
                <a:gd name="T2" fmla="*/ 2147483647 w 6240"/>
                <a:gd name="T3" fmla="*/ 2147483647 h 1860"/>
                <a:gd name="T4" fmla="*/ 2147483647 w 6240"/>
                <a:gd name="T5" fmla="*/ 2147483647 h 1860"/>
                <a:gd name="T6" fmla="*/ 2147483647 w 6240"/>
                <a:gd name="T7" fmla="*/ 2147483647 h 1860"/>
                <a:gd name="T8" fmla="*/ 2147483647 w 6240"/>
                <a:gd name="T9" fmla="*/ 2147483647 h 1860"/>
                <a:gd name="T10" fmla="*/ 2147483647 w 6240"/>
                <a:gd name="T11" fmla="*/ 2147483647 h 1860"/>
                <a:gd name="T12" fmla="*/ 2147483647 w 6240"/>
                <a:gd name="T13" fmla="*/ 2147483647 h 1860"/>
                <a:gd name="T14" fmla="*/ 2147483647 w 6240"/>
                <a:gd name="T15" fmla="*/ 2147483647 h 1860"/>
                <a:gd name="T16" fmla="*/ 2147483647 w 6240"/>
                <a:gd name="T17" fmla="*/ 2147483647 h 1860"/>
                <a:gd name="T18" fmla="*/ 2147483647 w 6240"/>
                <a:gd name="T19" fmla="*/ 2147483647 h 1860"/>
                <a:gd name="T20" fmla="*/ 2147483647 w 6240"/>
                <a:gd name="T21" fmla="*/ 2147483647 h 1860"/>
                <a:gd name="T22" fmla="*/ 2147483647 w 6240"/>
                <a:gd name="T23" fmla="*/ 2147483647 h 1860"/>
                <a:gd name="T24" fmla="*/ 2147483647 w 6240"/>
                <a:gd name="T25" fmla="*/ 2147483647 h 1860"/>
                <a:gd name="T26" fmla="*/ 2147483647 w 6240"/>
                <a:gd name="T27" fmla="*/ 2147483647 h 1860"/>
                <a:gd name="T28" fmla="*/ 2147483647 w 6240"/>
                <a:gd name="T29" fmla="*/ 2147483647 h 1860"/>
                <a:gd name="T30" fmla="*/ 2147483647 w 6240"/>
                <a:gd name="T31" fmla="*/ 2147483647 h 1860"/>
                <a:gd name="T32" fmla="*/ 2147483647 w 6240"/>
                <a:gd name="T33" fmla="*/ 2147483647 h 1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40"/>
                <a:gd name="T52" fmla="*/ 0 h 1860"/>
                <a:gd name="T53" fmla="*/ 6240 w 6240"/>
                <a:gd name="T54" fmla="*/ 1860 h 1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40" h="1860">
                  <a:moveTo>
                    <a:pt x="2760" y="1680"/>
                  </a:moveTo>
                  <a:cubicBezTo>
                    <a:pt x="2520" y="1620"/>
                    <a:pt x="2010" y="1530"/>
                    <a:pt x="1680" y="1500"/>
                  </a:cubicBezTo>
                  <a:cubicBezTo>
                    <a:pt x="1350" y="1470"/>
                    <a:pt x="1050" y="1560"/>
                    <a:pt x="780" y="1500"/>
                  </a:cubicBezTo>
                  <a:cubicBezTo>
                    <a:pt x="510" y="1440"/>
                    <a:pt x="120" y="1290"/>
                    <a:pt x="60" y="1140"/>
                  </a:cubicBezTo>
                  <a:cubicBezTo>
                    <a:pt x="0" y="990"/>
                    <a:pt x="210" y="690"/>
                    <a:pt x="420" y="600"/>
                  </a:cubicBezTo>
                  <a:cubicBezTo>
                    <a:pt x="630" y="510"/>
                    <a:pt x="1140" y="660"/>
                    <a:pt x="1320" y="600"/>
                  </a:cubicBezTo>
                  <a:cubicBezTo>
                    <a:pt x="1500" y="540"/>
                    <a:pt x="1320" y="330"/>
                    <a:pt x="1500" y="240"/>
                  </a:cubicBezTo>
                  <a:cubicBezTo>
                    <a:pt x="1680" y="150"/>
                    <a:pt x="2040" y="90"/>
                    <a:pt x="2400" y="60"/>
                  </a:cubicBezTo>
                  <a:cubicBezTo>
                    <a:pt x="2760" y="30"/>
                    <a:pt x="3210" y="0"/>
                    <a:pt x="3660" y="60"/>
                  </a:cubicBezTo>
                  <a:cubicBezTo>
                    <a:pt x="4110" y="120"/>
                    <a:pt x="4740" y="360"/>
                    <a:pt x="5100" y="420"/>
                  </a:cubicBezTo>
                  <a:cubicBezTo>
                    <a:pt x="5460" y="480"/>
                    <a:pt x="5640" y="330"/>
                    <a:pt x="5820" y="420"/>
                  </a:cubicBezTo>
                  <a:cubicBezTo>
                    <a:pt x="6000" y="510"/>
                    <a:pt x="6150" y="780"/>
                    <a:pt x="6180" y="960"/>
                  </a:cubicBezTo>
                  <a:cubicBezTo>
                    <a:pt x="6210" y="1140"/>
                    <a:pt x="6240" y="1410"/>
                    <a:pt x="6000" y="1500"/>
                  </a:cubicBezTo>
                  <a:cubicBezTo>
                    <a:pt x="5760" y="1590"/>
                    <a:pt x="5100" y="1470"/>
                    <a:pt x="4740" y="1500"/>
                  </a:cubicBezTo>
                  <a:cubicBezTo>
                    <a:pt x="4380" y="1530"/>
                    <a:pt x="4110" y="1620"/>
                    <a:pt x="3840" y="1680"/>
                  </a:cubicBezTo>
                  <a:cubicBezTo>
                    <a:pt x="3570" y="1740"/>
                    <a:pt x="3300" y="1860"/>
                    <a:pt x="3120" y="1860"/>
                  </a:cubicBezTo>
                  <a:cubicBezTo>
                    <a:pt x="2940" y="1860"/>
                    <a:pt x="3000" y="1740"/>
                    <a:pt x="2760" y="1680"/>
                  </a:cubicBezTo>
                  <a:close/>
                </a:path>
              </a:pathLst>
            </a:custGeom>
            <a:solidFill>
              <a:srgbClr val="A6C36B"/>
            </a:solidFill>
            <a:ln w="12700">
              <a:solidFill>
                <a:srgbClr val="006600"/>
              </a:solidFill>
              <a:prstDash val="sysDot"/>
              <a:round/>
              <a:headEnd/>
              <a:tailEnd/>
            </a:ln>
          </p:spPr>
          <p:txBody>
            <a:bodyPr anchor="ctr"/>
            <a:lstStyle/>
            <a:p>
              <a:endParaRPr lang="en-US" sz="3200">
                <a:latin typeface="Tahoma" charset="0"/>
              </a:endParaRPr>
            </a:p>
          </p:txBody>
        </p:sp>
        <p:sp>
          <p:nvSpPr>
            <p:cNvPr id="75825" name="Rectangle 46"/>
            <p:cNvSpPr>
              <a:spLocks noChangeArrowheads="1"/>
            </p:cNvSpPr>
            <p:nvPr/>
          </p:nvSpPr>
          <p:spPr bwMode="auto">
            <a:xfrm>
              <a:off x="1963156" y="2587150"/>
              <a:ext cx="1326688" cy="48669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5826" name="Rectangle 47"/>
            <p:cNvSpPr>
              <a:spLocks noChangeArrowheads="1"/>
            </p:cNvSpPr>
            <p:nvPr/>
          </p:nvSpPr>
          <p:spPr bwMode="auto">
            <a:xfrm>
              <a:off x="5943221" y="2501584"/>
              <a:ext cx="1326688" cy="48669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75827" name="Line 62"/>
            <p:cNvSpPr>
              <a:spLocks noChangeShapeType="1"/>
            </p:cNvSpPr>
            <p:nvPr/>
          </p:nvSpPr>
          <p:spPr bwMode="auto">
            <a:xfrm flipV="1">
              <a:off x="3289844" y="2235488"/>
              <a:ext cx="1053283" cy="34108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8" name="Line 63"/>
            <p:cNvSpPr>
              <a:spLocks noChangeShapeType="1"/>
            </p:cNvSpPr>
            <p:nvPr/>
          </p:nvSpPr>
          <p:spPr bwMode="auto">
            <a:xfrm>
              <a:off x="5181272" y="2235488"/>
              <a:ext cx="761950" cy="34108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9" name="Line 64"/>
            <p:cNvSpPr>
              <a:spLocks noChangeShapeType="1"/>
            </p:cNvSpPr>
            <p:nvPr/>
          </p:nvSpPr>
          <p:spPr bwMode="auto">
            <a:xfrm>
              <a:off x="3289844" y="2899540"/>
              <a:ext cx="900893" cy="25052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0" name="Line 65"/>
            <p:cNvSpPr>
              <a:spLocks noChangeShapeType="1"/>
            </p:cNvSpPr>
            <p:nvPr/>
          </p:nvSpPr>
          <p:spPr bwMode="auto">
            <a:xfrm flipV="1">
              <a:off x="5181272" y="2899537"/>
              <a:ext cx="761950" cy="3267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31" name="Group 70"/>
            <p:cNvGrpSpPr>
              <a:grpSpLocks/>
            </p:cNvGrpSpPr>
            <p:nvPr/>
          </p:nvGrpSpPr>
          <p:grpSpPr bwMode="auto">
            <a:xfrm rot="-9693903">
              <a:off x="1298401" y="2421597"/>
              <a:ext cx="679467" cy="159162"/>
              <a:chOff x="9000" y="9829"/>
              <a:chExt cx="736" cy="178"/>
            </a:xfrm>
          </p:grpSpPr>
          <p:sp>
            <p:nvSpPr>
              <p:cNvPr id="75867"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8"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2" name="Text Box 73"/>
            <p:cNvSpPr txBox="1">
              <a:spLocks noChangeArrowheads="1"/>
            </p:cNvSpPr>
            <p:nvPr/>
          </p:nvSpPr>
          <p:spPr bwMode="auto">
            <a:xfrm>
              <a:off x="228600" y="223548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a:t>
              </a:r>
            </a:p>
          </p:txBody>
        </p:sp>
        <p:grpSp>
          <p:nvGrpSpPr>
            <p:cNvPr id="75833" name="Group 74"/>
            <p:cNvGrpSpPr>
              <a:grpSpLocks/>
            </p:cNvGrpSpPr>
            <p:nvPr/>
          </p:nvGrpSpPr>
          <p:grpSpPr bwMode="auto">
            <a:xfrm rot="10800000">
              <a:off x="1299811" y="2583312"/>
              <a:ext cx="679467" cy="159162"/>
              <a:chOff x="9000" y="9829"/>
              <a:chExt cx="736" cy="178"/>
            </a:xfrm>
          </p:grpSpPr>
          <p:sp>
            <p:nvSpPr>
              <p:cNvPr id="75865"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6"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4" name="Text Box 77"/>
            <p:cNvSpPr txBox="1">
              <a:spLocks noChangeArrowheads="1"/>
            </p:cNvSpPr>
            <p:nvPr/>
          </p:nvSpPr>
          <p:spPr bwMode="auto">
            <a:xfrm>
              <a:off x="228600" y="246413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Ngày sinh</a:t>
              </a:r>
            </a:p>
          </p:txBody>
        </p:sp>
        <p:grpSp>
          <p:nvGrpSpPr>
            <p:cNvPr id="75835" name="Group 78"/>
            <p:cNvGrpSpPr>
              <a:grpSpLocks/>
            </p:cNvGrpSpPr>
            <p:nvPr/>
          </p:nvGrpSpPr>
          <p:grpSpPr bwMode="auto">
            <a:xfrm rot="10800000">
              <a:off x="1299811" y="2812082"/>
              <a:ext cx="679467" cy="159162"/>
              <a:chOff x="9000" y="9829"/>
              <a:chExt cx="736" cy="178"/>
            </a:xfrm>
          </p:grpSpPr>
          <p:sp>
            <p:nvSpPr>
              <p:cNvPr id="75863"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4"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6" name="Text Box 81"/>
            <p:cNvSpPr txBox="1">
              <a:spLocks noChangeArrowheads="1"/>
            </p:cNvSpPr>
            <p:nvPr/>
          </p:nvSpPr>
          <p:spPr bwMode="auto">
            <a:xfrm>
              <a:off x="228600" y="282709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a:t>
              </a:r>
            </a:p>
          </p:txBody>
        </p:sp>
        <p:grpSp>
          <p:nvGrpSpPr>
            <p:cNvPr id="75837" name="Group 82"/>
            <p:cNvGrpSpPr>
              <a:grpSpLocks/>
            </p:cNvGrpSpPr>
            <p:nvPr/>
          </p:nvGrpSpPr>
          <p:grpSpPr bwMode="auto">
            <a:xfrm rot="10014487">
              <a:off x="1300821" y="3067649"/>
              <a:ext cx="679467" cy="159162"/>
              <a:chOff x="9000" y="9829"/>
              <a:chExt cx="736" cy="178"/>
            </a:xfrm>
          </p:grpSpPr>
          <p:sp>
            <p:nvSpPr>
              <p:cNvPr id="75861"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2"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8" name="Text Box 85"/>
            <p:cNvSpPr txBox="1">
              <a:spLocks noChangeArrowheads="1"/>
            </p:cNvSpPr>
            <p:nvPr/>
          </p:nvSpPr>
          <p:spPr bwMode="auto">
            <a:xfrm>
              <a:off x="228600" y="3063267"/>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a:t>
              </a:r>
            </a:p>
          </p:txBody>
        </p:sp>
        <p:grpSp>
          <p:nvGrpSpPr>
            <p:cNvPr id="75839" name="Group 86"/>
            <p:cNvGrpSpPr>
              <a:grpSpLocks/>
            </p:cNvGrpSpPr>
            <p:nvPr/>
          </p:nvGrpSpPr>
          <p:grpSpPr bwMode="auto">
            <a:xfrm rot="-5400000">
              <a:off x="1387437" y="2381489"/>
              <a:ext cx="659397" cy="165885"/>
              <a:chOff x="9000" y="9829"/>
              <a:chExt cx="736" cy="178"/>
            </a:xfrm>
          </p:grpSpPr>
          <p:sp>
            <p:nvSpPr>
              <p:cNvPr id="75859"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0"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endParaRPr lang="en-US" sz="1400" b="1">
                  <a:solidFill>
                    <a:schemeClr val="tx2"/>
                  </a:solidFill>
                  <a:latin typeface="Tahoma" charset="0"/>
                  <a:cs typeface="Tahoma" charset="0"/>
                </a:endParaRPr>
              </a:p>
            </p:txBody>
          </p:sp>
        </p:grpSp>
        <p:grpSp>
          <p:nvGrpSpPr>
            <p:cNvPr id="75840" name="Group 89"/>
            <p:cNvGrpSpPr>
              <a:grpSpLocks/>
            </p:cNvGrpSpPr>
            <p:nvPr/>
          </p:nvGrpSpPr>
          <p:grpSpPr bwMode="auto">
            <a:xfrm>
              <a:off x="7269909" y="2484977"/>
              <a:ext cx="679467" cy="159162"/>
              <a:chOff x="9000" y="9729"/>
              <a:chExt cx="736" cy="178"/>
            </a:xfrm>
          </p:grpSpPr>
          <p:sp>
            <p:nvSpPr>
              <p:cNvPr id="75857"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8"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5841" name="Text Box 92"/>
            <p:cNvSpPr txBox="1">
              <a:spLocks noChangeArrowheads="1"/>
            </p:cNvSpPr>
            <p:nvPr/>
          </p:nvSpPr>
          <p:spPr bwMode="auto">
            <a:xfrm>
              <a:off x="8009449" y="2412842"/>
              <a:ext cx="600595"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Tên</a:t>
              </a:r>
            </a:p>
          </p:txBody>
        </p:sp>
        <p:grpSp>
          <p:nvGrpSpPr>
            <p:cNvPr id="75842" name="Group 93"/>
            <p:cNvGrpSpPr>
              <a:grpSpLocks/>
            </p:cNvGrpSpPr>
            <p:nvPr/>
          </p:nvGrpSpPr>
          <p:grpSpPr bwMode="auto">
            <a:xfrm>
              <a:off x="7269909" y="2789169"/>
              <a:ext cx="679467" cy="159162"/>
              <a:chOff x="9000" y="9708"/>
              <a:chExt cx="736" cy="178"/>
            </a:xfrm>
          </p:grpSpPr>
          <p:sp>
            <p:nvSpPr>
              <p:cNvPr id="75855"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6"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843" name="Text Box 96"/>
            <p:cNvSpPr txBox="1">
              <a:spLocks noChangeArrowheads="1"/>
            </p:cNvSpPr>
            <p:nvPr/>
          </p:nvSpPr>
          <p:spPr bwMode="auto">
            <a:xfrm>
              <a:off x="8000485" y="2717699"/>
              <a:ext cx="676790"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Dân số</a:t>
              </a:r>
            </a:p>
          </p:txBody>
        </p:sp>
        <p:sp>
          <p:nvSpPr>
            <p:cNvPr id="75844" name="Text Box 114"/>
            <p:cNvSpPr txBox="1">
              <a:spLocks noChangeArrowheads="1"/>
            </p:cNvSpPr>
            <p:nvPr/>
          </p:nvSpPr>
          <p:spPr bwMode="auto">
            <a:xfrm>
              <a:off x="3428788" y="2094358"/>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5845" name="Text Box 115"/>
            <p:cNvSpPr txBox="1">
              <a:spLocks noChangeArrowheads="1"/>
            </p:cNvSpPr>
            <p:nvPr/>
          </p:nvSpPr>
          <p:spPr bwMode="auto">
            <a:xfrm>
              <a:off x="5611549" y="2094358"/>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46" name="Text Box 116"/>
            <p:cNvSpPr txBox="1">
              <a:spLocks noChangeArrowheads="1"/>
            </p:cNvSpPr>
            <p:nvPr/>
          </p:nvSpPr>
          <p:spPr bwMode="auto">
            <a:xfrm>
              <a:off x="3581178" y="2750876"/>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(1,n)</a:t>
              </a:r>
            </a:p>
          </p:txBody>
        </p:sp>
        <p:sp>
          <p:nvSpPr>
            <p:cNvPr id="75847" name="Text Box 117"/>
            <p:cNvSpPr txBox="1">
              <a:spLocks noChangeArrowheads="1"/>
            </p:cNvSpPr>
            <p:nvPr/>
          </p:nvSpPr>
          <p:spPr bwMode="auto">
            <a:xfrm>
              <a:off x="5257467" y="267466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48" name="AutoShape 61"/>
            <p:cNvSpPr>
              <a:spLocks noChangeArrowheads="1"/>
            </p:cNvSpPr>
            <p:nvPr/>
          </p:nvSpPr>
          <p:spPr bwMode="auto">
            <a:xfrm>
              <a:off x="4119024" y="2788625"/>
              <a:ext cx="1326688" cy="65042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75849" name="AutoShape 60"/>
            <p:cNvSpPr>
              <a:spLocks noChangeArrowheads="1"/>
            </p:cNvSpPr>
            <p:nvPr/>
          </p:nvSpPr>
          <p:spPr bwMode="auto">
            <a:xfrm>
              <a:off x="4038347" y="1981200"/>
              <a:ext cx="1407365" cy="65042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grpSp>
          <p:nvGrpSpPr>
            <p:cNvPr id="75850" name="Group 109"/>
            <p:cNvGrpSpPr>
              <a:grpSpLocks/>
            </p:cNvGrpSpPr>
            <p:nvPr/>
          </p:nvGrpSpPr>
          <p:grpSpPr bwMode="auto">
            <a:xfrm rot="6587565">
              <a:off x="4271279" y="3419933"/>
              <a:ext cx="379208" cy="106437"/>
              <a:chOff x="9171" y="9993"/>
              <a:chExt cx="720" cy="178"/>
            </a:xfrm>
          </p:grpSpPr>
          <p:sp>
            <p:nvSpPr>
              <p:cNvPr id="75853"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4"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en-US" sz="1400" b="1">
                  <a:solidFill>
                    <a:schemeClr val="tx2"/>
                  </a:solidFill>
                  <a:latin typeface="Tahoma" charset="0"/>
                  <a:cs typeface="Tahoma" charset="0"/>
                </a:endParaRPr>
              </a:p>
            </p:txBody>
          </p:sp>
        </p:grpSp>
        <p:sp>
          <p:nvSpPr>
            <p:cNvPr id="75851" name="Text Box 112"/>
            <p:cNvSpPr txBox="1">
              <a:spLocks noChangeArrowheads="1"/>
            </p:cNvSpPr>
            <p:nvPr/>
          </p:nvSpPr>
          <p:spPr bwMode="auto">
            <a:xfrm>
              <a:off x="4114542" y="3734131"/>
              <a:ext cx="533365" cy="45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Số năm</a:t>
              </a:r>
            </a:p>
          </p:txBody>
        </p:sp>
        <p:sp>
          <p:nvSpPr>
            <p:cNvPr id="75852" name="Text Box 44"/>
            <p:cNvSpPr txBox="1">
              <a:spLocks noChangeArrowheads="1"/>
            </p:cNvSpPr>
            <p:nvPr/>
          </p:nvSpPr>
          <p:spPr bwMode="auto">
            <a:xfrm>
              <a:off x="6324600" y="1905013"/>
              <a:ext cx="1981200" cy="3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Phát triển lần thứ 1</a:t>
              </a:r>
            </a:p>
          </p:txBody>
        </p:sp>
      </p:grpSp>
      <p:grpSp>
        <p:nvGrpSpPr>
          <p:cNvPr id="75786" name="Group 159"/>
          <p:cNvGrpSpPr>
            <a:grpSpLocks/>
          </p:cNvGrpSpPr>
          <p:nvPr/>
        </p:nvGrpSpPr>
        <p:grpSpPr bwMode="auto">
          <a:xfrm>
            <a:off x="2603500" y="3775996"/>
            <a:ext cx="3983038" cy="387350"/>
            <a:chOff x="2644414" y="3048000"/>
            <a:chExt cx="3982368" cy="386362"/>
          </a:xfrm>
        </p:grpSpPr>
        <p:sp>
          <p:nvSpPr>
            <p:cNvPr id="75822" name="Line 55"/>
            <p:cNvSpPr>
              <a:spLocks noChangeShapeType="1"/>
            </p:cNvSpPr>
            <p:nvPr/>
          </p:nvSpPr>
          <p:spPr bwMode="auto">
            <a:xfrm flipV="1">
              <a:off x="2644414" y="3113635"/>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23" name="Line 59"/>
            <p:cNvSpPr>
              <a:spLocks noChangeShapeType="1"/>
            </p:cNvSpPr>
            <p:nvPr/>
          </p:nvSpPr>
          <p:spPr bwMode="auto">
            <a:xfrm flipV="1">
              <a:off x="6624479" y="3048000"/>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 name="Group 175"/>
          <p:cNvGrpSpPr>
            <a:grpSpLocks/>
          </p:cNvGrpSpPr>
          <p:nvPr/>
        </p:nvGrpSpPr>
        <p:grpSpPr bwMode="auto">
          <a:xfrm>
            <a:off x="5410200" y="4880896"/>
            <a:ext cx="3097213" cy="1727200"/>
            <a:chOff x="5410200" y="4343400"/>
            <a:chExt cx="3096761" cy="1726566"/>
          </a:xfrm>
        </p:grpSpPr>
        <p:sp>
          <p:nvSpPr>
            <p:cNvPr id="75812" name="AutoShape 67"/>
            <p:cNvSpPr>
              <a:spLocks noChangeArrowheads="1"/>
            </p:cNvSpPr>
            <p:nvPr/>
          </p:nvSpPr>
          <p:spPr bwMode="auto">
            <a:xfrm>
              <a:off x="7180273" y="4648257"/>
              <a:ext cx="1326688" cy="652667"/>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r>
                <a:rPr lang="en-US" sz="1400" b="1">
                  <a:solidFill>
                    <a:schemeClr val="tx2"/>
                  </a:solidFill>
                  <a:latin typeface="Tahoma" charset="0"/>
                  <a:cs typeface="Tahoma" charset="0"/>
                </a:rPr>
                <a:t>Thuộc</a:t>
              </a:r>
            </a:p>
          </p:txBody>
        </p:sp>
        <p:sp>
          <p:nvSpPr>
            <p:cNvPr id="75813" name="Line 68"/>
            <p:cNvSpPr>
              <a:spLocks noChangeShapeType="1"/>
            </p:cNvSpPr>
            <p:nvPr/>
          </p:nvSpPr>
          <p:spPr bwMode="auto">
            <a:xfrm>
              <a:off x="7843618" y="4343400"/>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4" name="Line 69"/>
            <p:cNvSpPr>
              <a:spLocks noChangeShapeType="1"/>
            </p:cNvSpPr>
            <p:nvPr/>
          </p:nvSpPr>
          <p:spPr bwMode="auto">
            <a:xfrm>
              <a:off x="7843618" y="5282897"/>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15" name="Group 101"/>
            <p:cNvGrpSpPr>
              <a:grpSpLocks/>
            </p:cNvGrpSpPr>
            <p:nvPr/>
          </p:nvGrpSpPr>
          <p:grpSpPr bwMode="auto">
            <a:xfrm rot="10800000">
              <a:off x="6516929" y="5795972"/>
              <a:ext cx="679467" cy="159162"/>
              <a:chOff x="9000" y="9829"/>
              <a:chExt cx="736" cy="178"/>
            </a:xfrm>
          </p:grpSpPr>
          <p:sp>
            <p:nvSpPr>
              <p:cNvPr id="75820"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1"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5816" name="Text Box 118"/>
            <p:cNvSpPr txBox="1">
              <a:spLocks noChangeArrowheads="1"/>
            </p:cNvSpPr>
            <p:nvPr/>
          </p:nvSpPr>
          <p:spPr bwMode="auto">
            <a:xfrm>
              <a:off x="7180273" y="440679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5817" name="Text Box 119"/>
            <p:cNvSpPr txBox="1">
              <a:spLocks noChangeArrowheads="1"/>
            </p:cNvSpPr>
            <p:nvPr/>
          </p:nvSpPr>
          <p:spPr bwMode="auto">
            <a:xfrm>
              <a:off x="7180273" y="5282897"/>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18" name="Rectangle 66"/>
            <p:cNvSpPr>
              <a:spLocks noChangeArrowheads="1"/>
            </p:cNvSpPr>
            <p:nvPr/>
          </p:nvSpPr>
          <p:spPr bwMode="auto">
            <a:xfrm>
              <a:off x="7180273" y="5587755"/>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sp>
          <p:nvSpPr>
            <p:cNvPr id="75819" name="Text Box 104"/>
            <p:cNvSpPr txBox="1">
              <a:spLocks noChangeArrowheads="1"/>
            </p:cNvSpPr>
            <p:nvPr/>
          </p:nvSpPr>
          <p:spPr bwMode="auto">
            <a:xfrm>
              <a:off x="5410200" y="5715000"/>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a:t>
              </a:r>
            </a:p>
          </p:txBody>
        </p:sp>
      </p:grpSp>
      <p:grpSp>
        <p:nvGrpSpPr>
          <p:cNvPr id="18" name="Group 174"/>
          <p:cNvGrpSpPr>
            <a:grpSpLocks/>
          </p:cNvGrpSpPr>
          <p:nvPr/>
        </p:nvGrpSpPr>
        <p:grpSpPr bwMode="auto">
          <a:xfrm>
            <a:off x="663575" y="4096671"/>
            <a:ext cx="7743825" cy="1924050"/>
            <a:chOff x="663105" y="3559748"/>
            <a:chExt cx="7744991" cy="1923478"/>
          </a:xfrm>
        </p:grpSpPr>
        <p:sp>
          <p:nvSpPr>
            <p:cNvPr id="75789" name="Text Box 100"/>
            <p:cNvSpPr txBox="1">
              <a:spLocks noChangeArrowheads="1"/>
            </p:cNvSpPr>
            <p:nvPr/>
          </p:nvSpPr>
          <p:spPr bwMode="auto">
            <a:xfrm>
              <a:off x="4472852" y="486444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dirty="0" err="1">
                  <a:solidFill>
                    <a:schemeClr val="tx2"/>
                  </a:solidFill>
                  <a:cs typeface="Tahoma" charset="0"/>
                </a:rPr>
                <a:t>Châu</a:t>
              </a:r>
              <a:r>
                <a:rPr lang="en-US" sz="1400" dirty="0">
                  <a:solidFill>
                    <a:schemeClr val="tx2"/>
                  </a:solidFill>
                  <a:cs typeface="Tahoma" charset="0"/>
                </a:rPr>
                <a:t> </a:t>
              </a:r>
              <a:r>
                <a:rPr lang="en-US" sz="1400" dirty="0" err="1">
                  <a:solidFill>
                    <a:schemeClr val="tx2"/>
                  </a:solidFill>
                  <a:cs typeface="Tahoma" charset="0"/>
                </a:rPr>
                <a:t>lục</a:t>
              </a:r>
              <a:endParaRPr lang="en-US" sz="1400" dirty="0">
                <a:solidFill>
                  <a:schemeClr val="tx2"/>
                </a:solidFill>
                <a:cs typeface="Tahoma" charset="0"/>
              </a:endParaRPr>
            </a:p>
          </p:txBody>
        </p:sp>
        <p:grpSp>
          <p:nvGrpSpPr>
            <p:cNvPr id="75790" name="Group 105"/>
            <p:cNvGrpSpPr>
              <a:grpSpLocks/>
            </p:cNvGrpSpPr>
            <p:nvPr/>
          </p:nvGrpSpPr>
          <p:grpSpPr bwMode="auto">
            <a:xfrm rot="8486496">
              <a:off x="1114088" y="4604196"/>
              <a:ext cx="679467" cy="159162"/>
              <a:chOff x="9000" y="9829"/>
              <a:chExt cx="736" cy="178"/>
            </a:xfrm>
          </p:grpSpPr>
          <p:sp>
            <p:nvSpPr>
              <p:cNvPr id="75810"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1"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791" name="Text Box 108"/>
            <p:cNvSpPr txBox="1">
              <a:spLocks noChangeArrowheads="1"/>
            </p:cNvSpPr>
            <p:nvPr/>
          </p:nvSpPr>
          <p:spPr bwMode="auto">
            <a:xfrm>
              <a:off x="663105" y="4919505"/>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grpSp>
          <p:nvGrpSpPr>
            <p:cNvPr id="75792" name="Group 109"/>
            <p:cNvGrpSpPr>
              <a:grpSpLocks/>
            </p:cNvGrpSpPr>
            <p:nvPr/>
          </p:nvGrpSpPr>
          <p:grpSpPr bwMode="auto">
            <a:xfrm rot="8486496">
              <a:off x="2736586" y="4583371"/>
              <a:ext cx="664699" cy="159162"/>
              <a:chOff x="9171" y="9993"/>
              <a:chExt cx="720" cy="178"/>
            </a:xfrm>
          </p:grpSpPr>
          <p:sp>
            <p:nvSpPr>
              <p:cNvPr id="75808"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9"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793" name="Text Box 112"/>
            <p:cNvSpPr txBox="1">
              <a:spLocks noChangeArrowheads="1"/>
            </p:cNvSpPr>
            <p:nvPr/>
          </p:nvSpPr>
          <p:spPr bwMode="auto">
            <a:xfrm>
              <a:off x="2339394" y="4919505"/>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sp>
          <p:nvSpPr>
            <p:cNvPr id="75794" name="Rectangle 51"/>
            <p:cNvSpPr>
              <a:spLocks noChangeArrowheads="1"/>
            </p:cNvSpPr>
            <p:nvPr/>
          </p:nvSpPr>
          <p:spPr bwMode="auto">
            <a:xfrm>
              <a:off x="7081408" y="3848736"/>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75795" name="Text Box 44"/>
            <p:cNvSpPr txBox="1">
              <a:spLocks noChangeArrowheads="1"/>
            </p:cNvSpPr>
            <p:nvPr/>
          </p:nvSpPr>
          <p:spPr bwMode="auto">
            <a:xfrm>
              <a:off x="3047889" y="5178517"/>
              <a:ext cx="1981498" cy="30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Phát triển lần thứ 2</a:t>
              </a:r>
            </a:p>
          </p:txBody>
        </p:sp>
        <p:sp>
          <p:nvSpPr>
            <p:cNvPr id="75796" name="Rectangle 48"/>
            <p:cNvSpPr>
              <a:spLocks noChangeArrowheads="1"/>
            </p:cNvSpPr>
            <p:nvPr/>
          </p:nvSpPr>
          <p:spPr bwMode="auto">
            <a:xfrm>
              <a:off x="1111310" y="3963712"/>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75797" name="Rectangle 49"/>
            <p:cNvSpPr>
              <a:spLocks noChangeArrowheads="1"/>
            </p:cNvSpPr>
            <p:nvPr/>
          </p:nvSpPr>
          <p:spPr bwMode="auto">
            <a:xfrm>
              <a:off x="2644173" y="3963712"/>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75798" name="Rectangle 50"/>
            <p:cNvSpPr>
              <a:spLocks noChangeArrowheads="1"/>
            </p:cNvSpPr>
            <p:nvPr/>
          </p:nvSpPr>
          <p:spPr bwMode="auto">
            <a:xfrm>
              <a:off x="4759704" y="3897945"/>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75799" name="Line 52"/>
            <p:cNvSpPr>
              <a:spLocks noChangeShapeType="1"/>
            </p:cNvSpPr>
            <p:nvPr/>
          </p:nvSpPr>
          <p:spPr bwMode="auto">
            <a:xfrm>
              <a:off x="1774655" y="3625383"/>
              <a:ext cx="182419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53"/>
            <p:cNvSpPr>
              <a:spLocks noChangeShapeType="1"/>
            </p:cNvSpPr>
            <p:nvPr/>
          </p:nvSpPr>
          <p:spPr bwMode="auto">
            <a:xfrm>
              <a:off x="1774655" y="3625383"/>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54"/>
            <p:cNvSpPr>
              <a:spLocks noChangeShapeType="1"/>
            </p:cNvSpPr>
            <p:nvPr/>
          </p:nvSpPr>
          <p:spPr bwMode="auto">
            <a:xfrm>
              <a:off x="3598851" y="3625383"/>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Line 56"/>
            <p:cNvSpPr>
              <a:spLocks noChangeShapeType="1"/>
            </p:cNvSpPr>
            <p:nvPr/>
          </p:nvSpPr>
          <p:spPr bwMode="auto">
            <a:xfrm flipV="1">
              <a:off x="5423048" y="3559748"/>
              <a:ext cx="232170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57"/>
            <p:cNvSpPr>
              <a:spLocks noChangeShapeType="1"/>
            </p:cNvSpPr>
            <p:nvPr/>
          </p:nvSpPr>
          <p:spPr bwMode="auto">
            <a:xfrm>
              <a:off x="5423048" y="3559748"/>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Line 58"/>
            <p:cNvSpPr>
              <a:spLocks noChangeShapeType="1"/>
            </p:cNvSpPr>
            <p:nvPr/>
          </p:nvSpPr>
          <p:spPr bwMode="auto">
            <a:xfrm>
              <a:off x="7744753" y="3559748"/>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05" name="Group 97"/>
            <p:cNvGrpSpPr>
              <a:grpSpLocks/>
            </p:cNvGrpSpPr>
            <p:nvPr/>
          </p:nvGrpSpPr>
          <p:grpSpPr bwMode="auto">
            <a:xfrm rot="8486496">
              <a:off x="4928318" y="4538561"/>
              <a:ext cx="679467" cy="159162"/>
              <a:chOff x="9000" y="9829"/>
              <a:chExt cx="736" cy="178"/>
            </a:xfrm>
          </p:grpSpPr>
          <p:sp>
            <p:nvSpPr>
              <p:cNvPr id="75806"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7"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grpSp>
    </p:spTree>
    <p:extLst>
      <p:ext uri="{BB962C8B-B14F-4D97-AF65-F5344CB8AC3E}">
        <p14:creationId xmlns:p14="http://schemas.microsoft.com/office/powerpoint/2010/main" val="19765438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p:txBody>
          <a:bodyPr/>
          <a:lstStyle/>
          <a:p>
            <a:r>
              <a:rPr lang="en-US"/>
              <a:t>Ví dụ</a:t>
            </a:r>
          </a:p>
        </p:txBody>
      </p:sp>
      <p:sp>
        <p:nvSpPr>
          <p:cNvPr id="76811" name="Rectangle 11"/>
          <p:cNvSpPr>
            <a:spLocks noGrp="1" noChangeArrowheads="1"/>
          </p:cNvSpPr>
          <p:nvPr>
            <p:ph idx="1"/>
          </p:nvPr>
        </p:nvSpPr>
        <p:spPr/>
        <p:txBody>
          <a:bodyPr>
            <a:noAutofit/>
          </a:bodyPr>
          <a:lstStyle/>
          <a:p>
            <a:pPr>
              <a:lnSpc>
                <a:spcPct val="120000"/>
              </a:lnSpc>
            </a:pPr>
            <a:r>
              <a:rPr lang="en-US" sz="1800" dirty="0" err="1"/>
              <a:t>Quản</a:t>
            </a:r>
            <a:r>
              <a:rPr lang="en-US" sz="1800" dirty="0"/>
              <a:t> </a:t>
            </a:r>
            <a:r>
              <a:rPr lang="en-US" sz="1800" dirty="0" err="1"/>
              <a:t>lý</a:t>
            </a:r>
            <a:r>
              <a:rPr lang="en-US" sz="1800" dirty="0"/>
              <a:t> </a:t>
            </a:r>
            <a:r>
              <a:rPr lang="en-US" sz="1800" dirty="0" err="1"/>
              <a:t>yêu</a:t>
            </a:r>
            <a:r>
              <a:rPr lang="en-US" sz="1800" dirty="0"/>
              <a:t> </a:t>
            </a:r>
            <a:r>
              <a:rPr lang="en-US" sz="1800" dirty="0" err="1"/>
              <a:t>cầu</a:t>
            </a:r>
            <a:r>
              <a:rPr lang="en-US" sz="1800" dirty="0"/>
              <a:t> </a:t>
            </a:r>
            <a:r>
              <a:rPr lang="en-US" sz="1800" dirty="0" err="1"/>
              <a:t>sách</a:t>
            </a:r>
            <a:r>
              <a:rPr lang="en-US" sz="1800" dirty="0"/>
              <a:t> </a:t>
            </a:r>
            <a:r>
              <a:rPr lang="en-US" sz="1800" dirty="0" err="1"/>
              <a:t>của</a:t>
            </a:r>
            <a:r>
              <a:rPr lang="en-US" sz="1800" dirty="0"/>
              <a:t> </a:t>
            </a:r>
            <a:r>
              <a:rPr lang="en-US" sz="1800" dirty="0" err="1"/>
              <a:t>nhà</a:t>
            </a:r>
            <a:r>
              <a:rPr lang="en-US" sz="1800" dirty="0"/>
              <a:t> </a:t>
            </a:r>
            <a:r>
              <a:rPr lang="en-US" sz="1800" dirty="0" err="1"/>
              <a:t>khoa</a:t>
            </a:r>
            <a:r>
              <a:rPr lang="en-US" sz="1800" dirty="0"/>
              <a:t> </a:t>
            </a:r>
            <a:r>
              <a:rPr lang="en-US" sz="1800" dirty="0" err="1"/>
              <a:t>học</a:t>
            </a:r>
            <a:r>
              <a:rPr lang="en-US" sz="1800" dirty="0"/>
              <a:t> (NKH)</a:t>
            </a:r>
          </a:p>
          <a:p>
            <a:pPr lvl="1">
              <a:lnSpc>
                <a:spcPct val="120000"/>
              </a:lnSpc>
            </a:pPr>
            <a:r>
              <a:rPr lang="en-US" sz="1600" dirty="0" err="1"/>
              <a:t>Sau</a:t>
            </a:r>
            <a:r>
              <a:rPr lang="en-US" sz="1600" dirty="0"/>
              <a:t> </a:t>
            </a:r>
            <a:r>
              <a:rPr lang="en-US" sz="1600" dirty="0" err="1"/>
              <a:t>khi</a:t>
            </a:r>
            <a:r>
              <a:rPr lang="en-US" sz="1600" dirty="0"/>
              <a:t> </a:t>
            </a:r>
            <a:r>
              <a:rPr lang="en-US" sz="1600" dirty="0" err="1"/>
              <a:t>nhận</a:t>
            </a:r>
            <a:r>
              <a:rPr lang="en-US" sz="1600" dirty="0"/>
              <a:t> </a:t>
            </a:r>
            <a:r>
              <a:rPr lang="en-US" sz="1600" dirty="0" err="1"/>
              <a:t>được</a:t>
            </a:r>
            <a:r>
              <a:rPr lang="en-US" sz="1600" dirty="0"/>
              <a:t> </a:t>
            </a:r>
            <a:r>
              <a:rPr lang="en-US" sz="1600" dirty="0" err="1"/>
              <a:t>phiếu</a:t>
            </a:r>
            <a:r>
              <a:rPr lang="en-US" sz="1600" dirty="0"/>
              <a:t> </a:t>
            </a:r>
            <a:r>
              <a:rPr lang="en-US" sz="1600" dirty="0" err="1"/>
              <a:t>yêu</a:t>
            </a:r>
            <a:r>
              <a:rPr lang="en-US" sz="1600" dirty="0"/>
              <a:t> </a:t>
            </a:r>
            <a:r>
              <a:rPr lang="en-US" sz="1600" dirty="0" err="1"/>
              <a:t>cầu</a:t>
            </a:r>
            <a:r>
              <a:rPr lang="en-US" sz="1600" dirty="0"/>
              <a:t> (PYC), NKH </a:t>
            </a:r>
            <a:r>
              <a:rPr lang="en-US" sz="1600" dirty="0" err="1"/>
              <a:t>điền</a:t>
            </a:r>
            <a:r>
              <a:rPr lang="en-US" sz="1600" dirty="0"/>
              <a:t> </a:t>
            </a:r>
            <a:r>
              <a:rPr lang="en-US" sz="1600" dirty="0" err="1"/>
              <a:t>vào</a:t>
            </a:r>
            <a:r>
              <a:rPr lang="en-US" sz="1600" dirty="0"/>
              <a:t> PYC </a:t>
            </a:r>
            <a:r>
              <a:rPr lang="en-US" sz="1600" dirty="0" err="1"/>
              <a:t>sách</a:t>
            </a:r>
            <a:r>
              <a:rPr lang="en-US" sz="1600" dirty="0"/>
              <a:t> </a:t>
            </a:r>
            <a:r>
              <a:rPr lang="en-US" sz="1600" dirty="0" err="1"/>
              <a:t>cần</a:t>
            </a:r>
            <a:r>
              <a:rPr lang="en-US" sz="1600" dirty="0"/>
              <a:t> </a:t>
            </a:r>
            <a:r>
              <a:rPr lang="en-US" sz="1600" dirty="0" err="1"/>
              <a:t>mua</a:t>
            </a:r>
            <a:r>
              <a:rPr lang="en-US" sz="1600" dirty="0"/>
              <a:t> </a:t>
            </a:r>
            <a:r>
              <a:rPr lang="en-US" sz="1600" dirty="0" err="1"/>
              <a:t>và</a:t>
            </a:r>
            <a:r>
              <a:rPr lang="en-US" sz="1600" dirty="0"/>
              <a:t> </a:t>
            </a:r>
            <a:r>
              <a:rPr lang="en-US" sz="1600" dirty="0" err="1"/>
              <a:t>gởi</a:t>
            </a:r>
            <a:r>
              <a:rPr lang="en-US" sz="1600" dirty="0"/>
              <a:t> </a:t>
            </a:r>
            <a:r>
              <a:rPr lang="en-US" sz="1600" dirty="0" err="1"/>
              <a:t>lại</a:t>
            </a:r>
            <a:r>
              <a:rPr lang="en-US" sz="1600" dirty="0"/>
              <a:t> </a:t>
            </a:r>
            <a:r>
              <a:rPr lang="en-US" sz="1600" dirty="0" err="1"/>
              <a:t>cho</a:t>
            </a:r>
            <a:r>
              <a:rPr lang="en-US" sz="1600" dirty="0"/>
              <a:t> </a:t>
            </a:r>
            <a:r>
              <a:rPr lang="en-US" sz="1600" dirty="0" err="1"/>
              <a:t>nhân</a:t>
            </a:r>
            <a:r>
              <a:rPr lang="en-US" sz="1600" dirty="0"/>
              <a:t> </a:t>
            </a:r>
            <a:r>
              <a:rPr lang="en-US" sz="1600" dirty="0" err="1"/>
              <a:t>viên</a:t>
            </a:r>
            <a:r>
              <a:rPr lang="en-US" sz="1600" dirty="0"/>
              <a:t> </a:t>
            </a:r>
            <a:r>
              <a:rPr lang="en-US" sz="1600" dirty="0" err="1"/>
              <a:t>nghiệp</a:t>
            </a:r>
            <a:r>
              <a:rPr lang="en-US" sz="1600" dirty="0"/>
              <a:t> </a:t>
            </a:r>
            <a:r>
              <a:rPr lang="en-US" sz="1600" dirty="0" err="1"/>
              <a:t>vụ</a:t>
            </a:r>
            <a:r>
              <a:rPr lang="en-US" sz="1600" dirty="0"/>
              <a:t>. </a:t>
            </a:r>
            <a:r>
              <a:rPr lang="en-US" sz="1600" dirty="0" err="1"/>
              <a:t>Nhân</a:t>
            </a:r>
            <a:r>
              <a:rPr lang="en-US" sz="1600" dirty="0"/>
              <a:t> </a:t>
            </a:r>
            <a:r>
              <a:rPr lang="en-US" sz="1600" dirty="0" err="1"/>
              <a:t>viên</a:t>
            </a:r>
            <a:r>
              <a:rPr lang="en-US" sz="1600" dirty="0"/>
              <a:t> </a:t>
            </a:r>
            <a:r>
              <a:rPr lang="en-US" sz="1600" dirty="0" err="1"/>
              <a:t>này</a:t>
            </a:r>
            <a:r>
              <a:rPr lang="en-US" sz="1600" dirty="0"/>
              <a:t> </a:t>
            </a:r>
            <a:r>
              <a:rPr lang="en-US" sz="1600" dirty="0" err="1"/>
              <a:t>tiếp</a:t>
            </a:r>
            <a:r>
              <a:rPr lang="en-US" sz="1600" dirty="0"/>
              <a:t> </a:t>
            </a:r>
            <a:r>
              <a:rPr lang="en-US" sz="1600" dirty="0" err="1"/>
              <a:t>nhận</a:t>
            </a:r>
            <a:r>
              <a:rPr lang="en-US" sz="1600" dirty="0"/>
              <a:t> PYC </a:t>
            </a:r>
            <a:r>
              <a:rPr lang="en-US" sz="1600" dirty="0" err="1"/>
              <a:t>và</a:t>
            </a:r>
            <a:r>
              <a:rPr lang="en-US" sz="1600" dirty="0"/>
              <a:t> </a:t>
            </a:r>
            <a:r>
              <a:rPr lang="en-US" sz="1600" dirty="0" err="1"/>
              <a:t>lưu</a:t>
            </a:r>
            <a:r>
              <a:rPr lang="en-US" sz="1600" dirty="0"/>
              <a:t> </a:t>
            </a:r>
            <a:r>
              <a:rPr lang="en-US" sz="1600" dirty="0" err="1"/>
              <a:t>lại</a:t>
            </a:r>
            <a:r>
              <a:rPr lang="en-US" sz="1600" dirty="0"/>
              <a:t> </a:t>
            </a:r>
            <a:r>
              <a:rPr lang="en-US" sz="1600" dirty="0" err="1"/>
              <a:t>chờ</a:t>
            </a:r>
            <a:r>
              <a:rPr lang="en-US" sz="1600" dirty="0"/>
              <a:t> </a:t>
            </a:r>
            <a:r>
              <a:rPr lang="en-US" sz="1600" dirty="0" err="1"/>
              <a:t>ngày</a:t>
            </a:r>
            <a:r>
              <a:rPr lang="en-US" sz="1600" dirty="0"/>
              <a:t> </a:t>
            </a:r>
            <a:r>
              <a:rPr lang="en-US" sz="1600" dirty="0" err="1"/>
              <a:t>xử</a:t>
            </a:r>
            <a:r>
              <a:rPr lang="en-US" sz="1600" dirty="0"/>
              <a:t> </a:t>
            </a:r>
            <a:r>
              <a:rPr lang="en-US" sz="1600" dirty="0" err="1"/>
              <a:t>lý</a:t>
            </a:r>
            <a:r>
              <a:rPr lang="en-US" sz="1600" dirty="0"/>
              <a:t>.</a:t>
            </a:r>
          </a:p>
          <a:p>
            <a:pPr>
              <a:lnSpc>
                <a:spcPct val="120000"/>
              </a:lnSpc>
            </a:pPr>
            <a:r>
              <a:rPr lang="en-US" sz="1800" dirty="0" err="1"/>
              <a:t>Đến</a:t>
            </a:r>
            <a:r>
              <a:rPr lang="en-US" sz="1800" dirty="0"/>
              <a:t> </a:t>
            </a:r>
            <a:r>
              <a:rPr lang="en-US" sz="1800" dirty="0" err="1"/>
              <a:t>thời</a:t>
            </a:r>
            <a:r>
              <a:rPr lang="en-US" sz="1800" dirty="0"/>
              <a:t> </a:t>
            </a:r>
            <a:r>
              <a:rPr lang="en-US" sz="1800" dirty="0" err="1"/>
              <a:t>điểm</a:t>
            </a:r>
            <a:r>
              <a:rPr lang="en-US" sz="1800" dirty="0"/>
              <a:t> </a:t>
            </a:r>
            <a:r>
              <a:rPr lang="en-US" sz="1800" dirty="0" err="1"/>
              <a:t>hết</a:t>
            </a:r>
            <a:r>
              <a:rPr lang="en-US" sz="1800" dirty="0"/>
              <a:t> </a:t>
            </a:r>
            <a:r>
              <a:rPr lang="en-US" sz="1800" dirty="0" err="1"/>
              <a:t>hạn</a:t>
            </a:r>
            <a:r>
              <a:rPr lang="en-US" sz="1800" dirty="0"/>
              <a:t> qui </a:t>
            </a:r>
            <a:r>
              <a:rPr lang="en-US" sz="1800" dirty="0" err="1"/>
              <a:t>định</a:t>
            </a:r>
            <a:r>
              <a:rPr lang="en-US" sz="1800" dirty="0"/>
              <a:t> </a:t>
            </a:r>
            <a:r>
              <a:rPr lang="en-US" sz="1800" dirty="0" err="1"/>
              <a:t>nộp</a:t>
            </a:r>
            <a:r>
              <a:rPr lang="en-US" sz="1800" dirty="0"/>
              <a:t>. </a:t>
            </a:r>
            <a:r>
              <a:rPr lang="en-US" sz="1800" dirty="0" err="1"/>
              <a:t>Nhân</a:t>
            </a:r>
            <a:r>
              <a:rPr lang="en-US" sz="1800" dirty="0"/>
              <a:t> </a:t>
            </a:r>
            <a:r>
              <a:rPr lang="en-US" sz="1800" dirty="0" err="1"/>
              <a:t>viên</a:t>
            </a:r>
            <a:r>
              <a:rPr lang="en-US" sz="1800" dirty="0"/>
              <a:t> </a:t>
            </a:r>
            <a:r>
              <a:rPr lang="en-US" sz="1800" dirty="0" err="1"/>
              <a:t>nghiệp</a:t>
            </a:r>
            <a:r>
              <a:rPr lang="en-US" sz="1800" dirty="0"/>
              <a:t> </a:t>
            </a:r>
            <a:r>
              <a:rPr lang="en-US" sz="1800" dirty="0" err="1"/>
              <a:t>vụ</a:t>
            </a:r>
            <a:r>
              <a:rPr lang="en-US" sz="1800" dirty="0"/>
              <a:t> </a:t>
            </a:r>
            <a:r>
              <a:rPr lang="en-US" sz="1800" dirty="0" err="1"/>
              <a:t>tập</a:t>
            </a:r>
            <a:r>
              <a:rPr lang="en-US" sz="1800" dirty="0"/>
              <a:t> </a:t>
            </a:r>
            <a:r>
              <a:rPr lang="en-US" sz="1800" dirty="0" err="1"/>
              <a:t>hợp</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PYC </a:t>
            </a:r>
            <a:r>
              <a:rPr lang="en-US" sz="1800" dirty="0" err="1"/>
              <a:t>và</a:t>
            </a:r>
            <a:r>
              <a:rPr lang="en-US" sz="1800" dirty="0"/>
              <a:t> </a:t>
            </a:r>
            <a:r>
              <a:rPr lang="en-US" sz="1800" dirty="0" err="1"/>
              <a:t>xử</a:t>
            </a:r>
            <a:r>
              <a:rPr lang="en-US" sz="1800" dirty="0"/>
              <a:t> </a:t>
            </a:r>
            <a:r>
              <a:rPr lang="en-US" sz="1800" dirty="0" err="1"/>
              <a:t>lý</a:t>
            </a:r>
            <a:r>
              <a:rPr lang="en-US" sz="1800" dirty="0"/>
              <a:t>:</a:t>
            </a:r>
          </a:p>
          <a:p>
            <a:pPr lvl="1">
              <a:lnSpc>
                <a:spcPct val="120000"/>
              </a:lnSpc>
            </a:pPr>
            <a:r>
              <a:rPr lang="en-US" sz="1600" dirty="0" err="1"/>
              <a:t>Kiểm</a:t>
            </a:r>
            <a:r>
              <a:rPr lang="en-US" sz="1600" dirty="0"/>
              <a:t> </a:t>
            </a:r>
            <a:r>
              <a:rPr lang="en-US" sz="1600" dirty="0" err="1"/>
              <a:t>tra</a:t>
            </a:r>
            <a:r>
              <a:rPr lang="en-US" sz="1600" dirty="0"/>
              <a:t> PYC </a:t>
            </a:r>
            <a:r>
              <a:rPr lang="en-US" sz="1600" dirty="0" err="1"/>
              <a:t>có</a:t>
            </a:r>
            <a:r>
              <a:rPr lang="en-US" sz="1600" dirty="0"/>
              <a:t> </a:t>
            </a:r>
            <a:r>
              <a:rPr lang="en-US" sz="1600" dirty="0" err="1"/>
              <a:t>sách</a:t>
            </a:r>
            <a:r>
              <a:rPr lang="en-US" sz="1600" dirty="0"/>
              <a:t> </a:t>
            </a:r>
            <a:r>
              <a:rPr lang="en-US" sz="1600" dirty="0" err="1"/>
              <a:t>nào</a:t>
            </a:r>
            <a:r>
              <a:rPr lang="en-US" sz="1600" dirty="0"/>
              <a:t> </a:t>
            </a:r>
            <a:r>
              <a:rPr lang="en-US" sz="1600" dirty="0" err="1"/>
              <a:t>sách</a:t>
            </a:r>
            <a:r>
              <a:rPr lang="en-US" sz="1600" dirty="0"/>
              <a:t> </a:t>
            </a:r>
            <a:r>
              <a:rPr lang="en-US" sz="1600" dirty="0" err="1"/>
              <a:t>nào</a:t>
            </a:r>
            <a:r>
              <a:rPr lang="en-US" sz="1600" dirty="0"/>
              <a:t> </a:t>
            </a:r>
            <a:r>
              <a:rPr lang="en-US" sz="1600" dirty="0" err="1"/>
              <a:t>không</a:t>
            </a:r>
            <a:r>
              <a:rPr lang="en-US" sz="1600" dirty="0"/>
              <a:t> </a:t>
            </a:r>
            <a:r>
              <a:rPr lang="en-US" sz="1600" dirty="0" err="1"/>
              <a:t>thuộc</a:t>
            </a:r>
            <a:r>
              <a:rPr lang="en-US" sz="1600" dirty="0"/>
              <a:t> </a:t>
            </a:r>
            <a:r>
              <a:rPr lang="en-US" sz="1600" dirty="0" err="1"/>
              <a:t>danh</a:t>
            </a:r>
            <a:r>
              <a:rPr lang="en-US" sz="1600" dirty="0"/>
              <a:t> </a:t>
            </a:r>
            <a:r>
              <a:rPr lang="en-US" sz="1600" dirty="0" err="1"/>
              <a:t>mục</a:t>
            </a:r>
            <a:r>
              <a:rPr lang="en-US" sz="1600" dirty="0"/>
              <a:t> </a:t>
            </a:r>
            <a:r>
              <a:rPr lang="en-US" sz="1600" dirty="0" err="1"/>
              <a:t>sách</a:t>
            </a:r>
            <a:r>
              <a:rPr lang="en-US" sz="1600" dirty="0"/>
              <a:t> </a:t>
            </a:r>
            <a:r>
              <a:rPr lang="en-US" sz="1600" dirty="0" err="1"/>
              <a:t>có</a:t>
            </a:r>
            <a:r>
              <a:rPr lang="en-US" sz="1600" dirty="0"/>
              <a:t> </a:t>
            </a:r>
            <a:r>
              <a:rPr lang="en-US" sz="1600" dirty="0" err="1"/>
              <a:t>thể</a:t>
            </a:r>
            <a:r>
              <a:rPr lang="en-US" sz="1600" dirty="0"/>
              <a:t> </a:t>
            </a:r>
            <a:r>
              <a:rPr lang="en-US" sz="1600" dirty="0" err="1"/>
              <a:t>đặt</a:t>
            </a:r>
            <a:r>
              <a:rPr lang="en-US" sz="1600" dirty="0"/>
              <a:t> hay </a:t>
            </a:r>
            <a:r>
              <a:rPr lang="en-US" sz="1600" dirty="0" err="1"/>
              <a:t>không</a:t>
            </a:r>
            <a:r>
              <a:rPr lang="en-US" sz="1600" dirty="0"/>
              <a:t>? </a:t>
            </a:r>
            <a:r>
              <a:rPr lang="en-US" sz="1600" dirty="0" err="1"/>
              <a:t>hoặc</a:t>
            </a:r>
            <a:r>
              <a:rPr lang="en-US" sz="1600" dirty="0"/>
              <a:t> PYC </a:t>
            </a:r>
            <a:r>
              <a:rPr lang="en-US" sz="1600" dirty="0" err="1"/>
              <a:t>có</a:t>
            </a:r>
            <a:r>
              <a:rPr lang="en-US" sz="1600" dirty="0"/>
              <a:t> </a:t>
            </a:r>
            <a:r>
              <a:rPr lang="en-US" sz="1600" dirty="0" err="1"/>
              <a:t>tổng</a:t>
            </a:r>
            <a:r>
              <a:rPr lang="en-US" sz="1600" dirty="0"/>
              <a:t> </a:t>
            </a:r>
            <a:r>
              <a:rPr lang="en-US" sz="1600" dirty="0" err="1"/>
              <a:t>trị</a:t>
            </a:r>
            <a:r>
              <a:rPr lang="en-US" sz="1600" dirty="0"/>
              <a:t> </a:t>
            </a:r>
            <a:r>
              <a:rPr lang="en-US" sz="1600" dirty="0" err="1"/>
              <a:t>giá</a:t>
            </a:r>
            <a:r>
              <a:rPr lang="en-US" sz="1600" dirty="0"/>
              <a:t> </a:t>
            </a:r>
            <a:r>
              <a:rPr lang="en-US" sz="1600" dirty="0" err="1"/>
              <a:t>có</a:t>
            </a:r>
            <a:r>
              <a:rPr lang="en-US" sz="1600" dirty="0"/>
              <a:t> </a:t>
            </a:r>
            <a:r>
              <a:rPr lang="en-US" sz="1600" dirty="0" err="1"/>
              <a:t>không</a:t>
            </a:r>
            <a:r>
              <a:rPr lang="en-US" sz="1600" dirty="0"/>
              <a:t> </a:t>
            </a:r>
            <a:r>
              <a:rPr lang="en-US" sz="1600" dirty="0" err="1"/>
              <a:t>vượt</a:t>
            </a:r>
            <a:r>
              <a:rPr lang="en-US" sz="1600" dirty="0"/>
              <a:t> </a:t>
            </a:r>
            <a:r>
              <a:rPr lang="en-US" sz="1600" dirty="0" err="1"/>
              <a:t>quá</a:t>
            </a:r>
            <a:r>
              <a:rPr lang="en-US" sz="1600" dirty="0"/>
              <a:t> </a:t>
            </a:r>
            <a:r>
              <a:rPr lang="en-US" sz="1600" dirty="0" err="1"/>
              <a:t>số</a:t>
            </a:r>
            <a:r>
              <a:rPr lang="en-US" sz="1600" dirty="0"/>
              <a:t> </a:t>
            </a:r>
            <a:r>
              <a:rPr lang="en-US" sz="1600" dirty="0" err="1"/>
              <a:t>ngân</a:t>
            </a:r>
            <a:r>
              <a:rPr lang="en-US" sz="1600" dirty="0"/>
              <a:t> </a:t>
            </a:r>
            <a:r>
              <a:rPr lang="en-US" sz="1600" dirty="0" err="1"/>
              <a:t>sách</a:t>
            </a:r>
            <a:r>
              <a:rPr lang="en-US" sz="1600" dirty="0"/>
              <a:t> </a:t>
            </a:r>
            <a:r>
              <a:rPr lang="en-US" sz="1600" dirty="0" err="1"/>
              <a:t>được</a:t>
            </a:r>
            <a:r>
              <a:rPr lang="en-US" sz="1600" dirty="0"/>
              <a:t> </a:t>
            </a:r>
            <a:r>
              <a:rPr lang="en-US" sz="1600" dirty="0" err="1"/>
              <a:t>cấp</a:t>
            </a:r>
            <a:r>
              <a:rPr lang="en-US" sz="1600" dirty="0"/>
              <a:t> </a:t>
            </a:r>
            <a:r>
              <a:rPr lang="en-US" sz="1600" dirty="0" err="1"/>
              <a:t>cho</a:t>
            </a:r>
            <a:r>
              <a:rPr lang="en-US" sz="1600" dirty="0"/>
              <a:t> NKH hay </a:t>
            </a:r>
            <a:r>
              <a:rPr lang="en-US" sz="1600" dirty="0" err="1"/>
              <a:t>không</a:t>
            </a:r>
            <a:r>
              <a:rPr lang="en-US" sz="1600" dirty="0"/>
              <a:t>?</a:t>
            </a:r>
          </a:p>
          <a:p>
            <a:pPr lvl="1">
              <a:lnSpc>
                <a:spcPct val="120000"/>
              </a:lnSpc>
            </a:pPr>
            <a:r>
              <a:rPr lang="en-US" sz="1600" dirty="0" err="1"/>
              <a:t>Nếu</a:t>
            </a:r>
            <a:r>
              <a:rPr lang="en-US" sz="1600" dirty="0"/>
              <a:t> </a:t>
            </a:r>
            <a:r>
              <a:rPr lang="en-US" sz="1600" dirty="0" err="1"/>
              <a:t>một</a:t>
            </a:r>
            <a:r>
              <a:rPr lang="en-US" sz="1600" dirty="0"/>
              <a:t> </a:t>
            </a:r>
            <a:r>
              <a:rPr lang="en-US" sz="1600" dirty="0" err="1"/>
              <a:t>trong</a:t>
            </a:r>
            <a:r>
              <a:rPr lang="en-US" sz="1600" dirty="0"/>
              <a:t> </a:t>
            </a:r>
            <a:r>
              <a:rPr lang="en-US" sz="1600" dirty="0" err="1"/>
              <a:t>hai</a:t>
            </a:r>
            <a:r>
              <a:rPr lang="en-US" sz="1600" dirty="0"/>
              <a:t> </a:t>
            </a:r>
            <a:r>
              <a:rPr lang="en-US" sz="1600" dirty="0" err="1"/>
              <a:t>điều</a:t>
            </a:r>
            <a:r>
              <a:rPr lang="en-US" sz="1600" dirty="0"/>
              <a:t> </a:t>
            </a:r>
            <a:r>
              <a:rPr lang="en-US" sz="1600" dirty="0" err="1"/>
              <a:t>kiện</a:t>
            </a:r>
            <a:r>
              <a:rPr lang="en-US" sz="1600" dirty="0"/>
              <a:t> </a:t>
            </a:r>
            <a:r>
              <a:rPr lang="en-US" sz="1600" dirty="0" err="1"/>
              <a:t>trên</a:t>
            </a:r>
            <a:r>
              <a:rPr lang="en-US" sz="1600" dirty="0"/>
              <a:t> </a:t>
            </a:r>
            <a:r>
              <a:rPr lang="en-US" sz="1600" dirty="0" err="1"/>
              <a:t>không</a:t>
            </a:r>
            <a:r>
              <a:rPr lang="en-US" sz="1600" dirty="0"/>
              <a:t> </a:t>
            </a:r>
            <a:r>
              <a:rPr lang="en-US" sz="1600" dirty="0" err="1"/>
              <a:t>thoả</a:t>
            </a:r>
            <a:r>
              <a:rPr lang="en-US" sz="1600" dirty="0"/>
              <a:t> </a:t>
            </a:r>
            <a:r>
              <a:rPr lang="en-US" sz="1600" dirty="0" err="1"/>
              <a:t>thì</a:t>
            </a:r>
            <a:r>
              <a:rPr lang="en-US" sz="1600" dirty="0"/>
              <a:t> </a:t>
            </a:r>
            <a:r>
              <a:rPr lang="en-US" sz="1600" dirty="0" err="1"/>
              <a:t>nhân</a:t>
            </a:r>
            <a:r>
              <a:rPr lang="en-US" sz="1600" dirty="0"/>
              <a:t> </a:t>
            </a:r>
            <a:r>
              <a:rPr lang="en-US" sz="1600" dirty="0" err="1"/>
              <a:t>viên</a:t>
            </a:r>
            <a:r>
              <a:rPr lang="en-US" sz="1600" dirty="0"/>
              <a:t> </a:t>
            </a:r>
            <a:r>
              <a:rPr lang="en-US" sz="1600" dirty="0" err="1"/>
              <a:t>sẽ</a:t>
            </a:r>
            <a:r>
              <a:rPr lang="en-US" sz="1600" dirty="0"/>
              <a:t> </a:t>
            </a:r>
            <a:r>
              <a:rPr lang="en-US" sz="1600" dirty="0" err="1"/>
              <a:t>thông</a:t>
            </a:r>
            <a:r>
              <a:rPr lang="en-US" sz="1600" dirty="0"/>
              <a:t> </a:t>
            </a:r>
            <a:r>
              <a:rPr lang="en-US" sz="1600" dirty="0" err="1"/>
              <a:t>báo</a:t>
            </a:r>
            <a:r>
              <a:rPr lang="en-US" sz="1600" dirty="0"/>
              <a:t> </a:t>
            </a:r>
            <a:r>
              <a:rPr lang="en-US" sz="1600" dirty="0" err="1"/>
              <a:t>cho</a:t>
            </a:r>
            <a:r>
              <a:rPr lang="en-US" sz="1600" dirty="0"/>
              <a:t> NKH </a:t>
            </a:r>
            <a:r>
              <a:rPr lang="en-US" sz="1600" dirty="0" err="1"/>
              <a:t>để</a:t>
            </a:r>
            <a:r>
              <a:rPr lang="en-US" sz="1600" dirty="0"/>
              <a:t> </a:t>
            </a:r>
            <a:r>
              <a:rPr lang="en-US" sz="1600" dirty="0" err="1"/>
              <a:t>điểu</a:t>
            </a:r>
            <a:r>
              <a:rPr lang="en-US" sz="1600" dirty="0"/>
              <a:t> </a:t>
            </a:r>
            <a:r>
              <a:rPr lang="en-US" sz="1600" dirty="0" err="1"/>
              <a:t>chỉnh</a:t>
            </a:r>
            <a:r>
              <a:rPr lang="en-US" sz="1600" dirty="0"/>
              <a:t>.</a:t>
            </a:r>
          </a:p>
          <a:p>
            <a:pPr lvl="1">
              <a:lnSpc>
                <a:spcPct val="120000"/>
              </a:lnSpc>
            </a:pPr>
            <a:r>
              <a:rPr lang="en-US" sz="1600" dirty="0" err="1"/>
              <a:t>Nếu</a:t>
            </a:r>
            <a:r>
              <a:rPr lang="en-US" sz="1600" dirty="0"/>
              <a:t> </a:t>
            </a:r>
            <a:r>
              <a:rPr lang="en-US" sz="1600" dirty="0" err="1"/>
              <a:t>cả</a:t>
            </a:r>
            <a:r>
              <a:rPr lang="en-US" sz="1600" dirty="0"/>
              <a:t> </a:t>
            </a:r>
            <a:r>
              <a:rPr lang="en-US" sz="1600" dirty="0" err="1"/>
              <a:t>hai</a:t>
            </a:r>
            <a:r>
              <a:rPr lang="en-US" sz="1600" dirty="0"/>
              <a:t> </a:t>
            </a:r>
            <a:r>
              <a:rPr lang="en-US" sz="1600" dirty="0" err="1"/>
              <a:t>điều</a:t>
            </a:r>
            <a:r>
              <a:rPr lang="en-US" sz="1600" dirty="0"/>
              <a:t> </a:t>
            </a:r>
            <a:r>
              <a:rPr lang="en-US" sz="1600" dirty="0" err="1"/>
              <a:t>kiện</a:t>
            </a:r>
            <a:r>
              <a:rPr lang="en-US" sz="1600" dirty="0"/>
              <a:t> </a:t>
            </a:r>
            <a:r>
              <a:rPr lang="en-US" sz="1600" dirty="0" err="1"/>
              <a:t>đều</a:t>
            </a:r>
            <a:r>
              <a:rPr lang="en-US" sz="1600" dirty="0"/>
              <a:t> </a:t>
            </a:r>
            <a:r>
              <a:rPr lang="en-US" sz="1600" dirty="0" err="1"/>
              <a:t>thoả</a:t>
            </a:r>
            <a:r>
              <a:rPr lang="en-US" sz="1600" dirty="0"/>
              <a:t> </a:t>
            </a:r>
            <a:r>
              <a:rPr lang="en-US" sz="1600" dirty="0" err="1"/>
              <a:t>thì</a:t>
            </a:r>
            <a:r>
              <a:rPr lang="en-US" sz="1600" dirty="0"/>
              <a:t> </a:t>
            </a:r>
            <a:r>
              <a:rPr lang="en-US" sz="1600" dirty="0" err="1"/>
              <a:t>nhân</a:t>
            </a:r>
            <a:r>
              <a:rPr lang="en-US" sz="1600" dirty="0"/>
              <a:t> </a:t>
            </a:r>
            <a:r>
              <a:rPr lang="en-US" sz="1600" dirty="0" err="1"/>
              <a:t>viên</a:t>
            </a:r>
            <a:r>
              <a:rPr lang="en-US" sz="1600" dirty="0"/>
              <a:t> </a:t>
            </a:r>
            <a:r>
              <a:rPr lang="en-US" sz="1600" dirty="0" err="1"/>
              <a:t>sẽ</a:t>
            </a:r>
            <a:r>
              <a:rPr lang="en-US" sz="1600" dirty="0"/>
              <a:t> </a:t>
            </a:r>
            <a:r>
              <a:rPr lang="en-US" sz="1600" dirty="0" err="1"/>
              <a:t>phân</a:t>
            </a:r>
            <a:r>
              <a:rPr lang="en-US" sz="1600" dirty="0"/>
              <a:t> </a:t>
            </a:r>
            <a:r>
              <a:rPr lang="en-US" sz="1600" dirty="0" err="1"/>
              <a:t>loại</a:t>
            </a:r>
            <a:r>
              <a:rPr lang="en-US" sz="1600" dirty="0"/>
              <a:t> </a:t>
            </a:r>
            <a:r>
              <a:rPr lang="en-US" sz="1600" dirty="0" err="1"/>
              <a:t>các</a:t>
            </a:r>
            <a:r>
              <a:rPr lang="en-US" sz="1600" dirty="0"/>
              <a:t> </a:t>
            </a:r>
            <a:r>
              <a:rPr lang="en-US" sz="1600" dirty="0" err="1"/>
              <a:t>sách</a:t>
            </a:r>
            <a:r>
              <a:rPr lang="en-US" sz="1600" dirty="0"/>
              <a:t> </a:t>
            </a:r>
            <a:r>
              <a:rPr lang="en-US" sz="1600" dirty="0" err="1"/>
              <a:t>cần</a:t>
            </a:r>
            <a:r>
              <a:rPr lang="en-US" sz="1600" dirty="0"/>
              <a:t> </a:t>
            </a:r>
            <a:r>
              <a:rPr lang="en-US" sz="1600" dirty="0" err="1"/>
              <a:t>đặt</a:t>
            </a:r>
            <a:r>
              <a:rPr lang="en-US" sz="1600" dirty="0"/>
              <a:t> </a:t>
            </a:r>
            <a:r>
              <a:rPr lang="en-US" sz="1600" dirty="0" err="1"/>
              <a:t>trên</a:t>
            </a:r>
            <a:r>
              <a:rPr lang="en-US" sz="1600" dirty="0"/>
              <a:t> </a:t>
            </a:r>
            <a:r>
              <a:rPr lang="en-US" sz="1600" dirty="0" err="1"/>
              <a:t>tất</a:t>
            </a:r>
            <a:r>
              <a:rPr lang="en-US" sz="1600" dirty="0"/>
              <a:t> </a:t>
            </a:r>
            <a:r>
              <a:rPr lang="en-US" sz="1600" dirty="0" err="1"/>
              <a:t>cả</a:t>
            </a:r>
            <a:r>
              <a:rPr lang="en-US" sz="1600" dirty="0"/>
              <a:t> </a:t>
            </a:r>
            <a:r>
              <a:rPr lang="en-US" sz="1600" dirty="0" err="1"/>
              <a:t>các</a:t>
            </a:r>
            <a:r>
              <a:rPr lang="en-US" sz="1600" dirty="0"/>
              <a:t> PYC </a:t>
            </a:r>
            <a:r>
              <a:rPr lang="en-US" sz="1600" dirty="0" err="1"/>
              <a:t>theo</a:t>
            </a:r>
            <a:r>
              <a:rPr lang="en-US" sz="1600" dirty="0"/>
              <a:t> </a:t>
            </a:r>
            <a:r>
              <a:rPr lang="en-US" sz="1600" dirty="0" err="1"/>
              <a:t>từng</a:t>
            </a:r>
            <a:r>
              <a:rPr lang="en-US" sz="1600" dirty="0"/>
              <a:t> </a:t>
            </a:r>
            <a:r>
              <a:rPr lang="en-US" sz="1600" dirty="0" err="1"/>
              <a:t>nhà</a:t>
            </a:r>
            <a:r>
              <a:rPr lang="en-US" sz="1600" dirty="0"/>
              <a:t> </a:t>
            </a:r>
            <a:r>
              <a:rPr lang="en-US" sz="1600" dirty="0" err="1"/>
              <a:t>cung</a:t>
            </a:r>
            <a:r>
              <a:rPr lang="en-US" sz="1600" dirty="0"/>
              <a:t> </a:t>
            </a:r>
            <a:r>
              <a:rPr lang="en-US" sz="1600" dirty="0" err="1"/>
              <a:t>ứng</a:t>
            </a:r>
            <a:r>
              <a:rPr lang="en-US" sz="1600" dirty="0"/>
              <a:t> (NCU).</a:t>
            </a:r>
          </a:p>
          <a:p>
            <a:pPr lvl="1">
              <a:lnSpc>
                <a:spcPct val="120000"/>
              </a:lnSpc>
            </a:pPr>
            <a:r>
              <a:rPr lang="en-US" sz="1600" dirty="0" err="1"/>
              <a:t>Lập</a:t>
            </a:r>
            <a:r>
              <a:rPr lang="en-US" sz="1600" dirty="0"/>
              <a:t> </a:t>
            </a:r>
            <a:r>
              <a:rPr lang="en-US" sz="1600" dirty="0" err="1"/>
              <a:t>đơn</a:t>
            </a:r>
            <a:r>
              <a:rPr lang="en-US" sz="1600" dirty="0"/>
              <a:t> </a:t>
            </a:r>
            <a:r>
              <a:rPr lang="en-US" sz="1600" dirty="0" err="1"/>
              <a:t>đặt</a:t>
            </a:r>
            <a:r>
              <a:rPr lang="en-US" sz="1600" dirty="0"/>
              <a:t> </a:t>
            </a:r>
            <a:r>
              <a:rPr lang="en-US" sz="1600" dirty="0" err="1"/>
              <a:t>sách</a:t>
            </a:r>
            <a:r>
              <a:rPr lang="en-US" sz="1600" dirty="0"/>
              <a:t> </a:t>
            </a:r>
            <a:r>
              <a:rPr lang="en-US" sz="1600" dirty="0" err="1"/>
              <a:t>gởi</a:t>
            </a:r>
            <a:r>
              <a:rPr lang="en-US" sz="1600" dirty="0"/>
              <a:t> </a:t>
            </a:r>
            <a:r>
              <a:rPr lang="en-US" sz="1600" dirty="0" err="1"/>
              <a:t>đến</a:t>
            </a:r>
            <a:r>
              <a:rPr lang="en-US" sz="1600" dirty="0"/>
              <a:t> </a:t>
            </a:r>
            <a:r>
              <a:rPr lang="en-US" sz="1600" dirty="0" err="1"/>
              <a:t>cho</a:t>
            </a:r>
            <a:r>
              <a:rPr lang="en-US" sz="1600" dirty="0"/>
              <a:t> </a:t>
            </a:r>
            <a:r>
              <a:rPr lang="en-US" sz="1600" dirty="0" err="1"/>
              <a:t>từng</a:t>
            </a:r>
            <a:r>
              <a:rPr lang="en-US" sz="1600" dirty="0"/>
              <a:t> NCU </a:t>
            </a:r>
            <a:r>
              <a:rPr lang="en-US" sz="1600" dirty="0" err="1"/>
              <a:t>và</a:t>
            </a:r>
            <a:r>
              <a:rPr lang="en-US" sz="1600" dirty="0"/>
              <a:t> </a:t>
            </a:r>
            <a:r>
              <a:rPr lang="en-US" sz="1600" dirty="0" err="1"/>
              <a:t>thông</a:t>
            </a:r>
            <a:r>
              <a:rPr lang="en-US" sz="1600" dirty="0"/>
              <a:t> </a:t>
            </a:r>
            <a:r>
              <a:rPr lang="en-US" sz="1600" dirty="0" err="1"/>
              <a:t>báo</a:t>
            </a:r>
            <a:r>
              <a:rPr lang="en-US" sz="1600" dirty="0"/>
              <a:t> </a:t>
            </a:r>
            <a:r>
              <a:rPr lang="en-US" sz="1600" dirty="0" err="1"/>
              <a:t>cho</a:t>
            </a:r>
            <a:r>
              <a:rPr lang="en-US" sz="1600" dirty="0"/>
              <a:t> NKH </a:t>
            </a:r>
            <a:r>
              <a:rPr lang="en-US" sz="1600" dirty="0" err="1"/>
              <a:t>ngày</a:t>
            </a:r>
            <a:r>
              <a:rPr lang="en-US" sz="1600" dirty="0"/>
              <a:t> </a:t>
            </a:r>
            <a:r>
              <a:rPr lang="en-US" sz="1600" dirty="0" err="1"/>
              <a:t>dự</a:t>
            </a:r>
            <a:r>
              <a:rPr lang="en-US" sz="1600" dirty="0"/>
              <a:t> </a:t>
            </a:r>
            <a:r>
              <a:rPr lang="en-US" sz="1600" dirty="0" err="1"/>
              <a:t>kiến</a:t>
            </a:r>
            <a:r>
              <a:rPr lang="en-US" sz="1600" dirty="0"/>
              <a:t> </a:t>
            </a:r>
            <a:r>
              <a:rPr lang="en-US" sz="1600" dirty="0" err="1"/>
              <a:t>nhận</a:t>
            </a:r>
            <a:r>
              <a:rPr lang="en-US" sz="1600" dirty="0"/>
              <a:t> </a:t>
            </a:r>
            <a:r>
              <a:rPr lang="en-US" sz="1600" dirty="0" err="1"/>
              <a:t>sách</a:t>
            </a:r>
            <a:r>
              <a:rPr lang="en-US" sz="1600" dirty="0"/>
              <a:t>.</a:t>
            </a:r>
          </a:p>
          <a:p>
            <a:pPr>
              <a:lnSpc>
                <a:spcPct val="120000"/>
              </a:lnSpc>
            </a:pPr>
            <a:endParaRPr lang="en-US" sz="1800" dirty="0"/>
          </a:p>
        </p:txBody>
      </p:sp>
    </p:spTree>
    <p:extLst>
      <p:ext uri="{BB962C8B-B14F-4D97-AF65-F5344CB8AC3E}">
        <p14:creationId xmlns:p14="http://schemas.microsoft.com/office/powerpoint/2010/main" val="375370843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99" name="Rectangle 175"/>
          <p:cNvSpPr>
            <a:spLocks noGrp="1" noChangeArrowheads="1"/>
          </p:cNvSpPr>
          <p:nvPr>
            <p:ph type="title"/>
          </p:nvPr>
        </p:nvSpPr>
        <p:spPr/>
        <p:txBody>
          <a:bodyPr/>
          <a:lstStyle/>
          <a:p>
            <a:r>
              <a:rPr lang="en-US"/>
              <a:t>Ví dụ</a:t>
            </a:r>
          </a:p>
        </p:txBody>
      </p:sp>
      <p:sp>
        <p:nvSpPr>
          <p:cNvPr id="78000" name="Rectangle 176"/>
          <p:cNvSpPr>
            <a:spLocks noGrp="1" noChangeArrowheads="1"/>
          </p:cNvSpPr>
          <p:nvPr>
            <p:ph idx="1"/>
          </p:nvPr>
        </p:nvSpPr>
        <p:spPr>
          <a:xfrm>
            <a:off x="712788" y="1219410"/>
            <a:ext cx="7716838" cy="5269882"/>
          </a:xfrm>
        </p:spPr>
        <p:txBody>
          <a:bodyPr/>
          <a:lstStyle/>
          <a:p>
            <a:r>
              <a:rPr lang="en-US"/>
              <a:t>Ứng dụng Quản lý yêu cầu sách</a:t>
            </a:r>
          </a:p>
        </p:txBody>
      </p:sp>
      <p:sp>
        <p:nvSpPr>
          <p:cNvPr id="397" name="Freeform 113" descr="20%"/>
          <p:cNvSpPr>
            <a:spLocks/>
          </p:cNvSpPr>
          <p:nvPr/>
        </p:nvSpPr>
        <p:spPr bwMode="auto">
          <a:xfrm>
            <a:off x="450850" y="1954213"/>
            <a:ext cx="8061325" cy="4876800"/>
          </a:xfrm>
          <a:custGeom>
            <a:avLst/>
            <a:gdLst>
              <a:gd name="T0" fmla="*/ 2147483647 w 4837"/>
              <a:gd name="T1" fmla="*/ 2147483647 h 6236"/>
              <a:gd name="T2" fmla="*/ 2147483647 w 4837"/>
              <a:gd name="T3" fmla="*/ 2147483647 h 6236"/>
              <a:gd name="T4" fmla="*/ 2147483647 w 4837"/>
              <a:gd name="T5" fmla="*/ 2147483647 h 6236"/>
              <a:gd name="T6" fmla="*/ 2147483647 w 4837"/>
              <a:gd name="T7" fmla="*/ 2147483647 h 6236"/>
              <a:gd name="T8" fmla="*/ 2147483647 w 4837"/>
              <a:gd name="T9" fmla="*/ 2147483647 h 6236"/>
              <a:gd name="T10" fmla="*/ 2147483647 w 4837"/>
              <a:gd name="T11" fmla="*/ 2147483647 h 6236"/>
              <a:gd name="T12" fmla="*/ 2147483647 w 4837"/>
              <a:gd name="T13" fmla="*/ 2147483647 h 6236"/>
              <a:gd name="T14" fmla="*/ 2147483647 w 4837"/>
              <a:gd name="T15" fmla="*/ 2147483647 h 6236"/>
              <a:gd name="T16" fmla="*/ 2147483647 w 4837"/>
              <a:gd name="T17" fmla="*/ 2147483647 h 6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37"/>
              <a:gd name="T28" fmla="*/ 0 h 6236"/>
              <a:gd name="T29" fmla="*/ 4837 w 4837"/>
              <a:gd name="T30" fmla="*/ 6236 h 6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37" h="6236">
                <a:moveTo>
                  <a:pt x="4169" y="4504"/>
                </a:moveTo>
                <a:cubicBezTo>
                  <a:pt x="3830" y="5136"/>
                  <a:pt x="3225" y="5120"/>
                  <a:pt x="2640" y="5321"/>
                </a:cubicBezTo>
                <a:cubicBezTo>
                  <a:pt x="2055" y="5522"/>
                  <a:pt x="1087" y="6236"/>
                  <a:pt x="660" y="5711"/>
                </a:cubicBezTo>
                <a:cubicBezTo>
                  <a:pt x="233" y="5186"/>
                  <a:pt x="0" y="3115"/>
                  <a:pt x="78" y="2172"/>
                </a:cubicBezTo>
                <a:cubicBezTo>
                  <a:pt x="156" y="1229"/>
                  <a:pt x="759" y="0"/>
                  <a:pt x="1126" y="50"/>
                </a:cubicBezTo>
                <a:cubicBezTo>
                  <a:pt x="1493" y="100"/>
                  <a:pt x="1938" y="2106"/>
                  <a:pt x="2280" y="2471"/>
                </a:cubicBezTo>
                <a:cubicBezTo>
                  <a:pt x="2622" y="2836"/>
                  <a:pt x="2778" y="2397"/>
                  <a:pt x="3177" y="2240"/>
                </a:cubicBezTo>
                <a:cubicBezTo>
                  <a:pt x="3576" y="2083"/>
                  <a:pt x="4507" y="1151"/>
                  <a:pt x="4672" y="1528"/>
                </a:cubicBezTo>
                <a:cubicBezTo>
                  <a:pt x="4837" y="1905"/>
                  <a:pt x="4508" y="3872"/>
                  <a:pt x="4169" y="4504"/>
                </a:cubicBezTo>
                <a:close/>
              </a:path>
            </a:pathLst>
          </a:custGeom>
          <a:solidFill>
            <a:srgbClr val="A6C36B"/>
          </a:solidFill>
          <a:ln w="12700">
            <a:solidFill>
              <a:srgbClr val="006600"/>
            </a:solidFill>
            <a:prstDash val="sysDot"/>
            <a:round/>
            <a:headEnd/>
            <a:tailEnd/>
          </a:ln>
        </p:spPr>
        <p:txBody>
          <a:bodyPr/>
          <a:lstStyle/>
          <a:p>
            <a:endParaRPr lang="en-US" sz="3200">
              <a:latin typeface="Tahoma" charset="0"/>
            </a:endParaRPr>
          </a:p>
        </p:txBody>
      </p:sp>
      <p:sp>
        <p:nvSpPr>
          <p:cNvPr id="363" name="Freeform 114" descr="10%"/>
          <p:cNvSpPr>
            <a:spLocks/>
          </p:cNvSpPr>
          <p:nvPr/>
        </p:nvSpPr>
        <p:spPr bwMode="auto">
          <a:xfrm>
            <a:off x="750886" y="1941413"/>
            <a:ext cx="7813675" cy="4117975"/>
          </a:xfrm>
          <a:custGeom>
            <a:avLst/>
            <a:gdLst>
              <a:gd name="T0" fmla="*/ 2147483647 w 9990"/>
              <a:gd name="T1" fmla="*/ 2147483647 h 5520"/>
              <a:gd name="T2" fmla="*/ 2147483647 w 9990"/>
              <a:gd name="T3" fmla="*/ 2147483647 h 5520"/>
              <a:gd name="T4" fmla="*/ 2147483647 w 9990"/>
              <a:gd name="T5" fmla="*/ 2147483647 h 5520"/>
              <a:gd name="T6" fmla="*/ 2147483647 w 9990"/>
              <a:gd name="T7" fmla="*/ 2147483647 h 5520"/>
              <a:gd name="T8" fmla="*/ 2147483647 w 9990"/>
              <a:gd name="T9" fmla="*/ 2147483647 h 5520"/>
              <a:gd name="T10" fmla="*/ 2147483647 w 9990"/>
              <a:gd name="T11" fmla="*/ 2147483647 h 5520"/>
              <a:gd name="T12" fmla="*/ 2147483647 w 9990"/>
              <a:gd name="T13" fmla="*/ 2147483647 h 5520"/>
              <a:gd name="T14" fmla="*/ 2147483647 w 9990"/>
              <a:gd name="T15" fmla="*/ 2147483647 h 5520"/>
              <a:gd name="T16" fmla="*/ 2147483647 w 9990"/>
              <a:gd name="T17" fmla="*/ 2147483647 h 5520"/>
              <a:gd name="T18" fmla="*/ 2147483647 w 9990"/>
              <a:gd name="T19" fmla="*/ 2147483647 h 5520"/>
              <a:gd name="T20" fmla="*/ 2147483647 w 9990"/>
              <a:gd name="T21" fmla="*/ 2147483647 h 5520"/>
              <a:gd name="T22" fmla="*/ 2147483647 w 9990"/>
              <a:gd name="T23" fmla="*/ 2147483647 h 5520"/>
              <a:gd name="T24" fmla="*/ 2147483647 w 9990"/>
              <a:gd name="T25" fmla="*/ 2147483647 h 5520"/>
              <a:gd name="T26" fmla="*/ 2147483647 w 9990"/>
              <a:gd name="T27" fmla="*/ 2147483647 h 55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990"/>
              <a:gd name="T43" fmla="*/ 0 h 5520"/>
              <a:gd name="T44" fmla="*/ 9990 w 9990"/>
              <a:gd name="T45" fmla="*/ 5520 h 55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990" h="5520">
                <a:moveTo>
                  <a:pt x="3480" y="5430"/>
                </a:moveTo>
                <a:cubicBezTo>
                  <a:pt x="3120" y="5340"/>
                  <a:pt x="2460" y="4950"/>
                  <a:pt x="2040" y="4890"/>
                </a:cubicBezTo>
                <a:cubicBezTo>
                  <a:pt x="1620" y="4830"/>
                  <a:pt x="1290" y="5310"/>
                  <a:pt x="960" y="5070"/>
                </a:cubicBezTo>
                <a:cubicBezTo>
                  <a:pt x="630" y="4830"/>
                  <a:pt x="120" y="4050"/>
                  <a:pt x="60" y="3450"/>
                </a:cubicBezTo>
                <a:cubicBezTo>
                  <a:pt x="0" y="2850"/>
                  <a:pt x="480" y="1980"/>
                  <a:pt x="600" y="1470"/>
                </a:cubicBezTo>
                <a:cubicBezTo>
                  <a:pt x="720" y="960"/>
                  <a:pt x="360" y="600"/>
                  <a:pt x="780" y="390"/>
                </a:cubicBezTo>
                <a:cubicBezTo>
                  <a:pt x="1200" y="180"/>
                  <a:pt x="2460" y="270"/>
                  <a:pt x="3120" y="210"/>
                </a:cubicBezTo>
                <a:cubicBezTo>
                  <a:pt x="3780" y="150"/>
                  <a:pt x="3930" y="0"/>
                  <a:pt x="4740" y="30"/>
                </a:cubicBezTo>
                <a:cubicBezTo>
                  <a:pt x="5550" y="60"/>
                  <a:pt x="7140" y="240"/>
                  <a:pt x="7980" y="390"/>
                </a:cubicBezTo>
                <a:cubicBezTo>
                  <a:pt x="8820" y="540"/>
                  <a:pt x="9570" y="300"/>
                  <a:pt x="9780" y="930"/>
                </a:cubicBezTo>
                <a:cubicBezTo>
                  <a:pt x="9990" y="1560"/>
                  <a:pt x="9720" y="3450"/>
                  <a:pt x="9240" y="4170"/>
                </a:cubicBezTo>
                <a:cubicBezTo>
                  <a:pt x="8760" y="4890"/>
                  <a:pt x="7740" y="5040"/>
                  <a:pt x="6900" y="5250"/>
                </a:cubicBezTo>
                <a:cubicBezTo>
                  <a:pt x="6060" y="5460"/>
                  <a:pt x="4770" y="5400"/>
                  <a:pt x="4200" y="5430"/>
                </a:cubicBezTo>
                <a:cubicBezTo>
                  <a:pt x="3630" y="5460"/>
                  <a:pt x="3840" y="5520"/>
                  <a:pt x="3480" y="5430"/>
                </a:cubicBezTo>
                <a:close/>
              </a:path>
            </a:pathLst>
          </a:custGeom>
          <a:solidFill>
            <a:schemeClr val="accent1"/>
          </a:solidFill>
          <a:ln w="12700">
            <a:solidFill>
              <a:srgbClr val="3366CC"/>
            </a:solidFill>
            <a:prstDash val="sysDot"/>
            <a:round/>
            <a:headEnd/>
            <a:tailEnd/>
          </a:ln>
        </p:spPr>
        <p:txBody>
          <a:bodyPr/>
          <a:lstStyle/>
          <a:p>
            <a:pPr algn="ctr"/>
            <a:endParaRPr lang="en-US" sz="3200">
              <a:latin typeface="Tahoma" charset="0"/>
            </a:endParaRPr>
          </a:p>
        </p:txBody>
      </p:sp>
      <p:sp>
        <p:nvSpPr>
          <p:cNvPr id="334" name="Freeform 115" descr="Light vertical"/>
          <p:cNvSpPr>
            <a:spLocks/>
          </p:cNvSpPr>
          <p:nvPr/>
        </p:nvSpPr>
        <p:spPr bwMode="auto">
          <a:xfrm>
            <a:off x="1141413" y="1600200"/>
            <a:ext cx="7116762" cy="3424238"/>
          </a:xfrm>
          <a:custGeom>
            <a:avLst/>
            <a:gdLst>
              <a:gd name="T0" fmla="*/ 2147483647 w 9101"/>
              <a:gd name="T1" fmla="*/ 2147483647 h 4937"/>
              <a:gd name="T2" fmla="*/ 2147483647 w 9101"/>
              <a:gd name="T3" fmla="*/ 2147483647 h 4937"/>
              <a:gd name="T4" fmla="*/ 2147483647 w 9101"/>
              <a:gd name="T5" fmla="*/ 2147483647 h 4937"/>
              <a:gd name="T6" fmla="*/ 2147483647 w 9101"/>
              <a:gd name="T7" fmla="*/ 2147483647 h 4937"/>
              <a:gd name="T8" fmla="*/ 2147483647 w 9101"/>
              <a:gd name="T9" fmla="*/ 2147483647 h 4937"/>
              <a:gd name="T10" fmla="*/ 2147483647 w 9101"/>
              <a:gd name="T11" fmla="*/ 2147483647 h 4937"/>
              <a:gd name="T12" fmla="*/ 2147483647 w 9101"/>
              <a:gd name="T13" fmla="*/ 2147483647 h 4937"/>
              <a:gd name="T14" fmla="*/ 2147483647 w 9101"/>
              <a:gd name="T15" fmla="*/ 2147483647 h 4937"/>
              <a:gd name="T16" fmla="*/ 2147483647 w 9101"/>
              <a:gd name="T17" fmla="*/ 2147483647 h 4937"/>
              <a:gd name="T18" fmla="*/ 2147483647 w 9101"/>
              <a:gd name="T19" fmla="*/ 2147483647 h 4937"/>
              <a:gd name="T20" fmla="*/ 2147483647 w 9101"/>
              <a:gd name="T21" fmla="*/ 2147483647 h 4937"/>
              <a:gd name="T22" fmla="*/ 2147483647 w 9101"/>
              <a:gd name="T23" fmla="*/ 2147483647 h 4937"/>
              <a:gd name="T24" fmla="*/ 2147483647 w 9101"/>
              <a:gd name="T25" fmla="*/ 2147483647 h 49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01"/>
              <a:gd name="T40" fmla="*/ 0 h 4937"/>
              <a:gd name="T41" fmla="*/ 9101 w 9101"/>
              <a:gd name="T42" fmla="*/ 4937 h 49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01" h="4937">
                <a:moveTo>
                  <a:pt x="483" y="1701"/>
                </a:moveTo>
                <a:cubicBezTo>
                  <a:pt x="249" y="1416"/>
                  <a:pt x="0" y="789"/>
                  <a:pt x="191" y="570"/>
                </a:cubicBezTo>
                <a:cubicBezTo>
                  <a:pt x="382" y="352"/>
                  <a:pt x="941" y="480"/>
                  <a:pt x="1631" y="390"/>
                </a:cubicBezTo>
                <a:cubicBezTo>
                  <a:pt x="2321" y="300"/>
                  <a:pt x="3371" y="0"/>
                  <a:pt x="4331" y="30"/>
                </a:cubicBezTo>
                <a:cubicBezTo>
                  <a:pt x="5291" y="60"/>
                  <a:pt x="6641" y="420"/>
                  <a:pt x="7391" y="570"/>
                </a:cubicBezTo>
                <a:cubicBezTo>
                  <a:pt x="8141" y="720"/>
                  <a:pt x="8591" y="570"/>
                  <a:pt x="8831" y="930"/>
                </a:cubicBezTo>
                <a:cubicBezTo>
                  <a:pt x="9071" y="1290"/>
                  <a:pt x="9101" y="2190"/>
                  <a:pt x="8831" y="2730"/>
                </a:cubicBezTo>
                <a:cubicBezTo>
                  <a:pt x="8561" y="3270"/>
                  <a:pt x="7871" y="3810"/>
                  <a:pt x="7211" y="4170"/>
                </a:cubicBezTo>
                <a:cubicBezTo>
                  <a:pt x="6551" y="4530"/>
                  <a:pt x="5588" y="4843"/>
                  <a:pt x="4871" y="4890"/>
                </a:cubicBezTo>
                <a:cubicBezTo>
                  <a:pt x="4154" y="4937"/>
                  <a:pt x="3356" y="4720"/>
                  <a:pt x="2906" y="4450"/>
                </a:cubicBezTo>
                <a:cubicBezTo>
                  <a:pt x="2456" y="4180"/>
                  <a:pt x="2390" y="3632"/>
                  <a:pt x="2171" y="3270"/>
                </a:cubicBezTo>
                <a:cubicBezTo>
                  <a:pt x="1952" y="2909"/>
                  <a:pt x="1874" y="2542"/>
                  <a:pt x="1593" y="2281"/>
                </a:cubicBezTo>
                <a:cubicBezTo>
                  <a:pt x="1312" y="2020"/>
                  <a:pt x="717" y="1986"/>
                  <a:pt x="483" y="1701"/>
                </a:cubicBezTo>
                <a:close/>
              </a:path>
            </a:pathLst>
          </a:custGeom>
          <a:solidFill>
            <a:schemeClr val="hlink"/>
          </a:solidFill>
          <a:ln w="12700">
            <a:solidFill>
              <a:schemeClr val="tx1"/>
            </a:solidFill>
            <a:prstDash val="sysDot"/>
            <a:round/>
            <a:headEnd/>
            <a:tailEnd/>
          </a:ln>
        </p:spPr>
        <p:txBody>
          <a:bodyPr/>
          <a:lstStyle/>
          <a:p>
            <a:endParaRPr lang="en-US" sz="3200">
              <a:latin typeface="Tahoma" charset="0"/>
            </a:endParaRPr>
          </a:p>
        </p:txBody>
      </p:sp>
      <p:sp>
        <p:nvSpPr>
          <p:cNvPr id="77834" name="Freeform 116" descr="Zig zag"/>
          <p:cNvSpPr>
            <a:spLocks/>
          </p:cNvSpPr>
          <p:nvPr/>
        </p:nvSpPr>
        <p:spPr bwMode="auto">
          <a:xfrm>
            <a:off x="3446461" y="2554188"/>
            <a:ext cx="2111375" cy="1066800"/>
          </a:xfrm>
          <a:custGeom>
            <a:avLst/>
            <a:gdLst>
              <a:gd name="T0" fmla="*/ 2147483647 w 2700"/>
              <a:gd name="T1" fmla="*/ 2147483647 h 1770"/>
              <a:gd name="T2" fmla="*/ 2147483647 w 2700"/>
              <a:gd name="T3" fmla="*/ 2147483647 h 1770"/>
              <a:gd name="T4" fmla="*/ 2147483647 w 2700"/>
              <a:gd name="T5" fmla="*/ 2147483647 h 1770"/>
              <a:gd name="T6" fmla="*/ 2147483647 w 2700"/>
              <a:gd name="T7" fmla="*/ 2147483647 h 1770"/>
              <a:gd name="T8" fmla="*/ 2147483647 w 2700"/>
              <a:gd name="T9" fmla="*/ 2147483647 h 1770"/>
              <a:gd name="T10" fmla="*/ 2147483647 w 2700"/>
              <a:gd name="T11" fmla="*/ 2147483647 h 1770"/>
              <a:gd name="T12" fmla="*/ 2147483647 w 2700"/>
              <a:gd name="T13" fmla="*/ 2147483647 h 1770"/>
              <a:gd name="T14" fmla="*/ 2147483647 w 2700"/>
              <a:gd name="T15" fmla="*/ 2147483647 h 1770"/>
              <a:gd name="T16" fmla="*/ 2147483647 w 2700"/>
              <a:gd name="T17" fmla="*/ 2147483647 h 17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0"/>
              <a:gd name="T28" fmla="*/ 0 h 1770"/>
              <a:gd name="T29" fmla="*/ 2700 w 2700"/>
              <a:gd name="T30" fmla="*/ 1770 h 17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0" h="1770">
                <a:moveTo>
                  <a:pt x="1260" y="1710"/>
                </a:moveTo>
                <a:cubicBezTo>
                  <a:pt x="1020" y="1650"/>
                  <a:pt x="360" y="1500"/>
                  <a:pt x="180" y="1350"/>
                </a:cubicBezTo>
                <a:cubicBezTo>
                  <a:pt x="0" y="1200"/>
                  <a:pt x="150" y="1020"/>
                  <a:pt x="180" y="810"/>
                </a:cubicBezTo>
                <a:cubicBezTo>
                  <a:pt x="210" y="600"/>
                  <a:pt x="0" y="180"/>
                  <a:pt x="360" y="90"/>
                </a:cubicBezTo>
                <a:cubicBezTo>
                  <a:pt x="720" y="0"/>
                  <a:pt x="1980" y="90"/>
                  <a:pt x="2340" y="270"/>
                </a:cubicBezTo>
                <a:cubicBezTo>
                  <a:pt x="2700" y="450"/>
                  <a:pt x="2550" y="960"/>
                  <a:pt x="2520" y="1170"/>
                </a:cubicBezTo>
                <a:cubicBezTo>
                  <a:pt x="2490" y="1380"/>
                  <a:pt x="2310" y="1440"/>
                  <a:pt x="2160" y="1530"/>
                </a:cubicBezTo>
                <a:cubicBezTo>
                  <a:pt x="2010" y="1620"/>
                  <a:pt x="1770" y="1680"/>
                  <a:pt x="1620" y="1710"/>
                </a:cubicBezTo>
                <a:cubicBezTo>
                  <a:pt x="1470" y="1740"/>
                  <a:pt x="1500" y="1770"/>
                  <a:pt x="1260" y="1710"/>
                </a:cubicBezTo>
                <a:close/>
              </a:path>
            </a:pathLst>
          </a:custGeom>
          <a:solidFill>
            <a:srgbClr val="FFCC66"/>
          </a:solidFill>
          <a:ln w="12700">
            <a:solidFill>
              <a:srgbClr val="FF9900"/>
            </a:solidFill>
            <a:prstDash val="sysDot"/>
            <a:round/>
            <a:headEnd/>
            <a:tailEnd/>
          </a:ln>
        </p:spPr>
        <p:txBody>
          <a:bodyPr/>
          <a:lstStyle/>
          <a:p>
            <a:pPr algn="ctr"/>
            <a:endParaRPr lang="en-US" sz="1400">
              <a:solidFill>
                <a:schemeClr val="tx2"/>
              </a:solidFill>
              <a:latin typeface="Tahoma" charset="0"/>
              <a:cs typeface="Tahoma" charset="0"/>
            </a:endParaRPr>
          </a:p>
        </p:txBody>
      </p:sp>
      <p:grpSp>
        <p:nvGrpSpPr>
          <p:cNvPr id="77835" name="Group 233"/>
          <p:cNvGrpSpPr>
            <a:grpSpLocks/>
          </p:cNvGrpSpPr>
          <p:nvPr/>
        </p:nvGrpSpPr>
        <p:grpSpPr bwMode="auto">
          <a:xfrm>
            <a:off x="3051174" y="2249388"/>
            <a:ext cx="2811462" cy="1604963"/>
            <a:chOff x="2979738" y="1673225"/>
            <a:chExt cx="2811462" cy="1604962"/>
          </a:xfrm>
        </p:grpSpPr>
        <p:sp>
          <p:nvSpPr>
            <p:cNvPr id="77977" name="Text Box 156"/>
            <p:cNvSpPr txBox="1">
              <a:spLocks noChangeArrowheads="1"/>
            </p:cNvSpPr>
            <p:nvPr/>
          </p:nvSpPr>
          <p:spPr bwMode="auto">
            <a:xfrm>
              <a:off x="2979738" y="1749425"/>
              <a:ext cx="703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sách</a:t>
              </a:r>
            </a:p>
          </p:txBody>
        </p:sp>
        <p:sp>
          <p:nvSpPr>
            <p:cNvPr id="77978" name="Text Box 160"/>
            <p:cNvSpPr txBox="1">
              <a:spLocks noChangeArrowheads="1"/>
            </p:cNvSpPr>
            <p:nvPr/>
          </p:nvSpPr>
          <p:spPr bwMode="auto">
            <a:xfrm>
              <a:off x="3352800" y="1673225"/>
              <a:ext cx="10287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sách</a:t>
              </a:r>
            </a:p>
          </p:txBody>
        </p:sp>
        <p:sp>
          <p:nvSpPr>
            <p:cNvPr id="77979" name="Text Box 164"/>
            <p:cNvSpPr txBox="1">
              <a:spLocks noChangeArrowheads="1"/>
            </p:cNvSpPr>
            <p:nvPr/>
          </p:nvSpPr>
          <p:spPr bwMode="auto">
            <a:xfrm>
              <a:off x="4527550" y="17526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sp>
          <p:nvSpPr>
            <p:cNvPr id="77980" name="Text Box 168"/>
            <p:cNvSpPr txBox="1">
              <a:spLocks noChangeArrowheads="1"/>
            </p:cNvSpPr>
            <p:nvPr/>
          </p:nvSpPr>
          <p:spPr bwMode="auto">
            <a:xfrm>
              <a:off x="5086350" y="28194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trang</a:t>
              </a:r>
            </a:p>
          </p:txBody>
        </p:sp>
        <p:sp>
          <p:nvSpPr>
            <p:cNvPr id="77981" name="Text Box 204"/>
            <p:cNvSpPr txBox="1">
              <a:spLocks noChangeArrowheads="1"/>
            </p:cNvSpPr>
            <p:nvPr/>
          </p:nvSpPr>
          <p:spPr bwMode="auto">
            <a:xfrm>
              <a:off x="3276600" y="2971800"/>
              <a:ext cx="9699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Ngôn ngữ</a:t>
              </a:r>
            </a:p>
          </p:txBody>
        </p:sp>
        <p:grpSp>
          <p:nvGrpSpPr>
            <p:cNvPr id="77982" name="Group 153"/>
            <p:cNvGrpSpPr>
              <a:grpSpLocks/>
            </p:cNvGrpSpPr>
            <p:nvPr/>
          </p:nvGrpSpPr>
          <p:grpSpPr bwMode="auto">
            <a:xfrm rot="-8401744">
              <a:off x="3683000" y="2025650"/>
              <a:ext cx="434975" cy="138113"/>
              <a:chOff x="7380" y="4680"/>
              <a:chExt cx="556" cy="177"/>
            </a:xfrm>
          </p:grpSpPr>
          <p:sp>
            <p:nvSpPr>
              <p:cNvPr id="77996" name="Line 15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7" name="Oval 155"/>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3200">
                  <a:latin typeface="Tahoma" charset="0"/>
                </a:endParaRPr>
              </a:p>
            </p:txBody>
          </p:sp>
        </p:grpSp>
        <p:grpSp>
          <p:nvGrpSpPr>
            <p:cNvPr id="77983" name="Group 161"/>
            <p:cNvGrpSpPr>
              <a:grpSpLocks/>
            </p:cNvGrpSpPr>
            <p:nvPr/>
          </p:nvGrpSpPr>
          <p:grpSpPr bwMode="auto">
            <a:xfrm rot="-4357097">
              <a:off x="4240213" y="1962150"/>
              <a:ext cx="434975" cy="138112"/>
              <a:chOff x="7380" y="4680"/>
              <a:chExt cx="556" cy="177"/>
            </a:xfrm>
          </p:grpSpPr>
          <p:sp>
            <p:nvSpPr>
              <p:cNvPr id="77994" name="Line 16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5" name="Oval 16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4" name="Group 165"/>
            <p:cNvGrpSpPr>
              <a:grpSpLocks/>
            </p:cNvGrpSpPr>
            <p:nvPr/>
          </p:nvGrpSpPr>
          <p:grpSpPr bwMode="auto">
            <a:xfrm rot="3609348">
              <a:off x="4687568" y="2769806"/>
              <a:ext cx="434975" cy="138112"/>
              <a:chOff x="7380" y="4680"/>
              <a:chExt cx="556" cy="177"/>
            </a:xfrm>
          </p:grpSpPr>
          <p:sp>
            <p:nvSpPr>
              <p:cNvPr id="77992" name="Line 16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3" name="Oval 16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5" name="Group 157"/>
            <p:cNvGrpSpPr>
              <a:grpSpLocks/>
            </p:cNvGrpSpPr>
            <p:nvPr/>
          </p:nvGrpSpPr>
          <p:grpSpPr bwMode="auto">
            <a:xfrm rot="-7654249">
              <a:off x="3965575" y="1990725"/>
              <a:ext cx="433388" cy="138112"/>
              <a:chOff x="7380" y="4680"/>
              <a:chExt cx="556" cy="177"/>
            </a:xfrm>
          </p:grpSpPr>
          <p:sp>
            <p:nvSpPr>
              <p:cNvPr id="77990" name="Line 1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1" name="Oval 1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6" name="Group 157"/>
            <p:cNvGrpSpPr>
              <a:grpSpLocks/>
            </p:cNvGrpSpPr>
            <p:nvPr/>
          </p:nvGrpSpPr>
          <p:grpSpPr bwMode="auto">
            <a:xfrm rot="7246771">
              <a:off x="3839726" y="2782486"/>
              <a:ext cx="433388" cy="138112"/>
              <a:chOff x="7380" y="4680"/>
              <a:chExt cx="556" cy="177"/>
            </a:xfrm>
          </p:grpSpPr>
          <p:sp>
            <p:nvSpPr>
              <p:cNvPr id="77988" name="Line 1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89" name="Oval 1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sp>
          <p:nvSpPr>
            <p:cNvPr id="77987" name="Rectangle 117"/>
            <p:cNvSpPr>
              <a:spLocks noChangeArrowheads="1"/>
            </p:cNvSpPr>
            <p:nvPr/>
          </p:nvSpPr>
          <p:spPr bwMode="auto">
            <a:xfrm>
              <a:off x="3965575" y="2236788"/>
              <a:ext cx="844550"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SÁCH</a:t>
              </a:r>
            </a:p>
          </p:txBody>
        </p:sp>
      </p:grpSp>
      <p:sp>
        <p:nvSpPr>
          <p:cNvPr id="77836" name="Text Box 44"/>
          <p:cNvSpPr txBox="1">
            <a:spLocks noChangeArrowheads="1"/>
          </p:cNvSpPr>
          <p:nvPr/>
        </p:nvSpPr>
        <p:spPr bwMode="auto">
          <a:xfrm>
            <a:off x="5405436" y="23255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1</a:t>
            </a:r>
          </a:p>
        </p:txBody>
      </p:sp>
      <p:grpSp>
        <p:nvGrpSpPr>
          <p:cNvPr id="11" name="Group 335"/>
          <p:cNvGrpSpPr>
            <a:grpSpLocks/>
          </p:cNvGrpSpPr>
          <p:nvPr/>
        </p:nvGrpSpPr>
        <p:grpSpPr bwMode="auto">
          <a:xfrm>
            <a:off x="198436" y="2347813"/>
            <a:ext cx="8729663" cy="3536950"/>
            <a:chOff x="127348" y="1774825"/>
            <a:chExt cx="8729315" cy="3536950"/>
          </a:xfrm>
        </p:grpSpPr>
        <p:sp>
          <p:nvSpPr>
            <p:cNvPr id="77894" name="Text Box 248"/>
            <p:cNvSpPr txBox="1">
              <a:spLocks noChangeArrowheads="1"/>
            </p:cNvSpPr>
            <p:nvPr/>
          </p:nvSpPr>
          <p:spPr bwMode="auto">
            <a:xfrm>
              <a:off x="3540125"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7895" name="Text Box 261"/>
            <p:cNvSpPr txBox="1">
              <a:spLocks noChangeArrowheads="1"/>
            </p:cNvSpPr>
            <p:nvPr/>
          </p:nvSpPr>
          <p:spPr bwMode="auto">
            <a:xfrm>
              <a:off x="4419600" y="2819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7896" name="Text Box 266"/>
            <p:cNvSpPr txBox="1">
              <a:spLocks noChangeArrowheads="1"/>
            </p:cNvSpPr>
            <p:nvPr/>
          </p:nvSpPr>
          <p:spPr bwMode="auto">
            <a:xfrm>
              <a:off x="4835525"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grpSp>
          <p:nvGrpSpPr>
            <p:cNvPr id="77897" name="Group 205"/>
            <p:cNvGrpSpPr>
              <a:grpSpLocks/>
            </p:cNvGrpSpPr>
            <p:nvPr/>
          </p:nvGrpSpPr>
          <p:grpSpPr bwMode="auto">
            <a:xfrm rot="10800000">
              <a:off x="1235422" y="2255141"/>
              <a:ext cx="434975" cy="138113"/>
              <a:chOff x="7380" y="4680"/>
              <a:chExt cx="556" cy="177"/>
            </a:xfrm>
          </p:grpSpPr>
          <p:sp>
            <p:nvSpPr>
              <p:cNvPr id="77975" name="Line 20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77976" name="Oval 20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77898" name="Text Box 208"/>
            <p:cNvSpPr txBox="1">
              <a:spLocks noChangeArrowheads="1"/>
            </p:cNvSpPr>
            <p:nvPr/>
          </p:nvSpPr>
          <p:spPr bwMode="auto">
            <a:xfrm>
              <a:off x="489298" y="2136079"/>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77899" name="Group 209"/>
            <p:cNvGrpSpPr>
              <a:grpSpLocks/>
            </p:cNvGrpSpPr>
            <p:nvPr/>
          </p:nvGrpSpPr>
          <p:grpSpPr bwMode="auto">
            <a:xfrm rot="-7878517">
              <a:off x="1379884" y="2086668"/>
              <a:ext cx="434975" cy="138113"/>
              <a:chOff x="7380" y="4680"/>
              <a:chExt cx="556" cy="177"/>
            </a:xfrm>
          </p:grpSpPr>
          <p:sp>
            <p:nvSpPr>
              <p:cNvPr id="77973" name="Line 2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74" name="Oval 21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900" name="Text Box 212"/>
            <p:cNvSpPr txBox="1">
              <a:spLocks noChangeArrowheads="1"/>
            </p:cNvSpPr>
            <p:nvPr/>
          </p:nvSpPr>
          <p:spPr bwMode="auto">
            <a:xfrm>
              <a:off x="679797" y="1831279"/>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phiếu</a:t>
              </a:r>
            </a:p>
          </p:txBody>
        </p:sp>
        <p:grpSp>
          <p:nvGrpSpPr>
            <p:cNvPr id="77901" name="Group 213"/>
            <p:cNvGrpSpPr>
              <a:grpSpLocks/>
            </p:cNvGrpSpPr>
            <p:nvPr/>
          </p:nvGrpSpPr>
          <p:grpSpPr bwMode="auto">
            <a:xfrm rot="10800000">
              <a:off x="1243360" y="2534541"/>
              <a:ext cx="434975" cy="138113"/>
              <a:chOff x="7380" y="4680"/>
              <a:chExt cx="556" cy="177"/>
            </a:xfrm>
          </p:grpSpPr>
          <p:sp>
            <p:nvSpPr>
              <p:cNvPr id="77971" name="Line 2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77972" name="Oval 2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77902" name="Text Box 216"/>
            <p:cNvSpPr txBox="1">
              <a:spLocks noChangeArrowheads="1"/>
            </p:cNvSpPr>
            <p:nvPr/>
          </p:nvSpPr>
          <p:spPr bwMode="auto">
            <a:xfrm>
              <a:off x="127348" y="2440879"/>
              <a:ext cx="10620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 PYC</a:t>
              </a:r>
            </a:p>
          </p:txBody>
        </p:sp>
        <p:grpSp>
          <p:nvGrpSpPr>
            <p:cNvPr id="77903" name="Group 217"/>
            <p:cNvGrpSpPr>
              <a:grpSpLocks/>
            </p:cNvGrpSpPr>
            <p:nvPr/>
          </p:nvGrpSpPr>
          <p:grpSpPr bwMode="auto">
            <a:xfrm rot="8492778">
              <a:off x="1371947" y="2745679"/>
              <a:ext cx="433388" cy="138113"/>
              <a:chOff x="7380" y="4680"/>
              <a:chExt cx="556" cy="177"/>
            </a:xfrm>
          </p:grpSpPr>
          <p:sp>
            <p:nvSpPr>
              <p:cNvPr id="77969" name="Line 21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70" name="Oval 21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04" name="Text Box 220"/>
            <p:cNvSpPr txBox="1">
              <a:spLocks noChangeArrowheads="1"/>
            </p:cNvSpPr>
            <p:nvPr/>
          </p:nvSpPr>
          <p:spPr bwMode="auto">
            <a:xfrm>
              <a:off x="538510" y="2815529"/>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a:t>
              </a:r>
            </a:p>
          </p:txBody>
        </p:sp>
        <p:sp>
          <p:nvSpPr>
            <p:cNvPr id="77905" name="Text Box 247"/>
            <p:cNvSpPr txBox="1">
              <a:spLocks noChangeArrowheads="1"/>
            </p:cNvSpPr>
            <p:nvPr/>
          </p:nvSpPr>
          <p:spPr bwMode="auto">
            <a:xfrm>
              <a:off x="2362200" y="2157412"/>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grpSp>
          <p:nvGrpSpPr>
            <p:cNvPr id="77906" name="Group 249"/>
            <p:cNvGrpSpPr>
              <a:grpSpLocks/>
            </p:cNvGrpSpPr>
            <p:nvPr/>
          </p:nvGrpSpPr>
          <p:grpSpPr bwMode="auto">
            <a:xfrm rot="-8320533">
              <a:off x="2582439" y="2021995"/>
              <a:ext cx="433388" cy="138113"/>
              <a:chOff x="7380" y="4680"/>
              <a:chExt cx="556" cy="177"/>
            </a:xfrm>
          </p:grpSpPr>
          <p:sp>
            <p:nvSpPr>
              <p:cNvPr id="77967" name="Line 25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8" name="Oval 25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07" name="Text Box 252"/>
            <p:cNvSpPr txBox="1">
              <a:spLocks noChangeArrowheads="1"/>
            </p:cNvSpPr>
            <p:nvPr/>
          </p:nvSpPr>
          <p:spPr bwMode="auto">
            <a:xfrm>
              <a:off x="1885950" y="1774825"/>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sp>
          <p:nvSpPr>
            <p:cNvPr id="77908" name="Rectangle 118"/>
            <p:cNvSpPr>
              <a:spLocks noChangeArrowheads="1"/>
            </p:cNvSpPr>
            <p:nvPr/>
          </p:nvSpPr>
          <p:spPr bwMode="auto">
            <a:xfrm>
              <a:off x="1665635" y="2253554"/>
              <a:ext cx="70326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PYC</a:t>
              </a:r>
            </a:p>
          </p:txBody>
        </p:sp>
        <p:cxnSp>
          <p:nvCxnSpPr>
            <p:cNvPr id="268" name="Straight Connector 267"/>
            <p:cNvCxnSpPr/>
            <p:nvPr/>
          </p:nvCxnSpPr>
          <p:spPr>
            <a:xfrm>
              <a:off x="3581610" y="2463800"/>
              <a:ext cx="38098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2362459" y="2463800"/>
              <a:ext cx="38098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71" name="Diamond 270"/>
            <p:cNvSpPr/>
            <p:nvPr/>
          </p:nvSpPr>
          <p:spPr>
            <a:xfrm>
              <a:off x="2667247" y="2133600"/>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12" name="TextBox 271"/>
            <p:cNvSpPr txBox="1">
              <a:spLocks noChangeArrowheads="1"/>
            </p:cNvSpPr>
            <p:nvPr/>
          </p:nvSpPr>
          <p:spPr bwMode="auto">
            <a:xfrm>
              <a:off x="2743444" y="2284413"/>
              <a:ext cx="83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Chi tiết YC</a:t>
              </a:r>
            </a:p>
          </p:txBody>
        </p:sp>
        <p:sp>
          <p:nvSpPr>
            <p:cNvPr id="77913" name="Rectangle 119"/>
            <p:cNvSpPr>
              <a:spLocks noChangeArrowheads="1"/>
            </p:cNvSpPr>
            <p:nvPr/>
          </p:nvSpPr>
          <p:spPr bwMode="auto">
            <a:xfrm>
              <a:off x="6553200" y="2181225"/>
              <a:ext cx="1095376" cy="56197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grpSp>
          <p:nvGrpSpPr>
            <p:cNvPr id="77914" name="Group 128"/>
            <p:cNvGrpSpPr>
              <a:grpSpLocks/>
            </p:cNvGrpSpPr>
            <p:nvPr/>
          </p:nvGrpSpPr>
          <p:grpSpPr bwMode="auto">
            <a:xfrm>
              <a:off x="7648575" y="2181225"/>
              <a:ext cx="434975" cy="138113"/>
              <a:chOff x="7380" y="4680"/>
              <a:chExt cx="556" cy="177"/>
            </a:xfrm>
          </p:grpSpPr>
          <p:sp>
            <p:nvSpPr>
              <p:cNvPr id="77965" name="Line 12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6" name="Oval 130"/>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915" name="Text Box 131"/>
            <p:cNvSpPr txBox="1">
              <a:spLocks noChangeArrowheads="1"/>
            </p:cNvSpPr>
            <p:nvPr/>
          </p:nvSpPr>
          <p:spPr bwMode="auto">
            <a:xfrm>
              <a:off x="8135937" y="2155825"/>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số</a:t>
              </a:r>
            </a:p>
          </p:txBody>
        </p:sp>
        <p:grpSp>
          <p:nvGrpSpPr>
            <p:cNvPr id="77916" name="Group 145"/>
            <p:cNvGrpSpPr>
              <a:grpSpLocks/>
            </p:cNvGrpSpPr>
            <p:nvPr/>
          </p:nvGrpSpPr>
          <p:grpSpPr bwMode="auto">
            <a:xfrm>
              <a:off x="7648575" y="2403475"/>
              <a:ext cx="434975" cy="138113"/>
              <a:chOff x="7380" y="4680"/>
              <a:chExt cx="556" cy="177"/>
            </a:xfrm>
          </p:grpSpPr>
          <p:sp>
            <p:nvSpPr>
              <p:cNvPr id="77963" name="Line 14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4" name="Oval 14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17" name="Text Box 148"/>
            <p:cNvSpPr txBox="1">
              <a:spLocks noChangeArrowheads="1"/>
            </p:cNvSpPr>
            <p:nvPr/>
          </p:nvSpPr>
          <p:spPr bwMode="auto">
            <a:xfrm>
              <a:off x="8147050" y="2362200"/>
              <a:ext cx="6921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NCC</a:t>
              </a:r>
            </a:p>
          </p:txBody>
        </p:sp>
        <p:grpSp>
          <p:nvGrpSpPr>
            <p:cNvPr id="77918" name="Group 149"/>
            <p:cNvGrpSpPr>
              <a:grpSpLocks/>
            </p:cNvGrpSpPr>
            <p:nvPr/>
          </p:nvGrpSpPr>
          <p:grpSpPr bwMode="auto">
            <a:xfrm>
              <a:off x="7648575" y="2603500"/>
              <a:ext cx="434975" cy="138113"/>
              <a:chOff x="7380" y="4680"/>
              <a:chExt cx="556" cy="177"/>
            </a:xfrm>
          </p:grpSpPr>
          <p:sp>
            <p:nvSpPr>
              <p:cNvPr id="77961" name="Line 15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2" name="Oval 15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19" name="Text Box 152"/>
            <p:cNvSpPr txBox="1">
              <a:spLocks noChangeArrowheads="1"/>
            </p:cNvSpPr>
            <p:nvPr/>
          </p:nvSpPr>
          <p:spPr bwMode="auto">
            <a:xfrm>
              <a:off x="8153400" y="2590800"/>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sp>
          <p:nvSpPr>
            <p:cNvPr id="77920" name="Text Box 264"/>
            <p:cNvSpPr txBox="1">
              <a:spLocks noChangeArrowheads="1"/>
            </p:cNvSpPr>
            <p:nvPr/>
          </p:nvSpPr>
          <p:spPr bwMode="auto">
            <a:xfrm>
              <a:off x="7162800" y="2819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921" name="Text Box 265"/>
            <p:cNvSpPr txBox="1">
              <a:spLocks noChangeArrowheads="1"/>
            </p:cNvSpPr>
            <p:nvPr/>
          </p:nvSpPr>
          <p:spPr bwMode="auto">
            <a:xfrm>
              <a:off x="6096000"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grpSp>
          <p:nvGrpSpPr>
            <p:cNvPr id="77922" name="Group 292"/>
            <p:cNvGrpSpPr>
              <a:grpSpLocks/>
            </p:cNvGrpSpPr>
            <p:nvPr/>
          </p:nvGrpSpPr>
          <p:grpSpPr bwMode="auto">
            <a:xfrm>
              <a:off x="5180160" y="2120900"/>
              <a:ext cx="990561" cy="685800"/>
              <a:chOff x="5106048" y="2133426"/>
              <a:chExt cx="990561" cy="685800"/>
            </a:xfrm>
          </p:grpSpPr>
          <p:sp>
            <p:nvSpPr>
              <p:cNvPr id="291" name="Diamond 290"/>
              <p:cNvSpPr/>
              <p:nvPr/>
            </p:nvSpPr>
            <p:spPr>
              <a:xfrm>
                <a:off x="5106048" y="2133426"/>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60" name="TextBox 291"/>
              <p:cNvSpPr txBox="1">
                <a:spLocks noChangeArrowheads="1"/>
              </p:cNvSpPr>
              <p:nvPr/>
            </p:nvSpPr>
            <p:spPr bwMode="auto">
              <a:xfrm>
                <a:off x="5181600" y="2209800"/>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Yêu cầu</a:t>
                </a:r>
              </a:p>
            </p:txBody>
          </p:sp>
        </p:grpSp>
        <p:cxnSp>
          <p:nvCxnSpPr>
            <p:cNvPr id="294" name="Straight Connector 293"/>
            <p:cNvCxnSpPr/>
            <p:nvPr/>
          </p:nvCxnSpPr>
          <p:spPr>
            <a:xfrm>
              <a:off x="4799175" y="2462213"/>
              <a:ext cx="38098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172307" y="2462213"/>
              <a:ext cx="38098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rot="5400000">
              <a:off x="6704878" y="312340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7926" name="Rectangle 120"/>
            <p:cNvSpPr>
              <a:spLocks noChangeArrowheads="1"/>
            </p:cNvSpPr>
            <p:nvPr/>
          </p:nvSpPr>
          <p:spPr bwMode="auto">
            <a:xfrm>
              <a:off x="3997325" y="4283075"/>
              <a:ext cx="844550" cy="560388"/>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SÁCH</a:t>
              </a:r>
            </a:p>
          </p:txBody>
        </p:sp>
        <p:sp>
          <p:nvSpPr>
            <p:cNvPr id="77927" name="AutoShape 132"/>
            <p:cNvSpPr>
              <a:spLocks noChangeArrowheads="1"/>
            </p:cNvSpPr>
            <p:nvPr/>
          </p:nvSpPr>
          <p:spPr bwMode="auto">
            <a:xfrm>
              <a:off x="6699250" y="3505200"/>
              <a:ext cx="844550" cy="457200"/>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Đặt</a:t>
              </a:r>
            </a:p>
          </p:txBody>
        </p:sp>
        <p:sp>
          <p:nvSpPr>
            <p:cNvPr id="77928" name="Line 143"/>
            <p:cNvSpPr>
              <a:spLocks noChangeShapeType="1"/>
            </p:cNvSpPr>
            <p:nvPr/>
          </p:nvSpPr>
          <p:spPr bwMode="auto">
            <a:xfrm flipV="1">
              <a:off x="4841874" y="3962400"/>
              <a:ext cx="2244725" cy="60166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929" name="Group 169"/>
            <p:cNvGrpSpPr>
              <a:grpSpLocks/>
            </p:cNvGrpSpPr>
            <p:nvPr/>
          </p:nvGrpSpPr>
          <p:grpSpPr bwMode="auto">
            <a:xfrm rot="-9607458">
              <a:off x="3575050" y="4283075"/>
              <a:ext cx="434975" cy="138113"/>
              <a:chOff x="7380" y="4680"/>
              <a:chExt cx="556" cy="177"/>
            </a:xfrm>
          </p:grpSpPr>
          <p:sp>
            <p:nvSpPr>
              <p:cNvPr id="77957" name="Line 17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8" name="Oval 17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grpSp>
          <p:nvGrpSpPr>
            <p:cNvPr id="77930" name="Group 172"/>
            <p:cNvGrpSpPr>
              <a:grpSpLocks/>
            </p:cNvGrpSpPr>
            <p:nvPr/>
          </p:nvGrpSpPr>
          <p:grpSpPr bwMode="auto">
            <a:xfrm rot="10657414">
              <a:off x="3568700" y="4430712"/>
              <a:ext cx="434975" cy="138113"/>
              <a:chOff x="7380" y="4680"/>
              <a:chExt cx="556" cy="177"/>
            </a:xfrm>
          </p:grpSpPr>
          <p:sp>
            <p:nvSpPr>
              <p:cNvPr id="77955" name="Line 1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6" name="Oval 1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1" name="Text Box 175"/>
            <p:cNvSpPr txBox="1">
              <a:spLocks noChangeArrowheads="1"/>
            </p:cNvSpPr>
            <p:nvPr/>
          </p:nvSpPr>
          <p:spPr bwMode="auto">
            <a:xfrm>
              <a:off x="2514600" y="4141787"/>
              <a:ext cx="9842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đặt sách</a:t>
              </a:r>
            </a:p>
          </p:txBody>
        </p:sp>
        <p:sp>
          <p:nvSpPr>
            <p:cNvPr id="77932" name="Text Box 176"/>
            <p:cNvSpPr txBox="1">
              <a:spLocks noChangeArrowheads="1"/>
            </p:cNvSpPr>
            <p:nvPr/>
          </p:nvSpPr>
          <p:spPr bwMode="auto">
            <a:xfrm>
              <a:off x="2438400" y="4422775"/>
              <a:ext cx="1060451"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đặt</a:t>
              </a:r>
            </a:p>
          </p:txBody>
        </p:sp>
        <p:grpSp>
          <p:nvGrpSpPr>
            <p:cNvPr id="77933" name="Group 177"/>
            <p:cNvGrpSpPr>
              <a:grpSpLocks/>
            </p:cNvGrpSpPr>
            <p:nvPr/>
          </p:nvGrpSpPr>
          <p:grpSpPr bwMode="auto">
            <a:xfrm rot="10295466">
              <a:off x="3575050" y="4705350"/>
              <a:ext cx="434975" cy="138113"/>
              <a:chOff x="7380" y="4680"/>
              <a:chExt cx="556" cy="177"/>
            </a:xfrm>
          </p:grpSpPr>
          <p:sp>
            <p:nvSpPr>
              <p:cNvPr id="77953" name="Line 17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4" name="Oval 17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4" name="Text Box 180"/>
            <p:cNvSpPr txBox="1">
              <a:spLocks noChangeArrowheads="1"/>
            </p:cNvSpPr>
            <p:nvPr/>
          </p:nvSpPr>
          <p:spPr bwMode="auto">
            <a:xfrm>
              <a:off x="2667000" y="4705350"/>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giao</a:t>
              </a:r>
            </a:p>
          </p:txBody>
        </p:sp>
        <p:grpSp>
          <p:nvGrpSpPr>
            <p:cNvPr id="77935" name="Group 181"/>
            <p:cNvGrpSpPr>
              <a:grpSpLocks/>
            </p:cNvGrpSpPr>
            <p:nvPr/>
          </p:nvGrpSpPr>
          <p:grpSpPr bwMode="auto">
            <a:xfrm rot="7455797">
              <a:off x="3709987" y="4957762"/>
              <a:ext cx="434975" cy="138113"/>
              <a:chOff x="7380" y="4680"/>
              <a:chExt cx="556" cy="177"/>
            </a:xfrm>
          </p:grpSpPr>
          <p:sp>
            <p:nvSpPr>
              <p:cNvPr id="77951" name="Line 18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2" name="Oval 18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6" name="Text Box 184"/>
            <p:cNvSpPr txBox="1">
              <a:spLocks noChangeArrowheads="1"/>
            </p:cNvSpPr>
            <p:nvPr/>
          </p:nvSpPr>
          <p:spPr bwMode="auto">
            <a:xfrm>
              <a:off x="2889250" y="5029200"/>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77937" name="Group 253"/>
            <p:cNvGrpSpPr>
              <a:grpSpLocks/>
            </p:cNvGrpSpPr>
            <p:nvPr/>
          </p:nvGrpSpPr>
          <p:grpSpPr bwMode="auto">
            <a:xfrm>
              <a:off x="4878532" y="3352800"/>
              <a:ext cx="434975" cy="138113"/>
              <a:chOff x="7380" y="4680"/>
              <a:chExt cx="556" cy="177"/>
            </a:xfrm>
          </p:grpSpPr>
          <p:sp>
            <p:nvSpPr>
              <p:cNvPr id="77949" name="Line 25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0" name="Oval 25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8" name="Text Box 256"/>
            <p:cNvSpPr txBox="1">
              <a:spLocks noChangeArrowheads="1"/>
            </p:cNvSpPr>
            <p:nvPr/>
          </p:nvSpPr>
          <p:spPr bwMode="auto">
            <a:xfrm>
              <a:off x="5257800" y="3276600"/>
              <a:ext cx="1181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 đặt</a:t>
              </a:r>
            </a:p>
          </p:txBody>
        </p:sp>
        <p:grpSp>
          <p:nvGrpSpPr>
            <p:cNvPr id="77939" name="Group 257"/>
            <p:cNvGrpSpPr>
              <a:grpSpLocks/>
            </p:cNvGrpSpPr>
            <p:nvPr/>
          </p:nvGrpSpPr>
          <p:grpSpPr bwMode="auto">
            <a:xfrm rot="1718016">
              <a:off x="4730895" y="3578225"/>
              <a:ext cx="434975" cy="138113"/>
              <a:chOff x="7380" y="4680"/>
              <a:chExt cx="556" cy="177"/>
            </a:xfrm>
          </p:grpSpPr>
          <p:sp>
            <p:nvSpPr>
              <p:cNvPr id="77947" name="Line 2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48" name="Oval 2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40" name="Text Box 260"/>
            <p:cNvSpPr txBox="1">
              <a:spLocks noChangeArrowheads="1"/>
            </p:cNvSpPr>
            <p:nvPr/>
          </p:nvSpPr>
          <p:spPr bwMode="auto">
            <a:xfrm>
              <a:off x="5187950" y="3603625"/>
              <a:ext cx="9842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 đặt</a:t>
              </a:r>
            </a:p>
          </p:txBody>
        </p:sp>
        <p:sp>
          <p:nvSpPr>
            <p:cNvPr id="77941" name="Text Box 262"/>
            <p:cNvSpPr txBox="1">
              <a:spLocks noChangeArrowheads="1"/>
            </p:cNvSpPr>
            <p:nvPr/>
          </p:nvSpPr>
          <p:spPr bwMode="auto">
            <a:xfrm>
              <a:off x="4454525" y="3962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942" name="Text Box 263"/>
            <p:cNvSpPr txBox="1">
              <a:spLocks noChangeArrowheads="1"/>
            </p:cNvSpPr>
            <p:nvPr/>
          </p:nvSpPr>
          <p:spPr bwMode="auto">
            <a:xfrm>
              <a:off x="5791200" y="4343400"/>
              <a:ext cx="4222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329" name="Diamond 328"/>
            <p:cNvSpPr/>
            <p:nvPr/>
          </p:nvSpPr>
          <p:spPr>
            <a:xfrm>
              <a:off x="3937196" y="3124200"/>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44" name="TextBox 329"/>
            <p:cNvSpPr txBox="1">
              <a:spLocks noChangeArrowheads="1"/>
            </p:cNvSpPr>
            <p:nvPr/>
          </p:nvSpPr>
          <p:spPr bwMode="auto">
            <a:xfrm>
              <a:off x="4013393" y="3275013"/>
              <a:ext cx="838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Chi tiết đặt</a:t>
              </a:r>
            </a:p>
          </p:txBody>
        </p:sp>
        <p:cxnSp>
          <p:nvCxnSpPr>
            <p:cNvPr id="331" name="Straight Connector 330"/>
            <p:cNvCxnSpPr/>
            <p:nvPr/>
          </p:nvCxnSpPr>
          <p:spPr>
            <a:xfrm rot="5400000">
              <a:off x="4191971" y="2894806"/>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5400000">
              <a:off x="4191971" y="4037806"/>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27" name="Group 361"/>
          <p:cNvGrpSpPr>
            <a:grpSpLocks/>
          </p:cNvGrpSpPr>
          <p:nvPr/>
        </p:nvGrpSpPr>
        <p:grpSpPr bwMode="auto">
          <a:xfrm>
            <a:off x="223836" y="3222526"/>
            <a:ext cx="2393950" cy="2684462"/>
            <a:chOff x="76200" y="2649537"/>
            <a:chExt cx="2470150" cy="2684463"/>
          </a:xfrm>
        </p:grpSpPr>
        <p:sp>
          <p:nvSpPr>
            <p:cNvPr id="77869" name="Rectangle 121"/>
            <p:cNvSpPr>
              <a:spLocks noChangeArrowheads="1"/>
            </p:cNvSpPr>
            <p:nvPr/>
          </p:nvSpPr>
          <p:spPr bwMode="auto">
            <a:xfrm>
              <a:off x="1419225" y="4348163"/>
              <a:ext cx="1127125" cy="56197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KHOA HỌC</a:t>
              </a:r>
            </a:p>
          </p:txBody>
        </p:sp>
        <p:sp>
          <p:nvSpPr>
            <p:cNvPr id="77870" name="Line 135"/>
            <p:cNvSpPr>
              <a:spLocks noChangeShapeType="1"/>
            </p:cNvSpPr>
            <p:nvPr/>
          </p:nvSpPr>
          <p:spPr bwMode="auto">
            <a:xfrm>
              <a:off x="1982788" y="3656013"/>
              <a:ext cx="0" cy="7032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71" name="Line 136"/>
            <p:cNvSpPr>
              <a:spLocks noChangeShapeType="1"/>
            </p:cNvSpPr>
            <p:nvPr/>
          </p:nvSpPr>
          <p:spPr bwMode="auto">
            <a:xfrm>
              <a:off x="1982788" y="2649537"/>
              <a:ext cx="0" cy="7032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72" name="Group 221"/>
            <p:cNvGrpSpPr>
              <a:grpSpLocks/>
            </p:cNvGrpSpPr>
            <p:nvPr/>
          </p:nvGrpSpPr>
          <p:grpSpPr bwMode="auto">
            <a:xfrm rot="10800000">
              <a:off x="996950" y="4348163"/>
              <a:ext cx="434975" cy="138113"/>
              <a:chOff x="7380" y="4680"/>
              <a:chExt cx="556" cy="177"/>
            </a:xfrm>
          </p:grpSpPr>
          <p:sp>
            <p:nvSpPr>
              <p:cNvPr id="77892" name="Line 22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93" name="Oval 22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3" name="Text Box 224"/>
            <p:cNvSpPr txBox="1">
              <a:spLocks noChangeArrowheads="1"/>
            </p:cNvSpPr>
            <p:nvPr/>
          </p:nvSpPr>
          <p:spPr bwMode="auto">
            <a:xfrm>
              <a:off x="152400" y="42672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NKH</a:t>
              </a:r>
            </a:p>
          </p:txBody>
        </p:sp>
        <p:grpSp>
          <p:nvGrpSpPr>
            <p:cNvPr id="77874" name="Group 225"/>
            <p:cNvGrpSpPr>
              <a:grpSpLocks/>
            </p:cNvGrpSpPr>
            <p:nvPr/>
          </p:nvGrpSpPr>
          <p:grpSpPr bwMode="auto">
            <a:xfrm rot="10800000">
              <a:off x="996950" y="4570413"/>
              <a:ext cx="434975" cy="138113"/>
              <a:chOff x="7380" y="4680"/>
              <a:chExt cx="556" cy="177"/>
            </a:xfrm>
          </p:grpSpPr>
          <p:sp>
            <p:nvSpPr>
              <p:cNvPr id="77890" name="Line 22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91" name="Oval 22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5" name="Text Box 228"/>
            <p:cNvSpPr txBox="1">
              <a:spLocks noChangeArrowheads="1"/>
            </p:cNvSpPr>
            <p:nvPr/>
          </p:nvSpPr>
          <p:spPr bwMode="auto">
            <a:xfrm>
              <a:off x="228600" y="4524375"/>
              <a:ext cx="703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vị</a:t>
              </a:r>
            </a:p>
          </p:txBody>
        </p:sp>
        <p:grpSp>
          <p:nvGrpSpPr>
            <p:cNvPr id="77876" name="Group 229"/>
            <p:cNvGrpSpPr>
              <a:grpSpLocks/>
            </p:cNvGrpSpPr>
            <p:nvPr/>
          </p:nvGrpSpPr>
          <p:grpSpPr bwMode="auto">
            <a:xfrm rot="10800000">
              <a:off x="996950" y="4770438"/>
              <a:ext cx="434975" cy="138113"/>
              <a:chOff x="7380" y="4680"/>
              <a:chExt cx="556" cy="177"/>
            </a:xfrm>
          </p:grpSpPr>
          <p:sp>
            <p:nvSpPr>
              <p:cNvPr id="77888" name="Line 23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9" name="Oval 23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7" name="Text Box 232"/>
            <p:cNvSpPr txBox="1">
              <a:spLocks noChangeArrowheads="1"/>
            </p:cNvSpPr>
            <p:nvPr/>
          </p:nvSpPr>
          <p:spPr bwMode="auto">
            <a:xfrm>
              <a:off x="76200" y="4770438"/>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grpSp>
          <p:nvGrpSpPr>
            <p:cNvPr id="77878" name="Group 233"/>
            <p:cNvGrpSpPr>
              <a:grpSpLocks/>
            </p:cNvGrpSpPr>
            <p:nvPr/>
          </p:nvGrpSpPr>
          <p:grpSpPr bwMode="auto">
            <a:xfrm rot="8351095">
              <a:off x="1125538" y="4981575"/>
              <a:ext cx="434975" cy="138113"/>
              <a:chOff x="7380" y="4680"/>
              <a:chExt cx="556" cy="177"/>
            </a:xfrm>
          </p:grpSpPr>
          <p:sp>
            <p:nvSpPr>
              <p:cNvPr id="77886" name="Line 23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7" name="Oval 23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9" name="Text Box 236"/>
            <p:cNvSpPr txBox="1">
              <a:spLocks noChangeArrowheads="1"/>
            </p:cNvSpPr>
            <p:nvPr/>
          </p:nvSpPr>
          <p:spPr bwMode="auto">
            <a:xfrm>
              <a:off x="293688" y="5051425"/>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Email</a:t>
              </a:r>
            </a:p>
          </p:txBody>
        </p:sp>
        <p:grpSp>
          <p:nvGrpSpPr>
            <p:cNvPr id="77880" name="Group 237"/>
            <p:cNvGrpSpPr>
              <a:grpSpLocks/>
            </p:cNvGrpSpPr>
            <p:nvPr/>
          </p:nvGrpSpPr>
          <p:grpSpPr bwMode="auto">
            <a:xfrm>
              <a:off x="1208088" y="4065588"/>
              <a:ext cx="138113" cy="704850"/>
              <a:chOff x="3059" y="4320"/>
              <a:chExt cx="177" cy="900"/>
            </a:xfrm>
          </p:grpSpPr>
          <p:sp>
            <p:nvSpPr>
              <p:cNvPr id="77884" name="Line 238"/>
              <p:cNvSpPr>
                <a:spLocks noChangeShapeType="1"/>
              </p:cNvSpPr>
              <p:nvPr/>
            </p:nvSpPr>
            <p:spPr bwMode="auto">
              <a:xfrm rot="5400000" flipH="1" flipV="1">
                <a:off x="2776" y="4859"/>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5" name="Oval 239"/>
              <p:cNvSpPr>
                <a:spLocks noChangeArrowheads="1"/>
              </p:cNvSpPr>
              <p:nvPr/>
            </p:nvSpPr>
            <p:spPr bwMode="auto">
              <a:xfrm rot="-5400000">
                <a:off x="3058" y="4321"/>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881" name="Text Box 244"/>
            <p:cNvSpPr txBox="1">
              <a:spLocks noChangeArrowheads="1"/>
            </p:cNvSpPr>
            <p:nvPr/>
          </p:nvSpPr>
          <p:spPr bwMode="auto">
            <a:xfrm>
              <a:off x="1982788" y="2798763"/>
              <a:ext cx="4222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7882" name="Text Box 245"/>
            <p:cNvSpPr txBox="1">
              <a:spLocks noChangeArrowheads="1"/>
            </p:cNvSpPr>
            <p:nvPr/>
          </p:nvSpPr>
          <p:spPr bwMode="auto">
            <a:xfrm>
              <a:off x="1982788" y="3925888"/>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883" name="AutoShape 126"/>
            <p:cNvSpPr>
              <a:spLocks noChangeArrowheads="1"/>
            </p:cNvSpPr>
            <p:nvPr/>
          </p:nvSpPr>
          <p:spPr bwMode="auto">
            <a:xfrm>
              <a:off x="1560256" y="3297565"/>
              <a:ext cx="841947" cy="42797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Của</a:t>
              </a:r>
            </a:p>
          </p:txBody>
        </p:sp>
      </p:grpSp>
      <p:grpSp>
        <p:nvGrpSpPr>
          <p:cNvPr id="257" name="Group 395"/>
          <p:cNvGrpSpPr>
            <a:grpSpLocks/>
          </p:cNvGrpSpPr>
          <p:nvPr/>
        </p:nvGrpSpPr>
        <p:grpSpPr bwMode="auto">
          <a:xfrm>
            <a:off x="357186" y="5483126"/>
            <a:ext cx="3448050" cy="1455737"/>
            <a:chOff x="285750" y="4910138"/>
            <a:chExt cx="3448050" cy="1455738"/>
          </a:xfrm>
        </p:grpSpPr>
        <p:sp>
          <p:nvSpPr>
            <p:cNvPr id="77843" name="Rectangle 122"/>
            <p:cNvSpPr>
              <a:spLocks noChangeArrowheads="1"/>
            </p:cNvSpPr>
            <p:nvPr/>
          </p:nvSpPr>
          <p:spPr bwMode="auto">
            <a:xfrm>
              <a:off x="1481137" y="5872163"/>
              <a:ext cx="112712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NGÂN SÁCH</a:t>
              </a:r>
            </a:p>
          </p:txBody>
        </p:sp>
        <p:sp>
          <p:nvSpPr>
            <p:cNvPr id="77844" name="AutoShape 127"/>
            <p:cNvSpPr>
              <a:spLocks noChangeArrowheads="1"/>
            </p:cNvSpPr>
            <p:nvPr/>
          </p:nvSpPr>
          <p:spPr bwMode="auto">
            <a:xfrm>
              <a:off x="1622425" y="5177166"/>
              <a:ext cx="841375" cy="42797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a:r>
                <a:rPr lang="en-US" sz="1400" b="1">
                  <a:solidFill>
                    <a:schemeClr val="tx2"/>
                  </a:solidFill>
                  <a:latin typeface="Tahoma" charset="0"/>
                  <a:cs typeface="Tahoma" charset="0"/>
                </a:rPr>
                <a:t>Cấp</a:t>
              </a:r>
            </a:p>
          </p:txBody>
        </p:sp>
        <p:sp>
          <p:nvSpPr>
            <p:cNvPr id="77845" name="Line 133"/>
            <p:cNvSpPr>
              <a:spLocks noChangeShapeType="1"/>
            </p:cNvSpPr>
            <p:nvPr/>
          </p:nvSpPr>
          <p:spPr bwMode="auto">
            <a:xfrm>
              <a:off x="2044700" y="4910138"/>
              <a:ext cx="0" cy="2825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46" name="Line 134"/>
            <p:cNvSpPr>
              <a:spLocks noChangeShapeType="1"/>
            </p:cNvSpPr>
            <p:nvPr/>
          </p:nvSpPr>
          <p:spPr bwMode="auto">
            <a:xfrm>
              <a:off x="2044700" y="5580063"/>
              <a:ext cx="0" cy="2809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47" name="Group 185"/>
            <p:cNvGrpSpPr>
              <a:grpSpLocks/>
            </p:cNvGrpSpPr>
            <p:nvPr/>
          </p:nvGrpSpPr>
          <p:grpSpPr bwMode="auto">
            <a:xfrm>
              <a:off x="2608262" y="5895976"/>
              <a:ext cx="433388" cy="138113"/>
              <a:chOff x="7380" y="4680"/>
              <a:chExt cx="556" cy="177"/>
            </a:xfrm>
          </p:grpSpPr>
          <p:sp>
            <p:nvSpPr>
              <p:cNvPr id="77867" name="Line 1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8" name="Oval 1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48" name="Text Box 188"/>
            <p:cNvSpPr txBox="1">
              <a:spLocks noChangeArrowheads="1"/>
            </p:cNvSpPr>
            <p:nvPr/>
          </p:nvSpPr>
          <p:spPr bwMode="auto">
            <a:xfrm>
              <a:off x="3030537" y="5895976"/>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Năm</a:t>
              </a:r>
            </a:p>
          </p:txBody>
        </p:sp>
        <p:grpSp>
          <p:nvGrpSpPr>
            <p:cNvPr id="77849" name="Group 189"/>
            <p:cNvGrpSpPr>
              <a:grpSpLocks/>
            </p:cNvGrpSpPr>
            <p:nvPr/>
          </p:nvGrpSpPr>
          <p:grpSpPr bwMode="auto">
            <a:xfrm>
              <a:off x="2608262" y="6119813"/>
              <a:ext cx="433388" cy="138113"/>
              <a:chOff x="7380" y="4680"/>
              <a:chExt cx="556" cy="177"/>
            </a:xfrm>
          </p:grpSpPr>
          <p:sp>
            <p:nvSpPr>
              <p:cNvPr id="77865" name="Line 1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6" name="Oval 1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50" name="Text Box 192"/>
            <p:cNvSpPr txBox="1">
              <a:spLocks noChangeArrowheads="1"/>
            </p:cNvSpPr>
            <p:nvPr/>
          </p:nvSpPr>
          <p:spPr bwMode="auto">
            <a:xfrm>
              <a:off x="3030537" y="6083301"/>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tiền</a:t>
              </a:r>
            </a:p>
          </p:txBody>
        </p:sp>
        <p:sp>
          <p:nvSpPr>
            <p:cNvPr id="77851" name="Text Box 196"/>
            <p:cNvSpPr txBox="1">
              <a:spLocks noChangeArrowheads="1"/>
            </p:cNvSpPr>
            <p:nvPr/>
          </p:nvSpPr>
          <p:spPr bwMode="auto">
            <a:xfrm>
              <a:off x="287337" y="5813425"/>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Sử dụng</a:t>
              </a:r>
            </a:p>
          </p:txBody>
        </p:sp>
        <p:sp>
          <p:nvSpPr>
            <p:cNvPr id="77852" name="Text Box 200"/>
            <p:cNvSpPr txBox="1">
              <a:spLocks noChangeArrowheads="1"/>
            </p:cNvSpPr>
            <p:nvPr/>
          </p:nvSpPr>
          <p:spPr bwMode="auto">
            <a:xfrm>
              <a:off x="285750" y="60198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Ghi chú</a:t>
              </a:r>
            </a:p>
          </p:txBody>
        </p:sp>
        <p:sp>
          <p:nvSpPr>
            <p:cNvPr id="77853" name="Line 240"/>
            <p:cNvSpPr>
              <a:spLocks noChangeShapeType="1"/>
            </p:cNvSpPr>
            <p:nvPr/>
          </p:nvSpPr>
          <p:spPr bwMode="auto">
            <a:xfrm flipH="1" flipV="1">
              <a:off x="2608262" y="5698776"/>
              <a:ext cx="134938" cy="3460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54" name="Group 241"/>
            <p:cNvGrpSpPr>
              <a:grpSpLocks/>
            </p:cNvGrpSpPr>
            <p:nvPr/>
          </p:nvGrpSpPr>
          <p:grpSpPr bwMode="auto">
            <a:xfrm>
              <a:off x="1762125" y="5638800"/>
              <a:ext cx="852488" cy="138113"/>
              <a:chOff x="2871" y="6573"/>
              <a:chExt cx="1089" cy="177"/>
            </a:xfrm>
          </p:grpSpPr>
          <p:sp>
            <p:nvSpPr>
              <p:cNvPr id="77863" name="Line 242"/>
              <p:cNvSpPr>
                <a:spLocks noChangeShapeType="1"/>
              </p:cNvSpPr>
              <p:nvPr/>
            </p:nvSpPr>
            <p:spPr bwMode="auto">
              <a:xfrm rot="10800000">
                <a:off x="3060" y="6660"/>
                <a:ext cx="90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4" name="Oval 243"/>
              <p:cNvSpPr>
                <a:spLocks noChangeArrowheads="1"/>
              </p:cNvSpPr>
              <p:nvPr/>
            </p:nvSpPr>
            <p:spPr bwMode="auto">
              <a:xfrm rot="10800000">
                <a:off x="2871" y="6573"/>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855" name="Text Box 246"/>
            <p:cNvSpPr txBox="1">
              <a:spLocks noChangeArrowheads="1"/>
            </p:cNvSpPr>
            <p:nvPr/>
          </p:nvSpPr>
          <p:spPr bwMode="auto">
            <a:xfrm>
              <a:off x="2044700" y="5614988"/>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7856" name="Text Box 275"/>
            <p:cNvSpPr txBox="1">
              <a:spLocks noChangeArrowheads="1"/>
            </p:cNvSpPr>
            <p:nvPr/>
          </p:nvSpPr>
          <p:spPr bwMode="auto">
            <a:xfrm>
              <a:off x="2092325" y="49530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grpSp>
          <p:nvGrpSpPr>
            <p:cNvPr id="77857" name="Group 185"/>
            <p:cNvGrpSpPr>
              <a:grpSpLocks/>
            </p:cNvGrpSpPr>
            <p:nvPr/>
          </p:nvGrpSpPr>
          <p:grpSpPr bwMode="auto">
            <a:xfrm rot="10800000">
              <a:off x="1014411" y="5886450"/>
              <a:ext cx="433388" cy="138113"/>
              <a:chOff x="7380" y="4680"/>
              <a:chExt cx="556" cy="177"/>
            </a:xfrm>
          </p:grpSpPr>
          <p:sp>
            <p:nvSpPr>
              <p:cNvPr id="77861" name="Line 1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2" name="Oval 1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7858" name="Group 189"/>
            <p:cNvGrpSpPr>
              <a:grpSpLocks/>
            </p:cNvGrpSpPr>
            <p:nvPr/>
          </p:nvGrpSpPr>
          <p:grpSpPr bwMode="auto">
            <a:xfrm rot="10800000">
              <a:off x="1014411" y="6110287"/>
              <a:ext cx="433388" cy="138113"/>
              <a:chOff x="7380" y="4680"/>
              <a:chExt cx="556" cy="177"/>
            </a:xfrm>
          </p:grpSpPr>
          <p:sp>
            <p:nvSpPr>
              <p:cNvPr id="77859" name="Line 1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0" name="Oval 1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sp>
        <p:nvSpPr>
          <p:cNvPr id="398" name="Text Box 44"/>
          <p:cNvSpPr txBox="1">
            <a:spLocks noChangeArrowheads="1"/>
          </p:cNvSpPr>
          <p:nvPr/>
        </p:nvSpPr>
        <p:spPr bwMode="auto">
          <a:xfrm>
            <a:off x="6548436" y="46877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2</a:t>
            </a:r>
          </a:p>
        </p:txBody>
      </p:sp>
      <p:sp>
        <p:nvSpPr>
          <p:cNvPr id="399" name="Text Box 44"/>
          <p:cNvSpPr txBox="1">
            <a:spLocks noChangeArrowheads="1"/>
          </p:cNvSpPr>
          <p:nvPr/>
        </p:nvSpPr>
        <p:spPr bwMode="auto">
          <a:xfrm>
            <a:off x="5176836" y="56021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3</a:t>
            </a:r>
          </a:p>
        </p:txBody>
      </p:sp>
      <p:sp>
        <p:nvSpPr>
          <p:cNvPr id="400" name="Text Box 44"/>
          <p:cNvSpPr txBox="1">
            <a:spLocks noChangeArrowheads="1"/>
          </p:cNvSpPr>
          <p:nvPr/>
        </p:nvSpPr>
        <p:spPr bwMode="auto">
          <a:xfrm>
            <a:off x="5710236" y="65927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4</a:t>
            </a:r>
          </a:p>
        </p:txBody>
      </p:sp>
    </p:spTree>
    <p:extLst>
      <p:ext uri="{BB962C8B-B14F-4D97-AF65-F5344CB8AC3E}">
        <p14:creationId xmlns:p14="http://schemas.microsoft.com/office/powerpoint/2010/main" val="31964807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animBg="1"/>
      <p:bldP spid="363" grpId="0" animBg="1"/>
      <p:bldP spid="334" grpId="0" animBg="1"/>
      <p:bldP spid="398" grpId="0"/>
      <p:bldP spid="399" grpId="0"/>
      <p:bldP spid="40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93" name="Rectangle 145"/>
          <p:cNvSpPr>
            <a:spLocks noGrp="1" noChangeArrowheads="1"/>
          </p:cNvSpPr>
          <p:nvPr>
            <p:ph type="title"/>
          </p:nvPr>
        </p:nvSpPr>
        <p:spPr/>
        <p:txBody>
          <a:bodyPr/>
          <a:lstStyle/>
          <a:p>
            <a:r>
              <a:rPr lang="en-US"/>
              <a:t>Ví dụ</a:t>
            </a:r>
          </a:p>
        </p:txBody>
      </p:sp>
      <p:sp>
        <p:nvSpPr>
          <p:cNvPr id="78994" name="Rectangle 146"/>
          <p:cNvSpPr>
            <a:spLocks noGrp="1" noChangeArrowheads="1"/>
          </p:cNvSpPr>
          <p:nvPr>
            <p:ph idx="1"/>
          </p:nvPr>
        </p:nvSpPr>
        <p:spPr/>
        <p:txBody>
          <a:bodyPr/>
          <a:lstStyle/>
          <a:p>
            <a:r>
              <a:rPr lang="en-US"/>
              <a:t>Ứng dụng Quản lý yêu cầu sách</a:t>
            </a:r>
          </a:p>
        </p:txBody>
      </p:sp>
      <p:sp>
        <p:nvSpPr>
          <p:cNvPr id="78855" name="Rectangle 190"/>
          <p:cNvSpPr>
            <a:spLocks noChangeArrowheads="1"/>
          </p:cNvSpPr>
          <p:nvPr/>
        </p:nvSpPr>
        <p:spPr bwMode="auto">
          <a:xfrm>
            <a:off x="2684463" y="2125663"/>
            <a:ext cx="787400" cy="45243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PHIẾU</a:t>
            </a:r>
          </a:p>
        </p:txBody>
      </p:sp>
      <p:grpSp>
        <p:nvGrpSpPr>
          <p:cNvPr id="78856" name="Group 191"/>
          <p:cNvGrpSpPr>
            <a:grpSpLocks/>
          </p:cNvGrpSpPr>
          <p:nvPr/>
        </p:nvGrpSpPr>
        <p:grpSpPr bwMode="auto">
          <a:xfrm rot="-8649741">
            <a:off x="2235200" y="2143125"/>
            <a:ext cx="488950" cy="149225"/>
            <a:chOff x="7380" y="4680"/>
            <a:chExt cx="556" cy="177"/>
          </a:xfrm>
        </p:grpSpPr>
        <p:sp>
          <p:nvSpPr>
            <p:cNvPr id="78990" name="Line 19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91" name="Oval 19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857" name="Text Box 194"/>
          <p:cNvSpPr txBox="1">
            <a:spLocks noChangeArrowheads="1"/>
          </p:cNvSpPr>
          <p:nvPr/>
        </p:nvSpPr>
        <p:spPr bwMode="auto">
          <a:xfrm>
            <a:off x="1420813" y="1976438"/>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phiếu</a:t>
            </a:r>
          </a:p>
        </p:txBody>
      </p:sp>
      <p:grpSp>
        <p:nvGrpSpPr>
          <p:cNvPr id="78858" name="Group 195"/>
          <p:cNvGrpSpPr>
            <a:grpSpLocks/>
          </p:cNvGrpSpPr>
          <p:nvPr/>
        </p:nvGrpSpPr>
        <p:grpSpPr bwMode="auto">
          <a:xfrm rot="10800000">
            <a:off x="2211388" y="2419350"/>
            <a:ext cx="485775" cy="149225"/>
            <a:chOff x="7380" y="4680"/>
            <a:chExt cx="556" cy="177"/>
          </a:xfrm>
        </p:grpSpPr>
        <p:sp>
          <p:nvSpPr>
            <p:cNvPr id="78988" name="Line 19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9" name="Oval 19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59" name="Text Box 198"/>
          <p:cNvSpPr txBox="1">
            <a:spLocks noChangeArrowheads="1"/>
          </p:cNvSpPr>
          <p:nvPr/>
        </p:nvSpPr>
        <p:spPr bwMode="auto">
          <a:xfrm>
            <a:off x="1420813" y="24257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78860" name="Group 199"/>
          <p:cNvGrpSpPr>
            <a:grpSpLocks/>
          </p:cNvGrpSpPr>
          <p:nvPr/>
        </p:nvGrpSpPr>
        <p:grpSpPr bwMode="auto">
          <a:xfrm rot="2042757">
            <a:off x="3448050" y="2505075"/>
            <a:ext cx="485775" cy="149225"/>
            <a:chOff x="7380" y="4680"/>
            <a:chExt cx="556" cy="177"/>
          </a:xfrm>
        </p:grpSpPr>
        <p:sp>
          <p:nvSpPr>
            <p:cNvPr id="78986" name="Line 20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7" name="Oval 20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61" name="Text Box 202"/>
          <p:cNvSpPr txBox="1">
            <a:spLocks noChangeArrowheads="1"/>
          </p:cNvSpPr>
          <p:nvPr/>
        </p:nvSpPr>
        <p:spPr bwMode="auto">
          <a:xfrm>
            <a:off x="3946525" y="2574925"/>
            <a:ext cx="788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sp>
        <p:nvSpPr>
          <p:cNvPr id="78862" name="Rectangle 203"/>
          <p:cNvSpPr>
            <a:spLocks noChangeArrowheads="1"/>
          </p:cNvSpPr>
          <p:nvPr/>
        </p:nvSpPr>
        <p:spPr bwMode="auto">
          <a:xfrm>
            <a:off x="1577975" y="3021013"/>
            <a:ext cx="790575" cy="45243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PYC</a:t>
            </a:r>
          </a:p>
        </p:txBody>
      </p:sp>
      <p:sp>
        <p:nvSpPr>
          <p:cNvPr id="78863" name="Rectangle 204"/>
          <p:cNvSpPr>
            <a:spLocks noChangeArrowheads="1"/>
          </p:cNvSpPr>
          <p:nvPr/>
        </p:nvSpPr>
        <p:spPr bwMode="auto">
          <a:xfrm>
            <a:off x="3630613" y="3024188"/>
            <a:ext cx="1262062" cy="449262"/>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SÁCH</a:t>
            </a:r>
          </a:p>
        </p:txBody>
      </p:sp>
      <p:sp>
        <p:nvSpPr>
          <p:cNvPr id="78864" name="Line 205"/>
          <p:cNvSpPr>
            <a:spLocks noChangeShapeType="1"/>
          </p:cNvSpPr>
          <p:nvPr/>
        </p:nvSpPr>
        <p:spPr bwMode="auto">
          <a:xfrm>
            <a:off x="2051050" y="2874963"/>
            <a:ext cx="221138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5" name="Line 206"/>
          <p:cNvSpPr>
            <a:spLocks noChangeShapeType="1"/>
          </p:cNvSpPr>
          <p:nvPr/>
        </p:nvSpPr>
        <p:spPr bwMode="auto">
          <a:xfrm>
            <a:off x="2051050" y="2874963"/>
            <a:ext cx="1588" cy="1492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6" name="Line 207"/>
          <p:cNvSpPr>
            <a:spLocks noChangeShapeType="1"/>
          </p:cNvSpPr>
          <p:nvPr/>
        </p:nvSpPr>
        <p:spPr bwMode="auto">
          <a:xfrm>
            <a:off x="4262438" y="2874963"/>
            <a:ext cx="0" cy="1492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7" name="Line 208"/>
          <p:cNvSpPr>
            <a:spLocks noChangeShapeType="1"/>
          </p:cNvSpPr>
          <p:nvPr/>
        </p:nvSpPr>
        <p:spPr bwMode="auto">
          <a:xfrm flipV="1">
            <a:off x="3157538" y="2574925"/>
            <a:ext cx="0" cy="3000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nvGrpSpPr>
          <p:cNvPr id="78868" name="Group 209"/>
          <p:cNvGrpSpPr>
            <a:grpSpLocks/>
          </p:cNvGrpSpPr>
          <p:nvPr/>
        </p:nvGrpSpPr>
        <p:grpSpPr bwMode="auto">
          <a:xfrm rot="10800000">
            <a:off x="1106488" y="3192463"/>
            <a:ext cx="487362" cy="147637"/>
            <a:chOff x="7380" y="4680"/>
            <a:chExt cx="556" cy="177"/>
          </a:xfrm>
        </p:grpSpPr>
        <p:sp>
          <p:nvSpPr>
            <p:cNvPr id="78984" name="Line 2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5" name="Oval 21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69" name="Text Box 212"/>
          <p:cNvSpPr txBox="1">
            <a:spLocks noChangeArrowheads="1"/>
          </p:cNvSpPr>
          <p:nvPr/>
        </p:nvSpPr>
        <p:spPr bwMode="auto">
          <a:xfrm>
            <a:off x="533400" y="3048000"/>
            <a:ext cx="4968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a:t>
            </a:r>
          </a:p>
        </p:txBody>
      </p:sp>
      <p:grpSp>
        <p:nvGrpSpPr>
          <p:cNvPr id="78870" name="Group 213"/>
          <p:cNvGrpSpPr>
            <a:grpSpLocks/>
          </p:cNvGrpSpPr>
          <p:nvPr/>
        </p:nvGrpSpPr>
        <p:grpSpPr bwMode="auto">
          <a:xfrm rot="7432248">
            <a:off x="3801270" y="3596481"/>
            <a:ext cx="461962" cy="155575"/>
            <a:chOff x="7380" y="4680"/>
            <a:chExt cx="556" cy="177"/>
          </a:xfrm>
        </p:grpSpPr>
        <p:sp>
          <p:nvSpPr>
            <p:cNvPr id="78982" name="Line 2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3" name="Oval 2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71" name="Text Box 216"/>
          <p:cNvSpPr txBox="1">
            <a:spLocks noChangeArrowheads="1"/>
          </p:cNvSpPr>
          <p:nvPr/>
        </p:nvSpPr>
        <p:spPr bwMode="auto">
          <a:xfrm>
            <a:off x="3124200" y="3849688"/>
            <a:ext cx="8223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giao</a:t>
            </a:r>
          </a:p>
        </p:txBody>
      </p:sp>
      <p:sp>
        <p:nvSpPr>
          <p:cNvPr id="78872" name="Rectangle 217"/>
          <p:cNvSpPr>
            <a:spLocks noChangeArrowheads="1"/>
          </p:cNvSpPr>
          <p:nvPr/>
        </p:nvSpPr>
        <p:spPr bwMode="auto">
          <a:xfrm>
            <a:off x="1524000" y="4672013"/>
            <a:ext cx="1160463" cy="59848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KHOA HỌC</a:t>
            </a:r>
          </a:p>
        </p:txBody>
      </p:sp>
      <p:sp>
        <p:nvSpPr>
          <p:cNvPr id="78873" name="AutoShape 218"/>
          <p:cNvSpPr>
            <a:spLocks noChangeArrowheads="1"/>
          </p:cNvSpPr>
          <p:nvPr/>
        </p:nvSpPr>
        <p:spPr bwMode="auto">
          <a:xfrm>
            <a:off x="1577975" y="3773488"/>
            <a:ext cx="947738" cy="54927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grpSp>
        <p:nvGrpSpPr>
          <p:cNvPr id="78874" name="Group 219"/>
          <p:cNvGrpSpPr>
            <a:grpSpLocks/>
          </p:cNvGrpSpPr>
          <p:nvPr/>
        </p:nvGrpSpPr>
        <p:grpSpPr bwMode="auto">
          <a:xfrm rot="10800000">
            <a:off x="1042988" y="4689475"/>
            <a:ext cx="488950" cy="146050"/>
            <a:chOff x="7380" y="4680"/>
            <a:chExt cx="556" cy="177"/>
          </a:xfrm>
        </p:grpSpPr>
        <p:sp>
          <p:nvSpPr>
            <p:cNvPr id="78980" name="Line 22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1" name="Oval 22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75" name="Text Box 222"/>
          <p:cNvSpPr txBox="1">
            <a:spLocks noChangeArrowheads="1"/>
          </p:cNvSpPr>
          <p:nvPr/>
        </p:nvSpPr>
        <p:spPr bwMode="auto">
          <a:xfrm>
            <a:off x="566738" y="4419600"/>
            <a:ext cx="400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NKH</a:t>
            </a:r>
          </a:p>
        </p:txBody>
      </p:sp>
      <p:grpSp>
        <p:nvGrpSpPr>
          <p:cNvPr id="78876" name="Group 223"/>
          <p:cNvGrpSpPr>
            <a:grpSpLocks/>
          </p:cNvGrpSpPr>
          <p:nvPr/>
        </p:nvGrpSpPr>
        <p:grpSpPr bwMode="auto">
          <a:xfrm rot="10800000">
            <a:off x="1042988" y="4926013"/>
            <a:ext cx="488950" cy="147637"/>
            <a:chOff x="7380" y="4680"/>
            <a:chExt cx="556" cy="177"/>
          </a:xfrm>
        </p:grpSpPr>
        <p:sp>
          <p:nvSpPr>
            <p:cNvPr id="78978" name="Line 22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9" name="Oval 22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77" name="Text Box 226"/>
          <p:cNvSpPr txBox="1">
            <a:spLocks noChangeArrowheads="1"/>
          </p:cNvSpPr>
          <p:nvPr/>
        </p:nvSpPr>
        <p:spPr bwMode="auto">
          <a:xfrm>
            <a:off x="261938" y="4857750"/>
            <a:ext cx="7048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vị</a:t>
            </a:r>
          </a:p>
        </p:txBody>
      </p:sp>
      <p:grpSp>
        <p:nvGrpSpPr>
          <p:cNvPr id="78878" name="Group 227"/>
          <p:cNvGrpSpPr>
            <a:grpSpLocks/>
          </p:cNvGrpSpPr>
          <p:nvPr/>
        </p:nvGrpSpPr>
        <p:grpSpPr bwMode="auto">
          <a:xfrm rot="10800000">
            <a:off x="1042988" y="5137150"/>
            <a:ext cx="488950" cy="147638"/>
            <a:chOff x="7380" y="4680"/>
            <a:chExt cx="556" cy="177"/>
          </a:xfrm>
        </p:grpSpPr>
        <p:sp>
          <p:nvSpPr>
            <p:cNvPr id="78976" name="Line 2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7" name="Oval 2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grpSp>
        <p:nvGrpSpPr>
          <p:cNvPr id="78879" name="Group 230"/>
          <p:cNvGrpSpPr>
            <a:grpSpLocks/>
          </p:cNvGrpSpPr>
          <p:nvPr/>
        </p:nvGrpSpPr>
        <p:grpSpPr bwMode="auto">
          <a:xfrm rot="8351095">
            <a:off x="1187450" y="5362575"/>
            <a:ext cx="488950" cy="147638"/>
            <a:chOff x="7380" y="4680"/>
            <a:chExt cx="556" cy="177"/>
          </a:xfrm>
        </p:grpSpPr>
        <p:sp>
          <p:nvSpPr>
            <p:cNvPr id="78974" name="Line 23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5" name="Oval 23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80" name="Text Box 233"/>
          <p:cNvSpPr txBox="1">
            <a:spLocks noChangeArrowheads="1"/>
          </p:cNvSpPr>
          <p:nvPr/>
        </p:nvSpPr>
        <p:spPr bwMode="auto">
          <a:xfrm>
            <a:off x="338138" y="5105400"/>
            <a:ext cx="669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Email</a:t>
            </a:r>
          </a:p>
        </p:txBody>
      </p:sp>
      <p:grpSp>
        <p:nvGrpSpPr>
          <p:cNvPr id="78881" name="Group 234"/>
          <p:cNvGrpSpPr>
            <a:grpSpLocks/>
          </p:cNvGrpSpPr>
          <p:nvPr/>
        </p:nvGrpSpPr>
        <p:grpSpPr bwMode="auto">
          <a:xfrm>
            <a:off x="1281113" y="4389438"/>
            <a:ext cx="155575" cy="747712"/>
            <a:chOff x="3059" y="4320"/>
            <a:chExt cx="177" cy="900"/>
          </a:xfrm>
        </p:grpSpPr>
        <p:sp>
          <p:nvSpPr>
            <p:cNvPr id="78972" name="Line 235"/>
            <p:cNvSpPr>
              <a:spLocks noChangeShapeType="1"/>
            </p:cNvSpPr>
            <p:nvPr/>
          </p:nvSpPr>
          <p:spPr bwMode="auto">
            <a:xfrm rot="5400000" flipH="1" flipV="1">
              <a:off x="2776" y="4859"/>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3" name="Oval 236"/>
            <p:cNvSpPr>
              <a:spLocks noChangeArrowheads="1"/>
            </p:cNvSpPr>
            <p:nvPr/>
          </p:nvSpPr>
          <p:spPr bwMode="auto">
            <a:xfrm rot="-5400000">
              <a:off x="3058" y="4321"/>
              <a:ext cx="180" cy="177"/>
            </a:xfrm>
            <a:prstGeom prst="ellipse">
              <a:avLst/>
            </a:prstGeom>
            <a:solidFill>
              <a:schemeClr val="tx2"/>
            </a:solidFill>
            <a:ln w="25400">
              <a:solidFill>
                <a:schemeClr val="tx2"/>
              </a:solidFill>
              <a:round/>
              <a:headEnd/>
              <a:tailEnd/>
            </a:ln>
          </p:spPr>
          <p:txBody>
            <a:bodyPr vert="eaVert"/>
            <a:lstStyle/>
            <a:p>
              <a:pPr algn="ctr"/>
              <a:endParaRPr lang="en-US" sz="1400">
                <a:solidFill>
                  <a:schemeClr val="tx2"/>
                </a:solidFill>
                <a:latin typeface="Tahoma" charset="0"/>
                <a:cs typeface="Tahoma" charset="0"/>
              </a:endParaRPr>
            </a:p>
          </p:txBody>
        </p:sp>
      </p:grpSp>
      <p:sp>
        <p:nvSpPr>
          <p:cNvPr id="78882" name="Text Box 237"/>
          <p:cNvSpPr txBox="1">
            <a:spLocks noChangeArrowheads="1"/>
          </p:cNvSpPr>
          <p:nvPr/>
        </p:nvSpPr>
        <p:spPr bwMode="auto">
          <a:xfrm>
            <a:off x="719138" y="5638800"/>
            <a:ext cx="9477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grpSp>
        <p:nvGrpSpPr>
          <p:cNvPr id="78883" name="Group 239"/>
          <p:cNvGrpSpPr>
            <a:grpSpLocks/>
          </p:cNvGrpSpPr>
          <p:nvPr/>
        </p:nvGrpSpPr>
        <p:grpSpPr bwMode="auto">
          <a:xfrm rot="313000">
            <a:off x="5594350" y="4714875"/>
            <a:ext cx="488950" cy="147638"/>
            <a:chOff x="7380" y="4680"/>
            <a:chExt cx="556" cy="177"/>
          </a:xfrm>
        </p:grpSpPr>
        <p:sp>
          <p:nvSpPr>
            <p:cNvPr id="78970" name="Line 24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1" name="Oval 24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4" name="Text Box 242"/>
          <p:cNvSpPr txBox="1">
            <a:spLocks noChangeArrowheads="1"/>
          </p:cNvSpPr>
          <p:nvPr/>
        </p:nvSpPr>
        <p:spPr bwMode="auto">
          <a:xfrm>
            <a:off x="6067425" y="4714875"/>
            <a:ext cx="6334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tiền</a:t>
            </a:r>
          </a:p>
        </p:txBody>
      </p:sp>
      <p:grpSp>
        <p:nvGrpSpPr>
          <p:cNvPr id="78885" name="Group 243"/>
          <p:cNvGrpSpPr>
            <a:grpSpLocks/>
          </p:cNvGrpSpPr>
          <p:nvPr/>
        </p:nvGrpSpPr>
        <p:grpSpPr bwMode="auto">
          <a:xfrm rot="6116758">
            <a:off x="4674394" y="5318919"/>
            <a:ext cx="461963" cy="155575"/>
            <a:chOff x="7380" y="4680"/>
            <a:chExt cx="556" cy="177"/>
          </a:xfrm>
        </p:grpSpPr>
        <p:sp>
          <p:nvSpPr>
            <p:cNvPr id="78968" name="Line 24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9" name="Oval 24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6" name="Text Box 246"/>
          <p:cNvSpPr txBox="1">
            <a:spLocks noChangeArrowheads="1"/>
          </p:cNvSpPr>
          <p:nvPr/>
        </p:nvSpPr>
        <p:spPr bwMode="auto">
          <a:xfrm>
            <a:off x="4572000" y="5715000"/>
            <a:ext cx="6302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Năm</a:t>
            </a:r>
          </a:p>
        </p:txBody>
      </p:sp>
      <p:grpSp>
        <p:nvGrpSpPr>
          <p:cNvPr id="78887" name="Group 247"/>
          <p:cNvGrpSpPr>
            <a:grpSpLocks/>
          </p:cNvGrpSpPr>
          <p:nvPr/>
        </p:nvGrpSpPr>
        <p:grpSpPr bwMode="auto">
          <a:xfrm rot="313000">
            <a:off x="5594350" y="5013325"/>
            <a:ext cx="488950" cy="147638"/>
            <a:chOff x="7380" y="4680"/>
            <a:chExt cx="556" cy="177"/>
          </a:xfrm>
        </p:grpSpPr>
        <p:sp>
          <p:nvSpPr>
            <p:cNvPr id="78966" name="Line 24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7" name="Oval 24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8" name="Text Box 250"/>
          <p:cNvSpPr txBox="1">
            <a:spLocks noChangeArrowheads="1"/>
          </p:cNvSpPr>
          <p:nvPr/>
        </p:nvSpPr>
        <p:spPr bwMode="auto">
          <a:xfrm>
            <a:off x="6067425" y="5013325"/>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Sử dụng</a:t>
            </a:r>
          </a:p>
        </p:txBody>
      </p:sp>
      <p:grpSp>
        <p:nvGrpSpPr>
          <p:cNvPr id="78889" name="Group 251"/>
          <p:cNvGrpSpPr>
            <a:grpSpLocks/>
          </p:cNvGrpSpPr>
          <p:nvPr/>
        </p:nvGrpSpPr>
        <p:grpSpPr bwMode="auto">
          <a:xfrm rot="4447974">
            <a:off x="5133975" y="5308600"/>
            <a:ext cx="461963" cy="157163"/>
            <a:chOff x="7380" y="4680"/>
            <a:chExt cx="556" cy="177"/>
          </a:xfrm>
        </p:grpSpPr>
        <p:sp>
          <p:nvSpPr>
            <p:cNvPr id="78964" name="Line 25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5" name="Oval 25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90" name="Text Box 254"/>
          <p:cNvSpPr txBox="1">
            <a:spLocks noChangeArrowheads="1"/>
          </p:cNvSpPr>
          <p:nvPr/>
        </p:nvSpPr>
        <p:spPr bwMode="auto">
          <a:xfrm>
            <a:off x="5487988" y="5462588"/>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Ghi chú</a:t>
            </a:r>
          </a:p>
        </p:txBody>
      </p:sp>
      <p:sp>
        <p:nvSpPr>
          <p:cNvPr id="78891" name="Line 256"/>
          <p:cNvSpPr>
            <a:spLocks noChangeShapeType="1"/>
          </p:cNvSpPr>
          <p:nvPr/>
        </p:nvSpPr>
        <p:spPr bwMode="auto">
          <a:xfrm>
            <a:off x="2684463" y="4962525"/>
            <a:ext cx="314325"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892" name="Group 259"/>
          <p:cNvGrpSpPr>
            <a:grpSpLocks/>
          </p:cNvGrpSpPr>
          <p:nvPr/>
        </p:nvGrpSpPr>
        <p:grpSpPr bwMode="auto">
          <a:xfrm rot="8857991">
            <a:off x="4192588" y="4637088"/>
            <a:ext cx="157162" cy="874712"/>
            <a:chOff x="5409" y="3780"/>
            <a:chExt cx="178" cy="907"/>
          </a:xfrm>
        </p:grpSpPr>
        <p:sp>
          <p:nvSpPr>
            <p:cNvPr id="78962" name="Line 260"/>
            <p:cNvSpPr>
              <a:spLocks noChangeShapeType="1"/>
            </p:cNvSpPr>
            <p:nvPr/>
          </p:nvSpPr>
          <p:spPr bwMode="auto">
            <a:xfrm rot="-5400000" flipH="1" flipV="1">
              <a:off x="5182" y="4093"/>
              <a:ext cx="711" cy="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3" name="Oval 261"/>
            <p:cNvSpPr>
              <a:spLocks noChangeArrowheads="1"/>
            </p:cNvSpPr>
            <p:nvPr/>
          </p:nvSpPr>
          <p:spPr bwMode="auto">
            <a:xfrm rot="5400000">
              <a:off x="5408" y="4508"/>
              <a:ext cx="180" cy="178"/>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893" name="Line 262"/>
          <p:cNvSpPr>
            <a:spLocks noChangeShapeType="1"/>
          </p:cNvSpPr>
          <p:nvPr/>
        </p:nvSpPr>
        <p:spPr bwMode="auto">
          <a:xfrm>
            <a:off x="2051050" y="3490913"/>
            <a:ext cx="0"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4" name="Line 263"/>
          <p:cNvSpPr>
            <a:spLocks noChangeShapeType="1"/>
          </p:cNvSpPr>
          <p:nvPr/>
        </p:nvSpPr>
        <p:spPr bwMode="auto">
          <a:xfrm>
            <a:off x="2051050" y="4364038"/>
            <a:ext cx="1588"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5" name="Line 267"/>
          <p:cNvSpPr>
            <a:spLocks noChangeShapeType="1"/>
          </p:cNvSpPr>
          <p:nvPr/>
        </p:nvSpPr>
        <p:spPr bwMode="auto">
          <a:xfrm>
            <a:off x="4892675" y="3390900"/>
            <a:ext cx="474663" cy="1000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6" name="Line 268"/>
          <p:cNvSpPr>
            <a:spLocks noChangeShapeType="1"/>
          </p:cNvSpPr>
          <p:nvPr/>
        </p:nvSpPr>
        <p:spPr bwMode="auto">
          <a:xfrm>
            <a:off x="3471863" y="2351088"/>
            <a:ext cx="12636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7" name="Line 269"/>
          <p:cNvSpPr>
            <a:spLocks noChangeShapeType="1"/>
          </p:cNvSpPr>
          <p:nvPr/>
        </p:nvSpPr>
        <p:spPr bwMode="auto">
          <a:xfrm>
            <a:off x="5410200" y="2362200"/>
            <a:ext cx="762000" cy="152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898" name="Group 270"/>
          <p:cNvGrpSpPr>
            <a:grpSpLocks/>
          </p:cNvGrpSpPr>
          <p:nvPr/>
        </p:nvGrpSpPr>
        <p:grpSpPr bwMode="auto">
          <a:xfrm rot="-8649741">
            <a:off x="4392613" y="1957388"/>
            <a:ext cx="487362" cy="147637"/>
            <a:chOff x="7380" y="4680"/>
            <a:chExt cx="556" cy="177"/>
          </a:xfrm>
        </p:grpSpPr>
        <p:sp>
          <p:nvSpPr>
            <p:cNvPr id="78960" name="Line 27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1" name="Oval 27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99" name="Text Box 273"/>
          <p:cNvSpPr txBox="1">
            <a:spLocks noChangeArrowheads="1"/>
          </p:cNvSpPr>
          <p:nvPr/>
        </p:nvSpPr>
        <p:spPr bwMode="auto">
          <a:xfrm>
            <a:off x="3581400" y="1752600"/>
            <a:ext cx="788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grpSp>
        <p:nvGrpSpPr>
          <p:cNvPr id="78900" name="Group 274"/>
          <p:cNvGrpSpPr>
            <a:grpSpLocks/>
          </p:cNvGrpSpPr>
          <p:nvPr/>
        </p:nvGrpSpPr>
        <p:grpSpPr bwMode="auto">
          <a:xfrm rot="3086689">
            <a:off x="5155407" y="2590006"/>
            <a:ext cx="463550" cy="157163"/>
            <a:chOff x="7380" y="4680"/>
            <a:chExt cx="556" cy="177"/>
          </a:xfrm>
        </p:grpSpPr>
        <p:sp>
          <p:nvSpPr>
            <p:cNvPr id="78958" name="Line 27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9" name="Oval 27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1" name="Text Box 277"/>
          <p:cNvSpPr txBox="1">
            <a:spLocks noChangeArrowheads="1"/>
          </p:cNvSpPr>
          <p:nvPr/>
        </p:nvSpPr>
        <p:spPr bwMode="auto">
          <a:xfrm>
            <a:off x="5181600" y="2895600"/>
            <a:ext cx="787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78902" name="Group 278"/>
          <p:cNvGrpSpPr>
            <a:grpSpLocks/>
          </p:cNvGrpSpPr>
          <p:nvPr/>
        </p:nvGrpSpPr>
        <p:grpSpPr bwMode="auto">
          <a:xfrm rot="-6665025">
            <a:off x="6318250" y="1997075"/>
            <a:ext cx="461963" cy="157163"/>
            <a:chOff x="7380" y="4680"/>
            <a:chExt cx="556" cy="177"/>
          </a:xfrm>
        </p:grpSpPr>
        <p:sp>
          <p:nvSpPr>
            <p:cNvPr id="78956" name="Line 27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7" name="Oval 280"/>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903" name="Text Box 281"/>
          <p:cNvSpPr txBox="1">
            <a:spLocks noChangeArrowheads="1"/>
          </p:cNvSpPr>
          <p:nvPr/>
        </p:nvSpPr>
        <p:spPr bwMode="auto">
          <a:xfrm>
            <a:off x="5997575" y="16764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sách</a:t>
            </a:r>
          </a:p>
        </p:txBody>
      </p:sp>
      <p:grpSp>
        <p:nvGrpSpPr>
          <p:cNvPr id="78904" name="Group 282"/>
          <p:cNvGrpSpPr>
            <a:grpSpLocks/>
          </p:cNvGrpSpPr>
          <p:nvPr/>
        </p:nvGrpSpPr>
        <p:grpSpPr bwMode="auto">
          <a:xfrm>
            <a:off x="7315200" y="2514600"/>
            <a:ext cx="487363" cy="149225"/>
            <a:chOff x="7380" y="4680"/>
            <a:chExt cx="556" cy="177"/>
          </a:xfrm>
        </p:grpSpPr>
        <p:sp>
          <p:nvSpPr>
            <p:cNvPr id="78954" name="Line 28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5" name="Oval 28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5" name="Text Box 285"/>
          <p:cNvSpPr txBox="1">
            <a:spLocks noChangeArrowheads="1"/>
          </p:cNvSpPr>
          <p:nvPr/>
        </p:nvSpPr>
        <p:spPr bwMode="auto">
          <a:xfrm>
            <a:off x="7104063" y="1695450"/>
            <a:ext cx="787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sách</a:t>
            </a:r>
          </a:p>
        </p:txBody>
      </p:sp>
      <p:grpSp>
        <p:nvGrpSpPr>
          <p:cNvPr id="78906" name="Group 286"/>
          <p:cNvGrpSpPr>
            <a:grpSpLocks/>
          </p:cNvGrpSpPr>
          <p:nvPr/>
        </p:nvGrpSpPr>
        <p:grpSpPr bwMode="auto">
          <a:xfrm rot="1020477">
            <a:off x="7315200" y="2667000"/>
            <a:ext cx="487363" cy="147638"/>
            <a:chOff x="7380" y="4680"/>
            <a:chExt cx="556" cy="177"/>
          </a:xfrm>
        </p:grpSpPr>
        <p:sp>
          <p:nvSpPr>
            <p:cNvPr id="78952" name="Line 28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3" name="Oval 28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7" name="Text Box 289"/>
          <p:cNvSpPr txBox="1">
            <a:spLocks noChangeArrowheads="1"/>
          </p:cNvSpPr>
          <p:nvPr/>
        </p:nvSpPr>
        <p:spPr bwMode="auto">
          <a:xfrm>
            <a:off x="7772400" y="28194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sp>
        <p:nvSpPr>
          <p:cNvPr id="78908" name="Rectangle 290"/>
          <p:cNvSpPr>
            <a:spLocks noChangeArrowheads="1"/>
          </p:cNvSpPr>
          <p:nvPr/>
        </p:nvSpPr>
        <p:spPr bwMode="auto">
          <a:xfrm>
            <a:off x="6313488" y="3922713"/>
            <a:ext cx="1154112" cy="59848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grpSp>
        <p:nvGrpSpPr>
          <p:cNvPr id="78909" name="Group 291"/>
          <p:cNvGrpSpPr>
            <a:grpSpLocks/>
          </p:cNvGrpSpPr>
          <p:nvPr/>
        </p:nvGrpSpPr>
        <p:grpSpPr bwMode="auto">
          <a:xfrm>
            <a:off x="7467600" y="3940175"/>
            <a:ext cx="488950" cy="147638"/>
            <a:chOff x="7380" y="4680"/>
            <a:chExt cx="556" cy="177"/>
          </a:xfrm>
        </p:grpSpPr>
        <p:sp>
          <p:nvSpPr>
            <p:cNvPr id="78950" name="Line 29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1" name="Oval 29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910" name="Text Box 294"/>
          <p:cNvSpPr txBox="1">
            <a:spLocks noChangeArrowheads="1"/>
          </p:cNvSpPr>
          <p:nvPr/>
        </p:nvSpPr>
        <p:spPr bwMode="auto">
          <a:xfrm>
            <a:off x="8016875" y="3922713"/>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số</a:t>
            </a:r>
          </a:p>
        </p:txBody>
      </p:sp>
      <p:grpSp>
        <p:nvGrpSpPr>
          <p:cNvPr id="78911" name="Group 295"/>
          <p:cNvGrpSpPr>
            <a:grpSpLocks/>
          </p:cNvGrpSpPr>
          <p:nvPr/>
        </p:nvGrpSpPr>
        <p:grpSpPr bwMode="auto">
          <a:xfrm>
            <a:off x="7467600" y="4240213"/>
            <a:ext cx="488950" cy="147637"/>
            <a:chOff x="7380" y="4680"/>
            <a:chExt cx="556" cy="177"/>
          </a:xfrm>
        </p:grpSpPr>
        <p:sp>
          <p:nvSpPr>
            <p:cNvPr id="78948" name="Line 29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9" name="Oval 29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8912" name="Group 299"/>
          <p:cNvGrpSpPr>
            <a:grpSpLocks/>
          </p:cNvGrpSpPr>
          <p:nvPr/>
        </p:nvGrpSpPr>
        <p:grpSpPr bwMode="auto">
          <a:xfrm rot="1020477">
            <a:off x="7467600" y="4538663"/>
            <a:ext cx="488950" cy="149225"/>
            <a:chOff x="7380" y="4680"/>
            <a:chExt cx="556" cy="177"/>
          </a:xfrm>
        </p:grpSpPr>
        <p:sp>
          <p:nvSpPr>
            <p:cNvPr id="78946" name="Line 30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7" name="Oval 30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13" name="Text Box 302"/>
          <p:cNvSpPr txBox="1">
            <a:spLocks noChangeArrowheads="1"/>
          </p:cNvSpPr>
          <p:nvPr/>
        </p:nvSpPr>
        <p:spPr bwMode="auto">
          <a:xfrm>
            <a:off x="8016875" y="45212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sp>
        <p:nvSpPr>
          <p:cNvPr id="78914" name="Line 303"/>
          <p:cNvSpPr>
            <a:spLocks noChangeShapeType="1"/>
          </p:cNvSpPr>
          <p:nvPr/>
        </p:nvSpPr>
        <p:spPr bwMode="auto">
          <a:xfrm>
            <a:off x="5840413" y="3840163"/>
            <a:ext cx="473075"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915" name="Group 304"/>
          <p:cNvGrpSpPr>
            <a:grpSpLocks/>
          </p:cNvGrpSpPr>
          <p:nvPr/>
        </p:nvGrpSpPr>
        <p:grpSpPr bwMode="auto">
          <a:xfrm rot="-3977841">
            <a:off x="6798470" y="1974056"/>
            <a:ext cx="461962" cy="155575"/>
            <a:chOff x="7380" y="4680"/>
            <a:chExt cx="556" cy="177"/>
          </a:xfrm>
        </p:grpSpPr>
        <p:sp>
          <p:nvSpPr>
            <p:cNvPr id="78944" name="Line 30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5" name="Oval 30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8916" name="Group 307"/>
          <p:cNvGrpSpPr>
            <a:grpSpLocks/>
          </p:cNvGrpSpPr>
          <p:nvPr/>
        </p:nvGrpSpPr>
        <p:grpSpPr bwMode="auto">
          <a:xfrm>
            <a:off x="7315200" y="2293938"/>
            <a:ext cx="487363" cy="147637"/>
            <a:chOff x="7380" y="4680"/>
            <a:chExt cx="556" cy="177"/>
          </a:xfrm>
        </p:grpSpPr>
        <p:sp>
          <p:nvSpPr>
            <p:cNvPr id="78942" name="Line 30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3" name="Oval 30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17" name="Text Box 310"/>
          <p:cNvSpPr txBox="1">
            <a:spLocks noChangeArrowheads="1"/>
          </p:cNvSpPr>
          <p:nvPr/>
        </p:nvSpPr>
        <p:spPr bwMode="auto">
          <a:xfrm>
            <a:off x="7815263" y="22098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trang</a:t>
            </a:r>
          </a:p>
        </p:txBody>
      </p:sp>
      <p:sp>
        <p:nvSpPr>
          <p:cNvPr id="78918" name="Text Box 311"/>
          <p:cNvSpPr txBox="1">
            <a:spLocks noChangeArrowheads="1"/>
          </p:cNvSpPr>
          <p:nvPr/>
        </p:nvSpPr>
        <p:spPr bwMode="auto">
          <a:xfrm>
            <a:off x="7772400" y="2498725"/>
            <a:ext cx="10239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Ngôn ngữ</a:t>
            </a:r>
          </a:p>
        </p:txBody>
      </p:sp>
      <p:sp>
        <p:nvSpPr>
          <p:cNvPr id="78919" name="AutoShape 312"/>
          <p:cNvSpPr>
            <a:spLocks noChangeArrowheads="1"/>
          </p:cNvSpPr>
          <p:nvPr/>
        </p:nvSpPr>
        <p:spPr bwMode="auto">
          <a:xfrm>
            <a:off x="6472238" y="2886075"/>
            <a:ext cx="942975" cy="87630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Cung cấp</a:t>
            </a:r>
          </a:p>
        </p:txBody>
      </p:sp>
      <p:sp>
        <p:nvSpPr>
          <p:cNvPr id="78920" name="Line 313"/>
          <p:cNvSpPr>
            <a:spLocks noChangeShapeType="1"/>
          </p:cNvSpPr>
          <p:nvPr/>
        </p:nvSpPr>
        <p:spPr bwMode="auto">
          <a:xfrm>
            <a:off x="6945313" y="2725738"/>
            <a:ext cx="0" cy="1492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21" name="Line 314"/>
          <p:cNvSpPr>
            <a:spLocks noChangeShapeType="1"/>
          </p:cNvSpPr>
          <p:nvPr/>
        </p:nvSpPr>
        <p:spPr bwMode="auto">
          <a:xfrm>
            <a:off x="6934200" y="3733800"/>
            <a:ext cx="11113" cy="1889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22" name="Text Box 315"/>
          <p:cNvSpPr txBox="1">
            <a:spLocks noChangeArrowheads="1"/>
          </p:cNvSpPr>
          <p:nvPr/>
        </p:nvSpPr>
        <p:spPr bwMode="auto">
          <a:xfrm>
            <a:off x="2051050" y="3473450"/>
            <a:ext cx="4746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3" name="Text Box 316"/>
          <p:cNvSpPr txBox="1">
            <a:spLocks noChangeArrowheads="1"/>
          </p:cNvSpPr>
          <p:nvPr/>
        </p:nvSpPr>
        <p:spPr bwMode="auto">
          <a:xfrm>
            <a:off x="2051050" y="4371975"/>
            <a:ext cx="4746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24" name="Text Box 317"/>
          <p:cNvSpPr txBox="1">
            <a:spLocks noChangeArrowheads="1"/>
          </p:cNvSpPr>
          <p:nvPr/>
        </p:nvSpPr>
        <p:spPr bwMode="auto">
          <a:xfrm>
            <a:off x="2684463" y="4672013"/>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25" name="Text Box 318"/>
          <p:cNvSpPr txBox="1">
            <a:spLocks noChangeArrowheads="1"/>
          </p:cNvSpPr>
          <p:nvPr/>
        </p:nvSpPr>
        <p:spPr bwMode="auto">
          <a:xfrm>
            <a:off x="3733800" y="5029200"/>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6" name="Text Box 319"/>
          <p:cNvSpPr txBox="1">
            <a:spLocks noChangeArrowheads="1"/>
          </p:cNvSpPr>
          <p:nvPr/>
        </p:nvSpPr>
        <p:spPr bwMode="auto">
          <a:xfrm>
            <a:off x="3471863" y="2125663"/>
            <a:ext cx="474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27" name="Text Box 320"/>
          <p:cNvSpPr txBox="1">
            <a:spLocks noChangeArrowheads="1"/>
          </p:cNvSpPr>
          <p:nvPr/>
        </p:nvSpPr>
        <p:spPr bwMode="auto">
          <a:xfrm>
            <a:off x="5562600" y="2214563"/>
            <a:ext cx="4730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28" name="Text Box 321"/>
          <p:cNvSpPr txBox="1">
            <a:spLocks noChangeArrowheads="1"/>
          </p:cNvSpPr>
          <p:nvPr/>
        </p:nvSpPr>
        <p:spPr bwMode="auto">
          <a:xfrm>
            <a:off x="6945313" y="2725738"/>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9" name="Text Box 322"/>
          <p:cNvSpPr txBox="1">
            <a:spLocks noChangeArrowheads="1"/>
          </p:cNvSpPr>
          <p:nvPr/>
        </p:nvSpPr>
        <p:spPr bwMode="auto">
          <a:xfrm>
            <a:off x="6994525" y="3622675"/>
            <a:ext cx="473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30" name="Text Box 323"/>
          <p:cNvSpPr txBox="1">
            <a:spLocks noChangeArrowheads="1"/>
          </p:cNvSpPr>
          <p:nvPr/>
        </p:nvSpPr>
        <p:spPr bwMode="auto">
          <a:xfrm>
            <a:off x="5699125" y="4044950"/>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31" name="Text Box 324"/>
          <p:cNvSpPr txBox="1">
            <a:spLocks noChangeArrowheads="1"/>
          </p:cNvSpPr>
          <p:nvPr/>
        </p:nvSpPr>
        <p:spPr bwMode="auto">
          <a:xfrm>
            <a:off x="4892675" y="3175000"/>
            <a:ext cx="4746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32" name="Text Box 325"/>
          <p:cNvSpPr txBox="1">
            <a:spLocks noChangeArrowheads="1"/>
          </p:cNvSpPr>
          <p:nvPr/>
        </p:nvSpPr>
        <p:spPr bwMode="auto">
          <a:xfrm>
            <a:off x="2684463" y="2574925"/>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chemeClr val="tx2"/>
                </a:solidFill>
                <a:cs typeface="Tahoma" charset="0"/>
              </a:rPr>
              <a:t>(t,e)</a:t>
            </a:r>
            <a:endParaRPr lang="en-US" sz="1400">
              <a:solidFill>
                <a:schemeClr val="tx2"/>
              </a:solidFill>
              <a:cs typeface="Tahoma" charset="0"/>
            </a:endParaRPr>
          </a:p>
        </p:txBody>
      </p:sp>
      <p:cxnSp>
        <p:nvCxnSpPr>
          <p:cNvPr id="436" name="Straight Connector 435"/>
          <p:cNvCxnSpPr/>
          <p:nvPr/>
        </p:nvCxnSpPr>
        <p:spPr>
          <a:xfrm>
            <a:off x="4114800" y="5334000"/>
            <a:ext cx="9144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3886200" y="4953000"/>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8935" name="AutoShape 255"/>
          <p:cNvSpPr>
            <a:spLocks noChangeArrowheads="1"/>
          </p:cNvSpPr>
          <p:nvPr/>
        </p:nvSpPr>
        <p:spPr bwMode="auto">
          <a:xfrm>
            <a:off x="2998788" y="4672013"/>
            <a:ext cx="947737" cy="547687"/>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Cấp</a:t>
            </a:r>
          </a:p>
        </p:txBody>
      </p:sp>
      <p:sp>
        <p:nvSpPr>
          <p:cNvPr id="78936" name="Rectangle 238"/>
          <p:cNvSpPr>
            <a:spLocks noChangeArrowheads="1"/>
          </p:cNvSpPr>
          <p:nvPr/>
        </p:nvSpPr>
        <p:spPr bwMode="auto">
          <a:xfrm>
            <a:off x="4332288" y="4714875"/>
            <a:ext cx="1262062" cy="447675"/>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NGÂN SÁCH</a:t>
            </a:r>
          </a:p>
        </p:txBody>
      </p:sp>
      <p:sp>
        <p:nvSpPr>
          <p:cNvPr id="78937" name="Text Box 294"/>
          <p:cNvSpPr txBox="1">
            <a:spLocks noChangeArrowheads="1"/>
          </p:cNvSpPr>
          <p:nvPr/>
        </p:nvSpPr>
        <p:spPr bwMode="auto">
          <a:xfrm>
            <a:off x="7969250" y="4195763"/>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NCC</a:t>
            </a:r>
          </a:p>
        </p:txBody>
      </p:sp>
      <p:sp>
        <p:nvSpPr>
          <p:cNvPr id="78938" name="AutoShape 265"/>
          <p:cNvSpPr>
            <a:spLocks noChangeArrowheads="1"/>
          </p:cNvSpPr>
          <p:nvPr/>
        </p:nvSpPr>
        <p:spPr bwMode="auto">
          <a:xfrm>
            <a:off x="4448175" y="1897063"/>
            <a:ext cx="1038225" cy="87630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CT phiếu</a:t>
            </a:r>
          </a:p>
        </p:txBody>
      </p:sp>
      <p:sp>
        <p:nvSpPr>
          <p:cNvPr id="78939" name="Rectangle 264"/>
          <p:cNvSpPr>
            <a:spLocks noChangeArrowheads="1"/>
          </p:cNvSpPr>
          <p:nvPr/>
        </p:nvSpPr>
        <p:spPr bwMode="auto">
          <a:xfrm>
            <a:off x="6156325" y="2276475"/>
            <a:ext cx="1235075" cy="449263"/>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SÁCH</a:t>
            </a:r>
          </a:p>
        </p:txBody>
      </p:sp>
      <p:sp>
        <p:nvSpPr>
          <p:cNvPr id="78940" name="AutoShape 266"/>
          <p:cNvSpPr>
            <a:spLocks noChangeArrowheads="1"/>
          </p:cNvSpPr>
          <p:nvPr/>
        </p:nvSpPr>
        <p:spPr bwMode="auto">
          <a:xfrm>
            <a:off x="5049838" y="3324225"/>
            <a:ext cx="947737" cy="7477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Đặt</a:t>
            </a:r>
          </a:p>
        </p:txBody>
      </p:sp>
      <p:sp>
        <p:nvSpPr>
          <p:cNvPr id="78941" name="Oval 328"/>
          <p:cNvSpPr>
            <a:spLocks noChangeArrowheads="1"/>
          </p:cNvSpPr>
          <p:nvPr/>
        </p:nvSpPr>
        <p:spPr bwMode="auto">
          <a:xfrm>
            <a:off x="1295400" y="1905000"/>
            <a:ext cx="3810000" cy="2133600"/>
          </a:xfrm>
          <a:prstGeom prst="ellipse">
            <a:avLst/>
          </a:prstGeom>
          <a:noFill/>
          <a:ln w="25400">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3200">
              <a:latin typeface="Tahoma" charset="0"/>
            </a:endParaRPr>
          </a:p>
        </p:txBody>
      </p:sp>
    </p:spTree>
    <p:extLst>
      <p:ext uri="{BB962C8B-B14F-4D97-AF65-F5344CB8AC3E}">
        <p14:creationId xmlns:p14="http://schemas.microsoft.com/office/powerpoint/2010/main" val="38106577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4" name="Rectangle 22"/>
          <p:cNvSpPr>
            <a:spLocks noGrp="1" noChangeArrowheads="1"/>
          </p:cNvSpPr>
          <p:nvPr>
            <p:ph type="title"/>
          </p:nvPr>
        </p:nvSpPr>
        <p:spPr/>
        <p:txBody>
          <a:bodyPr/>
          <a:lstStyle/>
          <a:p>
            <a:r>
              <a:rPr lang="en-US"/>
              <a:t>Chiến lược phối hợp</a:t>
            </a:r>
          </a:p>
        </p:txBody>
      </p:sp>
      <p:sp>
        <p:nvSpPr>
          <p:cNvPr id="2" name="Content Placeholder 1"/>
          <p:cNvSpPr>
            <a:spLocks noGrp="1"/>
          </p:cNvSpPr>
          <p:nvPr>
            <p:ph idx="1"/>
          </p:nvPr>
        </p:nvSpPr>
        <p:spPr/>
        <p:txBody>
          <a:bodyPr/>
          <a:lstStyle/>
          <a:p>
            <a:endParaRPr lang="en-US"/>
          </a:p>
        </p:txBody>
      </p:sp>
      <p:sp>
        <p:nvSpPr>
          <p:cNvPr id="22" name="AutoShape 159"/>
          <p:cNvSpPr>
            <a:spLocks noChangeArrowheads="1"/>
          </p:cNvSpPr>
          <p:nvPr/>
        </p:nvSpPr>
        <p:spPr bwMode="auto">
          <a:xfrm>
            <a:off x="2971800" y="1066800"/>
            <a:ext cx="3505200" cy="1371600"/>
          </a:xfrm>
          <a:prstGeom prst="irregularSeal2">
            <a:avLst/>
          </a:prstGeom>
          <a:solidFill>
            <a:schemeClr val="accent1">
              <a:lumMod val="60000"/>
              <a:lumOff val="40000"/>
            </a:schemeClr>
          </a:solidFill>
          <a:ln w="25400">
            <a:solidFill>
              <a:schemeClr val="accent1"/>
            </a:solidFill>
            <a:miter lim="800000"/>
            <a:headEnd/>
            <a:tailEnd/>
          </a:ln>
          <a:effectLst>
            <a:outerShdw dist="35921" dir="2700000" algn="ctr" rotWithShape="0">
              <a:schemeClr val="bg2"/>
            </a:outerShdw>
          </a:effectLst>
        </p:spPr>
        <p:txBody>
          <a:bodyPr wrap="none" anchor="ctr"/>
          <a:lstStyle/>
          <a:p>
            <a:r>
              <a:rPr lang="en-US" sz="1400" b="1">
                <a:solidFill>
                  <a:schemeClr val="tx2"/>
                </a:solidFill>
                <a:latin typeface="Tahoma" charset="0"/>
              </a:rPr>
              <a:t>Lãnh vực ứng dụng</a:t>
            </a:r>
          </a:p>
        </p:txBody>
      </p:sp>
      <p:sp>
        <p:nvSpPr>
          <p:cNvPr id="25" name="AutoShape 160"/>
          <p:cNvSpPr>
            <a:spLocks noChangeArrowheads="1"/>
          </p:cNvSpPr>
          <p:nvPr/>
        </p:nvSpPr>
        <p:spPr bwMode="auto">
          <a:xfrm>
            <a:off x="457200" y="2590800"/>
            <a:ext cx="3429000" cy="1447800"/>
          </a:xfrm>
          <a:prstGeom prst="irregularSeal2">
            <a:avLst/>
          </a:prstGeom>
          <a:solidFill>
            <a:srgbClr val="A6C36B"/>
          </a:solidFill>
          <a:ln w="25400">
            <a:solidFill>
              <a:srgbClr val="81A042"/>
            </a:solidFill>
            <a:miter lim="800000"/>
            <a:headEnd/>
            <a:tailEnd/>
          </a:ln>
          <a:effectLst>
            <a:outerShdw dist="35921" dir="2700000" algn="ctr" rotWithShape="0">
              <a:schemeClr val="bg2"/>
            </a:outerShdw>
          </a:effectLst>
        </p:spPr>
        <p:txBody>
          <a:bodyPr wrap="none" anchor="ctr"/>
          <a:lstStyle/>
          <a:p>
            <a:r>
              <a:rPr lang="en-US" sz="1400" b="1">
                <a:solidFill>
                  <a:srgbClr val="006600"/>
                </a:solidFill>
                <a:latin typeface="Tahoma" charset="0"/>
              </a:rPr>
              <a:t>Lãnh vực ứng dụng 1</a:t>
            </a:r>
          </a:p>
        </p:txBody>
      </p:sp>
      <p:sp>
        <p:nvSpPr>
          <p:cNvPr id="26" name="AutoShape 161"/>
          <p:cNvSpPr>
            <a:spLocks noChangeArrowheads="1"/>
          </p:cNvSpPr>
          <p:nvPr/>
        </p:nvSpPr>
        <p:spPr bwMode="auto">
          <a:xfrm>
            <a:off x="5334000" y="2514600"/>
            <a:ext cx="3200400" cy="1524000"/>
          </a:xfrm>
          <a:prstGeom prst="irregularSeal2">
            <a:avLst/>
          </a:prstGeom>
          <a:solidFill>
            <a:srgbClr val="A6C36B"/>
          </a:solidFill>
          <a:ln w="25400">
            <a:solidFill>
              <a:srgbClr val="81A042"/>
            </a:solidFill>
            <a:miter lim="800000"/>
            <a:headEnd/>
            <a:tailEnd/>
          </a:ln>
          <a:effectLst>
            <a:outerShdw dist="35921" dir="2700000" algn="ctr" rotWithShape="0">
              <a:schemeClr val="bg2"/>
            </a:outerShdw>
          </a:effectLst>
        </p:spPr>
        <p:txBody>
          <a:bodyPr wrap="none" anchor="ctr"/>
          <a:lstStyle/>
          <a:p>
            <a:r>
              <a:rPr lang="en-US" sz="1400" b="1">
                <a:solidFill>
                  <a:srgbClr val="006600"/>
                </a:solidFill>
                <a:latin typeface="Tahoma" charset="0"/>
              </a:rPr>
              <a:t>Lãnh vực ứng dụng 2</a:t>
            </a:r>
          </a:p>
        </p:txBody>
      </p:sp>
      <p:sp>
        <p:nvSpPr>
          <p:cNvPr id="27" name="Oval 162"/>
          <p:cNvSpPr>
            <a:spLocks noChangeArrowheads="1"/>
          </p:cNvSpPr>
          <p:nvPr/>
        </p:nvSpPr>
        <p:spPr bwMode="auto">
          <a:xfrm>
            <a:off x="3581400" y="4114800"/>
            <a:ext cx="1828800" cy="533400"/>
          </a:xfrm>
          <a:prstGeom prst="ellipse">
            <a:avLst/>
          </a:prstGeom>
          <a:solidFill>
            <a:schemeClr val="accent4">
              <a:lumMod val="60000"/>
              <a:lumOff val="40000"/>
            </a:schemeClr>
          </a:solidFill>
          <a:ln w="25400">
            <a:solidFill>
              <a:schemeClr val="accent4">
                <a:lumMod val="75000"/>
              </a:schemeClr>
            </a:solidFill>
            <a:round/>
            <a:headEnd/>
            <a:tailEnd/>
          </a:ln>
          <a:effectLst>
            <a:outerShdw dist="35921" dir="2700000" algn="ctr" rotWithShape="0">
              <a:schemeClr val="bg2"/>
            </a:outerShdw>
          </a:effectLst>
        </p:spPr>
        <p:txBody>
          <a:bodyPr wrap="none" anchor="ctr"/>
          <a:lstStyle/>
          <a:p>
            <a:r>
              <a:rPr lang="en-US" sz="1400" b="1">
                <a:solidFill>
                  <a:srgbClr val="604A7B"/>
                </a:solidFill>
                <a:latin typeface="Tahoma" charset="0"/>
              </a:rPr>
              <a:t>Lược đồ khung</a:t>
            </a:r>
          </a:p>
        </p:txBody>
      </p:sp>
      <p:sp>
        <p:nvSpPr>
          <p:cNvPr id="28" name="Oval 163"/>
          <p:cNvSpPr>
            <a:spLocks noChangeArrowheads="1"/>
          </p:cNvSpPr>
          <p:nvPr/>
        </p:nvSpPr>
        <p:spPr bwMode="auto">
          <a:xfrm>
            <a:off x="1066800" y="4800600"/>
            <a:ext cx="1828800" cy="533400"/>
          </a:xfrm>
          <a:prstGeom prst="ellipse">
            <a:avLst/>
          </a:prstGeom>
          <a:solidFill>
            <a:schemeClr val="accent6">
              <a:lumMod val="60000"/>
              <a:lumOff val="40000"/>
            </a:schemeClr>
          </a:solidFill>
          <a:ln w="25400">
            <a:solidFill>
              <a:schemeClr val="accent6">
                <a:lumMod val="75000"/>
              </a:schemeClr>
            </a:solidFill>
            <a:round/>
            <a:headEnd/>
            <a:tailEnd/>
          </a:ln>
          <a:effectLst>
            <a:outerShdw dist="35921" dir="2700000" algn="ctr" rotWithShape="0">
              <a:schemeClr val="bg2"/>
            </a:outerShdw>
          </a:effectLst>
        </p:spPr>
        <p:txBody>
          <a:bodyPr wrap="none" anchor="ctr"/>
          <a:lstStyle/>
          <a:p>
            <a:r>
              <a:rPr lang="en-US" sz="1400" b="1">
                <a:solidFill>
                  <a:srgbClr val="E46C0A"/>
                </a:solidFill>
                <a:latin typeface="Tahoma" charset="0"/>
              </a:rPr>
              <a:t>Lược đồ 1</a:t>
            </a:r>
          </a:p>
        </p:txBody>
      </p:sp>
      <p:sp>
        <p:nvSpPr>
          <p:cNvPr id="34" name="Oval 164"/>
          <p:cNvSpPr>
            <a:spLocks noChangeArrowheads="1"/>
          </p:cNvSpPr>
          <p:nvPr/>
        </p:nvSpPr>
        <p:spPr bwMode="auto">
          <a:xfrm>
            <a:off x="6172200" y="4800600"/>
            <a:ext cx="1828800" cy="533400"/>
          </a:xfrm>
          <a:prstGeom prst="ellipse">
            <a:avLst/>
          </a:prstGeom>
          <a:solidFill>
            <a:schemeClr val="accent6">
              <a:lumMod val="60000"/>
              <a:lumOff val="40000"/>
            </a:schemeClr>
          </a:solidFill>
          <a:ln w="25400">
            <a:solidFill>
              <a:schemeClr val="accent6">
                <a:lumMod val="75000"/>
              </a:schemeClr>
            </a:solidFill>
            <a:round/>
            <a:headEnd/>
            <a:tailEnd/>
          </a:ln>
          <a:effectLst>
            <a:outerShdw dist="35921" dir="2700000" algn="ctr" rotWithShape="0">
              <a:schemeClr val="bg2"/>
            </a:outerShdw>
          </a:effectLst>
        </p:spPr>
        <p:txBody>
          <a:bodyPr wrap="none" anchor="ctr"/>
          <a:lstStyle/>
          <a:p>
            <a:r>
              <a:rPr lang="en-US" sz="1400" b="1">
                <a:solidFill>
                  <a:srgbClr val="E46C0A"/>
                </a:solidFill>
                <a:latin typeface="Tahoma" charset="0"/>
              </a:rPr>
              <a:t>Lược đồ 2</a:t>
            </a:r>
          </a:p>
        </p:txBody>
      </p:sp>
      <p:sp>
        <p:nvSpPr>
          <p:cNvPr id="35" name="Oval 165"/>
          <p:cNvSpPr>
            <a:spLocks noChangeArrowheads="1"/>
          </p:cNvSpPr>
          <p:nvPr/>
        </p:nvSpPr>
        <p:spPr bwMode="auto">
          <a:xfrm>
            <a:off x="3505200" y="5562600"/>
            <a:ext cx="1981200" cy="533400"/>
          </a:xfrm>
          <a:prstGeom prst="ellipse">
            <a:avLst/>
          </a:prstGeom>
          <a:solidFill>
            <a:schemeClr val="accent2">
              <a:lumMod val="60000"/>
              <a:lumOff val="40000"/>
            </a:schemeClr>
          </a:solidFill>
          <a:ln w="25400">
            <a:solidFill>
              <a:schemeClr val="accent2">
                <a:lumMod val="75000"/>
              </a:schemeClr>
            </a:solidFill>
            <a:round/>
            <a:headEnd/>
            <a:tailEnd/>
          </a:ln>
          <a:effectLst>
            <a:outerShdw dist="35921" dir="2700000" algn="ctr" rotWithShape="0">
              <a:schemeClr val="bg2"/>
            </a:outerShdw>
          </a:effectLst>
        </p:spPr>
        <p:txBody>
          <a:bodyPr wrap="none" anchor="ctr"/>
          <a:lstStyle/>
          <a:p>
            <a:r>
              <a:rPr lang="en-US" sz="1400" b="1">
                <a:solidFill>
                  <a:srgbClr val="953735"/>
                </a:solidFill>
                <a:latin typeface="Tahoma" charset="0"/>
              </a:rPr>
              <a:t>Lược đồ cuối cùng</a:t>
            </a:r>
          </a:p>
        </p:txBody>
      </p:sp>
      <p:sp>
        <p:nvSpPr>
          <p:cNvPr id="36" name="AutoShape 166"/>
          <p:cNvSpPr>
            <a:spLocks noChangeArrowheads="1"/>
          </p:cNvSpPr>
          <p:nvPr/>
        </p:nvSpPr>
        <p:spPr bwMode="auto">
          <a:xfrm rot="10800000">
            <a:off x="1752600" y="1981200"/>
            <a:ext cx="9144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7" name="AutoShape 167"/>
          <p:cNvSpPr>
            <a:spLocks noChangeArrowheads="1"/>
          </p:cNvSpPr>
          <p:nvPr/>
        </p:nvSpPr>
        <p:spPr bwMode="auto">
          <a:xfrm rot="10800000" flipH="1">
            <a:off x="6400800" y="1905000"/>
            <a:ext cx="9144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8" name="AutoShape 168"/>
          <p:cNvSpPr>
            <a:spLocks noChangeArrowheads="1"/>
          </p:cNvSpPr>
          <p:nvPr/>
        </p:nvSpPr>
        <p:spPr bwMode="auto">
          <a:xfrm>
            <a:off x="1752600" y="4191000"/>
            <a:ext cx="457200" cy="457200"/>
          </a:xfrm>
          <a:prstGeom prst="downArrow">
            <a:avLst>
              <a:gd name="adj1" fmla="val 50000"/>
              <a:gd name="adj2" fmla="val 25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9" name="AutoShape 169"/>
          <p:cNvSpPr>
            <a:spLocks noChangeArrowheads="1"/>
          </p:cNvSpPr>
          <p:nvPr/>
        </p:nvSpPr>
        <p:spPr bwMode="auto">
          <a:xfrm>
            <a:off x="6934200" y="4114800"/>
            <a:ext cx="457200" cy="457200"/>
          </a:xfrm>
          <a:prstGeom prst="downArrow">
            <a:avLst>
              <a:gd name="adj1" fmla="val 50000"/>
              <a:gd name="adj2" fmla="val 25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0" name="AutoShape 170"/>
          <p:cNvSpPr>
            <a:spLocks noChangeArrowheads="1"/>
          </p:cNvSpPr>
          <p:nvPr/>
        </p:nvSpPr>
        <p:spPr bwMode="auto">
          <a:xfrm>
            <a:off x="4419600" y="4876800"/>
            <a:ext cx="228600" cy="533400"/>
          </a:xfrm>
          <a:prstGeom prst="downArrow">
            <a:avLst>
              <a:gd name="adj1" fmla="val 50000"/>
              <a:gd name="adj2" fmla="val 50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1" name="AutoShape 171"/>
          <p:cNvSpPr>
            <a:spLocks noChangeArrowheads="1"/>
          </p:cNvSpPr>
          <p:nvPr/>
        </p:nvSpPr>
        <p:spPr bwMode="auto">
          <a:xfrm rot="5400000">
            <a:off x="1790700" y="5524500"/>
            <a:ext cx="685800" cy="457200"/>
          </a:xfrm>
          <a:custGeom>
            <a:avLst/>
            <a:gdLst>
              <a:gd name="G0" fmla="+- 10125 0 0"/>
              <a:gd name="G1" fmla="+- 19575 0 0"/>
              <a:gd name="G2" fmla="+- 7200 0 0"/>
              <a:gd name="G3" fmla="*/ 10125 1 2"/>
              <a:gd name="G4" fmla="+- G3 10800 0"/>
              <a:gd name="G5" fmla="+- 21600 10125 19575"/>
              <a:gd name="G6" fmla="+- 19575 7200 0"/>
              <a:gd name="G7" fmla="*/ G6 1 2"/>
              <a:gd name="G8" fmla="*/ 19575 2 1"/>
              <a:gd name="G9" fmla="+- G8 0 21600"/>
              <a:gd name="G10" fmla="*/ 21600 G0 G1"/>
              <a:gd name="G11" fmla="*/ 21600 G4 G1"/>
              <a:gd name="G12" fmla="*/ 21600 G5 G1"/>
              <a:gd name="G13" fmla="*/ 21600 G7 G1"/>
              <a:gd name="G14" fmla="*/ 19575 1 2"/>
              <a:gd name="G15" fmla="+- G5 0 G4"/>
              <a:gd name="G16" fmla="+- G0 0 G4"/>
              <a:gd name="G17" fmla="*/ G2 G15 G16"/>
              <a:gd name="T0" fmla="*/ 15863 w 21600"/>
              <a:gd name="T1" fmla="*/ 0 h 21600"/>
              <a:gd name="T2" fmla="*/ 10125 w 21600"/>
              <a:gd name="T3" fmla="*/ 7200 h 21600"/>
              <a:gd name="T4" fmla="*/ 0 w 21600"/>
              <a:gd name="T5" fmla="*/ 17504 h 21600"/>
              <a:gd name="T6" fmla="*/ 9788 w 21600"/>
              <a:gd name="T7" fmla="*/ 21600 h 21600"/>
              <a:gd name="T8" fmla="*/ 19575 w 21600"/>
              <a:gd name="T9" fmla="*/ 14773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7200"/>
                </a:lnTo>
                <a:lnTo>
                  <a:pt x="12150" y="7200"/>
                </a:lnTo>
                <a:lnTo>
                  <a:pt x="12150" y="13407"/>
                </a:lnTo>
                <a:lnTo>
                  <a:pt x="0" y="13407"/>
                </a:lnTo>
                <a:lnTo>
                  <a:pt x="0" y="21600"/>
                </a:lnTo>
                <a:lnTo>
                  <a:pt x="19575" y="21600"/>
                </a:lnTo>
                <a:lnTo>
                  <a:pt x="19575"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2" name="AutoShape 172"/>
          <p:cNvSpPr>
            <a:spLocks noChangeArrowheads="1"/>
          </p:cNvSpPr>
          <p:nvPr/>
        </p:nvSpPr>
        <p:spPr bwMode="auto">
          <a:xfrm rot="16200000" flipH="1">
            <a:off x="6743700" y="5524500"/>
            <a:ext cx="685800" cy="457200"/>
          </a:xfrm>
          <a:custGeom>
            <a:avLst/>
            <a:gdLst>
              <a:gd name="G0" fmla="+- 10125 0 0"/>
              <a:gd name="G1" fmla="+- 19575 0 0"/>
              <a:gd name="G2" fmla="+- 7200 0 0"/>
              <a:gd name="G3" fmla="*/ 10125 1 2"/>
              <a:gd name="G4" fmla="+- G3 10800 0"/>
              <a:gd name="G5" fmla="+- 21600 10125 19575"/>
              <a:gd name="G6" fmla="+- 19575 7200 0"/>
              <a:gd name="G7" fmla="*/ G6 1 2"/>
              <a:gd name="G8" fmla="*/ 19575 2 1"/>
              <a:gd name="G9" fmla="+- G8 0 21600"/>
              <a:gd name="G10" fmla="*/ 21600 G0 G1"/>
              <a:gd name="G11" fmla="*/ 21600 G4 G1"/>
              <a:gd name="G12" fmla="*/ 21600 G5 G1"/>
              <a:gd name="G13" fmla="*/ 21600 G7 G1"/>
              <a:gd name="G14" fmla="*/ 19575 1 2"/>
              <a:gd name="G15" fmla="+- G5 0 G4"/>
              <a:gd name="G16" fmla="+- G0 0 G4"/>
              <a:gd name="G17" fmla="*/ G2 G15 G16"/>
              <a:gd name="T0" fmla="*/ 15863 w 21600"/>
              <a:gd name="T1" fmla="*/ 0 h 21600"/>
              <a:gd name="T2" fmla="*/ 10125 w 21600"/>
              <a:gd name="T3" fmla="*/ 7200 h 21600"/>
              <a:gd name="T4" fmla="*/ 0 w 21600"/>
              <a:gd name="T5" fmla="*/ 17504 h 21600"/>
              <a:gd name="T6" fmla="*/ 9788 w 21600"/>
              <a:gd name="T7" fmla="*/ 21600 h 21600"/>
              <a:gd name="T8" fmla="*/ 19575 w 21600"/>
              <a:gd name="T9" fmla="*/ 14773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7200"/>
                </a:lnTo>
                <a:lnTo>
                  <a:pt x="12150" y="7200"/>
                </a:lnTo>
                <a:lnTo>
                  <a:pt x="12150" y="13407"/>
                </a:lnTo>
                <a:lnTo>
                  <a:pt x="0" y="13407"/>
                </a:lnTo>
                <a:lnTo>
                  <a:pt x="0" y="21600"/>
                </a:lnTo>
                <a:lnTo>
                  <a:pt x="19575" y="21600"/>
                </a:lnTo>
                <a:lnTo>
                  <a:pt x="19575"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Tree>
    <p:extLst>
      <p:ext uri="{BB962C8B-B14F-4D97-AF65-F5344CB8AC3E}">
        <p14:creationId xmlns:p14="http://schemas.microsoft.com/office/powerpoint/2010/main" val="1384568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strVal val="#ppt_w*0.05"/>
                                          </p:val>
                                        </p:tav>
                                        <p:tav tm="100000">
                                          <p:val>
                                            <p:strVal val="#ppt_w"/>
                                          </p:val>
                                        </p:tav>
                                      </p:tavLst>
                                    </p:anim>
                                    <p:anim calcmode="lin" valueType="num">
                                      <p:cBhvr>
                                        <p:cTn id="30" dur="500" fill="hold"/>
                                        <p:tgtEl>
                                          <p:spTgt spid="39"/>
                                        </p:tgtEl>
                                        <p:attrNameLst>
                                          <p:attrName>ppt_h</p:attrName>
                                        </p:attrNameLst>
                                      </p:cBhvr>
                                      <p:tavLst>
                                        <p:tav tm="0">
                                          <p:val>
                                            <p:strVal val="#ppt_h"/>
                                          </p:val>
                                        </p:tav>
                                        <p:tav tm="100000">
                                          <p:val>
                                            <p:strVal val="#ppt_h"/>
                                          </p:val>
                                        </p:tav>
                                      </p:tavLst>
                                    </p:anim>
                                    <p:anim calcmode="lin" valueType="num">
                                      <p:cBhvr>
                                        <p:cTn id="31" dur="500" fill="hold"/>
                                        <p:tgtEl>
                                          <p:spTgt spid="39"/>
                                        </p:tgtEl>
                                        <p:attrNameLst>
                                          <p:attrName>ppt_x</p:attrName>
                                        </p:attrNameLst>
                                      </p:cBhvr>
                                      <p:tavLst>
                                        <p:tav tm="0">
                                          <p:val>
                                            <p:strVal val="#ppt_x-.2"/>
                                          </p:val>
                                        </p:tav>
                                        <p:tav tm="100000">
                                          <p:val>
                                            <p:strVal val="#ppt_x"/>
                                          </p:val>
                                        </p:tav>
                                      </p:tavLst>
                                    </p:anim>
                                    <p:anim calcmode="lin" valueType="num">
                                      <p:cBhvr>
                                        <p:cTn id="32" dur="500" fill="hold"/>
                                        <p:tgtEl>
                                          <p:spTgt spid="39"/>
                                        </p:tgtEl>
                                        <p:attrNameLst>
                                          <p:attrName>ppt_y</p:attrName>
                                        </p:attrNameLst>
                                      </p:cBhvr>
                                      <p:tavLst>
                                        <p:tav tm="0">
                                          <p:val>
                                            <p:strVal val="#ppt_y"/>
                                          </p:val>
                                        </p:tav>
                                        <p:tav tm="100000">
                                          <p:val>
                                            <p:strVal val="#ppt_y"/>
                                          </p:val>
                                        </p:tav>
                                      </p:tavLst>
                                    </p:anim>
                                    <p:animEffect transition="in" filter="fade">
                                      <p:cBhvr>
                                        <p:cTn id="33" dur="500"/>
                                        <p:tgtEl>
                                          <p:spTgt spid="39"/>
                                        </p:tgtEl>
                                      </p:cBhvr>
                                    </p:animEffect>
                                  </p:childTnLst>
                                </p:cTn>
                              </p:par>
                              <p:par>
                                <p:cTn id="34" presetID="54" presetClass="entr" presetSubtype="0" ac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strVal val="#ppt_w*0.05"/>
                                          </p:val>
                                        </p:tav>
                                        <p:tav tm="100000">
                                          <p:val>
                                            <p:strVal val="#ppt_w"/>
                                          </p:val>
                                        </p:tav>
                                      </p:tavLst>
                                    </p:anim>
                                    <p:anim calcmode="lin" valueType="num">
                                      <p:cBhvr>
                                        <p:cTn id="37" dur="500" fill="hold"/>
                                        <p:tgtEl>
                                          <p:spTgt spid="34"/>
                                        </p:tgtEl>
                                        <p:attrNameLst>
                                          <p:attrName>ppt_h</p:attrName>
                                        </p:attrNameLst>
                                      </p:cBhvr>
                                      <p:tavLst>
                                        <p:tav tm="0">
                                          <p:val>
                                            <p:strVal val="#ppt_h"/>
                                          </p:val>
                                        </p:tav>
                                        <p:tav tm="100000">
                                          <p:val>
                                            <p:strVal val="#ppt_h"/>
                                          </p:val>
                                        </p:tav>
                                      </p:tavLst>
                                    </p:anim>
                                    <p:anim calcmode="lin" valueType="num">
                                      <p:cBhvr>
                                        <p:cTn id="38" dur="500" fill="hold"/>
                                        <p:tgtEl>
                                          <p:spTgt spid="34"/>
                                        </p:tgtEl>
                                        <p:attrNameLst>
                                          <p:attrName>ppt_x</p:attrName>
                                        </p:attrNameLst>
                                      </p:cBhvr>
                                      <p:tavLst>
                                        <p:tav tm="0">
                                          <p:val>
                                            <p:strVal val="#ppt_x-.2"/>
                                          </p:val>
                                        </p:tav>
                                        <p:tav tm="100000">
                                          <p:val>
                                            <p:strVal val="#ppt_x"/>
                                          </p:val>
                                        </p:tav>
                                      </p:tavLst>
                                    </p:anim>
                                    <p:anim calcmode="lin" valueType="num">
                                      <p:cBhvr>
                                        <p:cTn id="39" dur="500" fill="hold"/>
                                        <p:tgtEl>
                                          <p:spTgt spid="34"/>
                                        </p:tgtEl>
                                        <p:attrNameLst>
                                          <p:attrName>ppt_y</p:attrName>
                                        </p:attrNameLst>
                                      </p:cBhvr>
                                      <p:tavLst>
                                        <p:tav tm="0">
                                          <p:val>
                                            <p:strVal val="#ppt_y"/>
                                          </p:val>
                                        </p:tav>
                                        <p:tav tm="100000">
                                          <p:val>
                                            <p:strVal val="#ppt_y"/>
                                          </p:val>
                                        </p:tav>
                                      </p:tavLst>
                                    </p:anim>
                                    <p:animEffect transition="in" filter="fade">
                                      <p:cBhvr>
                                        <p:cTn id="40" dur="500"/>
                                        <p:tgtEl>
                                          <p:spTgt spid="34"/>
                                        </p:tgtEl>
                                      </p:cBhvr>
                                    </p:animEffect>
                                  </p:childTnLst>
                                </p:cTn>
                              </p:par>
                              <p:par>
                                <p:cTn id="41" presetID="54" presetClass="entr" presetSubtype="0" accel="10000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strVal val="#ppt_w*0.05"/>
                                          </p:val>
                                        </p:tav>
                                        <p:tav tm="100000">
                                          <p:val>
                                            <p:strVal val="#ppt_w"/>
                                          </p:val>
                                        </p:tav>
                                      </p:tavLst>
                                    </p:anim>
                                    <p:anim calcmode="lin" valueType="num">
                                      <p:cBhvr>
                                        <p:cTn id="44" dur="500" fill="hold"/>
                                        <p:tgtEl>
                                          <p:spTgt spid="28"/>
                                        </p:tgtEl>
                                        <p:attrNameLst>
                                          <p:attrName>ppt_h</p:attrName>
                                        </p:attrNameLst>
                                      </p:cBhvr>
                                      <p:tavLst>
                                        <p:tav tm="0">
                                          <p:val>
                                            <p:strVal val="#ppt_h"/>
                                          </p:val>
                                        </p:tav>
                                        <p:tav tm="100000">
                                          <p:val>
                                            <p:strVal val="#ppt_h"/>
                                          </p:val>
                                        </p:tav>
                                      </p:tavLst>
                                    </p:anim>
                                    <p:anim calcmode="lin" valueType="num">
                                      <p:cBhvr>
                                        <p:cTn id="45" dur="500" fill="hold"/>
                                        <p:tgtEl>
                                          <p:spTgt spid="28"/>
                                        </p:tgtEl>
                                        <p:attrNameLst>
                                          <p:attrName>ppt_x</p:attrName>
                                        </p:attrNameLst>
                                      </p:cBhvr>
                                      <p:tavLst>
                                        <p:tav tm="0">
                                          <p:val>
                                            <p:strVal val="#ppt_x-.2"/>
                                          </p:val>
                                        </p:tav>
                                        <p:tav tm="100000">
                                          <p:val>
                                            <p:strVal val="#ppt_x"/>
                                          </p:val>
                                        </p:tav>
                                      </p:tavLst>
                                    </p:anim>
                                    <p:anim calcmode="lin" valueType="num">
                                      <p:cBhvr>
                                        <p:cTn id="46" dur="500" fill="hold"/>
                                        <p:tgtEl>
                                          <p:spTgt spid="28"/>
                                        </p:tgtEl>
                                        <p:attrNameLst>
                                          <p:attrName>ppt_y</p:attrName>
                                        </p:attrNameLst>
                                      </p:cBhvr>
                                      <p:tavLst>
                                        <p:tav tm="0">
                                          <p:val>
                                            <p:strVal val="#ppt_y"/>
                                          </p:val>
                                        </p:tav>
                                        <p:tav tm="100000">
                                          <p:val>
                                            <p:strVal val="#ppt_y"/>
                                          </p:val>
                                        </p:tav>
                                      </p:tavLst>
                                    </p:anim>
                                    <p:animEffect transition="in" filter="fade">
                                      <p:cBhvr>
                                        <p:cTn id="47" dur="500"/>
                                        <p:tgtEl>
                                          <p:spTgt spid="28"/>
                                        </p:tgtEl>
                                      </p:cBhvr>
                                    </p:animEffect>
                                  </p:childTnLst>
                                </p:cTn>
                              </p:par>
                              <p:par>
                                <p:cTn id="48" presetID="54" presetClass="entr" presetSubtype="0" accel="10000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strVal val="#ppt_w*0.05"/>
                                          </p:val>
                                        </p:tav>
                                        <p:tav tm="100000">
                                          <p:val>
                                            <p:strVal val="#ppt_w"/>
                                          </p:val>
                                        </p:tav>
                                      </p:tavLst>
                                    </p:anim>
                                    <p:anim calcmode="lin" valueType="num">
                                      <p:cBhvr>
                                        <p:cTn id="51" dur="500" fill="hold"/>
                                        <p:tgtEl>
                                          <p:spTgt spid="38"/>
                                        </p:tgtEl>
                                        <p:attrNameLst>
                                          <p:attrName>ppt_h</p:attrName>
                                        </p:attrNameLst>
                                      </p:cBhvr>
                                      <p:tavLst>
                                        <p:tav tm="0">
                                          <p:val>
                                            <p:strVal val="#ppt_h"/>
                                          </p:val>
                                        </p:tav>
                                        <p:tav tm="100000">
                                          <p:val>
                                            <p:strVal val="#ppt_h"/>
                                          </p:val>
                                        </p:tav>
                                      </p:tavLst>
                                    </p:anim>
                                    <p:anim calcmode="lin" valueType="num">
                                      <p:cBhvr>
                                        <p:cTn id="52" dur="500" fill="hold"/>
                                        <p:tgtEl>
                                          <p:spTgt spid="38"/>
                                        </p:tgtEl>
                                        <p:attrNameLst>
                                          <p:attrName>ppt_x</p:attrName>
                                        </p:attrNameLst>
                                      </p:cBhvr>
                                      <p:tavLst>
                                        <p:tav tm="0">
                                          <p:val>
                                            <p:strVal val="#ppt_x-.2"/>
                                          </p:val>
                                        </p:tav>
                                        <p:tav tm="100000">
                                          <p:val>
                                            <p:strVal val="#ppt_x"/>
                                          </p:val>
                                        </p:tav>
                                      </p:tavLst>
                                    </p:anim>
                                    <p:anim calcmode="lin" valueType="num">
                                      <p:cBhvr>
                                        <p:cTn id="53" dur="500" fill="hold"/>
                                        <p:tgtEl>
                                          <p:spTgt spid="38"/>
                                        </p:tgtEl>
                                        <p:attrNameLst>
                                          <p:attrName>ppt_y</p:attrName>
                                        </p:attrNameLst>
                                      </p:cBhvr>
                                      <p:tavLst>
                                        <p:tav tm="0">
                                          <p:val>
                                            <p:strVal val="#ppt_y"/>
                                          </p:val>
                                        </p:tav>
                                        <p:tav tm="100000">
                                          <p:val>
                                            <p:strVal val="#ppt_y"/>
                                          </p:val>
                                        </p:tav>
                                      </p:tavLst>
                                    </p:anim>
                                    <p:animEffect transition="in" filter="fade">
                                      <p:cBhvr>
                                        <p:cTn id="54" dur="500"/>
                                        <p:tgtEl>
                                          <p:spTgt spid="3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checkerboard(across)">
                                      <p:cBhvr>
                                        <p:cTn id="59" dur="500"/>
                                        <p:tgtEl>
                                          <p:spTgt spid="40"/>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checkerboard(across)">
                                      <p:cBhvr>
                                        <p:cTn id="62" dur="500"/>
                                        <p:tgtEl>
                                          <p:spTgt spid="4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checkerboard(across)">
                                      <p:cBhvr>
                                        <p:cTn id="65" dur="500"/>
                                        <p:tgtEl>
                                          <p:spTgt spid="35"/>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checkerboard(across)">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animBg="1"/>
      <p:bldP spid="27"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7" name="Rectangle 81"/>
          <p:cNvSpPr>
            <a:spLocks noGrp="1" noChangeArrowheads="1"/>
          </p:cNvSpPr>
          <p:nvPr>
            <p:ph type="title"/>
          </p:nvPr>
        </p:nvSpPr>
        <p:spPr/>
        <p:txBody>
          <a:bodyPr/>
          <a:lstStyle/>
          <a:p>
            <a:r>
              <a:rPr lang="en-US"/>
              <a:t>Ví dụ</a:t>
            </a:r>
          </a:p>
        </p:txBody>
      </p:sp>
      <p:sp>
        <p:nvSpPr>
          <p:cNvPr id="80978" name="Rectangle 82"/>
          <p:cNvSpPr>
            <a:spLocks noGrp="1" noChangeArrowheads="1"/>
          </p:cNvSpPr>
          <p:nvPr>
            <p:ph idx="1"/>
          </p:nvPr>
        </p:nvSpPr>
        <p:spPr/>
        <p:txBody>
          <a:bodyPr/>
          <a:lstStyle/>
          <a:p>
            <a:r>
              <a:rPr lang="en-US"/>
              <a:t>Ứng dụng Quản lý nhân chủng học</a:t>
            </a:r>
          </a:p>
        </p:txBody>
      </p:sp>
      <p:sp>
        <p:nvSpPr>
          <p:cNvPr id="80903" name="Rectangle 37"/>
          <p:cNvSpPr>
            <a:spLocks noChangeArrowheads="1"/>
          </p:cNvSpPr>
          <p:nvPr/>
        </p:nvSpPr>
        <p:spPr bwMode="auto">
          <a:xfrm>
            <a:off x="6118225" y="1925637"/>
            <a:ext cx="1273175" cy="58896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vị trí</a:t>
            </a:r>
          </a:p>
        </p:txBody>
      </p:sp>
      <p:sp>
        <p:nvSpPr>
          <p:cNvPr id="80904" name="AutoShape 38"/>
          <p:cNvSpPr>
            <a:spLocks noChangeArrowheads="1"/>
          </p:cNvSpPr>
          <p:nvPr/>
        </p:nvSpPr>
        <p:spPr bwMode="auto">
          <a:xfrm>
            <a:off x="3775075" y="1981200"/>
            <a:ext cx="1916113" cy="6858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 đến</a:t>
            </a:r>
          </a:p>
        </p:txBody>
      </p:sp>
      <p:sp>
        <p:nvSpPr>
          <p:cNvPr id="80905" name="Line 39"/>
          <p:cNvSpPr>
            <a:spLocks noChangeShapeType="1"/>
          </p:cNvSpPr>
          <p:nvPr/>
        </p:nvSpPr>
        <p:spPr bwMode="auto">
          <a:xfrm>
            <a:off x="2922588" y="2311400"/>
            <a:ext cx="85248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0906" name="Line 40"/>
          <p:cNvSpPr>
            <a:spLocks noChangeShapeType="1"/>
          </p:cNvSpPr>
          <p:nvPr/>
        </p:nvSpPr>
        <p:spPr bwMode="auto">
          <a:xfrm>
            <a:off x="5691188" y="2311400"/>
            <a:ext cx="42703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0907" name="Text Box 44"/>
          <p:cNvSpPr txBox="1">
            <a:spLocks noChangeArrowheads="1"/>
          </p:cNvSpPr>
          <p:nvPr/>
        </p:nvSpPr>
        <p:spPr bwMode="auto">
          <a:xfrm>
            <a:off x="3941763" y="2754312"/>
            <a:ext cx="1503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khung</a:t>
            </a:r>
          </a:p>
        </p:txBody>
      </p:sp>
      <p:sp>
        <p:nvSpPr>
          <p:cNvPr id="80908" name="Rectangle 36"/>
          <p:cNvSpPr>
            <a:spLocks noChangeArrowheads="1"/>
          </p:cNvSpPr>
          <p:nvPr/>
        </p:nvSpPr>
        <p:spPr bwMode="auto">
          <a:xfrm>
            <a:off x="1801813" y="1916112"/>
            <a:ext cx="1398587" cy="598488"/>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con người</a:t>
            </a:r>
          </a:p>
        </p:txBody>
      </p:sp>
      <p:sp>
        <p:nvSpPr>
          <p:cNvPr id="80909" name="Text Box 44"/>
          <p:cNvSpPr txBox="1">
            <a:spLocks noChangeArrowheads="1"/>
          </p:cNvSpPr>
          <p:nvPr/>
        </p:nvSpPr>
        <p:spPr bwMode="auto">
          <a:xfrm>
            <a:off x="1455738" y="5621337"/>
            <a:ext cx="1830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con người</a:t>
            </a:r>
          </a:p>
        </p:txBody>
      </p:sp>
      <p:grpSp>
        <p:nvGrpSpPr>
          <p:cNvPr id="80910" name="Group 210"/>
          <p:cNvGrpSpPr>
            <a:grpSpLocks/>
          </p:cNvGrpSpPr>
          <p:nvPr/>
        </p:nvGrpSpPr>
        <p:grpSpPr bwMode="auto">
          <a:xfrm>
            <a:off x="304800" y="2754312"/>
            <a:ext cx="3765550" cy="2867025"/>
            <a:chOff x="390525" y="3201533"/>
            <a:chExt cx="3764926" cy="2866353"/>
          </a:xfrm>
        </p:grpSpPr>
        <p:sp>
          <p:nvSpPr>
            <p:cNvPr id="80942" name="Rectangle 46"/>
            <p:cNvSpPr>
              <a:spLocks noChangeArrowheads="1"/>
            </p:cNvSpPr>
            <p:nvPr/>
          </p:nvSpPr>
          <p:spPr bwMode="auto">
            <a:xfrm>
              <a:off x="2125081" y="3653950"/>
              <a:ext cx="1326688" cy="4866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80943" name="Rectangle 48"/>
            <p:cNvSpPr>
              <a:spLocks noChangeArrowheads="1"/>
            </p:cNvSpPr>
            <p:nvPr/>
          </p:nvSpPr>
          <p:spPr bwMode="auto">
            <a:xfrm>
              <a:off x="1295900" y="4789123"/>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80944" name="Rectangle 49"/>
            <p:cNvSpPr>
              <a:spLocks noChangeArrowheads="1"/>
            </p:cNvSpPr>
            <p:nvPr/>
          </p:nvSpPr>
          <p:spPr bwMode="auto">
            <a:xfrm>
              <a:off x="2828763" y="4789123"/>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80945" name="Line 52"/>
            <p:cNvSpPr>
              <a:spLocks noChangeShapeType="1"/>
            </p:cNvSpPr>
            <p:nvPr/>
          </p:nvSpPr>
          <p:spPr bwMode="auto">
            <a:xfrm>
              <a:off x="1959245" y="4450794"/>
              <a:ext cx="182419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6" name="Line 53"/>
            <p:cNvSpPr>
              <a:spLocks noChangeShapeType="1"/>
            </p:cNvSpPr>
            <p:nvPr/>
          </p:nvSpPr>
          <p:spPr bwMode="auto">
            <a:xfrm>
              <a:off x="1959245" y="4450794"/>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7" name="Line 54"/>
            <p:cNvSpPr>
              <a:spLocks noChangeShapeType="1"/>
            </p:cNvSpPr>
            <p:nvPr/>
          </p:nvSpPr>
          <p:spPr bwMode="auto">
            <a:xfrm>
              <a:off x="3783441" y="4450794"/>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8" name="Line 55"/>
            <p:cNvSpPr>
              <a:spLocks noChangeShapeType="1"/>
            </p:cNvSpPr>
            <p:nvPr/>
          </p:nvSpPr>
          <p:spPr bwMode="auto">
            <a:xfrm flipV="1">
              <a:off x="2788425" y="4130067"/>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nvGrpSpPr>
            <p:cNvPr id="80949" name="Group 70"/>
            <p:cNvGrpSpPr>
              <a:grpSpLocks/>
            </p:cNvGrpSpPr>
            <p:nvPr/>
          </p:nvGrpSpPr>
          <p:grpSpPr bwMode="auto">
            <a:xfrm rot="-9693903">
              <a:off x="1460326" y="3488397"/>
              <a:ext cx="679467" cy="159162"/>
              <a:chOff x="9000" y="9829"/>
              <a:chExt cx="736" cy="178"/>
            </a:xfrm>
          </p:grpSpPr>
          <p:sp>
            <p:nvSpPr>
              <p:cNvPr id="80974"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5"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0" name="Text Box 73"/>
            <p:cNvSpPr txBox="1">
              <a:spLocks noChangeArrowheads="1"/>
            </p:cNvSpPr>
            <p:nvPr/>
          </p:nvSpPr>
          <p:spPr bwMode="auto">
            <a:xfrm>
              <a:off x="390525" y="330228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80951" name="Group 74"/>
            <p:cNvGrpSpPr>
              <a:grpSpLocks/>
            </p:cNvGrpSpPr>
            <p:nvPr/>
          </p:nvGrpSpPr>
          <p:grpSpPr bwMode="auto">
            <a:xfrm rot="10800000">
              <a:off x="1461736" y="3650112"/>
              <a:ext cx="679467" cy="159162"/>
              <a:chOff x="9000" y="9829"/>
              <a:chExt cx="736" cy="178"/>
            </a:xfrm>
          </p:grpSpPr>
          <p:sp>
            <p:nvSpPr>
              <p:cNvPr id="80972"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3"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2" name="Text Box 77"/>
            <p:cNvSpPr txBox="1">
              <a:spLocks noChangeArrowheads="1"/>
            </p:cNvSpPr>
            <p:nvPr/>
          </p:nvSpPr>
          <p:spPr bwMode="auto">
            <a:xfrm>
              <a:off x="390525" y="353093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80953" name="Group 78"/>
            <p:cNvGrpSpPr>
              <a:grpSpLocks/>
            </p:cNvGrpSpPr>
            <p:nvPr/>
          </p:nvGrpSpPr>
          <p:grpSpPr bwMode="auto">
            <a:xfrm rot="10800000">
              <a:off x="1461736" y="3878882"/>
              <a:ext cx="679467" cy="159162"/>
              <a:chOff x="9000" y="9829"/>
              <a:chExt cx="736" cy="178"/>
            </a:xfrm>
          </p:grpSpPr>
          <p:sp>
            <p:nvSpPr>
              <p:cNvPr id="80970"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1"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4" name="Text Box 81"/>
            <p:cNvSpPr txBox="1">
              <a:spLocks noChangeArrowheads="1"/>
            </p:cNvSpPr>
            <p:nvPr/>
          </p:nvSpPr>
          <p:spPr bwMode="auto">
            <a:xfrm>
              <a:off x="390525" y="389389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a:t>
              </a:r>
            </a:p>
          </p:txBody>
        </p:sp>
        <p:grpSp>
          <p:nvGrpSpPr>
            <p:cNvPr id="80955" name="Group 82"/>
            <p:cNvGrpSpPr>
              <a:grpSpLocks/>
            </p:cNvGrpSpPr>
            <p:nvPr/>
          </p:nvGrpSpPr>
          <p:grpSpPr bwMode="auto">
            <a:xfrm rot="10014487">
              <a:off x="1462746" y="4134449"/>
              <a:ext cx="679467" cy="159162"/>
              <a:chOff x="9000" y="9829"/>
              <a:chExt cx="736" cy="178"/>
            </a:xfrm>
          </p:grpSpPr>
          <p:sp>
            <p:nvSpPr>
              <p:cNvPr id="80968"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9"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6" name="Text Box 85"/>
            <p:cNvSpPr txBox="1">
              <a:spLocks noChangeArrowheads="1"/>
            </p:cNvSpPr>
            <p:nvPr/>
          </p:nvSpPr>
          <p:spPr bwMode="auto">
            <a:xfrm>
              <a:off x="390525" y="4130067"/>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a:t>
              </a:r>
            </a:p>
          </p:txBody>
        </p:sp>
        <p:grpSp>
          <p:nvGrpSpPr>
            <p:cNvPr id="80957" name="Group 86"/>
            <p:cNvGrpSpPr>
              <a:grpSpLocks/>
            </p:cNvGrpSpPr>
            <p:nvPr/>
          </p:nvGrpSpPr>
          <p:grpSpPr bwMode="auto">
            <a:xfrm rot="-5400000">
              <a:off x="1549362" y="3448289"/>
              <a:ext cx="659397" cy="165885"/>
              <a:chOff x="9000" y="9829"/>
              <a:chExt cx="736" cy="178"/>
            </a:xfrm>
          </p:grpSpPr>
          <p:sp>
            <p:nvSpPr>
              <p:cNvPr id="80966"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7"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chemeClr val="tx2"/>
                  </a:solidFill>
                  <a:latin typeface="Tahoma" charset="0"/>
                  <a:cs typeface="Tahoma" charset="0"/>
                </a:endParaRPr>
              </a:p>
            </p:txBody>
          </p:sp>
        </p:grpSp>
        <p:grpSp>
          <p:nvGrpSpPr>
            <p:cNvPr id="80958" name="Group 105"/>
            <p:cNvGrpSpPr>
              <a:grpSpLocks/>
            </p:cNvGrpSpPr>
            <p:nvPr/>
          </p:nvGrpSpPr>
          <p:grpSpPr bwMode="auto">
            <a:xfrm rot="8486496">
              <a:off x="1298678" y="5429607"/>
              <a:ext cx="679467" cy="159162"/>
              <a:chOff x="9000" y="9829"/>
              <a:chExt cx="736" cy="178"/>
            </a:xfrm>
          </p:grpSpPr>
          <p:sp>
            <p:nvSpPr>
              <p:cNvPr id="80964"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5"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9" name="Text Box 108"/>
            <p:cNvSpPr txBox="1">
              <a:spLocks noChangeArrowheads="1"/>
            </p:cNvSpPr>
            <p:nvPr/>
          </p:nvSpPr>
          <p:spPr bwMode="auto">
            <a:xfrm>
              <a:off x="847695" y="5744916"/>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nvGrpSpPr>
            <p:cNvPr id="80960" name="Group 109"/>
            <p:cNvGrpSpPr>
              <a:grpSpLocks/>
            </p:cNvGrpSpPr>
            <p:nvPr/>
          </p:nvGrpSpPr>
          <p:grpSpPr bwMode="auto">
            <a:xfrm rot="8486496">
              <a:off x="2921176" y="5408782"/>
              <a:ext cx="664699" cy="159162"/>
              <a:chOff x="9171" y="9993"/>
              <a:chExt cx="720" cy="178"/>
            </a:xfrm>
          </p:grpSpPr>
          <p:sp>
            <p:nvSpPr>
              <p:cNvPr id="8096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61" name="Text Box 112"/>
            <p:cNvSpPr txBox="1">
              <a:spLocks noChangeArrowheads="1"/>
            </p:cNvSpPr>
            <p:nvPr/>
          </p:nvSpPr>
          <p:spPr bwMode="auto">
            <a:xfrm>
              <a:off x="2523984" y="5744916"/>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grpSp>
      <p:grpSp>
        <p:nvGrpSpPr>
          <p:cNvPr id="80911" name="Group 216"/>
          <p:cNvGrpSpPr>
            <a:grpSpLocks/>
          </p:cNvGrpSpPr>
          <p:nvPr/>
        </p:nvGrpSpPr>
        <p:grpSpPr bwMode="auto">
          <a:xfrm>
            <a:off x="4267200" y="2982912"/>
            <a:ext cx="4181475" cy="3378200"/>
            <a:chOff x="4657442" y="2816423"/>
            <a:chExt cx="4181758" cy="3378358"/>
          </a:xfrm>
        </p:grpSpPr>
        <p:sp>
          <p:nvSpPr>
            <p:cNvPr id="80913" name="Rectangle 47"/>
            <p:cNvSpPr>
              <a:spLocks noChangeArrowheads="1"/>
            </p:cNvSpPr>
            <p:nvPr/>
          </p:nvSpPr>
          <p:spPr bwMode="auto">
            <a:xfrm>
              <a:off x="6105146" y="2905165"/>
              <a:ext cx="1326688" cy="4866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80914" name="Rectangle 50"/>
            <p:cNvSpPr>
              <a:spLocks noChangeArrowheads="1"/>
            </p:cNvSpPr>
            <p:nvPr/>
          </p:nvSpPr>
          <p:spPr bwMode="auto">
            <a:xfrm>
              <a:off x="4944294" y="4060137"/>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80915" name="Line 56"/>
            <p:cNvSpPr>
              <a:spLocks noChangeShapeType="1"/>
            </p:cNvSpPr>
            <p:nvPr/>
          </p:nvSpPr>
          <p:spPr bwMode="auto">
            <a:xfrm flipV="1">
              <a:off x="5607638" y="3721940"/>
              <a:ext cx="232170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6" name="Line 57"/>
            <p:cNvSpPr>
              <a:spLocks noChangeShapeType="1"/>
            </p:cNvSpPr>
            <p:nvPr/>
          </p:nvSpPr>
          <p:spPr bwMode="auto">
            <a:xfrm>
              <a:off x="5607638" y="3721940"/>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7" name="Line 58"/>
            <p:cNvSpPr>
              <a:spLocks noChangeShapeType="1"/>
            </p:cNvSpPr>
            <p:nvPr/>
          </p:nvSpPr>
          <p:spPr bwMode="auto">
            <a:xfrm>
              <a:off x="7929343" y="3721940"/>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8" name="Line 59"/>
            <p:cNvSpPr>
              <a:spLocks noChangeShapeType="1"/>
            </p:cNvSpPr>
            <p:nvPr/>
          </p:nvSpPr>
          <p:spPr bwMode="auto">
            <a:xfrm flipV="1">
              <a:off x="6768490" y="3401213"/>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0919" name="AutoShape 67"/>
            <p:cNvSpPr>
              <a:spLocks noChangeArrowheads="1"/>
            </p:cNvSpPr>
            <p:nvPr/>
          </p:nvSpPr>
          <p:spPr bwMode="auto">
            <a:xfrm>
              <a:off x="7265998" y="4773072"/>
              <a:ext cx="1326688" cy="652667"/>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0920" name="Line 68"/>
            <p:cNvSpPr>
              <a:spLocks noChangeShapeType="1"/>
            </p:cNvSpPr>
            <p:nvPr/>
          </p:nvSpPr>
          <p:spPr bwMode="auto">
            <a:xfrm>
              <a:off x="7929343" y="4468215"/>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21" name="Line 69"/>
            <p:cNvSpPr>
              <a:spLocks noChangeShapeType="1"/>
            </p:cNvSpPr>
            <p:nvPr/>
          </p:nvSpPr>
          <p:spPr bwMode="auto">
            <a:xfrm>
              <a:off x="7929343" y="5407712"/>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80922" name="Group 212"/>
            <p:cNvGrpSpPr>
              <a:grpSpLocks/>
            </p:cNvGrpSpPr>
            <p:nvPr/>
          </p:nvGrpSpPr>
          <p:grpSpPr bwMode="auto">
            <a:xfrm>
              <a:off x="7431834" y="2888558"/>
              <a:ext cx="679467" cy="159162"/>
              <a:chOff x="7431834" y="2888558"/>
              <a:chExt cx="679467" cy="159162"/>
            </a:xfrm>
          </p:grpSpPr>
          <p:sp>
            <p:nvSpPr>
              <p:cNvPr id="80940" name="Line 90"/>
              <p:cNvSpPr>
                <a:spLocks noChangeShapeType="1"/>
              </p:cNvSpPr>
              <p:nvPr/>
            </p:nvSpPr>
            <p:spPr bwMode="auto">
              <a:xfrm flipV="1">
                <a:off x="7431834" y="2982446"/>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1" name="Oval 91"/>
              <p:cNvSpPr>
                <a:spLocks noChangeArrowheads="1"/>
              </p:cNvSpPr>
              <p:nvPr/>
            </p:nvSpPr>
            <p:spPr bwMode="auto">
              <a:xfrm>
                <a:off x="7945127" y="2888558"/>
                <a:ext cx="166174" cy="159162"/>
              </a:xfrm>
              <a:prstGeom prst="ellipse">
                <a:avLst/>
              </a:prstGeom>
              <a:solidFill>
                <a:schemeClr val="tx2"/>
              </a:solidFill>
              <a:ln w="25400">
                <a:solidFill>
                  <a:schemeClr val="tx2"/>
                </a:solidFill>
                <a:round/>
                <a:headEnd/>
                <a:tailEnd/>
              </a:ln>
            </p:spPr>
            <p:txBody>
              <a:bodyPr/>
              <a:lstStyle/>
              <a:p>
                <a:pPr algn="ctr"/>
                <a:endParaRPr lang="en-US" sz="1400" b="1">
                  <a:solidFill>
                    <a:schemeClr val="tx2"/>
                  </a:solidFill>
                  <a:latin typeface="Tahoma" charset="0"/>
                  <a:cs typeface="Tahoma" charset="0"/>
                </a:endParaRPr>
              </a:p>
            </p:txBody>
          </p:sp>
        </p:grpSp>
        <p:sp>
          <p:nvSpPr>
            <p:cNvPr id="80923" name="Text Box 92"/>
            <p:cNvSpPr txBox="1">
              <a:spLocks noChangeArrowheads="1"/>
            </p:cNvSpPr>
            <p:nvPr/>
          </p:nvSpPr>
          <p:spPr bwMode="auto">
            <a:xfrm>
              <a:off x="8171374" y="2816423"/>
              <a:ext cx="600595"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0924" name="Group 213"/>
            <p:cNvGrpSpPr>
              <a:grpSpLocks/>
            </p:cNvGrpSpPr>
            <p:nvPr/>
          </p:nvGrpSpPr>
          <p:grpSpPr bwMode="auto">
            <a:xfrm>
              <a:off x="7431834" y="3192750"/>
              <a:ext cx="679467" cy="159162"/>
              <a:chOff x="7431834" y="3192750"/>
              <a:chExt cx="679467" cy="159162"/>
            </a:xfrm>
          </p:grpSpPr>
          <p:sp>
            <p:nvSpPr>
              <p:cNvPr id="80938" name="Line 94"/>
              <p:cNvSpPr>
                <a:spLocks noChangeShapeType="1"/>
              </p:cNvSpPr>
              <p:nvPr/>
            </p:nvSpPr>
            <p:spPr bwMode="auto">
              <a:xfrm flipV="1">
                <a:off x="7431834" y="3286638"/>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9" name="Oval 95"/>
              <p:cNvSpPr>
                <a:spLocks noChangeArrowheads="1"/>
              </p:cNvSpPr>
              <p:nvPr/>
            </p:nvSpPr>
            <p:spPr bwMode="auto">
              <a:xfrm>
                <a:off x="7945127" y="3192750"/>
                <a:ext cx="166174" cy="159162"/>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80925" name="Text Box 96"/>
            <p:cNvSpPr txBox="1">
              <a:spLocks noChangeArrowheads="1"/>
            </p:cNvSpPr>
            <p:nvPr/>
          </p:nvSpPr>
          <p:spPr bwMode="auto">
            <a:xfrm>
              <a:off x="8162410" y="3121280"/>
              <a:ext cx="676790"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a:t>
              </a:r>
            </a:p>
          </p:txBody>
        </p:sp>
        <p:grpSp>
          <p:nvGrpSpPr>
            <p:cNvPr id="80926" name="Group 214"/>
            <p:cNvGrpSpPr>
              <a:grpSpLocks/>
            </p:cNvGrpSpPr>
            <p:nvPr/>
          </p:nvGrpSpPr>
          <p:grpSpPr bwMode="auto">
            <a:xfrm>
              <a:off x="5168864" y="4711957"/>
              <a:ext cx="594589" cy="307929"/>
              <a:chOff x="5168864" y="4711957"/>
              <a:chExt cx="594589" cy="307929"/>
            </a:xfrm>
          </p:grpSpPr>
          <p:sp>
            <p:nvSpPr>
              <p:cNvPr id="80936" name="Line 98"/>
              <p:cNvSpPr>
                <a:spLocks noChangeShapeType="1"/>
              </p:cNvSpPr>
              <p:nvPr/>
            </p:nvSpPr>
            <p:spPr bwMode="auto">
              <a:xfrm rot="8486496" flipV="1">
                <a:off x="5264931" y="4711957"/>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7" name="Oval 99"/>
              <p:cNvSpPr>
                <a:spLocks noChangeArrowheads="1"/>
              </p:cNvSpPr>
              <p:nvPr/>
            </p:nvSpPr>
            <p:spPr bwMode="auto">
              <a:xfrm rot="8486496">
                <a:off x="5168864" y="4860724"/>
                <a:ext cx="166174" cy="159162"/>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27" name="Text Box 100"/>
            <p:cNvSpPr txBox="1">
              <a:spLocks noChangeArrowheads="1"/>
            </p:cNvSpPr>
            <p:nvPr/>
          </p:nvSpPr>
          <p:spPr bwMode="auto">
            <a:xfrm>
              <a:off x="4657442" y="5026640"/>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80928" name="Group 215"/>
            <p:cNvGrpSpPr>
              <a:grpSpLocks/>
            </p:cNvGrpSpPr>
            <p:nvPr/>
          </p:nvGrpSpPr>
          <p:grpSpPr bwMode="auto">
            <a:xfrm>
              <a:off x="6615180" y="5908261"/>
              <a:ext cx="666941" cy="159162"/>
              <a:chOff x="6615180" y="5908261"/>
              <a:chExt cx="666941" cy="159162"/>
            </a:xfrm>
          </p:grpSpPr>
          <p:sp>
            <p:nvSpPr>
              <p:cNvPr id="80934" name="Line 102"/>
              <p:cNvSpPr>
                <a:spLocks noChangeShapeType="1"/>
              </p:cNvSpPr>
              <p:nvPr/>
            </p:nvSpPr>
            <p:spPr bwMode="auto">
              <a:xfrm rot="10800000" flipV="1">
                <a:off x="6783599" y="5985167"/>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5" name="Oval 103"/>
              <p:cNvSpPr>
                <a:spLocks noChangeArrowheads="1"/>
              </p:cNvSpPr>
              <p:nvPr/>
            </p:nvSpPr>
            <p:spPr bwMode="auto">
              <a:xfrm rot="10800000">
                <a:off x="6615180" y="5908261"/>
                <a:ext cx="166174" cy="159162"/>
              </a:xfrm>
              <a:prstGeom prst="ellipse">
                <a:avLst/>
              </a:prstGeom>
              <a:solidFill>
                <a:schemeClr val="tx2"/>
              </a:solidFill>
              <a:ln w="25400">
                <a:solidFill>
                  <a:schemeClr val="tx2"/>
                </a:solidFill>
                <a:round/>
                <a:headEnd/>
                <a:tailEnd/>
              </a:ln>
            </p:spPr>
            <p:txBody>
              <a:bodyPr rot="10800000"/>
              <a:lstStyle/>
              <a:p>
                <a:pPr algn="ctr"/>
                <a:endParaRPr lang="en-US" sz="1400" b="1">
                  <a:solidFill>
                    <a:schemeClr val="tx2"/>
                  </a:solidFill>
                  <a:latin typeface="Tahoma" charset="0"/>
                  <a:cs typeface="Tahoma" charset="0"/>
                </a:endParaRPr>
              </a:p>
            </p:txBody>
          </p:sp>
        </p:grpSp>
        <p:sp>
          <p:nvSpPr>
            <p:cNvPr id="80929" name="Text Box 104"/>
            <p:cNvSpPr txBox="1">
              <a:spLocks noChangeArrowheads="1"/>
            </p:cNvSpPr>
            <p:nvPr/>
          </p:nvSpPr>
          <p:spPr bwMode="auto">
            <a:xfrm>
              <a:off x="5495587" y="5821962"/>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sp>
          <p:nvSpPr>
            <p:cNvPr id="80930" name="Text Box 118"/>
            <p:cNvSpPr txBox="1">
              <a:spLocks noChangeArrowheads="1"/>
            </p:cNvSpPr>
            <p:nvPr/>
          </p:nvSpPr>
          <p:spPr bwMode="auto">
            <a:xfrm>
              <a:off x="7265998" y="4531607"/>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0931" name="Text Box 119"/>
            <p:cNvSpPr txBox="1">
              <a:spLocks noChangeArrowheads="1"/>
            </p:cNvSpPr>
            <p:nvPr/>
          </p:nvSpPr>
          <p:spPr bwMode="auto">
            <a:xfrm>
              <a:off x="7265998" y="540771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0932" name="Rectangle 51"/>
            <p:cNvSpPr>
              <a:spLocks noChangeArrowheads="1"/>
            </p:cNvSpPr>
            <p:nvPr/>
          </p:nvSpPr>
          <p:spPr bwMode="auto">
            <a:xfrm>
              <a:off x="7265998" y="4010928"/>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80933" name="Rectangle 66"/>
            <p:cNvSpPr>
              <a:spLocks noChangeArrowheads="1"/>
            </p:cNvSpPr>
            <p:nvPr/>
          </p:nvSpPr>
          <p:spPr bwMode="auto">
            <a:xfrm>
              <a:off x="7265998" y="5712570"/>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sp>
        <p:nvSpPr>
          <p:cNvPr id="80912" name="Text Box 44"/>
          <p:cNvSpPr txBox="1">
            <a:spLocks noChangeArrowheads="1"/>
          </p:cNvSpPr>
          <p:nvPr/>
        </p:nvSpPr>
        <p:spPr bwMode="auto">
          <a:xfrm>
            <a:off x="4425950" y="5722937"/>
            <a:ext cx="135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vị trí</a:t>
            </a:r>
          </a:p>
        </p:txBody>
      </p:sp>
    </p:spTree>
    <p:extLst>
      <p:ext uri="{BB962C8B-B14F-4D97-AF65-F5344CB8AC3E}">
        <p14:creationId xmlns:p14="http://schemas.microsoft.com/office/powerpoint/2010/main" val="897096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Rectangle 13"/>
          <p:cNvSpPr>
            <a:spLocks noGrp="1" noChangeArrowheads="1"/>
          </p:cNvSpPr>
          <p:nvPr>
            <p:ph type="title"/>
          </p:nvPr>
        </p:nvSpPr>
        <p:spPr/>
        <p:txBody>
          <a:bodyPr/>
          <a:lstStyle/>
          <a:p>
            <a:r>
              <a:rPr lang="en-US" dirty="0" err="1"/>
              <a:t>Mối</a:t>
            </a:r>
            <a:r>
              <a:rPr lang="en-US" dirty="0"/>
              <a:t> </a:t>
            </a:r>
            <a:r>
              <a:rPr lang="en-US" dirty="0" err="1"/>
              <a:t>kết</a:t>
            </a:r>
            <a:r>
              <a:rPr lang="en-US" dirty="0"/>
              <a:t> </a:t>
            </a:r>
            <a:r>
              <a:rPr lang="en-US" dirty="0" err="1"/>
              <a:t>hợp</a:t>
            </a:r>
            <a:endParaRPr lang="en-US" dirty="0"/>
          </a:p>
        </p:txBody>
      </p:sp>
      <p:sp>
        <p:nvSpPr>
          <p:cNvPr id="12302" name="Rectangle 14"/>
          <p:cNvSpPr>
            <a:spLocks noGrp="1" noChangeArrowheads="1"/>
          </p:cNvSpPr>
          <p:nvPr>
            <p:ph idx="1"/>
          </p:nvPr>
        </p:nvSpPr>
        <p:spPr/>
        <p:txBody>
          <a:bodyPr/>
          <a:lstStyle/>
          <a:p>
            <a:r>
              <a:rPr lang="en-US" dirty="0" err="1"/>
              <a:t>Biểu</a:t>
            </a:r>
            <a:r>
              <a:rPr lang="en-US" dirty="0"/>
              <a:t> </a:t>
            </a:r>
            <a:r>
              <a:rPr lang="en-US" dirty="0" err="1"/>
              <a:t>diễn</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hệ</a:t>
            </a:r>
            <a:r>
              <a:rPr lang="en-US" dirty="0"/>
              <a:t> </a:t>
            </a:r>
            <a:r>
              <a:rPr lang="en-US" dirty="0" err="1"/>
              <a:t>ngữ</a:t>
            </a:r>
            <a:r>
              <a:rPr lang="en-US" dirty="0"/>
              <a:t> </a:t>
            </a:r>
            <a:r>
              <a:rPr lang="en-US" dirty="0" err="1"/>
              <a:t>nghĩa</a:t>
            </a:r>
            <a:r>
              <a:rPr lang="en-US" dirty="0"/>
              <a:t> </a:t>
            </a:r>
            <a:r>
              <a:rPr lang="en-US" dirty="0" err="1"/>
              <a:t>giữa</a:t>
            </a:r>
            <a:r>
              <a:rPr lang="en-US" dirty="0"/>
              <a:t> 2 hay </a:t>
            </a:r>
            <a:r>
              <a:rPr lang="en-US" dirty="0" err="1"/>
              <a:t>nhiều</a:t>
            </a:r>
            <a:r>
              <a:rPr lang="en-US" dirty="0"/>
              <a:t> </a:t>
            </a:r>
            <a:r>
              <a:rPr lang="en-US" dirty="0" err="1"/>
              <a:t>thực</a:t>
            </a:r>
            <a:r>
              <a:rPr lang="en-US" dirty="0"/>
              <a:t> </a:t>
            </a:r>
            <a:r>
              <a:rPr lang="en-US" dirty="0" err="1"/>
              <a:t>thể</a:t>
            </a:r>
            <a:endParaRPr lang="en-US" dirty="0"/>
          </a:p>
          <a:p>
            <a:pPr lvl="1"/>
            <a:r>
              <a:rPr lang="en-US" dirty="0" err="1"/>
              <a:t>Sự</a:t>
            </a:r>
            <a:r>
              <a:rPr lang="en-US" dirty="0"/>
              <a:t> </a:t>
            </a:r>
            <a:r>
              <a:rPr lang="en-US" dirty="0" err="1"/>
              <a:t>kiện</a:t>
            </a:r>
            <a:r>
              <a:rPr lang="en-US" dirty="0"/>
              <a:t> </a:t>
            </a:r>
            <a:r>
              <a:rPr lang="en-US" dirty="0" err="1"/>
              <a:t>nối</a:t>
            </a:r>
            <a:r>
              <a:rPr lang="en-US" dirty="0"/>
              <a:t> </a:t>
            </a:r>
            <a:r>
              <a:rPr lang="en-US" dirty="0" err="1"/>
              <a:t>kết</a:t>
            </a:r>
            <a:endParaRPr lang="en-US" dirty="0"/>
          </a:p>
          <a:p>
            <a:pPr lvl="1"/>
            <a:r>
              <a:rPr lang="en-US" dirty="0" err="1"/>
              <a:t>Mối</a:t>
            </a:r>
            <a:r>
              <a:rPr lang="en-US" dirty="0"/>
              <a:t> </a:t>
            </a:r>
            <a:r>
              <a:rPr lang="en-US" dirty="0" err="1"/>
              <a:t>quan</a:t>
            </a:r>
            <a:r>
              <a:rPr lang="en-US" dirty="0"/>
              <a:t> </a:t>
            </a:r>
            <a:r>
              <a:rPr lang="en-US" dirty="0" err="1"/>
              <a:t>hệ</a:t>
            </a:r>
            <a:r>
              <a:rPr lang="en-US" dirty="0"/>
              <a:t> </a:t>
            </a:r>
            <a:r>
              <a:rPr lang="en-US" dirty="0" err="1"/>
              <a:t>vật</a:t>
            </a:r>
            <a:r>
              <a:rPr lang="en-US" dirty="0"/>
              <a:t> </a:t>
            </a:r>
            <a:r>
              <a:rPr lang="en-US" dirty="0" err="1"/>
              <a:t>lý</a:t>
            </a:r>
            <a:endParaRPr lang="en-US" dirty="0"/>
          </a:p>
          <a:p>
            <a:r>
              <a:rPr lang="en-US" dirty="0" err="1"/>
              <a:t>Ký</a:t>
            </a:r>
            <a:r>
              <a:rPr lang="en-US" dirty="0"/>
              <a:t> </a:t>
            </a:r>
            <a:r>
              <a:rPr lang="en-US" dirty="0" err="1"/>
              <a:t>hiệu</a:t>
            </a:r>
            <a:endParaRPr lang="en-US" dirty="0"/>
          </a:p>
        </p:txBody>
      </p:sp>
      <p:grpSp>
        <p:nvGrpSpPr>
          <p:cNvPr id="12295" name="Group 30"/>
          <p:cNvGrpSpPr>
            <a:grpSpLocks/>
          </p:cNvGrpSpPr>
          <p:nvPr/>
        </p:nvGrpSpPr>
        <p:grpSpPr bwMode="auto">
          <a:xfrm>
            <a:off x="3519137" y="4241865"/>
            <a:ext cx="4800600" cy="1847195"/>
            <a:chOff x="3429000" y="3886200"/>
            <a:chExt cx="3810000" cy="1382986"/>
          </a:xfrm>
        </p:grpSpPr>
        <p:sp>
          <p:nvSpPr>
            <p:cNvPr id="21" name="Diamond 20"/>
            <p:cNvSpPr>
              <a:spLocks noChangeArrowheads="1"/>
            </p:cNvSpPr>
            <p:nvPr/>
          </p:nvSpPr>
          <p:spPr bwMode="auto">
            <a:xfrm>
              <a:off x="3429000" y="3886200"/>
              <a:ext cx="1981200" cy="1066637"/>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12297" name="TextBox 23"/>
            <p:cNvSpPr txBox="1">
              <a:spLocks noChangeArrowheads="1"/>
            </p:cNvSpPr>
            <p:nvPr/>
          </p:nvSpPr>
          <p:spPr bwMode="auto">
            <a:xfrm>
              <a:off x="3636675" y="4264160"/>
              <a:ext cx="1675695" cy="22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Tên</a:t>
              </a:r>
              <a:r>
                <a:rPr lang="en-US" sz="1400" b="1" dirty="0">
                  <a:solidFill>
                    <a:srgbClr val="881A87"/>
                  </a:solidFill>
                  <a:cs typeface="Tahoma" charset="0"/>
                </a:rPr>
                <a:t> </a:t>
              </a:r>
              <a:r>
                <a:rPr lang="en-US" sz="1400" b="1" dirty="0" err="1">
                  <a:solidFill>
                    <a:srgbClr val="881A87"/>
                  </a:solidFill>
                  <a:cs typeface="Tahoma" charset="0"/>
                </a:rPr>
                <a:t>mối</a:t>
              </a:r>
              <a:r>
                <a:rPr lang="en-US" sz="1400" b="1" dirty="0">
                  <a:solidFill>
                    <a:srgbClr val="881A87"/>
                  </a:solidFill>
                  <a:cs typeface="Tahoma" charset="0"/>
                </a:rPr>
                <a:t> </a:t>
              </a:r>
              <a:r>
                <a:rPr lang="en-US" sz="1400" b="1" dirty="0" err="1">
                  <a:solidFill>
                    <a:srgbClr val="881A87"/>
                  </a:solidFill>
                  <a:cs typeface="Tahoma" charset="0"/>
                </a:rPr>
                <a:t>kết</a:t>
              </a:r>
              <a:r>
                <a:rPr lang="en-US" sz="1400" b="1" dirty="0">
                  <a:solidFill>
                    <a:srgbClr val="881A87"/>
                  </a:solidFill>
                  <a:cs typeface="Tahoma" charset="0"/>
                </a:rPr>
                <a:t> </a:t>
              </a:r>
              <a:r>
                <a:rPr lang="en-US" sz="1400" b="1" dirty="0" err="1">
                  <a:solidFill>
                    <a:srgbClr val="881A87"/>
                  </a:solidFill>
                  <a:cs typeface="Tahoma" charset="0"/>
                </a:rPr>
                <a:t>hợp</a:t>
              </a:r>
              <a:endParaRPr lang="en-US" sz="1400" b="1" dirty="0">
                <a:solidFill>
                  <a:srgbClr val="881A87"/>
                </a:solidFill>
                <a:cs typeface="Tahoma" charset="0"/>
              </a:endParaRPr>
            </a:p>
          </p:txBody>
        </p:sp>
        <p:sp>
          <p:nvSpPr>
            <p:cNvPr id="12298" name="TextBox 24"/>
            <p:cNvSpPr txBox="1">
              <a:spLocks noChangeArrowheads="1"/>
            </p:cNvSpPr>
            <p:nvPr/>
          </p:nvSpPr>
          <p:spPr bwMode="auto">
            <a:xfrm>
              <a:off x="4799794" y="4877454"/>
              <a:ext cx="2439206" cy="39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dirty="0" err="1">
                  <a:solidFill>
                    <a:srgbClr val="881A87"/>
                  </a:solidFill>
                  <a:cs typeface="Tahoma" charset="0"/>
                </a:rPr>
                <a:t>Động</a:t>
              </a:r>
              <a:r>
                <a:rPr lang="en-US" sz="1400" i="1" dirty="0">
                  <a:solidFill>
                    <a:srgbClr val="881A87"/>
                  </a:solidFill>
                  <a:cs typeface="Tahoma" charset="0"/>
                </a:rPr>
                <a:t> </a:t>
              </a:r>
              <a:r>
                <a:rPr lang="en-US" sz="1400" i="1" dirty="0" err="1">
                  <a:solidFill>
                    <a:srgbClr val="881A87"/>
                  </a:solidFill>
                  <a:cs typeface="Tahoma" charset="0"/>
                </a:rPr>
                <a:t>từ</a:t>
              </a:r>
              <a:r>
                <a:rPr lang="en-US" sz="1400" i="1" dirty="0">
                  <a:solidFill>
                    <a:srgbClr val="881A87"/>
                  </a:solidFill>
                  <a:cs typeface="Tahoma" charset="0"/>
                </a:rPr>
                <a:t> </a:t>
              </a:r>
              <a:r>
                <a:rPr lang="en-US" sz="1400" i="1" dirty="0" err="1">
                  <a:solidFill>
                    <a:srgbClr val="881A87"/>
                  </a:solidFill>
                  <a:cs typeface="Tahoma" charset="0"/>
                </a:rPr>
                <a:t>hoặc</a:t>
              </a:r>
              <a:r>
                <a:rPr lang="en-US" sz="1400" i="1" dirty="0">
                  <a:solidFill>
                    <a:srgbClr val="881A87"/>
                  </a:solidFill>
                  <a:cs typeface="Tahoma" charset="0"/>
                </a:rPr>
                <a:t> </a:t>
              </a:r>
              <a:r>
                <a:rPr lang="en-US" sz="1400" i="1" dirty="0" err="1">
                  <a:solidFill>
                    <a:srgbClr val="881A87"/>
                  </a:solidFill>
                  <a:cs typeface="Tahoma" charset="0"/>
                </a:rPr>
                <a:t>cụm</a:t>
              </a:r>
              <a:r>
                <a:rPr lang="en-US" sz="1400" i="1" dirty="0">
                  <a:solidFill>
                    <a:srgbClr val="881A87"/>
                  </a:solidFill>
                  <a:cs typeface="Tahoma" charset="0"/>
                </a:rPr>
                <a:t> </a:t>
              </a:r>
              <a:r>
                <a:rPr lang="en-US" sz="1400" i="1" dirty="0" err="1">
                  <a:solidFill>
                    <a:srgbClr val="881A87"/>
                  </a:solidFill>
                  <a:cs typeface="Tahoma" charset="0"/>
                </a:rPr>
                <a:t>từ mô tả mối quan hệ</a:t>
              </a:r>
              <a:endParaRPr lang="en-US" sz="1400" i="1" dirty="0">
                <a:solidFill>
                  <a:srgbClr val="881A87"/>
                </a:solidFill>
                <a:cs typeface="Tahoma" charset="0"/>
              </a:endParaRPr>
            </a:p>
          </p:txBody>
        </p:sp>
        <p:cxnSp>
          <p:nvCxnSpPr>
            <p:cNvPr id="27" name="Straight Connector 26"/>
            <p:cNvCxnSpPr/>
            <p:nvPr/>
          </p:nvCxnSpPr>
          <p:spPr>
            <a:xfrm>
              <a:off x="4571748" y="4495928"/>
              <a:ext cx="914702" cy="380337"/>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1598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7" name="Rectangle 87"/>
          <p:cNvSpPr>
            <a:spLocks noGrp="1" noChangeArrowheads="1"/>
          </p:cNvSpPr>
          <p:nvPr>
            <p:ph type="title"/>
          </p:nvPr>
        </p:nvSpPr>
        <p:spPr/>
        <p:txBody>
          <a:bodyPr/>
          <a:lstStyle/>
          <a:p>
            <a:r>
              <a:rPr lang="en-US"/>
              <a:t>Ví dụ</a:t>
            </a:r>
          </a:p>
        </p:txBody>
      </p:sp>
      <p:sp>
        <p:nvSpPr>
          <p:cNvPr id="82008" name="Rectangle 88"/>
          <p:cNvSpPr>
            <a:spLocks noGrp="1" noChangeArrowheads="1"/>
          </p:cNvSpPr>
          <p:nvPr>
            <p:ph idx="1"/>
          </p:nvPr>
        </p:nvSpPr>
        <p:spPr/>
        <p:txBody>
          <a:bodyPr/>
          <a:lstStyle/>
          <a:p>
            <a:r>
              <a:rPr lang="en-US"/>
              <a:t>Ứng dụng Quản lý nhân chủng học</a:t>
            </a:r>
          </a:p>
        </p:txBody>
      </p:sp>
      <p:sp>
        <p:nvSpPr>
          <p:cNvPr id="81927" name="Text Box 44"/>
          <p:cNvSpPr txBox="1">
            <a:spLocks noChangeArrowheads="1"/>
          </p:cNvSpPr>
          <p:nvPr/>
        </p:nvSpPr>
        <p:spPr bwMode="auto">
          <a:xfrm>
            <a:off x="2827338" y="57150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cuối cùng</a:t>
            </a:r>
          </a:p>
        </p:txBody>
      </p:sp>
      <p:grpSp>
        <p:nvGrpSpPr>
          <p:cNvPr id="81928" name="Group 91"/>
          <p:cNvGrpSpPr>
            <a:grpSpLocks/>
          </p:cNvGrpSpPr>
          <p:nvPr/>
        </p:nvGrpSpPr>
        <p:grpSpPr bwMode="auto">
          <a:xfrm>
            <a:off x="254000" y="2057400"/>
            <a:ext cx="8448675" cy="3810000"/>
            <a:chOff x="228600" y="2387840"/>
            <a:chExt cx="8449235" cy="3809280"/>
          </a:xfrm>
        </p:grpSpPr>
        <p:sp>
          <p:nvSpPr>
            <p:cNvPr id="81929"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81930"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81931"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81932"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81933"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81934"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5"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6"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7"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1938"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9"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0"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1"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1942"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3"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4"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5"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6" name="AutoShape 67"/>
            <p:cNvSpPr>
              <a:spLocks noChangeArrowheads="1"/>
            </p:cNvSpPr>
            <p:nvPr/>
          </p:nvSpPr>
          <p:spPr bwMode="auto">
            <a:xfrm>
              <a:off x="7104529" y="4775680"/>
              <a:ext cx="1326776" cy="652544"/>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1947"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8"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81949" name="Group 70"/>
            <p:cNvGrpSpPr>
              <a:grpSpLocks/>
            </p:cNvGrpSpPr>
            <p:nvPr/>
          </p:nvGrpSpPr>
          <p:grpSpPr bwMode="auto">
            <a:xfrm rot="-9693903">
              <a:off x="1298472" y="2828154"/>
              <a:ext cx="679512" cy="159132"/>
              <a:chOff x="9000" y="9829"/>
              <a:chExt cx="736" cy="178"/>
            </a:xfrm>
          </p:grpSpPr>
          <p:sp>
            <p:nvSpPr>
              <p:cNvPr id="82004"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5"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0"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81951" name="Group 74"/>
            <p:cNvGrpSpPr>
              <a:grpSpLocks/>
            </p:cNvGrpSpPr>
            <p:nvPr/>
          </p:nvGrpSpPr>
          <p:grpSpPr bwMode="auto">
            <a:xfrm rot="10800000">
              <a:off x="1299882" y="2989838"/>
              <a:ext cx="679512" cy="159132"/>
              <a:chOff x="9000" y="9829"/>
              <a:chExt cx="736" cy="178"/>
            </a:xfrm>
          </p:grpSpPr>
          <p:sp>
            <p:nvSpPr>
              <p:cNvPr id="82002"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3"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2"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81953" name="Group 78"/>
            <p:cNvGrpSpPr>
              <a:grpSpLocks/>
            </p:cNvGrpSpPr>
            <p:nvPr/>
          </p:nvGrpSpPr>
          <p:grpSpPr bwMode="auto">
            <a:xfrm rot="10800000">
              <a:off x="1299882" y="3218565"/>
              <a:ext cx="679512" cy="159132"/>
              <a:chOff x="9000" y="9829"/>
              <a:chExt cx="736" cy="178"/>
            </a:xfrm>
          </p:grpSpPr>
          <p:sp>
            <p:nvSpPr>
              <p:cNvPr id="82000"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1"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4"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a:t>
              </a:r>
            </a:p>
          </p:txBody>
        </p:sp>
        <p:grpSp>
          <p:nvGrpSpPr>
            <p:cNvPr id="81955" name="Group 82"/>
            <p:cNvGrpSpPr>
              <a:grpSpLocks/>
            </p:cNvGrpSpPr>
            <p:nvPr/>
          </p:nvGrpSpPr>
          <p:grpSpPr bwMode="auto">
            <a:xfrm rot="10014487">
              <a:off x="1300892" y="3474084"/>
              <a:ext cx="679512" cy="159132"/>
              <a:chOff x="9000" y="9829"/>
              <a:chExt cx="736" cy="178"/>
            </a:xfrm>
          </p:grpSpPr>
          <p:sp>
            <p:nvSpPr>
              <p:cNvPr id="81998"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9"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6"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a:t>
              </a:r>
            </a:p>
          </p:txBody>
        </p:sp>
        <p:grpSp>
          <p:nvGrpSpPr>
            <p:cNvPr id="81957" name="Group 86"/>
            <p:cNvGrpSpPr>
              <a:grpSpLocks/>
            </p:cNvGrpSpPr>
            <p:nvPr/>
          </p:nvGrpSpPr>
          <p:grpSpPr bwMode="auto">
            <a:xfrm rot="-5400000">
              <a:off x="1387598" y="2788032"/>
              <a:ext cx="659272" cy="165896"/>
              <a:chOff x="9000" y="9829"/>
              <a:chExt cx="736" cy="178"/>
            </a:xfrm>
          </p:grpSpPr>
          <p:sp>
            <p:nvSpPr>
              <p:cNvPr id="81996"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7"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chemeClr val="tx2"/>
                  </a:solidFill>
                  <a:latin typeface="Tahoma" charset="0"/>
                  <a:cs typeface="Tahoma" charset="0"/>
                </a:endParaRPr>
              </a:p>
            </p:txBody>
          </p:sp>
        </p:grpSp>
        <p:grpSp>
          <p:nvGrpSpPr>
            <p:cNvPr id="81958" name="Group 89"/>
            <p:cNvGrpSpPr>
              <a:grpSpLocks/>
            </p:cNvGrpSpPr>
            <p:nvPr/>
          </p:nvGrpSpPr>
          <p:grpSpPr bwMode="auto">
            <a:xfrm>
              <a:off x="7270376" y="2891522"/>
              <a:ext cx="679512" cy="159132"/>
              <a:chOff x="9000" y="9729"/>
              <a:chExt cx="736" cy="178"/>
            </a:xfrm>
          </p:grpSpPr>
          <p:sp>
            <p:nvSpPr>
              <p:cNvPr id="81994"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5"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pPr algn="ctr"/>
                <a:endParaRPr lang="en-US" sz="1400" b="1">
                  <a:solidFill>
                    <a:schemeClr val="tx2"/>
                  </a:solidFill>
                  <a:latin typeface="Tahoma" charset="0"/>
                  <a:cs typeface="Tahoma" charset="0"/>
                </a:endParaRPr>
              </a:p>
            </p:txBody>
          </p:sp>
        </p:grpSp>
        <p:sp>
          <p:nvSpPr>
            <p:cNvPr id="81959"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1960" name="Group 93"/>
            <p:cNvGrpSpPr>
              <a:grpSpLocks/>
            </p:cNvGrpSpPr>
            <p:nvPr/>
          </p:nvGrpSpPr>
          <p:grpSpPr bwMode="auto">
            <a:xfrm>
              <a:off x="7270376" y="3195656"/>
              <a:ext cx="679512" cy="159132"/>
              <a:chOff x="9000" y="9708"/>
              <a:chExt cx="736" cy="178"/>
            </a:xfrm>
          </p:grpSpPr>
          <p:sp>
            <p:nvSpPr>
              <p:cNvPr id="81992"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3"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81961"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a:t>
              </a:r>
            </a:p>
          </p:txBody>
        </p:sp>
        <p:grpSp>
          <p:nvGrpSpPr>
            <p:cNvPr id="81962" name="Group 97"/>
            <p:cNvGrpSpPr>
              <a:grpSpLocks/>
            </p:cNvGrpSpPr>
            <p:nvPr/>
          </p:nvGrpSpPr>
          <p:grpSpPr bwMode="auto">
            <a:xfrm rot="8486496">
              <a:off x="4951296" y="4703374"/>
              <a:ext cx="679512" cy="159132"/>
              <a:chOff x="9000" y="9829"/>
              <a:chExt cx="736" cy="178"/>
            </a:xfrm>
          </p:grpSpPr>
          <p:sp>
            <p:nvSpPr>
              <p:cNvPr id="81990"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1"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3"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81964" name="Group 101"/>
            <p:cNvGrpSpPr>
              <a:grpSpLocks/>
            </p:cNvGrpSpPr>
            <p:nvPr/>
          </p:nvGrpSpPr>
          <p:grpSpPr bwMode="auto">
            <a:xfrm rot="10800000">
              <a:off x="6441141" y="5923178"/>
              <a:ext cx="679512" cy="159132"/>
              <a:chOff x="9000" y="9829"/>
              <a:chExt cx="736" cy="178"/>
            </a:xfrm>
          </p:grpSpPr>
          <p:sp>
            <p:nvSpPr>
              <p:cNvPr id="81988"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9"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b="1">
                  <a:solidFill>
                    <a:schemeClr val="tx2"/>
                  </a:solidFill>
                  <a:latin typeface="Tahoma" charset="0"/>
                  <a:cs typeface="Tahoma" charset="0"/>
                </a:endParaRPr>
              </a:p>
            </p:txBody>
          </p:sp>
        </p:grpSp>
        <p:sp>
          <p:nvSpPr>
            <p:cNvPr id="81965"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1966" name="Group 105"/>
            <p:cNvGrpSpPr>
              <a:grpSpLocks/>
            </p:cNvGrpSpPr>
            <p:nvPr/>
          </p:nvGrpSpPr>
          <p:grpSpPr bwMode="auto">
            <a:xfrm rot="8486496">
              <a:off x="1136813" y="4768997"/>
              <a:ext cx="679512" cy="159132"/>
              <a:chOff x="9000" y="9829"/>
              <a:chExt cx="736" cy="178"/>
            </a:xfrm>
          </p:grpSpPr>
          <p:sp>
            <p:nvSpPr>
              <p:cNvPr id="81986"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7"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7"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nvGrpSpPr>
            <p:cNvPr id="81968" name="Group 109"/>
            <p:cNvGrpSpPr>
              <a:grpSpLocks/>
            </p:cNvGrpSpPr>
            <p:nvPr/>
          </p:nvGrpSpPr>
          <p:grpSpPr bwMode="auto">
            <a:xfrm rot="8486496">
              <a:off x="2759419" y="4748176"/>
              <a:ext cx="664743" cy="159132"/>
              <a:chOff x="9171" y="9993"/>
              <a:chExt cx="720" cy="178"/>
            </a:xfrm>
          </p:grpSpPr>
          <p:sp>
            <p:nvSpPr>
              <p:cNvPr id="81984"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5"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9"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sp>
          <p:nvSpPr>
            <p:cNvPr id="81970"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1971"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2"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81973"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4"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1975"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6"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81977"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sp>
          <p:nvSpPr>
            <p:cNvPr id="81978"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81979"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81980" name="Group 109"/>
            <p:cNvGrpSpPr>
              <a:grpSpLocks/>
            </p:cNvGrpSpPr>
            <p:nvPr/>
          </p:nvGrpSpPr>
          <p:grpSpPr bwMode="auto">
            <a:xfrm rot="6587565">
              <a:off x="4271595" y="3826288"/>
              <a:ext cx="379136" cy="106444"/>
              <a:chOff x="9171" y="9993"/>
              <a:chExt cx="720" cy="178"/>
            </a:xfrm>
          </p:grpSpPr>
          <p:sp>
            <p:nvSpPr>
              <p:cNvPr id="8198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b="1">
                  <a:solidFill>
                    <a:schemeClr val="tx2"/>
                  </a:solidFill>
                  <a:latin typeface="Tahoma" charset="0"/>
                  <a:cs typeface="Tahoma" charset="0"/>
                </a:endParaRPr>
              </a:p>
            </p:txBody>
          </p:sp>
        </p:grpSp>
        <p:sp>
          <p:nvSpPr>
            <p:cNvPr id="81981" name="Text Box 112"/>
            <p:cNvSpPr txBox="1">
              <a:spLocks noChangeArrowheads="1"/>
            </p:cNvSpPr>
            <p:nvPr/>
          </p:nvSpPr>
          <p:spPr bwMode="auto">
            <a:xfrm>
              <a:off x="4114800" y="4140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năm</a:t>
              </a:r>
            </a:p>
          </p:txBody>
        </p:sp>
      </p:grpSp>
    </p:spTree>
    <p:extLst>
      <p:ext uri="{BB962C8B-B14F-4D97-AF65-F5344CB8AC3E}">
        <p14:creationId xmlns:p14="http://schemas.microsoft.com/office/powerpoint/2010/main" val="3028412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57" name="Rectangle 41"/>
          <p:cNvSpPr>
            <a:spLocks noGrp="1" noChangeArrowheads="1"/>
          </p:cNvSpPr>
          <p:nvPr>
            <p:ph type="title"/>
          </p:nvPr>
        </p:nvSpPr>
        <p:spPr/>
        <p:txBody>
          <a:bodyPr/>
          <a:lstStyle/>
          <a:p>
            <a:r>
              <a:rPr lang="en-US"/>
              <a:t>So sánh các chiến lược</a:t>
            </a:r>
          </a:p>
        </p:txBody>
      </p:sp>
      <p:sp>
        <p:nvSpPr>
          <p:cNvPr id="2" name="Content Placeholder 1"/>
          <p:cNvSpPr>
            <a:spLocks noGrp="1"/>
          </p:cNvSpPr>
          <p:nvPr>
            <p:ph idx="1"/>
          </p:nvPr>
        </p:nvSpPr>
        <p:spPr/>
        <p:txBody>
          <a:bodyPr/>
          <a:lstStyle/>
          <a:p>
            <a:endParaRPr lang="en-US"/>
          </a:p>
        </p:txBody>
      </p:sp>
      <p:graphicFrame>
        <p:nvGraphicFramePr>
          <p:cNvPr id="86055" name="Group 39"/>
          <p:cNvGraphicFramePr>
            <a:graphicFrameLocks noGrp="1"/>
          </p:cNvGraphicFramePr>
          <p:nvPr>
            <p:extLst>
              <p:ext uri="{D42A27DB-BD31-4B8C-83A1-F6EECF244321}">
                <p14:modId xmlns:p14="http://schemas.microsoft.com/office/powerpoint/2010/main" val="1448126562"/>
              </p:ext>
            </p:extLst>
          </p:nvPr>
        </p:nvGraphicFramePr>
        <p:xfrm>
          <a:off x="286790" y="1393110"/>
          <a:ext cx="8526144" cy="5442121"/>
        </p:xfrm>
        <a:graphic>
          <a:graphicData uri="http://schemas.openxmlformats.org/drawingml/2006/table">
            <a:tbl>
              <a:tblPr/>
              <a:tblGrid>
                <a:gridCol w="1141176"/>
                <a:gridCol w="2208620"/>
                <a:gridCol w="3044811"/>
                <a:gridCol w="2131537"/>
              </a:tblGrid>
              <a:tr h="323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Chiến lược</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Mô tả</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a:ln>
                            <a:noFill/>
                          </a:ln>
                          <a:solidFill>
                            <a:srgbClr val="006600"/>
                          </a:solidFill>
                          <a:effectLst/>
                          <a:latin typeface="Calibri"/>
                          <a:ea typeface="ＭＳ Ｐゴシック" charset="0"/>
                          <a:cs typeface="Calibri"/>
                        </a:rPr>
                        <a:t>Ư</a:t>
                      </a:r>
                      <a:r>
                        <a:rPr kumimoji="0" lang="en-US" sz="1600" b="0" i="0" u="none" strike="noStrike" cap="none" normalizeH="0" baseline="0">
                          <a:ln>
                            <a:noFill/>
                          </a:ln>
                          <a:solidFill>
                            <a:srgbClr val="006600"/>
                          </a:solidFill>
                          <a:effectLst/>
                          <a:latin typeface="Calibri"/>
                          <a:ea typeface="ＭＳ Ｐゴシック" charset="0"/>
                          <a:cs typeface="Calibri"/>
                        </a:rPr>
                        <a:t>u điểm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Khuyết điểm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3682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Trên xuống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từng bước được tinh chế</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Không có các hiệu ứng lề không mong </a:t>
                      </a:r>
                      <a:r>
                        <a:rPr kumimoji="0" lang="en-US" sz="1600" b="0" i="0" u="none" strike="noStrike" kern="1200" cap="none" normalizeH="0" baseline="0">
                          <a:ln>
                            <a:noFill/>
                          </a:ln>
                          <a:solidFill>
                            <a:schemeClr val="tx2"/>
                          </a:solidFill>
                          <a:effectLst/>
                          <a:latin typeface="Calibri"/>
                          <a:ea typeface="ＭＳ Ｐゴシック" charset="0"/>
                          <a:cs typeface="Calibri"/>
                        </a:rPr>
                        <a:t>muốn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Đòi hỏi phân tích viên phải giỏi với mức trừu tượng hóa cao lúc khởi điểm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38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Dưới lên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được xây dựng từ các thành phần cơ bản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 pos="146050" algn="l"/>
                        </a:tabLst>
                      </a:pPr>
                      <a:r>
                        <a:rPr kumimoji="0" lang="en-US" sz="1600" b="0" i="0" u="none" strike="noStrike" cap="none" normalizeH="0" baseline="0">
                          <a:ln>
                            <a:noFill/>
                          </a:ln>
                          <a:solidFill>
                            <a:schemeClr val="tx2"/>
                          </a:solidFill>
                          <a:effectLst/>
                          <a:latin typeface="Calibri"/>
                          <a:ea typeface="ＭＳ Ｐゴシック" charset="0"/>
                          <a:cs typeface="Calibri"/>
                        </a:rPr>
                        <a:t>Dễ dàng cho các ứng dụng có tính chất cục bộ</a:t>
                      </a:r>
                    </a:p>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 pos="146050" algn="l"/>
                        </a:tabLst>
                      </a:pPr>
                      <a:r>
                        <a:rPr kumimoji="0" lang="en-US" sz="1600" b="0" i="0" u="none" strike="noStrike" cap="none" normalizeH="0" baseline="0">
                          <a:ln>
                            <a:noFill/>
                          </a:ln>
                          <a:solidFill>
                            <a:schemeClr val="tx2"/>
                          </a:solidFill>
                          <a:effectLst/>
                          <a:latin typeface="Calibri"/>
                          <a:ea typeface="ＭＳ Ｐゴシック" charset="0"/>
                          <a:cs typeface="Calibri"/>
                        </a:rPr>
                        <a:t>Phân tích không phải chịu gánh nặng quá lớn lúc bắt đầu</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Khi cần thiết có thể phải xây dựng lại cấu trúc trong quá trình tinh chế ứng dụng luật cơ bản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159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Trong ra ngoài</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được xây dựng theo cách tiếp cận </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vết dầu loang</a:t>
                      </a:r>
                      <a:r>
                        <a:rPr kumimoji="0" lang="ja-JP" altLang="en-US" sz="1600" b="0" i="0" u="none" strike="noStrike" cap="none" normalizeH="0" baseline="0">
                          <a:ln>
                            <a:noFill/>
                          </a:ln>
                          <a:solidFill>
                            <a:schemeClr val="tx2"/>
                          </a:solidFill>
                          <a:effectLst/>
                          <a:latin typeface="Calibri"/>
                          <a:ea typeface="ＭＳ Ｐゴシック" charset="0"/>
                          <a:cs typeface="Calibri"/>
                        </a:rPr>
                        <a:t>”</a:t>
                      </a:r>
                      <a:endParaRPr kumimoji="0" lang="en-US" sz="1600" b="0" i="0" u="none" strike="noStrike" cap="none" normalizeH="0" baseline="0">
                        <a:ln>
                          <a:noFill/>
                        </a:ln>
                        <a:solidFill>
                          <a:schemeClr val="tx2"/>
                        </a:solidFill>
                        <a:effectLst/>
                        <a:latin typeface="Calibri"/>
                        <a:ea typeface="ＭＳ Ｐゴシック" charset="0"/>
                        <a:cs typeface="Calibri"/>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Dễ dàng phát hiện ra các khái niệm mới liên quan đến các khái niệm đã có</a:t>
                      </a:r>
                    </a:p>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Phân tích không phải chịu gánh nặng quá lớn lúc bắt đầu</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Hình ảnh toàn bộ của ứng dụng chỉ được xây dựng vào giai đoạn cuối cùng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38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Phối hợp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Phân tích từ trên xuống các yêu cầu, tích hợp từ dưới lên, sử dụng lược đồ khung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Times New Roman" charset="0"/>
                        <a:buNone/>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Tiếp cận theo cách </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chia để trị</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 để giảm độ phức tạp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Đòi hỏi quyết định quan trọng về lược đồ khung tại thời điểm bắt đầu của quá trình thiết kế</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9850954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Nội dung trình bày</a:t>
            </a:r>
          </a:p>
        </p:txBody>
      </p:sp>
      <p:sp>
        <p:nvSpPr>
          <p:cNvPr id="260099"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a:t>Phương pháp phân tích dữ liệu</a:t>
            </a:r>
          </a:p>
          <a:p>
            <a:r>
              <a:rPr lang="en-US" u="sng"/>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38636522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24" name="Rectangle 60"/>
          <p:cNvSpPr>
            <a:spLocks noGrp="1" noChangeArrowheads="1"/>
          </p:cNvSpPr>
          <p:nvPr>
            <p:ph type="title"/>
          </p:nvPr>
        </p:nvSpPr>
        <p:spPr/>
        <p:txBody>
          <a:bodyPr/>
          <a:lstStyle/>
          <a:p>
            <a:r>
              <a:rPr lang="en-US"/>
              <a:t>Qui tắc 1</a:t>
            </a:r>
          </a:p>
        </p:txBody>
      </p:sp>
      <p:sp>
        <p:nvSpPr>
          <p:cNvPr id="2" name="Content Placeholder 1"/>
          <p:cNvSpPr>
            <a:spLocks noGrp="1"/>
          </p:cNvSpPr>
          <p:nvPr>
            <p:ph idx="1"/>
          </p:nvPr>
        </p:nvSpPr>
        <p:spPr/>
        <p:txBody>
          <a:bodyPr/>
          <a:lstStyle/>
          <a:p>
            <a:endParaRPr lang="en-US"/>
          </a:p>
        </p:txBody>
      </p:sp>
      <p:sp>
        <p:nvSpPr>
          <p:cNvPr id="88070" name="Text Box 42"/>
          <p:cNvSpPr txBox="1">
            <a:spLocks noChangeArrowheads="1"/>
          </p:cNvSpPr>
          <p:nvPr/>
        </p:nvSpPr>
        <p:spPr bwMode="auto">
          <a:xfrm>
            <a:off x="838200" y="1382713"/>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400" b="1">
                <a:solidFill>
                  <a:srgbClr val="C00000"/>
                </a:solidFill>
                <a:cs typeface="Tahoma" charset="0"/>
              </a:rPr>
              <a:t>Mọi thuộc tính chỉ mô tả đặc trưng cho đúng thực thể mang thuộc tính ấy</a:t>
            </a:r>
          </a:p>
        </p:txBody>
      </p:sp>
      <p:grpSp>
        <p:nvGrpSpPr>
          <p:cNvPr id="88071" name="Group 68"/>
          <p:cNvGrpSpPr>
            <a:grpSpLocks/>
          </p:cNvGrpSpPr>
          <p:nvPr/>
        </p:nvGrpSpPr>
        <p:grpSpPr bwMode="auto">
          <a:xfrm>
            <a:off x="762000" y="2819400"/>
            <a:ext cx="7383463" cy="2819400"/>
            <a:chOff x="914400" y="3048000"/>
            <a:chExt cx="7383462" cy="2819400"/>
          </a:xfrm>
        </p:grpSpPr>
        <p:sp>
          <p:nvSpPr>
            <p:cNvPr id="88077" name="Rectangle 5"/>
            <p:cNvSpPr>
              <a:spLocks noChangeArrowheads="1"/>
            </p:cNvSpPr>
            <p:nvPr/>
          </p:nvSpPr>
          <p:spPr bwMode="auto">
            <a:xfrm>
              <a:off x="5245100" y="3154362"/>
              <a:ext cx="1473200" cy="6350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grpSp>
          <p:nvGrpSpPr>
            <p:cNvPr id="88078" name="Group 6"/>
            <p:cNvGrpSpPr>
              <a:grpSpLocks/>
            </p:cNvGrpSpPr>
            <p:nvPr/>
          </p:nvGrpSpPr>
          <p:grpSpPr bwMode="auto">
            <a:xfrm>
              <a:off x="6718300" y="3154362"/>
              <a:ext cx="504825" cy="157163"/>
              <a:chOff x="7380" y="4680"/>
              <a:chExt cx="556" cy="177"/>
            </a:xfrm>
          </p:grpSpPr>
          <p:sp>
            <p:nvSpPr>
              <p:cNvPr id="88120" name="Line 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21" name="Oval 8"/>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a:solidFill>
                    <a:schemeClr val="tx2"/>
                  </a:solidFill>
                  <a:latin typeface="Tahoma" charset="0"/>
                  <a:cs typeface="Tahoma" charset="0"/>
                </a:endParaRPr>
              </a:p>
            </p:txBody>
          </p:sp>
        </p:grpSp>
        <p:sp>
          <p:nvSpPr>
            <p:cNvPr id="88079" name="Text Box 9"/>
            <p:cNvSpPr txBox="1">
              <a:spLocks noChangeArrowheads="1"/>
            </p:cNvSpPr>
            <p:nvPr/>
          </p:nvSpPr>
          <p:spPr bwMode="auto">
            <a:xfrm>
              <a:off x="7315200" y="3089275"/>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a:t>
              </a:r>
            </a:p>
          </p:txBody>
        </p:sp>
        <p:grpSp>
          <p:nvGrpSpPr>
            <p:cNvPr id="88080" name="Group 10"/>
            <p:cNvGrpSpPr>
              <a:grpSpLocks/>
            </p:cNvGrpSpPr>
            <p:nvPr/>
          </p:nvGrpSpPr>
          <p:grpSpPr bwMode="auto">
            <a:xfrm>
              <a:off x="6718300" y="3422650"/>
              <a:ext cx="504825" cy="157162"/>
              <a:chOff x="7380" y="4680"/>
              <a:chExt cx="556" cy="177"/>
            </a:xfrm>
          </p:grpSpPr>
          <p:sp>
            <p:nvSpPr>
              <p:cNvPr id="88118" name="Line 1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19" name="Oval 1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81" name="Text Box 13"/>
            <p:cNvSpPr txBox="1">
              <a:spLocks noChangeArrowheads="1"/>
            </p:cNvSpPr>
            <p:nvPr/>
          </p:nvSpPr>
          <p:spPr bwMode="auto">
            <a:xfrm>
              <a:off x="7315200" y="3352800"/>
              <a:ext cx="9826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88082" name="Group 14"/>
            <p:cNvGrpSpPr>
              <a:grpSpLocks/>
            </p:cNvGrpSpPr>
            <p:nvPr/>
          </p:nvGrpSpPr>
          <p:grpSpPr bwMode="auto">
            <a:xfrm>
              <a:off x="6718300" y="3671887"/>
              <a:ext cx="504825" cy="158750"/>
              <a:chOff x="7380" y="4680"/>
              <a:chExt cx="556" cy="177"/>
            </a:xfrm>
          </p:grpSpPr>
          <p:sp>
            <p:nvSpPr>
              <p:cNvPr id="88116" name="Line 1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17" name="Oval 1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83" name="Text Box 17"/>
            <p:cNvSpPr txBox="1">
              <a:spLocks noChangeArrowheads="1"/>
            </p:cNvSpPr>
            <p:nvPr/>
          </p:nvSpPr>
          <p:spPr bwMode="auto">
            <a:xfrm>
              <a:off x="7315200" y="3643313"/>
              <a:ext cx="98266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88084" name="Rectangle 18"/>
            <p:cNvSpPr>
              <a:spLocks noChangeArrowheads="1"/>
            </p:cNvSpPr>
            <p:nvPr/>
          </p:nvSpPr>
          <p:spPr bwMode="auto">
            <a:xfrm>
              <a:off x="2463800" y="3154362"/>
              <a:ext cx="1144588" cy="48101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sp>
          <p:nvSpPr>
            <p:cNvPr id="88085" name="Rectangle 19"/>
            <p:cNvSpPr>
              <a:spLocks noChangeArrowheads="1"/>
            </p:cNvSpPr>
            <p:nvPr/>
          </p:nvSpPr>
          <p:spPr bwMode="auto">
            <a:xfrm>
              <a:off x="2463800" y="5067300"/>
              <a:ext cx="1309688" cy="481012"/>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HÀNG</a:t>
              </a:r>
            </a:p>
          </p:txBody>
        </p:sp>
        <p:grpSp>
          <p:nvGrpSpPr>
            <p:cNvPr id="88086" name="Group 20"/>
            <p:cNvGrpSpPr>
              <a:grpSpLocks/>
            </p:cNvGrpSpPr>
            <p:nvPr/>
          </p:nvGrpSpPr>
          <p:grpSpPr bwMode="auto">
            <a:xfrm rot="10800000">
              <a:off x="1973263" y="3154362"/>
              <a:ext cx="503237" cy="158750"/>
              <a:chOff x="7380" y="4680"/>
              <a:chExt cx="556" cy="177"/>
            </a:xfrm>
          </p:grpSpPr>
          <p:sp>
            <p:nvSpPr>
              <p:cNvPr id="88114"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5" name="Oval 22"/>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rot="10800000"/>
              <a:lstStyle/>
              <a:p>
                <a:pPr algn="ctr"/>
                <a:endParaRPr lang="en-US" sz="1400">
                  <a:solidFill>
                    <a:schemeClr val="tx2"/>
                  </a:solidFill>
                  <a:latin typeface="Tahoma" charset="0"/>
                  <a:cs typeface="Tahoma" charset="0"/>
                </a:endParaRPr>
              </a:p>
            </p:txBody>
          </p:sp>
        </p:grpSp>
        <p:sp>
          <p:nvSpPr>
            <p:cNvPr id="88087" name="Text Box 23"/>
            <p:cNvSpPr txBox="1">
              <a:spLocks noChangeArrowheads="1"/>
            </p:cNvSpPr>
            <p:nvPr/>
          </p:nvSpPr>
          <p:spPr bwMode="auto">
            <a:xfrm>
              <a:off x="914400" y="3048000"/>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88088" name="Group 24"/>
            <p:cNvGrpSpPr>
              <a:grpSpLocks/>
            </p:cNvGrpSpPr>
            <p:nvPr/>
          </p:nvGrpSpPr>
          <p:grpSpPr bwMode="auto">
            <a:xfrm rot="10800000">
              <a:off x="1973263" y="3419475"/>
              <a:ext cx="503237" cy="160337"/>
              <a:chOff x="7380" y="4680"/>
              <a:chExt cx="556" cy="177"/>
            </a:xfrm>
          </p:grpSpPr>
          <p:sp>
            <p:nvSpPr>
              <p:cNvPr id="88112" name="Line 2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3" name="Oval 2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88089" name="Text Box 27"/>
            <p:cNvSpPr txBox="1">
              <a:spLocks noChangeArrowheads="1"/>
            </p:cNvSpPr>
            <p:nvPr/>
          </p:nvSpPr>
          <p:spPr bwMode="auto">
            <a:xfrm>
              <a:off x="914400" y="3411538"/>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8090" name="Group 28"/>
            <p:cNvGrpSpPr>
              <a:grpSpLocks/>
            </p:cNvGrpSpPr>
            <p:nvPr/>
          </p:nvGrpSpPr>
          <p:grpSpPr bwMode="auto">
            <a:xfrm rot="9644442">
              <a:off x="1973263" y="3632200"/>
              <a:ext cx="503237" cy="160337"/>
              <a:chOff x="7380" y="4680"/>
              <a:chExt cx="556" cy="177"/>
            </a:xfrm>
          </p:grpSpPr>
          <p:sp>
            <p:nvSpPr>
              <p:cNvPr id="88110" name="Line 2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1" name="Oval 3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88091" name="Text Box 31"/>
            <p:cNvSpPr txBox="1">
              <a:spLocks noChangeArrowheads="1"/>
            </p:cNvSpPr>
            <p:nvPr/>
          </p:nvSpPr>
          <p:spPr bwMode="auto">
            <a:xfrm>
              <a:off x="914400" y="3716338"/>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88092" name="Group 32"/>
            <p:cNvGrpSpPr>
              <a:grpSpLocks/>
            </p:cNvGrpSpPr>
            <p:nvPr/>
          </p:nvGrpSpPr>
          <p:grpSpPr bwMode="auto">
            <a:xfrm>
              <a:off x="3773488" y="5067300"/>
              <a:ext cx="503237" cy="157162"/>
              <a:chOff x="7380" y="4680"/>
              <a:chExt cx="556" cy="177"/>
            </a:xfrm>
          </p:grpSpPr>
          <p:sp>
            <p:nvSpPr>
              <p:cNvPr id="88108" name="Line 3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9" name="Oval 34"/>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88093" name="Text Box 35"/>
            <p:cNvSpPr txBox="1">
              <a:spLocks noChangeArrowheads="1"/>
            </p:cNvSpPr>
            <p:nvPr/>
          </p:nvSpPr>
          <p:spPr bwMode="auto">
            <a:xfrm>
              <a:off x="4343400" y="5065712"/>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88094" name="Group 36"/>
            <p:cNvGrpSpPr>
              <a:grpSpLocks/>
            </p:cNvGrpSpPr>
            <p:nvPr/>
          </p:nvGrpSpPr>
          <p:grpSpPr bwMode="auto">
            <a:xfrm>
              <a:off x="3773488" y="5346700"/>
              <a:ext cx="503237" cy="157162"/>
              <a:chOff x="7380" y="4680"/>
              <a:chExt cx="556" cy="177"/>
            </a:xfrm>
          </p:grpSpPr>
          <p:sp>
            <p:nvSpPr>
              <p:cNvPr id="88106" name="Line 3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7" name="Oval 3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95" name="Text Box 39"/>
            <p:cNvSpPr txBox="1">
              <a:spLocks noChangeArrowheads="1"/>
            </p:cNvSpPr>
            <p:nvPr/>
          </p:nvSpPr>
          <p:spPr bwMode="auto">
            <a:xfrm>
              <a:off x="4343400" y="5280025"/>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88096" name="Group 40"/>
            <p:cNvGrpSpPr>
              <a:grpSpLocks/>
            </p:cNvGrpSpPr>
            <p:nvPr/>
          </p:nvGrpSpPr>
          <p:grpSpPr bwMode="auto">
            <a:xfrm rot="1009285">
              <a:off x="3773488" y="5546725"/>
              <a:ext cx="503237" cy="157162"/>
              <a:chOff x="7380" y="4680"/>
              <a:chExt cx="556" cy="177"/>
            </a:xfrm>
          </p:grpSpPr>
          <p:sp>
            <p:nvSpPr>
              <p:cNvPr id="88104"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5" name="Oval 4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97" name="Text Box 43"/>
            <p:cNvSpPr txBox="1">
              <a:spLocks noChangeArrowheads="1"/>
            </p:cNvSpPr>
            <p:nvPr/>
          </p:nvSpPr>
          <p:spPr bwMode="auto">
            <a:xfrm>
              <a:off x="4343400" y="5546725"/>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Khách hàng</a:t>
              </a:r>
            </a:p>
          </p:txBody>
        </p:sp>
        <p:sp>
          <p:nvSpPr>
            <p:cNvPr id="88098" name="AutoShape 44"/>
            <p:cNvSpPr>
              <a:spLocks noChangeArrowheads="1"/>
            </p:cNvSpPr>
            <p:nvPr/>
          </p:nvSpPr>
          <p:spPr bwMode="auto">
            <a:xfrm>
              <a:off x="4754563" y="4111625"/>
              <a:ext cx="1146175" cy="636587"/>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88099" name="AutoShape 45"/>
            <p:cNvSpPr>
              <a:spLocks noChangeArrowheads="1"/>
            </p:cNvSpPr>
            <p:nvPr/>
          </p:nvSpPr>
          <p:spPr bwMode="auto">
            <a:xfrm>
              <a:off x="2463800" y="4111625"/>
              <a:ext cx="1144588" cy="636587"/>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Gồm</a:t>
              </a:r>
            </a:p>
          </p:txBody>
        </p:sp>
        <p:sp>
          <p:nvSpPr>
            <p:cNvPr id="88100" name="Line 46"/>
            <p:cNvSpPr>
              <a:spLocks noChangeShapeType="1"/>
            </p:cNvSpPr>
            <p:nvPr/>
          </p:nvSpPr>
          <p:spPr bwMode="auto">
            <a:xfrm>
              <a:off x="3049588" y="3632200"/>
              <a:ext cx="0" cy="4794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1" name="Line 47"/>
            <p:cNvSpPr>
              <a:spLocks noChangeShapeType="1"/>
            </p:cNvSpPr>
            <p:nvPr/>
          </p:nvSpPr>
          <p:spPr bwMode="auto">
            <a:xfrm>
              <a:off x="3022600" y="4748212"/>
              <a:ext cx="0" cy="3190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2" name="Line 48"/>
            <p:cNvSpPr>
              <a:spLocks noChangeShapeType="1"/>
            </p:cNvSpPr>
            <p:nvPr/>
          </p:nvSpPr>
          <p:spPr bwMode="auto">
            <a:xfrm flipV="1">
              <a:off x="3444875" y="4430712"/>
              <a:ext cx="1309688" cy="636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3" name="Line 49"/>
            <p:cNvSpPr>
              <a:spLocks noChangeShapeType="1"/>
            </p:cNvSpPr>
            <p:nvPr/>
          </p:nvSpPr>
          <p:spPr bwMode="auto">
            <a:xfrm flipH="1">
              <a:off x="5900738" y="3792537"/>
              <a:ext cx="163512" cy="638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grpSp>
        <p:nvGrpSpPr>
          <p:cNvPr id="15" name="Group 66"/>
          <p:cNvGrpSpPr>
            <a:grpSpLocks/>
          </p:cNvGrpSpPr>
          <p:nvPr/>
        </p:nvGrpSpPr>
        <p:grpSpPr bwMode="auto">
          <a:xfrm>
            <a:off x="4291013" y="5334000"/>
            <a:ext cx="738187" cy="304800"/>
            <a:chOff x="4427538" y="5386387"/>
            <a:chExt cx="654050" cy="479425"/>
          </a:xfrm>
        </p:grpSpPr>
        <p:sp>
          <p:nvSpPr>
            <p:cNvPr id="62"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3"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
        <p:nvSpPr>
          <p:cNvPr id="64" name="Oval 53"/>
          <p:cNvSpPr>
            <a:spLocks noChangeArrowheads="1"/>
          </p:cNvSpPr>
          <p:nvPr/>
        </p:nvSpPr>
        <p:spPr bwMode="auto">
          <a:xfrm>
            <a:off x="795886" y="3112757"/>
            <a:ext cx="1004888" cy="344487"/>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5" name="Oval 55"/>
          <p:cNvSpPr>
            <a:spLocks noChangeArrowheads="1"/>
          </p:cNvSpPr>
          <p:nvPr/>
        </p:nvSpPr>
        <p:spPr bwMode="auto">
          <a:xfrm>
            <a:off x="6852680" y="2863520"/>
            <a:ext cx="1447800" cy="3048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Tree>
    <p:extLst>
      <p:ext uri="{BB962C8B-B14F-4D97-AF65-F5344CB8AC3E}">
        <p14:creationId xmlns:p14="http://schemas.microsoft.com/office/powerpoint/2010/main" val="36083768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3" name="Rectangle 25"/>
          <p:cNvSpPr>
            <a:spLocks noGrp="1" noChangeArrowheads="1"/>
          </p:cNvSpPr>
          <p:nvPr>
            <p:ph type="title"/>
          </p:nvPr>
        </p:nvSpPr>
        <p:spPr/>
        <p:txBody>
          <a:bodyPr/>
          <a:lstStyle/>
          <a:p>
            <a:r>
              <a:rPr lang="en-US"/>
              <a:t>Qui tắc 2</a:t>
            </a:r>
          </a:p>
        </p:txBody>
      </p:sp>
      <p:sp>
        <p:nvSpPr>
          <p:cNvPr id="89114" name="Rectangle 26"/>
          <p:cNvSpPr>
            <a:spLocks noGrp="1" noChangeArrowheads="1"/>
          </p:cNvSpPr>
          <p:nvPr>
            <p:ph idx="1"/>
          </p:nvPr>
        </p:nvSpPr>
        <p:spPr/>
        <p:txBody>
          <a:bodyPr/>
          <a:lstStyle/>
          <a:p>
            <a:r>
              <a:rPr lang="en-US" b="1">
                <a:solidFill>
                  <a:srgbClr val="C00000"/>
                </a:solidFill>
                <a:latin typeface="Arial" charset="0"/>
              </a:rPr>
              <a:t>Nếu có đặc trưng phụ thuộc vào nhiều thực thể thì đó là đặc trưng của mối kết hợp định nghĩa trên các thực thể đó</a:t>
            </a:r>
            <a:endParaRPr lang="en-US" b="1">
              <a:solidFill>
                <a:srgbClr val="C00000"/>
              </a:solidFill>
              <a:latin typeface="Arial" charset="0"/>
              <a:cs typeface="Tahoma" charset="0"/>
            </a:endParaRPr>
          </a:p>
        </p:txBody>
      </p:sp>
      <p:sp>
        <p:nvSpPr>
          <p:cNvPr id="89095" name="Rectangle 55"/>
          <p:cNvSpPr>
            <a:spLocks noChangeArrowheads="1"/>
          </p:cNvSpPr>
          <p:nvPr/>
        </p:nvSpPr>
        <p:spPr bwMode="auto">
          <a:xfrm>
            <a:off x="1295400" y="3276600"/>
            <a:ext cx="1239838" cy="550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SINH VIÊN</a:t>
            </a:r>
          </a:p>
        </p:txBody>
      </p:sp>
      <p:sp>
        <p:nvSpPr>
          <p:cNvPr id="89096" name="Rectangle 56"/>
          <p:cNvSpPr>
            <a:spLocks noChangeArrowheads="1"/>
          </p:cNvSpPr>
          <p:nvPr/>
        </p:nvSpPr>
        <p:spPr bwMode="auto">
          <a:xfrm>
            <a:off x="6608763" y="3276600"/>
            <a:ext cx="1239837" cy="5476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LỚP HỌC</a:t>
            </a:r>
          </a:p>
        </p:txBody>
      </p:sp>
      <p:sp>
        <p:nvSpPr>
          <p:cNvPr id="89097" name="AutoShape 57"/>
          <p:cNvSpPr>
            <a:spLocks noChangeArrowheads="1"/>
          </p:cNvSpPr>
          <p:nvPr/>
        </p:nvSpPr>
        <p:spPr bwMode="auto">
          <a:xfrm>
            <a:off x="3952875" y="3276600"/>
            <a:ext cx="1238250" cy="7302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9098" name="Line 58"/>
          <p:cNvSpPr>
            <a:spLocks noChangeShapeType="1"/>
          </p:cNvSpPr>
          <p:nvPr/>
        </p:nvSpPr>
        <p:spPr bwMode="auto">
          <a:xfrm>
            <a:off x="2535238" y="3640138"/>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099" name="Line 59"/>
          <p:cNvSpPr>
            <a:spLocks noChangeShapeType="1"/>
          </p:cNvSpPr>
          <p:nvPr/>
        </p:nvSpPr>
        <p:spPr bwMode="auto">
          <a:xfrm flipH="1">
            <a:off x="5191125" y="3640138"/>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89100" name="Group 60"/>
          <p:cNvGrpSpPr>
            <a:grpSpLocks/>
          </p:cNvGrpSpPr>
          <p:nvPr/>
        </p:nvGrpSpPr>
        <p:grpSpPr bwMode="auto">
          <a:xfrm rot="1067153">
            <a:off x="4837113" y="3840163"/>
            <a:ext cx="546100" cy="182562"/>
            <a:chOff x="7380" y="4680"/>
            <a:chExt cx="556" cy="177"/>
          </a:xfrm>
        </p:grpSpPr>
        <p:sp>
          <p:nvSpPr>
            <p:cNvPr id="89109"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110"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9101" name="Text Box 63"/>
          <p:cNvSpPr txBox="1">
            <a:spLocks noChangeArrowheads="1"/>
          </p:cNvSpPr>
          <p:nvPr/>
        </p:nvSpPr>
        <p:spPr bwMode="auto">
          <a:xfrm>
            <a:off x="4724400" y="4114800"/>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bắt đầu</a:t>
            </a:r>
          </a:p>
        </p:txBody>
      </p:sp>
      <p:grpSp>
        <p:nvGrpSpPr>
          <p:cNvPr id="89102" name="Group 60"/>
          <p:cNvGrpSpPr>
            <a:grpSpLocks/>
          </p:cNvGrpSpPr>
          <p:nvPr/>
        </p:nvGrpSpPr>
        <p:grpSpPr bwMode="auto">
          <a:xfrm rot="4092957">
            <a:off x="1750219" y="3991769"/>
            <a:ext cx="546100" cy="182562"/>
            <a:chOff x="7380" y="4680"/>
            <a:chExt cx="556" cy="177"/>
          </a:xfrm>
        </p:grpSpPr>
        <p:sp>
          <p:nvSpPr>
            <p:cNvPr id="89107"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108"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nchor="ctr"/>
            <a:lstStyle/>
            <a:p>
              <a:pPr algn="ctr"/>
              <a:endParaRPr lang="en-US" sz="1400">
                <a:solidFill>
                  <a:schemeClr val="tx2"/>
                </a:solidFill>
                <a:latin typeface="Tahoma" charset="0"/>
                <a:cs typeface="Tahoma" charset="0"/>
              </a:endParaRPr>
            </a:p>
          </p:txBody>
        </p:sp>
      </p:grpSp>
      <p:sp>
        <p:nvSpPr>
          <p:cNvPr id="89103" name="Text Box 63"/>
          <p:cNvSpPr txBox="1">
            <a:spLocks noChangeArrowheads="1"/>
          </p:cNvSpPr>
          <p:nvPr/>
        </p:nvSpPr>
        <p:spPr bwMode="auto">
          <a:xfrm>
            <a:off x="1905000" y="4419600"/>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bắt đầu</a:t>
            </a:r>
          </a:p>
        </p:txBody>
      </p:sp>
      <p:grpSp>
        <p:nvGrpSpPr>
          <p:cNvPr id="89104" name="Group 46"/>
          <p:cNvGrpSpPr>
            <a:grpSpLocks/>
          </p:cNvGrpSpPr>
          <p:nvPr/>
        </p:nvGrpSpPr>
        <p:grpSpPr bwMode="auto">
          <a:xfrm>
            <a:off x="2057400" y="4343400"/>
            <a:ext cx="738188" cy="304800"/>
            <a:chOff x="4427538" y="5386387"/>
            <a:chExt cx="654050" cy="479425"/>
          </a:xfrm>
        </p:grpSpPr>
        <p:sp>
          <p:nvSpPr>
            <p:cNvPr id="48"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49"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Tree>
    <p:extLst>
      <p:ext uri="{BB962C8B-B14F-4D97-AF65-F5344CB8AC3E}">
        <p14:creationId xmlns:p14="http://schemas.microsoft.com/office/powerpoint/2010/main" val="19903412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4" name="Rectangle 22"/>
          <p:cNvSpPr>
            <a:spLocks noGrp="1" noChangeArrowheads="1"/>
          </p:cNvSpPr>
          <p:nvPr>
            <p:ph type="title"/>
          </p:nvPr>
        </p:nvSpPr>
        <p:spPr/>
        <p:txBody>
          <a:bodyPr/>
          <a:lstStyle/>
          <a:p>
            <a:r>
              <a:rPr lang="en-US"/>
              <a:t>Qui tắc 3</a:t>
            </a:r>
          </a:p>
        </p:txBody>
      </p:sp>
      <p:sp>
        <p:nvSpPr>
          <p:cNvPr id="90135" name="Rectangle 23"/>
          <p:cNvSpPr>
            <a:spLocks noGrp="1" noChangeArrowheads="1"/>
          </p:cNvSpPr>
          <p:nvPr>
            <p:ph idx="1"/>
          </p:nvPr>
        </p:nvSpPr>
        <p:spPr/>
        <p:txBody>
          <a:bodyPr/>
          <a:lstStyle/>
          <a:p>
            <a:r>
              <a:rPr lang="en-US" b="1">
                <a:solidFill>
                  <a:srgbClr val="C00000"/>
                </a:solidFill>
              </a:rPr>
              <a:t>Các thực thể cùng liên quan đến 1 mối kết hợp thì một tổ hợp thể hiện của các thực thể đó phải là thể hiện duy nhất của mối kết hợp</a:t>
            </a:r>
            <a:endParaRPr lang="en-US"/>
          </a:p>
        </p:txBody>
      </p:sp>
      <p:sp>
        <p:nvSpPr>
          <p:cNvPr id="90119" name="Rectangle 55"/>
          <p:cNvSpPr>
            <a:spLocks noChangeArrowheads="1"/>
          </p:cNvSpPr>
          <p:nvPr/>
        </p:nvSpPr>
        <p:spPr bwMode="auto">
          <a:xfrm>
            <a:off x="1219200" y="3259138"/>
            <a:ext cx="1239838" cy="550862"/>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SINH VIÊN</a:t>
            </a:r>
          </a:p>
        </p:txBody>
      </p:sp>
      <p:sp>
        <p:nvSpPr>
          <p:cNvPr id="90120" name="Rectangle 56"/>
          <p:cNvSpPr>
            <a:spLocks noChangeArrowheads="1"/>
          </p:cNvSpPr>
          <p:nvPr/>
        </p:nvSpPr>
        <p:spPr bwMode="auto">
          <a:xfrm>
            <a:off x="6532563" y="3259138"/>
            <a:ext cx="1239837" cy="5476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MÔN HỌC</a:t>
            </a:r>
          </a:p>
        </p:txBody>
      </p:sp>
      <p:sp>
        <p:nvSpPr>
          <p:cNvPr id="90121" name="AutoShape 57"/>
          <p:cNvSpPr>
            <a:spLocks noChangeArrowheads="1"/>
          </p:cNvSpPr>
          <p:nvPr/>
        </p:nvSpPr>
        <p:spPr bwMode="auto">
          <a:xfrm>
            <a:off x="3876675" y="3259138"/>
            <a:ext cx="1238250" cy="7302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Học</a:t>
            </a:r>
          </a:p>
        </p:txBody>
      </p:sp>
      <p:sp>
        <p:nvSpPr>
          <p:cNvPr id="90122" name="Line 58"/>
          <p:cNvSpPr>
            <a:spLocks noChangeShapeType="1"/>
          </p:cNvSpPr>
          <p:nvPr/>
        </p:nvSpPr>
        <p:spPr bwMode="auto">
          <a:xfrm>
            <a:off x="2459038" y="3622675"/>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0123" name="Line 59"/>
          <p:cNvSpPr>
            <a:spLocks noChangeShapeType="1"/>
          </p:cNvSpPr>
          <p:nvPr/>
        </p:nvSpPr>
        <p:spPr bwMode="auto">
          <a:xfrm flipH="1">
            <a:off x="5114925" y="3622675"/>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0124" name="Group 60"/>
          <p:cNvGrpSpPr>
            <a:grpSpLocks/>
          </p:cNvGrpSpPr>
          <p:nvPr/>
        </p:nvGrpSpPr>
        <p:grpSpPr bwMode="auto">
          <a:xfrm rot="1067153">
            <a:off x="4760913" y="3822700"/>
            <a:ext cx="546100" cy="182563"/>
            <a:chOff x="7380" y="4680"/>
            <a:chExt cx="556" cy="177"/>
          </a:xfrm>
        </p:grpSpPr>
        <p:sp>
          <p:nvSpPr>
            <p:cNvPr id="90130"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0131"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0125" name="Text Box 63"/>
          <p:cNvSpPr txBox="1">
            <a:spLocks noChangeArrowheads="1"/>
          </p:cNvSpPr>
          <p:nvPr/>
        </p:nvSpPr>
        <p:spPr bwMode="auto">
          <a:xfrm>
            <a:off x="5338763" y="3868738"/>
            <a:ext cx="68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Điểm</a:t>
            </a:r>
          </a:p>
        </p:txBody>
      </p:sp>
      <p:sp>
        <p:nvSpPr>
          <p:cNvPr id="84" name="TextBox 83"/>
          <p:cNvSpPr txBox="1"/>
          <p:nvPr/>
        </p:nvSpPr>
        <p:spPr>
          <a:xfrm>
            <a:off x="2362200" y="4114800"/>
            <a:ext cx="1295400" cy="33655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E46C0A"/>
                </a:solidFill>
                <a:cs typeface="Tahoma" charset="0"/>
              </a:rPr>
              <a:t>Học lại ???</a:t>
            </a:r>
          </a:p>
        </p:txBody>
      </p:sp>
      <p:grpSp>
        <p:nvGrpSpPr>
          <p:cNvPr id="3" name="Group 87"/>
          <p:cNvGrpSpPr>
            <a:grpSpLocks/>
          </p:cNvGrpSpPr>
          <p:nvPr/>
        </p:nvGrpSpPr>
        <p:grpSpPr bwMode="auto">
          <a:xfrm>
            <a:off x="3886200" y="3989388"/>
            <a:ext cx="1239838" cy="1649412"/>
            <a:chOff x="3886200" y="4312410"/>
            <a:chExt cx="1239795" cy="1647958"/>
          </a:xfrm>
        </p:grpSpPr>
        <p:sp>
          <p:nvSpPr>
            <p:cNvPr id="90128"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HỌC KỲ</a:t>
              </a:r>
            </a:p>
          </p:txBody>
        </p:sp>
        <p:cxnSp>
          <p:nvCxnSpPr>
            <p:cNvPr id="87" name="Straight Connector 86"/>
            <p:cNvCxnSpPr>
              <a:stCxn id="90121" idx="2"/>
              <a:endCxn id="90128" idx="0"/>
            </p:cNvCxnSpPr>
            <p:nvPr/>
          </p:nvCxnSpPr>
          <p:spPr>
            <a:xfrm rot="16200000" flipH="1">
              <a:off x="3952545" y="4855644"/>
              <a:ext cx="1097582" cy="1111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23727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9" name="Rectangle 33"/>
          <p:cNvSpPr>
            <a:spLocks noGrp="1" noChangeArrowheads="1"/>
          </p:cNvSpPr>
          <p:nvPr>
            <p:ph type="title"/>
          </p:nvPr>
        </p:nvSpPr>
        <p:spPr/>
        <p:txBody>
          <a:bodyPr/>
          <a:lstStyle/>
          <a:p>
            <a:r>
              <a:rPr lang="en-US"/>
              <a:t>Qui tắc 4</a:t>
            </a:r>
          </a:p>
        </p:txBody>
      </p:sp>
      <p:sp>
        <p:nvSpPr>
          <p:cNvPr id="91170" name="Rectangle 34"/>
          <p:cNvSpPr>
            <a:spLocks noGrp="1" noChangeArrowheads="1"/>
          </p:cNvSpPr>
          <p:nvPr>
            <p:ph idx="1"/>
          </p:nvPr>
        </p:nvSpPr>
        <p:spPr/>
        <p:txBody>
          <a:bodyPr/>
          <a:lstStyle/>
          <a:p>
            <a:r>
              <a:rPr lang="en-US" b="1">
                <a:solidFill>
                  <a:srgbClr val="C00000"/>
                </a:solidFill>
              </a:rPr>
              <a:t>Các nhánh nối với mối kết hợp phải là nhánh bắt buộc, nếu không phải ta nên tách thành nhiều mối kết hợp</a:t>
            </a:r>
            <a:endParaRPr lang="en-US" b="1">
              <a:solidFill>
                <a:srgbClr val="C00000"/>
              </a:solidFill>
              <a:cs typeface="Tahoma" charset="0"/>
            </a:endParaRPr>
          </a:p>
        </p:txBody>
      </p:sp>
      <p:grpSp>
        <p:nvGrpSpPr>
          <p:cNvPr id="2" name="Group 22"/>
          <p:cNvGrpSpPr>
            <a:grpSpLocks/>
          </p:cNvGrpSpPr>
          <p:nvPr/>
        </p:nvGrpSpPr>
        <p:grpSpPr bwMode="auto">
          <a:xfrm>
            <a:off x="1981200" y="3529013"/>
            <a:ext cx="6096000" cy="1881664"/>
            <a:chOff x="1981200" y="3124200"/>
            <a:chExt cx="6096000" cy="1882140"/>
          </a:xfrm>
        </p:grpSpPr>
        <p:sp>
          <p:nvSpPr>
            <p:cNvPr id="91158" name="Line 58"/>
            <p:cNvSpPr>
              <a:spLocks noChangeShapeType="1"/>
            </p:cNvSpPr>
            <p:nvPr/>
          </p:nvSpPr>
          <p:spPr bwMode="auto">
            <a:xfrm>
              <a:off x="2382795" y="3488432"/>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1159" name="Line 59"/>
            <p:cNvSpPr>
              <a:spLocks noChangeShapeType="1"/>
            </p:cNvSpPr>
            <p:nvPr/>
          </p:nvSpPr>
          <p:spPr bwMode="auto">
            <a:xfrm flipH="1">
              <a:off x="5039497" y="3488432"/>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1160" name="Group 87"/>
            <p:cNvGrpSpPr>
              <a:grpSpLocks/>
            </p:cNvGrpSpPr>
            <p:nvPr/>
          </p:nvGrpSpPr>
          <p:grpSpPr bwMode="auto">
            <a:xfrm>
              <a:off x="3789405" y="3855210"/>
              <a:ext cx="1239795" cy="1024138"/>
              <a:chOff x="3886200" y="4936230"/>
              <a:chExt cx="1239795" cy="1024138"/>
            </a:xfrm>
          </p:grpSpPr>
          <p:sp>
            <p:nvSpPr>
              <p:cNvPr id="91165"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KHO HÀNG</a:t>
                </a:r>
              </a:p>
            </p:txBody>
          </p:sp>
          <p:cxnSp>
            <p:nvCxnSpPr>
              <p:cNvPr id="87" name="Straight Connector 86"/>
              <p:cNvCxnSpPr>
                <a:stCxn id="91161" idx="2"/>
                <a:endCxn id="91165" idx="0"/>
              </p:cNvCxnSpPr>
              <p:nvPr/>
            </p:nvCxnSpPr>
            <p:spPr>
              <a:xfrm rot="5400000">
                <a:off x="4274242" y="5168283"/>
                <a:ext cx="474782" cy="952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91161" name="AutoShape 57"/>
            <p:cNvSpPr>
              <a:spLocks noChangeArrowheads="1"/>
            </p:cNvSpPr>
            <p:nvPr/>
          </p:nvSpPr>
          <p:spPr bwMode="auto">
            <a:xfrm>
              <a:off x="3799703" y="3124200"/>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hệ</a:t>
              </a:r>
            </a:p>
          </p:txBody>
        </p:sp>
        <p:sp>
          <p:nvSpPr>
            <p:cNvPr id="91162" name="Rectangle 55"/>
            <p:cNvSpPr>
              <a:spLocks noChangeArrowheads="1"/>
            </p:cNvSpPr>
            <p:nvPr/>
          </p:nvSpPr>
          <p:spPr bwMode="auto">
            <a:xfrm>
              <a:off x="1981200" y="32004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MẶT HÀNG</a:t>
              </a:r>
            </a:p>
          </p:txBody>
        </p:sp>
        <p:sp>
          <p:nvSpPr>
            <p:cNvPr id="91163" name="Rectangle 56"/>
            <p:cNvSpPr>
              <a:spLocks noChangeArrowheads="1"/>
            </p:cNvSpPr>
            <p:nvPr/>
          </p:nvSpPr>
          <p:spPr bwMode="auto">
            <a:xfrm>
              <a:off x="5638800" y="3200400"/>
              <a:ext cx="1468395" cy="54762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sp>
          <p:nvSpPr>
            <p:cNvPr id="22" name="TextBox 21"/>
            <p:cNvSpPr txBox="1"/>
            <p:nvPr/>
          </p:nvSpPr>
          <p:spPr>
            <a:xfrm>
              <a:off x="5638800" y="4267489"/>
              <a:ext cx="2438400" cy="73885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Tồn tại nhiều thể hiện không có sự tham gia đầy đủ các thực thể</a:t>
              </a:r>
            </a:p>
          </p:txBody>
        </p:sp>
      </p:grpSp>
      <p:grpSp>
        <p:nvGrpSpPr>
          <p:cNvPr id="7" name="Group 23"/>
          <p:cNvGrpSpPr>
            <a:grpSpLocks/>
          </p:cNvGrpSpPr>
          <p:nvPr/>
        </p:nvGrpSpPr>
        <p:grpSpPr bwMode="auto">
          <a:xfrm>
            <a:off x="1981200" y="2551113"/>
            <a:ext cx="5126038" cy="2730500"/>
            <a:chOff x="1981200" y="3061570"/>
            <a:chExt cx="5125995" cy="2729630"/>
          </a:xfrm>
        </p:grpSpPr>
        <p:sp>
          <p:nvSpPr>
            <p:cNvPr id="91145" name="Line 58"/>
            <p:cNvSpPr>
              <a:spLocks noChangeShapeType="1"/>
            </p:cNvSpPr>
            <p:nvPr/>
          </p:nvSpPr>
          <p:spPr bwMode="auto">
            <a:xfrm>
              <a:off x="2382795" y="4400284"/>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1146" name="Line 59"/>
            <p:cNvSpPr>
              <a:spLocks noChangeShapeType="1"/>
            </p:cNvSpPr>
            <p:nvPr/>
          </p:nvSpPr>
          <p:spPr bwMode="auto">
            <a:xfrm flipH="1">
              <a:off x="5039497" y="4400284"/>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1147" name="Group 87"/>
            <p:cNvGrpSpPr>
              <a:grpSpLocks/>
            </p:cNvGrpSpPr>
            <p:nvPr/>
          </p:nvGrpSpPr>
          <p:grpSpPr bwMode="auto">
            <a:xfrm>
              <a:off x="3789405" y="4767062"/>
              <a:ext cx="1239795" cy="1024138"/>
              <a:chOff x="3886200" y="4936230"/>
              <a:chExt cx="1239795" cy="1024138"/>
            </a:xfrm>
          </p:grpSpPr>
          <p:sp>
            <p:nvSpPr>
              <p:cNvPr id="91156"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MÔN HỌC</a:t>
                </a:r>
              </a:p>
            </p:txBody>
          </p:sp>
          <p:cxnSp>
            <p:nvCxnSpPr>
              <p:cNvPr id="37" name="Straight Connector 36"/>
              <p:cNvCxnSpPr>
                <a:stCxn id="91148" idx="2"/>
                <a:endCxn id="91156" idx="0"/>
              </p:cNvCxnSpPr>
              <p:nvPr/>
            </p:nvCxnSpPr>
            <p:spPr>
              <a:xfrm rot="16200000" flipH="1">
                <a:off x="4267213" y="5171631"/>
                <a:ext cx="474512" cy="47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91148" name="AutoShape 57"/>
            <p:cNvSpPr>
              <a:spLocks noChangeArrowheads="1"/>
            </p:cNvSpPr>
            <p:nvPr/>
          </p:nvSpPr>
          <p:spPr bwMode="auto">
            <a:xfrm>
              <a:off x="3784948" y="4036052"/>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Giàng</a:t>
              </a:r>
            </a:p>
          </p:txBody>
        </p:sp>
        <p:sp>
          <p:nvSpPr>
            <p:cNvPr id="91149" name="Rectangle 55"/>
            <p:cNvSpPr>
              <a:spLocks noChangeArrowheads="1"/>
            </p:cNvSpPr>
            <p:nvPr/>
          </p:nvSpPr>
          <p:spPr bwMode="auto">
            <a:xfrm>
              <a:off x="1981200" y="4112252"/>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GIÁO VIÊN</a:t>
              </a:r>
            </a:p>
          </p:txBody>
        </p:sp>
        <p:cxnSp>
          <p:nvCxnSpPr>
            <p:cNvPr id="30" name="Straight Connector 29"/>
            <p:cNvCxnSpPr/>
            <p:nvPr/>
          </p:nvCxnSpPr>
          <p:spPr>
            <a:xfrm>
              <a:off x="2438396" y="3428165"/>
              <a:ext cx="1371588"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576" y="3429753"/>
              <a:ext cx="1371588" cy="15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095605" y="3772543"/>
              <a:ext cx="6855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792080" y="3809837"/>
              <a:ext cx="761757"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1154" name="Rectangle 56"/>
            <p:cNvSpPr>
              <a:spLocks noChangeArrowheads="1"/>
            </p:cNvSpPr>
            <p:nvPr/>
          </p:nvSpPr>
          <p:spPr bwMode="auto">
            <a:xfrm>
              <a:off x="5638800" y="4112252"/>
              <a:ext cx="1468395" cy="54762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LỚP HỌC</a:t>
              </a:r>
            </a:p>
          </p:txBody>
        </p:sp>
        <p:sp>
          <p:nvSpPr>
            <p:cNvPr id="91155" name="AutoShape 57"/>
            <p:cNvSpPr>
              <a:spLocks noChangeArrowheads="1"/>
            </p:cNvSpPr>
            <p:nvPr/>
          </p:nvSpPr>
          <p:spPr bwMode="auto">
            <a:xfrm>
              <a:off x="3757808" y="3061570"/>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Chủ nhiệm</a:t>
              </a:r>
            </a:p>
          </p:txBody>
        </p:sp>
      </p:grpSp>
    </p:spTree>
    <p:extLst>
      <p:ext uri="{BB962C8B-B14F-4D97-AF65-F5344CB8AC3E}">
        <p14:creationId xmlns:p14="http://schemas.microsoft.com/office/powerpoint/2010/main" val="32803428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7" name="Rectangle 47"/>
          <p:cNvSpPr>
            <a:spLocks noGrp="1" noChangeArrowheads="1"/>
          </p:cNvSpPr>
          <p:nvPr>
            <p:ph type="title"/>
          </p:nvPr>
        </p:nvSpPr>
        <p:spPr/>
        <p:txBody>
          <a:bodyPr/>
          <a:lstStyle/>
          <a:p>
            <a:r>
              <a:rPr lang="en-US"/>
              <a:t>Qui tắc 5</a:t>
            </a:r>
          </a:p>
        </p:txBody>
      </p:sp>
      <p:sp>
        <p:nvSpPr>
          <p:cNvPr id="92208" name="Rectangle 48"/>
          <p:cNvSpPr>
            <a:spLocks noGrp="1" noChangeArrowheads="1"/>
          </p:cNvSpPr>
          <p:nvPr>
            <p:ph idx="1"/>
          </p:nvPr>
        </p:nvSpPr>
        <p:spPr/>
        <p:txBody>
          <a:bodyPr/>
          <a:lstStyle/>
          <a:p>
            <a:r>
              <a:rPr lang="en-US" b="1">
                <a:solidFill>
                  <a:srgbClr val="C00000"/>
                </a:solidFill>
                <a:latin typeface="Arial" charset="0"/>
              </a:rPr>
              <a:t>Nếu có 1 đặc trưng phụ thuộc vào 1 thuộc tính của thực thể thì tồn tại thực thể ẩn </a:t>
            </a:r>
            <a:r>
              <a:rPr lang="en-US" b="1">
                <a:solidFill>
                  <a:srgbClr val="C00000"/>
                </a:solidFill>
                <a:latin typeface="Arial" charset="0"/>
                <a:sym typeface="Symbol" charset="0"/>
              </a:rPr>
              <a:t> </a:t>
            </a:r>
            <a:r>
              <a:rPr lang="en-US" b="1">
                <a:solidFill>
                  <a:srgbClr val="C00000"/>
                </a:solidFill>
                <a:latin typeface="Arial" charset="0"/>
              </a:rPr>
              <a:t>cần được định nghĩa bổ sung</a:t>
            </a:r>
            <a:endParaRPr lang="en-US" b="1">
              <a:solidFill>
                <a:srgbClr val="C00000"/>
              </a:solidFill>
              <a:latin typeface="Arial" charset="0"/>
              <a:cs typeface="Tahoma" charset="0"/>
            </a:endParaRPr>
          </a:p>
        </p:txBody>
      </p:sp>
      <p:grpSp>
        <p:nvGrpSpPr>
          <p:cNvPr id="92167" name="Group 80"/>
          <p:cNvGrpSpPr>
            <a:grpSpLocks/>
          </p:cNvGrpSpPr>
          <p:nvPr/>
        </p:nvGrpSpPr>
        <p:grpSpPr bwMode="auto">
          <a:xfrm>
            <a:off x="2438400" y="2743200"/>
            <a:ext cx="2590800" cy="1371600"/>
            <a:chOff x="2438400" y="2743200"/>
            <a:chExt cx="2590800" cy="1371600"/>
          </a:xfrm>
        </p:grpSpPr>
        <p:grpSp>
          <p:nvGrpSpPr>
            <p:cNvPr id="92184" name="Group 41"/>
            <p:cNvGrpSpPr>
              <a:grpSpLocks/>
            </p:cNvGrpSpPr>
            <p:nvPr/>
          </p:nvGrpSpPr>
          <p:grpSpPr bwMode="auto">
            <a:xfrm rot="-1710610">
              <a:off x="3352800" y="2895600"/>
              <a:ext cx="493713" cy="152400"/>
              <a:chOff x="7380" y="4680"/>
              <a:chExt cx="556" cy="177"/>
            </a:xfrm>
          </p:grpSpPr>
          <p:sp>
            <p:nvSpPr>
              <p:cNvPr id="92203"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4" name="Oval 4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a:solidFill>
                    <a:schemeClr val="tx2"/>
                  </a:solidFill>
                  <a:latin typeface="Tahoma" charset="0"/>
                  <a:cs typeface="Tahoma" charset="0"/>
                </a:endParaRPr>
              </a:p>
            </p:txBody>
          </p:sp>
        </p:grpSp>
        <p:sp>
          <p:nvSpPr>
            <p:cNvPr id="92185" name="Text Box 59"/>
            <p:cNvSpPr txBox="1">
              <a:spLocks noChangeArrowheads="1"/>
            </p:cNvSpPr>
            <p:nvPr/>
          </p:nvSpPr>
          <p:spPr bwMode="auto">
            <a:xfrm>
              <a:off x="3886200" y="2743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xe</a:t>
              </a:r>
            </a:p>
          </p:txBody>
        </p:sp>
        <p:grpSp>
          <p:nvGrpSpPr>
            <p:cNvPr id="92186" name="Group 60"/>
            <p:cNvGrpSpPr>
              <a:grpSpLocks/>
            </p:cNvGrpSpPr>
            <p:nvPr/>
          </p:nvGrpSpPr>
          <p:grpSpPr bwMode="auto">
            <a:xfrm rot="-330916">
              <a:off x="3392488" y="3124200"/>
              <a:ext cx="493713" cy="152400"/>
              <a:chOff x="7380" y="4680"/>
              <a:chExt cx="556" cy="177"/>
            </a:xfrm>
          </p:grpSpPr>
          <p:sp>
            <p:nvSpPr>
              <p:cNvPr id="92201"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2"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87" name="Text Box 63"/>
            <p:cNvSpPr txBox="1">
              <a:spLocks noChangeArrowheads="1"/>
            </p:cNvSpPr>
            <p:nvPr/>
          </p:nvSpPr>
          <p:spPr bwMode="auto">
            <a:xfrm>
              <a:off x="3962400" y="3048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xe</a:t>
              </a:r>
            </a:p>
          </p:txBody>
        </p:sp>
        <p:grpSp>
          <p:nvGrpSpPr>
            <p:cNvPr id="92188" name="Group 64"/>
            <p:cNvGrpSpPr>
              <a:grpSpLocks/>
            </p:cNvGrpSpPr>
            <p:nvPr/>
          </p:nvGrpSpPr>
          <p:grpSpPr bwMode="auto">
            <a:xfrm rot="1338437">
              <a:off x="3363250" y="3341002"/>
              <a:ext cx="493713" cy="152400"/>
              <a:chOff x="7380" y="4680"/>
              <a:chExt cx="556" cy="177"/>
            </a:xfrm>
          </p:grpSpPr>
          <p:sp>
            <p:nvSpPr>
              <p:cNvPr id="92199"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0" name="Oval 6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89" name="Text Box 67"/>
            <p:cNvSpPr txBox="1">
              <a:spLocks noChangeArrowheads="1"/>
            </p:cNvSpPr>
            <p:nvPr/>
          </p:nvSpPr>
          <p:spPr bwMode="auto">
            <a:xfrm>
              <a:off x="3910012" y="33528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chỗ</a:t>
              </a:r>
            </a:p>
          </p:txBody>
        </p:sp>
        <p:grpSp>
          <p:nvGrpSpPr>
            <p:cNvPr id="92190" name="Group 68"/>
            <p:cNvGrpSpPr>
              <a:grpSpLocks/>
            </p:cNvGrpSpPr>
            <p:nvPr/>
          </p:nvGrpSpPr>
          <p:grpSpPr bwMode="auto">
            <a:xfrm rot="2866945">
              <a:off x="3188435" y="3499776"/>
              <a:ext cx="493713" cy="152400"/>
              <a:chOff x="7380" y="4680"/>
              <a:chExt cx="556" cy="177"/>
            </a:xfrm>
          </p:grpSpPr>
          <p:sp>
            <p:nvSpPr>
              <p:cNvPr id="92197"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98" name="Oval 7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91" name="Text Box 71"/>
            <p:cNvSpPr txBox="1">
              <a:spLocks noChangeArrowheads="1"/>
            </p:cNvSpPr>
            <p:nvPr/>
          </p:nvSpPr>
          <p:spPr bwMode="auto">
            <a:xfrm>
              <a:off x="3681412" y="36576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xe</a:t>
              </a:r>
            </a:p>
          </p:txBody>
        </p:sp>
        <p:grpSp>
          <p:nvGrpSpPr>
            <p:cNvPr id="92192" name="Group 72"/>
            <p:cNvGrpSpPr>
              <a:grpSpLocks/>
            </p:cNvGrpSpPr>
            <p:nvPr/>
          </p:nvGrpSpPr>
          <p:grpSpPr bwMode="auto">
            <a:xfrm rot="3055760">
              <a:off x="2863492" y="3516279"/>
              <a:ext cx="493713" cy="152400"/>
              <a:chOff x="7380" y="4680"/>
              <a:chExt cx="556" cy="177"/>
            </a:xfrm>
          </p:grpSpPr>
          <p:sp>
            <p:nvSpPr>
              <p:cNvPr id="92195"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96" name="Oval 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93" name="Text Box 75"/>
            <p:cNvSpPr txBox="1">
              <a:spLocks noChangeArrowheads="1"/>
            </p:cNvSpPr>
            <p:nvPr/>
          </p:nvSpPr>
          <p:spPr bwMode="auto">
            <a:xfrm>
              <a:off x="2690812" y="3810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Trọng lượng</a:t>
              </a:r>
            </a:p>
          </p:txBody>
        </p:sp>
        <p:sp>
          <p:nvSpPr>
            <p:cNvPr id="92194" name="Rectangle 55"/>
            <p:cNvSpPr>
              <a:spLocks noChangeArrowheads="1"/>
            </p:cNvSpPr>
            <p:nvPr/>
          </p:nvSpPr>
          <p:spPr bwMode="auto">
            <a:xfrm>
              <a:off x="2438400" y="29718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XE</a:t>
              </a:r>
            </a:p>
          </p:txBody>
        </p:sp>
      </p:grpSp>
      <p:sp>
        <p:nvSpPr>
          <p:cNvPr id="59" name="Oval 53"/>
          <p:cNvSpPr>
            <a:spLocks noChangeArrowheads="1"/>
          </p:cNvSpPr>
          <p:nvPr/>
        </p:nvSpPr>
        <p:spPr bwMode="auto">
          <a:xfrm>
            <a:off x="3686615" y="3581400"/>
            <a:ext cx="1004888" cy="34448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0" name="Oval 53"/>
          <p:cNvSpPr>
            <a:spLocks noChangeArrowheads="1"/>
          </p:cNvSpPr>
          <p:nvPr/>
        </p:nvSpPr>
        <p:spPr bwMode="auto">
          <a:xfrm>
            <a:off x="2772215" y="3733800"/>
            <a:ext cx="1004888" cy="381000"/>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nvGrpSpPr>
          <p:cNvPr id="11" name="Group 73"/>
          <p:cNvGrpSpPr>
            <a:grpSpLocks/>
          </p:cNvGrpSpPr>
          <p:nvPr/>
        </p:nvGrpSpPr>
        <p:grpSpPr bwMode="auto">
          <a:xfrm>
            <a:off x="1295400" y="4876800"/>
            <a:ext cx="6096000" cy="685800"/>
            <a:chOff x="1828800" y="4953000"/>
            <a:chExt cx="6096000" cy="685800"/>
          </a:xfrm>
        </p:grpSpPr>
        <p:sp>
          <p:nvSpPr>
            <p:cNvPr id="92171" name="Line 48"/>
            <p:cNvSpPr>
              <a:spLocks noChangeShapeType="1"/>
            </p:cNvSpPr>
            <p:nvPr/>
          </p:nvSpPr>
          <p:spPr bwMode="auto">
            <a:xfrm>
              <a:off x="2603500"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72" name="Line 49"/>
            <p:cNvSpPr>
              <a:spLocks noChangeShapeType="1"/>
            </p:cNvSpPr>
            <p:nvPr/>
          </p:nvSpPr>
          <p:spPr bwMode="auto">
            <a:xfrm>
              <a:off x="4408488"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2173" name="Group 68"/>
            <p:cNvGrpSpPr>
              <a:grpSpLocks/>
            </p:cNvGrpSpPr>
            <p:nvPr/>
          </p:nvGrpSpPr>
          <p:grpSpPr bwMode="auto">
            <a:xfrm rot="1972752">
              <a:off x="6250225" y="5288395"/>
              <a:ext cx="493713" cy="152400"/>
              <a:chOff x="7380" y="4680"/>
              <a:chExt cx="556" cy="177"/>
            </a:xfrm>
          </p:grpSpPr>
          <p:sp>
            <p:nvSpPr>
              <p:cNvPr id="92182"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83" name="Oval 7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grpSp>
          <p:nvGrpSpPr>
            <p:cNvPr id="92174" name="Group 72"/>
            <p:cNvGrpSpPr>
              <a:grpSpLocks/>
            </p:cNvGrpSpPr>
            <p:nvPr/>
          </p:nvGrpSpPr>
          <p:grpSpPr bwMode="auto">
            <a:xfrm rot="-1526418">
              <a:off x="6279290" y="5082946"/>
              <a:ext cx="493713" cy="152400"/>
              <a:chOff x="7380" y="4680"/>
              <a:chExt cx="556" cy="177"/>
            </a:xfrm>
          </p:grpSpPr>
          <p:sp>
            <p:nvSpPr>
              <p:cNvPr id="92180"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81" name="Oval 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75" name="Rectangle 47"/>
            <p:cNvSpPr>
              <a:spLocks noChangeArrowheads="1"/>
            </p:cNvSpPr>
            <p:nvPr/>
          </p:nvSpPr>
          <p:spPr bwMode="auto">
            <a:xfrm>
              <a:off x="5367338" y="50292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rPr>
                <a:t>LOẠI XE</a:t>
              </a:r>
            </a:p>
          </p:txBody>
        </p:sp>
        <p:sp>
          <p:nvSpPr>
            <p:cNvPr id="92176" name="Text Box 71"/>
            <p:cNvSpPr txBox="1">
              <a:spLocks noChangeArrowheads="1"/>
            </p:cNvSpPr>
            <p:nvPr/>
          </p:nvSpPr>
          <p:spPr bwMode="auto">
            <a:xfrm>
              <a:off x="6805612" y="4953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xe</a:t>
              </a:r>
            </a:p>
          </p:txBody>
        </p:sp>
        <p:sp>
          <p:nvSpPr>
            <p:cNvPr id="92177" name="Text Box 75"/>
            <p:cNvSpPr txBox="1">
              <a:spLocks noChangeArrowheads="1"/>
            </p:cNvSpPr>
            <p:nvPr/>
          </p:nvSpPr>
          <p:spPr bwMode="auto">
            <a:xfrm>
              <a:off x="6781800" y="5334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Trọng lượng</a:t>
              </a:r>
            </a:p>
          </p:txBody>
        </p:sp>
        <p:sp>
          <p:nvSpPr>
            <p:cNvPr id="92178" name="Rectangle 45"/>
            <p:cNvSpPr>
              <a:spLocks noChangeArrowheads="1"/>
            </p:cNvSpPr>
            <p:nvPr/>
          </p:nvSpPr>
          <p:spPr bwMode="auto">
            <a:xfrm>
              <a:off x="1828800" y="50292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rPr>
                <a:t>XE</a:t>
              </a:r>
            </a:p>
          </p:txBody>
        </p:sp>
        <p:sp>
          <p:nvSpPr>
            <p:cNvPr id="92179" name="AutoShape 46"/>
            <p:cNvSpPr>
              <a:spLocks noChangeArrowheads="1"/>
            </p:cNvSpPr>
            <p:nvPr/>
          </p:nvSpPr>
          <p:spPr bwMode="auto">
            <a:xfrm>
              <a:off x="3549650" y="4953000"/>
              <a:ext cx="1119188" cy="60960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rPr>
                <a:t>Thuộc</a:t>
              </a:r>
            </a:p>
          </p:txBody>
        </p:sp>
      </p:grpSp>
      <p:sp>
        <p:nvSpPr>
          <p:cNvPr id="2" name="Down Arrow 1"/>
          <p:cNvSpPr/>
          <p:nvPr/>
        </p:nvSpPr>
        <p:spPr>
          <a:xfrm>
            <a:off x="3777103" y="4246304"/>
            <a:ext cx="590805" cy="44316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424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Nội dung trình bày</a:t>
            </a:r>
          </a:p>
        </p:txBody>
      </p:sp>
      <p:sp>
        <p:nvSpPr>
          <p:cNvPr id="261123"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a:t>Phương pháp phân tích dữ liệu</a:t>
            </a:r>
          </a:p>
          <a:p>
            <a:r>
              <a:rPr lang="en-US"/>
              <a:t>Qui tắc mô hình hóa quan niệm dữ liệu</a:t>
            </a:r>
          </a:p>
          <a:p>
            <a:r>
              <a:rPr lang="en-US" u="sng"/>
              <a:t>Tiêu chuẩn chọn lựa khái niệm</a:t>
            </a:r>
          </a:p>
          <a:p>
            <a:endParaRPr lang="en-US" u="sng"/>
          </a:p>
          <a:p>
            <a:pPr lvl="1"/>
            <a:endParaRPr lang="en-US"/>
          </a:p>
        </p:txBody>
      </p:sp>
    </p:spTree>
    <p:extLst>
      <p:ext uri="{BB962C8B-B14F-4D97-AF65-F5344CB8AC3E}">
        <p14:creationId xmlns:p14="http://schemas.microsoft.com/office/powerpoint/2010/main" val="150616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1" name="Rectangle 23"/>
          <p:cNvSpPr>
            <a:spLocks noGrp="1" noChangeArrowheads="1"/>
          </p:cNvSpPr>
          <p:nvPr>
            <p:ph type="title"/>
          </p:nvPr>
        </p:nvSpPr>
        <p:spPr/>
        <p:txBody>
          <a:bodyPr/>
          <a:lstStyle/>
          <a:p>
            <a:r>
              <a:rPr lang="en-US"/>
              <a:t>Thực thể hay không là thực thể?</a:t>
            </a:r>
          </a:p>
        </p:txBody>
      </p:sp>
      <p:sp>
        <p:nvSpPr>
          <p:cNvPr id="3" name="Content Placeholder 2"/>
          <p:cNvSpPr>
            <a:spLocks noGrp="1"/>
          </p:cNvSpPr>
          <p:nvPr>
            <p:ph idx="1"/>
          </p:nvPr>
        </p:nvSpPr>
        <p:spPr/>
        <p:txBody>
          <a:bodyPr/>
          <a:lstStyle/>
          <a:p>
            <a:endParaRPr lang="en-US"/>
          </a:p>
        </p:txBody>
      </p:sp>
      <p:sp>
        <p:nvSpPr>
          <p:cNvPr id="94214" name="Text Box 42"/>
          <p:cNvSpPr txBox="1">
            <a:spLocks noChangeArrowheads="1"/>
          </p:cNvSpPr>
          <p:nvPr/>
        </p:nvSpPr>
        <p:spPr bwMode="auto">
          <a:xfrm>
            <a:off x="609600" y="1301750"/>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2400" b="1">
                <a:solidFill>
                  <a:srgbClr val="C00000"/>
                </a:solidFill>
              </a:rPr>
              <a:t>Trong 1 số trường hợp, các khái niệm cần biểu diễn chỉ có 1 thể hiện, nếu </a:t>
            </a:r>
            <a:r>
              <a:rPr lang="en-US" sz="2000" b="1">
                <a:solidFill>
                  <a:srgbClr val="C00000"/>
                </a:solidFill>
                <a:latin typeface="Arial" charset="0"/>
              </a:rPr>
              <a:t>không</a:t>
            </a:r>
            <a:r>
              <a:rPr lang="en-US" sz="2400" b="1">
                <a:solidFill>
                  <a:srgbClr val="C00000"/>
                </a:solidFill>
              </a:rPr>
              <a:t> có nhu cầu mở rộng về sau thì không nên xem là thực thể</a:t>
            </a:r>
            <a:endParaRPr lang="en-US" sz="2400" b="1">
              <a:solidFill>
                <a:srgbClr val="C00000"/>
              </a:solidFill>
              <a:cs typeface="Tahoma" charset="0"/>
            </a:endParaRPr>
          </a:p>
        </p:txBody>
      </p:sp>
      <p:sp>
        <p:nvSpPr>
          <p:cNvPr id="94215" name="Rectangle 5"/>
          <p:cNvSpPr>
            <a:spLocks noChangeArrowheads="1"/>
          </p:cNvSpPr>
          <p:nvPr/>
        </p:nvSpPr>
        <p:spPr bwMode="auto">
          <a:xfrm>
            <a:off x="1524000" y="3352800"/>
            <a:ext cx="1438275" cy="406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94216" name="Rectangle 6"/>
          <p:cNvSpPr>
            <a:spLocks noChangeArrowheads="1"/>
          </p:cNvSpPr>
          <p:nvPr/>
        </p:nvSpPr>
        <p:spPr bwMode="auto">
          <a:xfrm>
            <a:off x="4543425" y="3352800"/>
            <a:ext cx="1438275" cy="406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CÔNG TY</a:t>
            </a:r>
          </a:p>
        </p:txBody>
      </p:sp>
      <p:sp>
        <p:nvSpPr>
          <p:cNvPr id="94217" name="Rectangle 7"/>
          <p:cNvSpPr>
            <a:spLocks noChangeArrowheads="1"/>
          </p:cNvSpPr>
          <p:nvPr/>
        </p:nvSpPr>
        <p:spPr bwMode="auto">
          <a:xfrm>
            <a:off x="2971800" y="5248275"/>
            <a:ext cx="1676400" cy="5429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ĐẶT HÀNG</a:t>
            </a:r>
          </a:p>
        </p:txBody>
      </p:sp>
      <p:sp>
        <p:nvSpPr>
          <p:cNvPr id="94218" name="AutoShape 8"/>
          <p:cNvSpPr>
            <a:spLocks noChangeArrowheads="1"/>
          </p:cNvSpPr>
          <p:nvPr/>
        </p:nvSpPr>
        <p:spPr bwMode="auto">
          <a:xfrm>
            <a:off x="1981200" y="4278313"/>
            <a:ext cx="1123950" cy="542925"/>
          </a:xfrm>
          <a:prstGeom prst="diamond">
            <a:avLst/>
          </a:prstGeom>
          <a:solidFill>
            <a:srgbClr val="FFFFFF"/>
          </a:solidFill>
          <a:ln w="25400">
            <a:solidFill>
              <a:schemeClr val="tx2"/>
            </a:solidFill>
            <a:miter lim="800000"/>
            <a:headEnd/>
            <a:tailEnd/>
          </a:ln>
        </p:spPr>
        <p:txBody>
          <a:bodyPr anchor="ctr"/>
          <a:lstStyle/>
          <a:p>
            <a:pPr algn="ctr"/>
            <a:r>
              <a:rPr lang="en-US" sz="1400" b="1">
                <a:solidFill>
                  <a:schemeClr val="tx2"/>
                </a:solidFill>
                <a:latin typeface="Tahoma" charset="0"/>
                <a:cs typeface="Tahoma" charset="0"/>
              </a:rPr>
              <a:t>Gởi</a:t>
            </a:r>
          </a:p>
        </p:txBody>
      </p:sp>
      <p:sp>
        <p:nvSpPr>
          <p:cNvPr id="94219" name="Line 10"/>
          <p:cNvSpPr>
            <a:spLocks noChangeShapeType="1"/>
          </p:cNvSpPr>
          <p:nvPr/>
        </p:nvSpPr>
        <p:spPr bwMode="auto">
          <a:xfrm>
            <a:off x="2243138" y="3759200"/>
            <a:ext cx="287337"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0" name="Line 11"/>
          <p:cNvSpPr>
            <a:spLocks noChangeShapeType="1"/>
          </p:cNvSpPr>
          <p:nvPr/>
        </p:nvSpPr>
        <p:spPr bwMode="auto">
          <a:xfrm>
            <a:off x="2817813" y="4706938"/>
            <a:ext cx="576262"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1" name="Line 12"/>
          <p:cNvSpPr>
            <a:spLocks noChangeShapeType="1"/>
          </p:cNvSpPr>
          <p:nvPr/>
        </p:nvSpPr>
        <p:spPr bwMode="auto">
          <a:xfrm flipH="1">
            <a:off x="4975225" y="3759200"/>
            <a:ext cx="287338"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2" name="Line 13"/>
          <p:cNvSpPr>
            <a:spLocks noChangeShapeType="1"/>
          </p:cNvSpPr>
          <p:nvPr/>
        </p:nvSpPr>
        <p:spPr bwMode="auto">
          <a:xfrm flipH="1">
            <a:off x="4256088" y="4706938"/>
            <a:ext cx="431800"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6" name="Text Box 16"/>
          <p:cNvSpPr txBox="1">
            <a:spLocks noChangeArrowheads="1"/>
          </p:cNvSpPr>
          <p:nvPr/>
        </p:nvSpPr>
        <p:spPr bwMode="auto">
          <a:xfrm>
            <a:off x="6400800" y="3200400"/>
            <a:ext cx="1844675" cy="738664"/>
          </a:xfrm>
          <a:prstGeom prst="rect">
            <a:avLst/>
          </a:prstGeom>
          <a:noFill/>
          <a:ln w="9525">
            <a:noFill/>
            <a:miter lim="800000"/>
            <a:headEnd/>
            <a:tailEnd/>
          </a:ln>
          <a:effec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Chỉ có một thể hiện CÔNG TY trong suốt chu trình hệ thống</a:t>
            </a:r>
          </a:p>
        </p:txBody>
      </p:sp>
      <p:sp>
        <p:nvSpPr>
          <p:cNvPr id="94224" name="AutoShape 9"/>
          <p:cNvSpPr>
            <a:spLocks noChangeArrowheads="1"/>
          </p:cNvSpPr>
          <p:nvPr/>
        </p:nvSpPr>
        <p:spPr bwMode="auto">
          <a:xfrm>
            <a:off x="4267200" y="4267200"/>
            <a:ext cx="1139825" cy="542925"/>
          </a:xfrm>
          <a:prstGeom prst="diamond">
            <a:avLst/>
          </a:prstGeom>
          <a:solidFill>
            <a:srgbClr val="FFFFFF"/>
          </a:solidFill>
          <a:ln w="25400">
            <a:solidFill>
              <a:schemeClr val="tx2"/>
            </a:solidFill>
            <a:miter lim="800000"/>
            <a:headEnd/>
            <a:tailEnd/>
          </a:ln>
        </p:spPr>
        <p:txBody>
          <a:bodyPr anchor="ctr"/>
          <a:lstStyle/>
          <a:p>
            <a:pPr algn="ctr"/>
            <a:r>
              <a:rPr lang="en-US" sz="1400" b="1">
                <a:solidFill>
                  <a:schemeClr val="tx2"/>
                </a:solidFill>
                <a:latin typeface="Tahoma" charset="0"/>
                <a:cs typeface="Tahoma" charset="0"/>
              </a:rPr>
              <a:t>Của</a:t>
            </a:r>
          </a:p>
        </p:txBody>
      </p:sp>
      <p:grpSp>
        <p:nvGrpSpPr>
          <p:cNvPr id="2" name="Group 60"/>
          <p:cNvGrpSpPr>
            <a:grpSpLocks/>
          </p:cNvGrpSpPr>
          <p:nvPr/>
        </p:nvGrpSpPr>
        <p:grpSpPr bwMode="auto">
          <a:xfrm>
            <a:off x="4724400" y="3200400"/>
            <a:ext cx="1066800" cy="762000"/>
            <a:chOff x="5257800" y="3276600"/>
            <a:chExt cx="1066800" cy="762000"/>
          </a:xfrm>
        </p:grpSpPr>
        <p:sp>
          <p:nvSpPr>
            <p:cNvPr id="55" name="Line 14"/>
            <p:cNvSpPr>
              <a:spLocks noChangeShapeType="1"/>
            </p:cNvSpPr>
            <p:nvPr/>
          </p:nvSpPr>
          <p:spPr bwMode="auto">
            <a:xfrm flipH="1">
              <a:off x="5257800" y="3276600"/>
              <a:ext cx="1066800"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58" name="Line 14"/>
            <p:cNvSpPr>
              <a:spLocks noChangeShapeType="1"/>
            </p:cNvSpPr>
            <p:nvPr/>
          </p:nvSpPr>
          <p:spPr bwMode="auto">
            <a:xfrm>
              <a:off x="5516563" y="3276600"/>
              <a:ext cx="808037"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grpSp>
      <p:sp>
        <p:nvSpPr>
          <p:cNvPr id="94226" name="TextBox 61"/>
          <p:cNvSpPr txBox="1">
            <a:spLocks noChangeArrowheads="1"/>
          </p:cNvSpPr>
          <p:nvPr/>
        </p:nvSpPr>
        <p:spPr bwMode="auto">
          <a:xfrm>
            <a:off x="762000" y="2667000"/>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Khách hàng gửi đơn đặt hàng cho công ty …</a:t>
            </a:r>
          </a:p>
        </p:txBody>
      </p:sp>
    </p:spTree>
    <p:extLst>
      <p:ext uri="{BB962C8B-B14F-4D97-AF65-F5344CB8AC3E}">
        <p14:creationId xmlns:p14="http://schemas.microsoft.com/office/powerpoint/2010/main" val="38467873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 name="Rectangle 62"/>
          <p:cNvSpPr>
            <a:spLocks noGrp="1" noChangeArrowheads="1"/>
          </p:cNvSpPr>
          <p:nvPr>
            <p:ph type="title"/>
          </p:nvPr>
        </p:nvSpPr>
        <p:spPr/>
        <p:txBody>
          <a:bodyPr/>
          <a:lstStyle/>
          <a:p>
            <a:r>
              <a:rPr lang="en-US" dirty="0" err="1"/>
              <a:t>Mối</a:t>
            </a:r>
            <a:r>
              <a:rPr lang="en-US" dirty="0"/>
              <a:t> </a:t>
            </a:r>
            <a:r>
              <a:rPr lang="en-US" dirty="0" err="1"/>
              <a:t>kết</a:t>
            </a:r>
            <a:r>
              <a:rPr lang="en-US" dirty="0"/>
              <a:t> </a:t>
            </a:r>
            <a:r>
              <a:rPr lang="en-US" dirty="0" err="1"/>
              <a:t>hợp</a:t>
            </a:r>
            <a:r>
              <a:rPr lang="en-US" dirty="0"/>
              <a:t> (</a:t>
            </a:r>
            <a:r>
              <a:rPr lang="en-US" dirty="0" err="1"/>
              <a:t>tt</a:t>
            </a:r>
            <a:r>
              <a:rPr lang="en-US" dirty="0"/>
              <a:t>)</a:t>
            </a:r>
          </a:p>
        </p:txBody>
      </p:sp>
      <p:sp>
        <p:nvSpPr>
          <p:cNvPr id="13375" name="Rectangle 63"/>
          <p:cNvSpPr>
            <a:spLocks noGrp="1" noChangeArrowheads="1"/>
          </p:cNvSpPr>
          <p:nvPr>
            <p:ph idx="1"/>
          </p:nvPr>
        </p:nvSpPr>
        <p:spPr/>
        <p:txBody>
          <a:bodyPr/>
          <a:lstStyle/>
          <a:p>
            <a:r>
              <a:rPr lang="en-US"/>
              <a:t>Ví dụ</a:t>
            </a:r>
          </a:p>
        </p:txBody>
      </p:sp>
      <p:grpSp>
        <p:nvGrpSpPr>
          <p:cNvPr id="13319" name="Group 27"/>
          <p:cNvGrpSpPr>
            <a:grpSpLocks/>
          </p:cNvGrpSpPr>
          <p:nvPr/>
        </p:nvGrpSpPr>
        <p:grpSpPr bwMode="auto">
          <a:xfrm>
            <a:off x="2400300" y="2181498"/>
            <a:ext cx="4572000" cy="457200"/>
            <a:chOff x="1600200" y="2286000"/>
            <a:chExt cx="4572000" cy="457200"/>
          </a:xfrm>
        </p:grpSpPr>
        <p:grpSp>
          <p:nvGrpSpPr>
            <p:cNvPr id="13362" name="Group 11"/>
            <p:cNvGrpSpPr>
              <a:grpSpLocks/>
            </p:cNvGrpSpPr>
            <p:nvPr/>
          </p:nvGrpSpPr>
          <p:grpSpPr bwMode="auto">
            <a:xfrm>
              <a:off x="4648200" y="2286000"/>
              <a:ext cx="1524000" cy="381000"/>
              <a:chOff x="1295400" y="5257800"/>
              <a:chExt cx="1524000" cy="381000"/>
            </a:xfrm>
          </p:grpSpPr>
          <p:sp>
            <p:nvSpPr>
              <p:cNvPr id="1337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latin typeface="Tahoma" charset="0"/>
                </a:endParaRPr>
              </a:p>
            </p:txBody>
          </p:sp>
          <p:sp>
            <p:nvSpPr>
              <p:cNvPr id="13372" name="TextBox 13"/>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chemeClr val="tx2"/>
                    </a:solidFill>
                    <a:cs typeface="Tahoma" charset="0"/>
                  </a:rPr>
                  <a:t>Nước</a:t>
                </a:r>
                <a:r>
                  <a:rPr lang="en-US" sz="1400" b="1" dirty="0">
                    <a:solidFill>
                      <a:schemeClr val="tx2"/>
                    </a:solidFill>
                    <a:cs typeface="Tahoma" charset="0"/>
                  </a:rPr>
                  <a:t> </a:t>
                </a:r>
                <a:r>
                  <a:rPr lang="en-US" sz="1400" b="1" dirty="0" err="1">
                    <a:solidFill>
                      <a:schemeClr val="tx2"/>
                    </a:solidFill>
                    <a:cs typeface="Tahoma" charset="0"/>
                  </a:rPr>
                  <a:t>giải</a:t>
                </a:r>
                <a:r>
                  <a:rPr lang="en-US" sz="1400" b="1" dirty="0">
                    <a:solidFill>
                      <a:schemeClr val="tx2"/>
                    </a:solidFill>
                    <a:cs typeface="Tahoma" charset="0"/>
                  </a:rPr>
                  <a:t> </a:t>
                </a:r>
                <a:r>
                  <a:rPr lang="en-US" sz="1400" b="1" dirty="0" err="1">
                    <a:solidFill>
                      <a:schemeClr val="tx2"/>
                    </a:solidFill>
                    <a:cs typeface="Tahoma" charset="0"/>
                  </a:rPr>
                  <a:t>khát</a:t>
                </a:r>
                <a:endParaRPr lang="en-US" sz="1400" b="1" dirty="0">
                  <a:solidFill>
                    <a:schemeClr val="tx2"/>
                  </a:solidFill>
                  <a:cs typeface="Tahoma" charset="0"/>
                </a:endParaRPr>
              </a:p>
            </p:txBody>
          </p:sp>
        </p:grpSp>
        <p:grpSp>
          <p:nvGrpSpPr>
            <p:cNvPr id="13363" name="Group 14"/>
            <p:cNvGrpSpPr>
              <a:grpSpLocks/>
            </p:cNvGrpSpPr>
            <p:nvPr/>
          </p:nvGrpSpPr>
          <p:grpSpPr bwMode="auto">
            <a:xfrm>
              <a:off x="1600200" y="2286000"/>
              <a:ext cx="1371600" cy="381000"/>
              <a:chOff x="3733800" y="5334000"/>
              <a:chExt cx="1371600" cy="381000"/>
            </a:xfrm>
          </p:grpSpPr>
          <p:sp>
            <p:nvSpPr>
              <p:cNvPr id="1336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latin typeface="Tahoma" charset="0"/>
                </a:endParaRPr>
              </a:p>
            </p:txBody>
          </p:sp>
          <p:sp>
            <p:nvSpPr>
              <p:cNvPr id="13370" name="TextBox 16"/>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chemeClr val="tx2"/>
                    </a:solidFill>
                    <a:cs typeface="Tahoma" charset="0"/>
                  </a:rPr>
                  <a:t>Khách</a:t>
                </a:r>
                <a:r>
                  <a:rPr lang="en-US" sz="1400" b="1" dirty="0">
                    <a:solidFill>
                      <a:schemeClr val="tx2"/>
                    </a:solidFill>
                    <a:cs typeface="Tahoma" charset="0"/>
                  </a:rPr>
                  <a:t> </a:t>
                </a:r>
                <a:r>
                  <a:rPr lang="en-US" sz="1400" b="1" dirty="0" err="1">
                    <a:solidFill>
                      <a:schemeClr val="tx2"/>
                    </a:solidFill>
                    <a:cs typeface="Tahoma" charset="0"/>
                  </a:rPr>
                  <a:t>hàng</a:t>
                </a:r>
                <a:endParaRPr lang="en-US" sz="1400" b="1" dirty="0">
                  <a:solidFill>
                    <a:schemeClr val="tx2"/>
                  </a:solidFill>
                  <a:cs typeface="Tahoma" charset="0"/>
                </a:endParaRPr>
              </a:p>
            </p:txBody>
          </p:sp>
        </p:grpSp>
        <p:grpSp>
          <p:nvGrpSpPr>
            <p:cNvPr id="13364" name="Group 30"/>
            <p:cNvGrpSpPr>
              <a:grpSpLocks/>
            </p:cNvGrpSpPr>
            <p:nvPr/>
          </p:nvGrpSpPr>
          <p:grpSpPr bwMode="auto">
            <a:xfrm>
              <a:off x="3429000" y="2286000"/>
              <a:ext cx="762000" cy="457200"/>
              <a:chOff x="3581400" y="4191000"/>
              <a:chExt cx="762000" cy="457200"/>
            </a:xfrm>
          </p:grpSpPr>
          <p:sp>
            <p:nvSpPr>
              <p:cNvPr id="19" name="Diamond 18"/>
              <p:cNvSpPr/>
              <p:nvPr/>
            </p:nvSpPr>
            <p:spPr>
              <a:xfrm>
                <a:off x="3581400" y="4191000"/>
                <a:ext cx="762000" cy="457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13368" name="TextBox 19"/>
              <p:cNvSpPr txBox="1">
                <a:spLocks noChangeArrowheads="1"/>
              </p:cNvSpPr>
              <p:nvPr/>
            </p:nvSpPr>
            <p:spPr bwMode="auto">
              <a:xfrm>
                <a:off x="3581400" y="42640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Đặt</a:t>
                </a:r>
              </a:p>
            </p:txBody>
          </p:sp>
        </p:grpSp>
        <p:cxnSp>
          <p:nvCxnSpPr>
            <p:cNvPr id="23" name="Straight Connector 22"/>
            <p:cNvCxnSpPr/>
            <p:nvPr/>
          </p:nvCxnSpPr>
          <p:spPr>
            <a:xfrm>
              <a:off x="2971800" y="2514600"/>
              <a:ext cx="4572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1000" y="2514600"/>
              <a:ext cx="4572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13320" name="Group 74"/>
          <p:cNvGrpSpPr>
            <a:grpSpLocks/>
          </p:cNvGrpSpPr>
          <p:nvPr/>
        </p:nvGrpSpPr>
        <p:grpSpPr bwMode="auto">
          <a:xfrm>
            <a:off x="4114800" y="4862785"/>
            <a:ext cx="4038600" cy="1587500"/>
            <a:chOff x="4953000" y="4495800"/>
            <a:chExt cx="4038600" cy="1587674"/>
          </a:xfrm>
        </p:grpSpPr>
        <p:sp>
          <p:nvSpPr>
            <p:cNvPr id="55" name="AutoShape 30"/>
            <p:cNvSpPr>
              <a:spLocks noChangeArrowheads="1"/>
            </p:cNvSpPr>
            <p:nvPr/>
          </p:nvSpPr>
          <p:spPr bwMode="auto">
            <a:xfrm>
              <a:off x="6477000" y="4495800"/>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56" name="TextBox 55"/>
            <p:cNvSpPr txBox="1"/>
            <p:nvPr/>
          </p:nvSpPr>
          <p:spPr>
            <a:xfrm>
              <a:off x="6477000" y="4530729"/>
              <a:ext cx="9906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Môn học</a:t>
              </a:r>
            </a:p>
          </p:txBody>
        </p:sp>
        <p:sp>
          <p:nvSpPr>
            <p:cNvPr id="57" name="AutoShape 30"/>
            <p:cNvSpPr>
              <a:spLocks noChangeArrowheads="1"/>
            </p:cNvSpPr>
            <p:nvPr/>
          </p:nvSpPr>
          <p:spPr bwMode="auto">
            <a:xfrm>
              <a:off x="8001000" y="5562717"/>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58" name="TextBox 57"/>
            <p:cNvSpPr txBox="1"/>
            <p:nvPr/>
          </p:nvSpPr>
          <p:spPr>
            <a:xfrm>
              <a:off x="8001000" y="5584944"/>
              <a:ext cx="9906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Lớp học</a:t>
              </a:r>
            </a:p>
          </p:txBody>
        </p:sp>
        <p:sp>
          <p:nvSpPr>
            <p:cNvPr id="59" name="AutoShape 30"/>
            <p:cNvSpPr>
              <a:spLocks noChangeArrowheads="1"/>
            </p:cNvSpPr>
            <p:nvPr/>
          </p:nvSpPr>
          <p:spPr bwMode="auto">
            <a:xfrm>
              <a:off x="4953000" y="5600821"/>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60" name="TextBox 59"/>
            <p:cNvSpPr txBox="1"/>
            <p:nvPr/>
          </p:nvSpPr>
          <p:spPr>
            <a:xfrm>
              <a:off x="5016500" y="5624637"/>
              <a:ext cx="8382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Ngày</a:t>
              </a:r>
            </a:p>
          </p:txBody>
        </p:sp>
        <p:cxnSp>
          <p:nvCxnSpPr>
            <p:cNvPr id="63" name="Straight Connector 62"/>
            <p:cNvCxnSpPr>
              <a:stCxn id="55" idx="2"/>
            </p:cNvCxnSpPr>
            <p:nvPr/>
          </p:nvCxnSpPr>
          <p:spPr>
            <a:xfrm rot="5400000">
              <a:off x="6666674" y="5180881"/>
              <a:ext cx="609667" cy="1587"/>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9436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438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3359" name="Group 73"/>
            <p:cNvGrpSpPr>
              <a:grpSpLocks/>
            </p:cNvGrpSpPr>
            <p:nvPr/>
          </p:nvGrpSpPr>
          <p:grpSpPr bwMode="auto">
            <a:xfrm>
              <a:off x="6400800" y="5473807"/>
              <a:ext cx="1143000" cy="609667"/>
              <a:chOff x="6858000" y="3047933"/>
              <a:chExt cx="1143000" cy="609667"/>
            </a:xfrm>
          </p:grpSpPr>
          <p:sp>
            <p:nvSpPr>
              <p:cNvPr id="73" name="Diamond 72"/>
              <p:cNvSpPr/>
              <p:nvPr/>
            </p:nvSpPr>
            <p:spPr>
              <a:xfrm>
                <a:off x="6858000" y="3047933"/>
                <a:ext cx="1143000" cy="609667"/>
              </a:xfrm>
              <a:prstGeom prst="diamond">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68" name="TextBox 67"/>
              <p:cNvSpPr txBox="1"/>
              <p:nvPr/>
            </p:nvSpPr>
            <p:spPr>
              <a:xfrm>
                <a:off x="6934200" y="3200350"/>
                <a:ext cx="990600" cy="3048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Diễn ra</a:t>
                </a:r>
              </a:p>
            </p:txBody>
          </p:sp>
        </p:grpSp>
      </p:grpSp>
      <p:grpSp>
        <p:nvGrpSpPr>
          <p:cNvPr id="13321" name="Group 96"/>
          <p:cNvGrpSpPr>
            <a:grpSpLocks/>
          </p:cNvGrpSpPr>
          <p:nvPr/>
        </p:nvGrpSpPr>
        <p:grpSpPr bwMode="auto">
          <a:xfrm>
            <a:off x="889000" y="5091385"/>
            <a:ext cx="2997200" cy="1220788"/>
            <a:chOff x="685800" y="2971800"/>
            <a:chExt cx="2996852" cy="1219994"/>
          </a:xfrm>
        </p:grpSpPr>
        <p:cxnSp>
          <p:nvCxnSpPr>
            <p:cNvPr id="95" name="Straight Connector 94"/>
            <p:cNvCxnSpPr/>
            <p:nvPr/>
          </p:nvCxnSpPr>
          <p:spPr>
            <a:xfrm rot="5400000">
              <a:off x="2896259" y="3962549"/>
              <a:ext cx="45690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2997787" y="3085232"/>
              <a:ext cx="2284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8" name="AutoShape 30"/>
            <p:cNvSpPr>
              <a:spLocks noChangeArrowheads="1"/>
            </p:cNvSpPr>
            <p:nvPr/>
          </p:nvSpPr>
          <p:spPr bwMode="auto">
            <a:xfrm>
              <a:off x="685800" y="3276402"/>
              <a:ext cx="1142867" cy="380752"/>
            </a:xfrm>
            <a:prstGeom prst="roundRect">
              <a:avLst>
                <a:gd name="adj" fmla="val 16667"/>
              </a:avLst>
            </a:prstGeom>
            <a:solidFill>
              <a:srgbClr val="FFFFFF"/>
            </a:solidFill>
            <a:ln w="25400">
              <a:solidFill>
                <a:schemeClr val="accent4">
                  <a:lumMod val="75000"/>
                </a:schemeClr>
              </a:solidFill>
              <a:round/>
              <a:headEnd/>
              <a:tailEnd/>
            </a:ln>
          </p:spPr>
          <p:txBody>
            <a:bodyPr/>
            <a:lstStyle/>
            <a:p>
              <a:pPr algn="ctr">
                <a:defRPr/>
              </a:pPr>
              <a:endParaRPr lang="en-US" sz="3200">
                <a:solidFill>
                  <a:schemeClr val="accent2">
                    <a:lumMod val="75000"/>
                  </a:schemeClr>
                </a:solidFill>
                <a:latin typeface="Tahoma" pitchFamily="34" charset="0"/>
                <a:ea typeface="+mn-ea"/>
              </a:endParaRPr>
            </a:p>
          </p:txBody>
        </p:sp>
        <p:sp>
          <p:nvSpPr>
            <p:cNvPr id="79" name="TextBox 78"/>
            <p:cNvSpPr txBox="1"/>
            <p:nvPr/>
          </p:nvSpPr>
          <p:spPr>
            <a:xfrm>
              <a:off x="685800" y="3314477"/>
              <a:ext cx="1142867" cy="304602"/>
            </a:xfrm>
            <a:prstGeom prst="rect">
              <a:avLst/>
            </a:prstGeom>
            <a:noFill/>
          </p:spPr>
          <p:txBody>
            <a:bodyPr>
              <a:spAutoFit/>
            </a:bodyPr>
            <a:lstStyle/>
            <a:p>
              <a:pPr algn="ctr">
                <a:defRPr/>
              </a:pPr>
              <a:r>
                <a:rPr lang="en-US" sz="1400" b="1">
                  <a:solidFill>
                    <a:schemeClr val="accent4">
                      <a:lumMod val="75000"/>
                    </a:schemeClr>
                  </a:solidFill>
                  <a:latin typeface="Tahoma" pitchFamily="34" charset="0"/>
                  <a:ea typeface="+mn-ea"/>
                  <a:cs typeface="Tahoma" pitchFamily="34" charset="0"/>
                </a:rPr>
                <a:t>Nhân viên</a:t>
              </a:r>
            </a:p>
          </p:txBody>
        </p:sp>
        <p:grpSp>
          <p:nvGrpSpPr>
            <p:cNvPr id="13343" name="Group 91"/>
            <p:cNvGrpSpPr>
              <a:grpSpLocks/>
            </p:cNvGrpSpPr>
            <p:nvPr/>
          </p:nvGrpSpPr>
          <p:grpSpPr bwMode="auto">
            <a:xfrm>
              <a:off x="2539785" y="3162176"/>
              <a:ext cx="1142867" cy="610790"/>
              <a:chOff x="2590933" y="3199754"/>
              <a:chExt cx="1142867" cy="610790"/>
            </a:xfrm>
          </p:grpSpPr>
          <p:sp>
            <p:nvSpPr>
              <p:cNvPr id="80" name="Diamond 79"/>
              <p:cNvSpPr/>
              <p:nvPr/>
            </p:nvSpPr>
            <p:spPr>
              <a:xfrm>
                <a:off x="2590933" y="3199754"/>
                <a:ext cx="1142867" cy="610790"/>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81" name="TextBox 80"/>
              <p:cNvSpPr txBox="1"/>
              <p:nvPr/>
            </p:nvSpPr>
            <p:spPr>
              <a:xfrm>
                <a:off x="2667124" y="3352055"/>
                <a:ext cx="990485" cy="304602"/>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04A7B"/>
                    </a:solidFill>
                    <a:cs typeface="Tahoma" charset="0"/>
                  </a:rPr>
                  <a:t>Quản lý</a:t>
                </a:r>
              </a:p>
            </p:txBody>
          </p:sp>
        </p:grpSp>
        <p:cxnSp>
          <p:nvCxnSpPr>
            <p:cNvPr id="84" name="Straight Connector 83"/>
            <p:cNvCxnSpPr/>
            <p:nvPr/>
          </p:nvCxnSpPr>
          <p:spPr>
            <a:xfrm>
              <a:off x="1295329" y="2971800"/>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95329" y="4177515"/>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142235" y="3123307"/>
              <a:ext cx="304602"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1029597" y="3922887"/>
              <a:ext cx="53305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346200" y="6399485"/>
            <a:ext cx="2209800" cy="30480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604A7B"/>
                </a:solidFill>
                <a:cs typeface="Tahoma" charset="0"/>
              </a:rPr>
              <a:t>Mối quan hệ phản thân</a:t>
            </a:r>
          </a:p>
        </p:txBody>
      </p:sp>
      <p:sp>
        <p:nvSpPr>
          <p:cNvPr id="106" name="TextBox 105"/>
          <p:cNvSpPr txBox="1"/>
          <p:nvPr/>
        </p:nvSpPr>
        <p:spPr>
          <a:xfrm>
            <a:off x="5181600" y="6539185"/>
            <a:ext cx="2057400" cy="30480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4F6228"/>
                </a:solidFill>
                <a:cs typeface="Tahoma" charset="0"/>
              </a:rPr>
              <a:t>Mối quan hệ đa phân</a:t>
            </a:r>
          </a:p>
        </p:txBody>
      </p:sp>
      <p:grpSp>
        <p:nvGrpSpPr>
          <p:cNvPr id="13324" name="Group 113"/>
          <p:cNvGrpSpPr>
            <a:grpSpLocks/>
          </p:cNvGrpSpPr>
          <p:nvPr/>
        </p:nvGrpSpPr>
        <p:grpSpPr bwMode="auto">
          <a:xfrm>
            <a:off x="2286000" y="3033985"/>
            <a:ext cx="4838700" cy="1662113"/>
            <a:chOff x="2133600" y="2452211"/>
            <a:chExt cx="4838700" cy="1662589"/>
          </a:xfrm>
        </p:grpSpPr>
        <p:sp>
          <p:nvSpPr>
            <p:cNvPr id="39" name="AutoShape 30"/>
            <p:cNvSpPr>
              <a:spLocks noChangeArrowheads="1"/>
            </p:cNvSpPr>
            <p:nvPr/>
          </p:nvSpPr>
          <p:spPr bwMode="auto">
            <a:xfrm>
              <a:off x="5715000" y="2680876"/>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0" name="TextBox 39"/>
            <p:cNvSpPr txBox="1"/>
            <p:nvPr/>
          </p:nvSpPr>
          <p:spPr>
            <a:xfrm>
              <a:off x="5765800" y="2715811"/>
              <a:ext cx="11430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37" name="AutoShape 30"/>
            <p:cNvSpPr>
              <a:spLocks noChangeArrowheads="1"/>
            </p:cNvSpPr>
            <p:nvPr/>
          </p:nvSpPr>
          <p:spPr bwMode="auto">
            <a:xfrm>
              <a:off x="2133600" y="2680876"/>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38" name="TextBox 37"/>
            <p:cNvSpPr txBox="1"/>
            <p:nvPr/>
          </p:nvSpPr>
          <p:spPr>
            <a:xfrm>
              <a:off x="2159000" y="2715811"/>
              <a:ext cx="1219200" cy="30647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35" name="Diamond 34"/>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36" name="TextBox 35"/>
            <p:cNvSpPr txBox="1"/>
            <p:nvPr/>
          </p:nvSpPr>
          <p:spPr>
            <a:xfrm>
              <a:off x="3962400" y="2677701"/>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33" name="Straight Connector 32"/>
            <p:cNvCxnSpPr>
              <a:endCxn id="36" idx="1"/>
            </p:cNvCxnSpPr>
            <p:nvPr/>
          </p:nvCxnSpPr>
          <p:spPr>
            <a:xfrm flipV="1">
              <a:off x="3429000" y="2831733"/>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6" idx="3"/>
            </p:cNvCxnSpPr>
            <p:nvPr/>
          </p:nvCxnSpPr>
          <p:spPr>
            <a:xfrm>
              <a:off x="4953000" y="2831733"/>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42" name="TextBox 41"/>
            <p:cNvSpPr txBox="1"/>
            <p:nvPr/>
          </p:nvSpPr>
          <p:spPr>
            <a:xfrm>
              <a:off x="3962400" y="3592362"/>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51" name="Straight Connector 50"/>
            <p:cNvCxnSpPr/>
            <p:nvPr/>
          </p:nvCxnSpPr>
          <p:spPr>
            <a:xfrm rot="5400000">
              <a:off x="56775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7057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048000" y="3733691"/>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953000" y="3733691"/>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449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4" name="Rectangle 22"/>
          <p:cNvSpPr>
            <a:spLocks noGrp="1" noChangeArrowheads="1"/>
          </p:cNvSpPr>
          <p:nvPr>
            <p:ph type="title"/>
          </p:nvPr>
        </p:nvSpPr>
        <p:spPr/>
        <p:txBody>
          <a:bodyPr/>
          <a:lstStyle/>
          <a:p>
            <a:r>
              <a:rPr lang="en-US"/>
              <a:t>Thực thể hay không là thực thể?</a:t>
            </a:r>
          </a:p>
        </p:txBody>
      </p:sp>
      <p:sp>
        <p:nvSpPr>
          <p:cNvPr id="2" name="Content Placeholder 1"/>
          <p:cNvSpPr>
            <a:spLocks noGrp="1"/>
          </p:cNvSpPr>
          <p:nvPr>
            <p:ph idx="1"/>
          </p:nvPr>
        </p:nvSpPr>
        <p:spPr/>
        <p:txBody>
          <a:bodyPr/>
          <a:lstStyle/>
          <a:p>
            <a:endParaRPr lang="en-US"/>
          </a:p>
        </p:txBody>
      </p:sp>
      <p:sp>
        <p:nvSpPr>
          <p:cNvPr id="95238" name="Text Box 42"/>
          <p:cNvSpPr txBox="1">
            <a:spLocks noChangeArrowheads="1"/>
          </p:cNvSpPr>
          <p:nvPr/>
        </p:nvSpPr>
        <p:spPr bwMode="auto">
          <a:xfrm>
            <a:off x="685800" y="1544638"/>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2000" b="1">
                <a:solidFill>
                  <a:srgbClr val="C00000"/>
                </a:solidFill>
                <a:latin typeface="Arial" charset="0"/>
                <a:cs typeface="Tahoma" charset="0"/>
              </a:rPr>
              <a:t>Đối tượng quan tâm không có cấu trúc đặc trưng (chỉ có 1 thuộc tính) thì cẩn thận khi quyết định đó là 1 thực thể</a:t>
            </a:r>
          </a:p>
        </p:txBody>
      </p:sp>
      <p:sp>
        <p:nvSpPr>
          <p:cNvPr id="95239" name="Rectangle 7"/>
          <p:cNvSpPr>
            <a:spLocks noChangeArrowheads="1"/>
          </p:cNvSpPr>
          <p:nvPr/>
        </p:nvSpPr>
        <p:spPr bwMode="auto">
          <a:xfrm>
            <a:off x="2743200" y="3452813"/>
            <a:ext cx="1676400" cy="5429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NƯỚC GiẢI KHÁT</a:t>
            </a:r>
          </a:p>
        </p:txBody>
      </p:sp>
      <p:grpSp>
        <p:nvGrpSpPr>
          <p:cNvPr id="95240" name="Group 25"/>
          <p:cNvGrpSpPr>
            <a:grpSpLocks/>
          </p:cNvGrpSpPr>
          <p:nvPr/>
        </p:nvGrpSpPr>
        <p:grpSpPr bwMode="auto">
          <a:xfrm rot="-747988">
            <a:off x="4437063" y="3802063"/>
            <a:ext cx="454025" cy="212725"/>
            <a:chOff x="4165631" y="3718169"/>
            <a:chExt cx="453967" cy="213052"/>
          </a:xfrm>
        </p:grpSpPr>
        <p:sp>
          <p:nvSpPr>
            <p:cNvPr id="95248" name="Line 69"/>
            <p:cNvSpPr>
              <a:spLocks noChangeShapeType="1"/>
            </p:cNvSpPr>
            <p:nvPr/>
          </p:nvSpPr>
          <p:spPr bwMode="auto">
            <a:xfrm rot="1972752" flipV="1">
              <a:off x="4165631" y="3718169"/>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5249" name="Oval 70"/>
            <p:cNvSpPr>
              <a:spLocks noChangeArrowheads="1"/>
            </p:cNvSpPr>
            <p:nvPr/>
          </p:nvSpPr>
          <p:spPr bwMode="auto">
            <a:xfrm rot="1972752">
              <a:off x="4459763" y="3778821"/>
              <a:ext cx="159835"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grpSp>
        <p:nvGrpSpPr>
          <p:cNvPr id="95241" name="Group 26"/>
          <p:cNvGrpSpPr>
            <a:grpSpLocks/>
          </p:cNvGrpSpPr>
          <p:nvPr/>
        </p:nvGrpSpPr>
        <p:grpSpPr bwMode="auto">
          <a:xfrm>
            <a:off x="4419600" y="3376613"/>
            <a:ext cx="468313" cy="187325"/>
            <a:chOff x="4190869" y="3411034"/>
            <a:chExt cx="468347" cy="187279"/>
          </a:xfrm>
        </p:grpSpPr>
        <p:sp>
          <p:nvSpPr>
            <p:cNvPr id="95246" name="Line 73"/>
            <p:cNvSpPr>
              <a:spLocks noChangeShapeType="1"/>
            </p:cNvSpPr>
            <p:nvPr/>
          </p:nvSpPr>
          <p:spPr bwMode="auto">
            <a:xfrm rot="20073582" flipV="1">
              <a:off x="4190869" y="3597452"/>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5247" name="Oval 74"/>
            <p:cNvSpPr>
              <a:spLocks noChangeArrowheads="1"/>
            </p:cNvSpPr>
            <p:nvPr/>
          </p:nvSpPr>
          <p:spPr bwMode="auto">
            <a:xfrm rot="-1526418">
              <a:off x="4499381" y="3411034"/>
              <a:ext cx="159835"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5242" name="Text Box 71"/>
          <p:cNvSpPr txBox="1">
            <a:spLocks noChangeArrowheads="1"/>
          </p:cNvSpPr>
          <p:nvPr/>
        </p:nvSpPr>
        <p:spPr bwMode="auto">
          <a:xfrm>
            <a:off x="4937125" y="33004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nước</a:t>
            </a:r>
          </a:p>
        </p:txBody>
      </p:sp>
      <p:sp>
        <p:nvSpPr>
          <p:cNvPr id="95243" name="Text Box 75"/>
          <p:cNvSpPr txBox="1">
            <a:spLocks noChangeArrowheads="1"/>
          </p:cNvSpPr>
          <p:nvPr/>
        </p:nvSpPr>
        <p:spPr bwMode="auto">
          <a:xfrm>
            <a:off x="4953000" y="38338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Hiệu nước</a:t>
            </a:r>
          </a:p>
        </p:txBody>
      </p:sp>
      <p:sp>
        <p:nvSpPr>
          <p:cNvPr id="28" name="Text Box 16"/>
          <p:cNvSpPr txBox="1">
            <a:spLocks noChangeArrowheads="1"/>
          </p:cNvSpPr>
          <p:nvPr/>
        </p:nvSpPr>
        <p:spPr bwMode="auto">
          <a:xfrm>
            <a:off x="4038600" y="4367213"/>
            <a:ext cx="2514600" cy="730250"/>
          </a:xfrm>
          <a:prstGeom prst="rect">
            <a:avLst/>
          </a:prstGeom>
          <a:noFill/>
          <a:ln w="9525">
            <a:noFill/>
            <a:miter lim="800000"/>
            <a:headEnd/>
            <a:tailEnd/>
          </a:ln>
          <a:effec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1400">
                <a:solidFill>
                  <a:srgbClr val="E46C0A"/>
                </a:solidFill>
                <a:cs typeface="Tahoma" charset="0"/>
              </a:rPr>
              <a:t>Nếu Loại nước không được đề cập tới các đặc trưng khác thì nên là thuộc tính</a:t>
            </a:r>
          </a:p>
        </p:txBody>
      </p:sp>
      <p:sp>
        <p:nvSpPr>
          <p:cNvPr id="95245" name="TextBox 28"/>
          <p:cNvSpPr txBox="1">
            <a:spLocks noChangeArrowheads="1"/>
          </p:cNvSpPr>
          <p:nvPr/>
        </p:nvSpPr>
        <p:spPr bwMode="auto">
          <a:xfrm>
            <a:off x="762000" y="25146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NGK thuộc một loại và có một hiệu nào đó (ví dụ như Tribeco) …</a:t>
            </a:r>
          </a:p>
        </p:txBody>
      </p:sp>
    </p:spTree>
    <p:extLst>
      <p:ext uri="{BB962C8B-B14F-4D97-AF65-F5344CB8AC3E}">
        <p14:creationId xmlns:p14="http://schemas.microsoft.com/office/powerpoint/2010/main" val="12541539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1" name="Rectangle 25"/>
          <p:cNvSpPr>
            <a:spLocks noGrp="1" noChangeArrowheads="1"/>
          </p:cNvSpPr>
          <p:nvPr>
            <p:ph type="title"/>
          </p:nvPr>
        </p:nvSpPr>
        <p:spPr/>
        <p:txBody>
          <a:bodyPr/>
          <a:lstStyle/>
          <a:p>
            <a:r>
              <a:rPr lang="en-US"/>
              <a:t>Thực thể hay thuộc tính?</a:t>
            </a:r>
          </a:p>
        </p:txBody>
      </p:sp>
      <p:sp>
        <p:nvSpPr>
          <p:cNvPr id="96282" name="Rectangle 26"/>
          <p:cNvSpPr>
            <a:spLocks noGrp="1" noChangeArrowheads="1"/>
          </p:cNvSpPr>
          <p:nvPr>
            <p:ph idx="1"/>
          </p:nvPr>
        </p:nvSpPr>
        <p:spPr/>
        <p:txBody>
          <a:bodyPr/>
          <a:lstStyle/>
          <a:p>
            <a:pPr algn="just">
              <a:spcAft>
                <a:spcPts val="300"/>
              </a:spcAft>
            </a:pPr>
            <a:r>
              <a:rPr lang="en-US" b="1">
                <a:solidFill>
                  <a:srgbClr val="C00000"/>
                </a:solidFill>
                <a:cs typeface="Tahoma" charset="0"/>
              </a:rPr>
              <a:t>Thực thể: xác định 1 số đặc trưng cơ bản như thuộc tính, mối kết hợp, tổng quát hóa</a:t>
            </a:r>
          </a:p>
          <a:p>
            <a:pPr algn="just">
              <a:spcAft>
                <a:spcPts val="300"/>
              </a:spcAft>
            </a:pPr>
            <a:r>
              <a:rPr lang="en-US" b="1">
                <a:solidFill>
                  <a:srgbClr val="C00000"/>
                </a:solidFill>
                <a:cs typeface="Tahoma" charset="0"/>
              </a:rPr>
              <a:t>Thuộc tính: cấu trúc nguyên tố, đơn giản, không có các đặc trưng khác</a:t>
            </a:r>
          </a:p>
          <a:p>
            <a:endParaRPr lang="en-US"/>
          </a:p>
        </p:txBody>
      </p:sp>
      <p:grpSp>
        <p:nvGrpSpPr>
          <p:cNvPr id="96263" name="Group 52"/>
          <p:cNvGrpSpPr>
            <a:grpSpLocks/>
          </p:cNvGrpSpPr>
          <p:nvPr/>
        </p:nvGrpSpPr>
        <p:grpSpPr bwMode="auto">
          <a:xfrm>
            <a:off x="914400" y="4087813"/>
            <a:ext cx="6819900" cy="1398587"/>
            <a:chOff x="914400" y="4163733"/>
            <a:chExt cx="6819900" cy="1398867"/>
          </a:xfrm>
        </p:grpSpPr>
        <p:sp>
          <p:nvSpPr>
            <p:cNvPr id="96266" name="Rectangle 18"/>
            <p:cNvSpPr>
              <a:spLocks noChangeArrowheads="1"/>
            </p:cNvSpPr>
            <p:nvPr/>
          </p:nvSpPr>
          <p:spPr bwMode="auto">
            <a:xfrm>
              <a:off x="914400" y="4372628"/>
              <a:ext cx="1474573" cy="45277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XE HƠI</a:t>
              </a:r>
            </a:p>
          </p:txBody>
        </p:sp>
        <p:sp>
          <p:nvSpPr>
            <p:cNvPr id="96267" name="Rectangle 19"/>
            <p:cNvSpPr>
              <a:spLocks noChangeArrowheads="1"/>
            </p:cNvSpPr>
            <p:nvPr/>
          </p:nvSpPr>
          <p:spPr bwMode="auto">
            <a:xfrm>
              <a:off x="6075405" y="4267200"/>
              <a:ext cx="1658895" cy="604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HÃNG SẢN XUẤT</a:t>
              </a:r>
            </a:p>
          </p:txBody>
        </p:sp>
        <p:grpSp>
          <p:nvGrpSpPr>
            <p:cNvPr id="96268" name="Group 20"/>
            <p:cNvGrpSpPr>
              <a:grpSpLocks/>
            </p:cNvGrpSpPr>
            <p:nvPr/>
          </p:nvGrpSpPr>
          <p:grpSpPr bwMode="auto">
            <a:xfrm rot="2398256">
              <a:off x="2020330" y="4941340"/>
              <a:ext cx="568325" cy="151626"/>
              <a:chOff x="7380" y="4680"/>
              <a:chExt cx="556" cy="177"/>
            </a:xfrm>
          </p:grpSpPr>
          <p:sp>
            <p:nvSpPr>
              <p:cNvPr id="96277"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8" name="Oval 2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6269" name="Text Box 23"/>
            <p:cNvSpPr txBox="1">
              <a:spLocks noChangeArrowheads="1"/>
            </p:cNvSpPr>
            <p:nvPr/>
          </p:nvSpPr>
          <p:spPr bwMode="auto">
            <a:xfrm>
              <a:off x="2362200" y="5258015"/>
              <a:ext cx="754791" cy="3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a:t>
              </a:r>
            </a:p>
          </p:txBody>
        </p:sp>
        <p:grpSp>
          <p:nvGrpSpPr>
            <p:cNvPr id="96270" name="Group 24"/>
            <p:cNvGrpSpPr>
              <a:grpSpLocks/>
            </p:cNvGrpSpPr>
            <p:nvPr/>
          </p:nvGrpSpPr>
          <p:grpSpPr bwMode="auto">
            <a:xfrm rot="2398256">
              <a:off x="1467395" y="4944056"/>
              <a:ext cx="568325" cy="151626"/>
              <a:chOff x="7399" y="4707"/>
              <a:chExt cx="556" cy="177"/>
            </a:xfrm>
          </p:grpSpPr>
          <p:sp>
            <p:nvSpPr>
              <p:cNvPr id="96275" name="Line 25"/>
              <p:cNvSpPr>
                <a:spLocks noChangeShapeType="1"/>
              </p:cNvSpPr>
              <p:nvPr/>
            </p:nvSpPr>
            <p:spPr bwMode="auto">
              <a:xfrm flipV="1">
                <a:off x="7399" y="4797"/>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6" name="Oval 26"/>
              <p:cNvSpPr>
                <a:spLocks noChangeArrowheads="1"/>
              </p:cNvSpPr>
              <p:nvPr/>
            </p:nvSpPr>
            <p:spPr bwMode="auto">
              <a:xfrm>
                <a:off x="7775" y="4707"/>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6271" name="Text Box 27"/>
            <p:cNvSpPr txBox="1">
              <a:spLocks noChangeArrowheads="1"/>
            </p:cNvSpPr>
            <p:nvPr/>
          </p:nvSpPr>
          <p:spPr bwMode="auto">
            <a:xfrm>
              <a:off x="1676400" y="5257241"/>
              <a:ext cx="685800"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xe</a:t>
              </a:r>
            </a:p>
          </p:txBody>
        </p:sp>
        <p:sp>
          <p:nvSpPr>
            <p:cNvPr id="96272" name="AutoShape 28"/>
            <p:cNvSpPr>
              <a:spLocks noChangeArrowheads="1"/>
            </p:cNvSpPr>
            <p:nvPr/>
          </p:nvSpPr>
          <p:spPr bwMode="auto">
            <a:xfrm>
              <a:off x="3681413" y="4163733"/>
              <a:ext cx="1651000" cy="876475"/>
            </a:xfrm>
            <a:prstGeom prst="diamond">
              <a:avLst/>
            </a:prstGeom>
            <a:solidFill>
              <a:srgbClr val="FFFFFF"/>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Sản xuất bởi</a:t>
              </a:r>
            </a:p>
          </p:txBody>
        </p:sp>
        <p:sp>
          <p:nvSpPr>
            <p:cNvPr id="96273" name="Line 29"/>
            <p:cNvSpPr>
              <a:spLocks noChangeShapeType="1"/>
            </p:cNvSpPr>
            <p:nvPr/>
          </p:nvSpPr>
          <p:spPr bwMode="auto">
            <a:xfrm>
              <a:off x="2388973" y="4597575"/>
              <a:ext cx="129025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4" name="Line 30"/>
            <p:cNvSpPr>
              <a:spLocks noChangeShapeType="1"/>
            </p:cNvSpPr>
            <p:nvPr/>
          </p:nvSpPr>
          <p:spPr bwMode="auto">
            <a:xfrm>
              <a:off x="5338119" y="4597575"/>
              <a:ext cx="737286"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4" name="Oval 55"/>
          <p:cNvSpPr>
            <a:spLocks noChangeArrowheads="1"/>
          </p:cNvSpPr>
          <p:nvPr/>
        </p:nvSpPr>
        <p:spPr bwMode="auto">
          <a:xfrm>
            <a:off x="5867400" y="4144963"/>
            <a:ext cx="2133600" cy="731837"/>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
        <p:nvSpPr>
          <p:cNvPr id="96265" name="TextBox 54"/>
          <p:cNvSpPr txBox="1">
            <a:spLocks noChangeArrowheads="1"/>
          </p:cNvSpPr>
          <p:nvPr/>
        </p:nvSpPr>
        <p:spPr bwMode="auto">
          <a:xfrm>
            <a:off x="533400" y="3273425"/>
            <a:ext cx="746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xe hơi đặc trưng bởi mã số xe, loại xe, hãng sản xuất, số chỗ và màu sắc …)</a:t>
            </a:r>
          </a:p>
        </p:txBody>
      </p:sp>
    </p:spTree>
    <p:extLst>
      <p:ext uri="{BB962C8B-B14F-4D97-AF65-F5344CB8AC3E}">
        <p14:creationId xmlns:p14="http://schemas.microsoft.com/office/powerpoint/2010/main" val="37327201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20" name="Rectangle 40"/>
          <p:cNvSpPr>
            <a:spLocks noGrp="1" noChangeArrowheads="1"/>
          </p:cNvSpPr>
          <p:nvPr>
            <p:ph type="title"/>
          </p:nvPr>
        </p:nvSpPr>
        <p:spPr/>
        <p:txBody>
          <a:bodyPr/>
          <a:lstStyle/>
          <a:p>
            <a:r>
              <a:rPr lang="en-US"/>
              <a:t>Tổng quát hóa hay thuộc tính?</a:t>
            </a:r>
          </a:p>
        </p:txBody>
      </p:sp>
      <p:sp>
        <p:nvSpPr>
          <p:cNvPr id="97321" name="Rectangle 41"/>
          <p:cNvSpPr>
            <a:spLocks noGrp="1" noChangeArrowheads="1"/>
          </p:cNvSpPr>
          <p:nvPr>
            <p:ph idx="1"/>
          </p:nvPr>
        </p:nvSpPr>
        <p:spPr/>
        <p:txBody>
          <a:bodyPr/>
          <a:lstStyle/>
          <a:p>
            <a:pPr algn="just">
              <a:spcAft>
                <a:spcPts val="300"/>
              </a:spcAft>
            </a:pPr>
            <a:r>
              <a:rPr lang="en-US" b="1">
                <a:solidFill>
                  <a:srgbClr val="C00000"/>
                </a:solidFill>
                <a:cs typeface="Tahoma" charset="0"/>
              </a:rPr>
              <a:t>Tổng quát hóa: một số đặc trưng sẽ được liên kết ở cấp thấp hơn</a:t>
            </a:r>
          </a:p>
          <a:p>
            <a:pPr algn="just">
              <a:spcAft>
                <a:spcPts val="300"/>
              </a:spcAft>
            </a:pPr>
            <a:r>
              <a:rPr lang="en-US" b="1">
                <a:solidFill>
                  <a:srgbClr val="C00000"/>
                </a:solidFill>
                <a:cs typeface="Tahoma" charset="0"/>
              </a:rPr>
              <a:t>Thuộc tính: trường hợp ngược lại</a:t>
            </a:r>
          </a:p>
          <a:p>
            <a:pPr marL="0" indent="0">
              <a:buNone/>
            </a:pPr>
            <a:endParaRPr lang="en-US"/>
          </a:p>
        </p:txBody>
      </p:sp>
      <p:sp>
        <p:nvSpPr>
          <p:cNvPr id="4" name="Slide Number Placeholder 3"/>
          <p:cNvSpPr txBox="1">
            <a:spLocks noGrp="1"/>
          </p:cNvSpPr>
          <p:nvPr/>
        </p:nvSpPr>
        <p:spPr>
          <a:xfrm>
            <a:off x="7953375" y="6569075"/>
            <a:ext cx="733425" cy="212725"/>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fld id="{E9B2DF47-031A-0D4B-B849-20DF2D912D27}" type="slidenum">
              <a:rPr lang="en-US" sz="1000">
                <a:solidFill>
                  <a:srgbClr val="898989"/>
                </a:solidFill>
                <a:cs typeface="Tahoma" charset="0"/>
              </a:rPr>
              <a:pPr algn="r" eaLnBrk="1" hangingPunct="1"/>
              <a:t>82</a:t>
            </a:fld>
            <a:endParaRPr lang="en-US" sz="1000">
              <a:solidFill>
                <a:srgbClr val="898989"/>
              </a:solidFill>
              <a:cs typeface="Tahoma" charset="0"/>
            </a:endParaRPr>
          </a:p>
        </p:txBody>
      </p:sp>
      <p:sp>
        <p:nvSpPr>
          <p:cNvPr id="6" name="Footer Placeholder 5"/>
          <p:cNvSpPr txBox="1">
            <a:spLocks noGrp="1"/>
          </p:cNvSpPr>
          <p:nvPr/>
        </p:nvSpPr>
        <p:spPr>
          <a:xfrm>
            <a:off x="2971800" y="6553200"/>
            <a:ext cx="3124200" cy="228600"/>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000">
                <a:solidFill>
                  <a:srgbClr val="898989"/>
                </a:solidFill>
                <a:cs typeface="Tahoma" charset="0"/>
              </a:rPr>
              <a:t>©2007 Khoa CNTT - ĐH KHTN TPHCM</a:t>
            </a:r>
          </a:p>
        </p:txBody>
      </p:sp>
      <p:sp>
        <p:nvSpPr>
          <p:cNvPr id="97287" name="TextBox 21"/>
          <p:cNvSpPr txBox="1">
            <a:spLocks noChangeArrowheads="1"/>
          </p:cNvSpPr>
          <p:nvPr/>
        </p:nvSpPr>
        <p:spPr bwMode="auto">
          <a:xfrm>
            <a:off x="533400" y="3048000"/>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con người có họ tên, giới tính, ngày sinh và màu tóc. Riêng trường hợp nam giới thì có thêm thông tin năm hoàn thành nghĩa vụ quân sự …</a:t>
            </a:r>
          </a:p>
        </p:txBody>
      </p:sp>
      <p:grpSp>
        <p:nvGrpSpPr>
          <p:cNvPr id="97288" name="Group 54"/>
          <p:cNvGrpSpPr>
            <a:grpSpLocks/>
          </p:cNvGrpSpPr>
          <p:nvPr/>
        </p:nvGrpSpPr>
        <p:grpSpPr bwMode="auto">
          <a:xfrm>
            <a:off x="609600" y="4648200"/>
            <a:ext cx="2946400" cy="685800"/>
            <a:chOff x="609600" y="4648200"/>
            <a:chExt cx="2946401" cy="685800"/>
          </a:xfrm>
        </p:grpSpPr>
        <p:sp>
          <p:nvSpPr>
            <p:cNvPr id="97308" name="Rectangle 20"/>
            <p:cNvSpPr>
              <a:spLocks noChangeArrowheads="1"/>
            </p:cNvSpPr>
            <p:nvPr/>
          </p:nvSpPr>
          <p:spPr bwMode="auto">
            <a:xfrm>
              <a:off x="609600" y="4648200"/>
              <a:ext cx="1276350" cy="42703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grpSp>
          <p:nvGrpSpPr>
            <p:cNvPr id="97309" name="Group 27"/>
            <p:cNvGrpSpPr>
              <a:grpSpLocks/>
            </p:cNvGrpSpPr>
            <p:nvPr/>
          </p:nvGrpSpPr>
          <p:grpSpPr bwMode="auto">
            <a:xfrm rot="1006340">
              <a:off x="1893888" y="4703763"/>
              <a:ext cx="492125" cy="142875"/>
              <a:chOff x="7380" y="4680"/>
              <a:chExt cx="556" cy="177"/>
            </a:xfrm>
          </p:grpSpPr>
          <p:sp>
            <p:nvSpPr>
              <p:cNvPr id="97316"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17" name="Oval 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10" name="Text Box 30"/>
            <p:cNvSpPr txBox="1">
              <a:spLocks noChangeArrowheads="1"/>
            </p:cNvSpPr>
            <p:nvPr/>
          </p:nvSpPr>
          <p:spPr bwMode="auto">
            <a:xfrm>
              <a:off x="2386013" y="4703763"/>
              <a:ext cx="11699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 tóc</a:t>
              </a:r>
            </a:p>
          </p:txBody>
        </p:sp>
        <p:grpSp>
          <p:nvGrpSpPr>
            <p:cNvPr id="97311" name="Group 40"/>
            <p:cNvGrpSpPr>
              <a:grpSpLocks/>
            </p:cNvGrpSpPr>
            <p:nvPr/>
          </p:nvGrpSpPr>
          <p:grpSpPr bwMode="auto">
            <a:xfrm rot="1006340">
              <a:off x="1890095" y="4996037"/>
              <a:ext cx="492125" cy="142875"/>
              <a:chOff x="7380" y="4680"/>
              <a:chExt cx="556" cy="177"/>
            </a:xfrm>
          </p:grpSpPr>
          <p:sp>
            <p:nvSpPr>
              <p:cNvPr id="97314"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15" name="Oval 4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12" name="Text Box 43"/>
            <p:cNvSpPr txBox="1">
              <a:spLocks noChangeArrowheads="1"/>
            </p:cNvSpPr>
            <p:nvPr/>
          </p:nvSpPr>
          <p:spPr bwMode="auto">
            <a:xfrm>
              <a:off x="2438400" y="5029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Phái</a:t>
              </a:r>
            </a:p>
          </p:txBody>
        </p:sp>
        <p:sp>
          <p:nvSpPr>
            <p:cNvPr id="53" name="Oval 55"/>
            <p:cNvSpPr>
              <a:spLocks noChangeArrowheads="1"/>
            </p:cNvSpPr>
            <p:nvPr/>
          </p:nvSpPr>
          <p:spPr bwMode="auto">
            <a:xfrm>
              <a:off x="2057400" y="4953000"/>
              <a:ext cx="838200" cy="3810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grpSp>
      <p:grpSp>
        <p:nvGrpSpPr>
          <p:cNvPr id="97289" name="Group 73"/>
          <p:cNvGrpSpPr>
            <a:grpSpLocks/>
          </p:cNvGrpSpPr>
          <p:nvPr/>
        </p:nvGrpSpPr>
        <p:grpSpPr bwMode="auto">
          <a:xfrm>
            <a:off x="4267200" y="3678238"/>
            <a:ext cx="4370388" cy="2570162"/>
            <a:chOff x="4267200" y="3678238"/>
            <a:chExt cx="4370388" cy="2570162"/>
          </a:xfrm>
        </p:grpSpPr>
        <p:sp>
          <p:nvSpPr>
            <p:cNvPr id="97290" name="Rectangle 21"/>
            <p:cNvSpPr>
              <a:spLocks noChangeArrowheads="1"/>
            </p:cNvSpPr>
            <p:nvPr/>
          </p:nvSpPr>
          <p:spPr bwMode="auto">
            <a:xfrm>
              <a:off x="4267200" y="4797425"/>
              <a:ext cx="1276350"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97291" name="Line 23"/>
            <p:cNvSpPr>
              <a:spLocks noChangeShapeType="1"/>
            </p:cNvSpPr>
            <p:nvPr/>
          </p:nvSpPr>
          <p:spPr bwMode="auto">
            <a:xfrm>
              <a:off x="4905375" y="4511675"/>
              <a:ext cx="27098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2" name="Line 24"/>
            <p:cNvSpPr>
              <a:spLocks noChangeShapeType="1"/>
            </p:cNvSpPr>
            <p:nvPr/>
          </p:nvSpPr>
          <p:spPr bwMode="auto">
            <a:xfrm>
              <a:off x="4905375"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3" name="Line 25"/>
            <p:cNvSpPr>
              <a:spLocks noChangeShapeType="1"/>
            </p:cNvSpPr>
            <p:nvPr/>
          </p:nvSpPr>
          <p:spPr bwMode="auto">
            <a:xfrm>
              <a:off x="7615238"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4" name="Line 26"/>
            <p:cNvSpPr>
              <a:spLocks noChangeShapeType="1"/>
            </p:cNvSpPr>
            <p:nvPr/>
          </p:nvSpPr>
          <p:spPr bwMode="auto">
            <a:xfrm flipV="1">
              <a:off x="6340475" y="4084638"/>
              <a:ext cx="0" cy="4270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p>
          </p:txBody>
        </p:sp>
        <p:grpSp>
          <p:nvGrpSpPr>
            <p:cNvPr id="97295" name="Group 31"/>
            <p:cNvGrpSpPr>
              <a:grpSpLocks/>
            </p:cNvGrpSpPr>
            <p:nvPr/>
          </p:nvGrpSpPr>
          <p:grpSpPr bwMode="auto">
            <a:xfrm rot="2398256">
              <a:off x="4636604" y="5322981"/>
              <a:ext cx="492125" cy="142875"/>
              <a:chOff x="7380" y="4680"/>
              <a:chExt cx="556" cy="177"/>
            </a:xfrm>
          </p:grpSpPr>
          <p:sp>
            <p:nvSpPr>
              <p:cNvPr id="97306"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07" name="Oval 3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296" name="Text Box 34"/>
            <p:cNvSpPr txBox="1">
              <a:spLocks noChangeArrowheads="1"/>
            </p:cNvSpPr>
            <p:nvPr/>
          </p:nvSpPr>
          <p:spPr bwMode="auto">
            <a:xfrm>
              <a:off x="4495800" y="5638800"/>
              <a:ext cx="1371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 nghĩa vụ quân sự</a:t>
              </a:r>
            </a:p>
          </p:txBody>
        </p:sp>
        <p:sp>
          <p:nvSpPr>
            <p:cNvPr id="97297" name="Line 37"/>
            <p:cNvSpPr>
              <a:spLocks noChangeShapeType="1"/>
            </p:cNvSpPr>
            <p:nvPr/>
          </p:nvSpPr>
          <p:spPr bwMode="auto">
            <a:xfrm flipH="1">
              <a:off x="7239000" y="5181600"/>
              <a:ext cx="3810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8" name="Line 38"/>
            <p:cNvSpPr>
              <a:spLocks noChangeShapeType="1"/>
            </p:cNvSpPr>
            <p:nvPr/>
          </p:nvSpPr>
          <p:spPr bwMode="auto">
            <a:xfrm>
              <a:off x="5562600" y="5029200"/>
              <a:ext cx="121920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9" name="Rectangle 44"/>
            <p:cNvSpPr>
              <a:spLocks noChangeArrowheads="1"/>
            </p:cNvSpPr>
            <p:nvPr/>
          </p:nvSpPr>
          <p:spPr bwMode="auto">
            <a:xfrm>
              <a:off x="5767388" y="3678238"/>
              <a:ext cx="1276350" cy="42703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grpSp>
          <p:nvGrpSpPr>
            <p:cNvPr id="97300" name="Group 45"/>
            <p:cNvGrpSpPr>
              <a:grpSpLocks/>
            </p:cNvGrpSpPr>
            <p:nvPr/>
          </p:nvGrpSpPr>
          <p:grpSpPr bwMode="auto">
            <a:xfrm rot="1006340">
              <a:off x="7051675" y="3733800"/>
              <a:ext cx="492125" cy="142875"/>
              <a:chOff x="7380" y="4680"/>
              <a:chExt cx="556" cy="177"/>
            </a:xfrm>
          </p:grpSpPr>
          <p:sp>
            <p:nvSpPr>
              <p:cNvPr id="97304" name="Line 4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05" name="Oval 4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01" name="Text Box 48"/>
            <p:cNvSpPr txBox="1">
              <a:spLocks noChangeArrowheads="1"/>
            </p:cNvSpPr>
            <p:nvPr/>
          </p:nvSpPr>
          <p:spPr bwMode="auto">
            <a:xfrm>
              <a:off x="7467600" y="3827463"/>
              <a:ext cx="11699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 tóc</a:t>
              </a:r>
            </a:p>
          </p:txBody>
        </p:sp>
        <p:sp>
          <p:nvSpPr>
            <p:cNvPr id="97302" name="AutoShape 36"/>
            <p:cNvSpPr>
              <a:spLocks noChangeArrowheads="1"/>
            </p:cNvSpPr>
            <p:nvPr/>
          </p:nvSpPr>
          <p:spPr bwMode="auto">
            <a:xfrm>
              <a:off x="6515100" y="5486400"/>
              <a:ext cx="1066800" cy="762000"/>
            </a:xfrm>
            <a:prstGeom prst="diamond">
              <a:avLst/>
            </a:prstGeom>
            <a:solidFill>
              <a:schemeClr val="bg1"/>
            </a:solidFill>
            <a:ln w="25400">
              <a:solidFill>
                <a:schemeClr val="tx2"/>
              </a:solidFill>
              <a:miter lim="800000"/>
              <a:headEnd/>
              <a:tailEnd/>
            </a:ln>
          </p:spPr>
          <p:txBody>
            <a:bodyPr wrap="none" anchor="ctr"/>
            <a:lstStyle/>
            <a:p>
              <a:pPr algn="ctr"/>
              <a:r>
                <a:rPr lang="en-US" sz="1400" b="1">
                  <a:solidFill>
                    <a:schemeClr val="tx2"/>
                  </a:solidFill>
                  <a:latin typeface="Tahoma" charset="0"/>
                  <a:cs typeface="Tahoma" charset="0"/>
                </a:rPr>
                <a:t>Kết hôn</a:t>
              </a:r>
            </a:p>
          </p:txBody>
        </p:sp>
        <p:sp>
          <p:nvSpPr>
            <p:cNvPr id="97303" name="Rectangle 22"/>
            <p:cNvSpPr>
              <a:spLocks noChangeArrowheads="1"/>
            </p:cNvSpPr>
            <p:nvPr/>
          </p:nvSpPr>
          <p:spPr bwMode="auto">
            <a:xfrm>
              <a:off x="6978650" y="4797425"/>
              <a:ext cx="127476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spTree>
    <p:extLst>
      <p:ext uri="{BB962C8B-B14F-4D97-AF65-F5344CB8AC3E}">
        <p14:creationId xmlns:p14="http://schemas.microsoft.com/office/powerpoint/2010/main" val="37417490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0" name="Rectangle 46"/>
          <p:cNvSpPr>
            <a:spLocks noGrp="1" noChangeArrowheads="1"/>
          </p:cNvSpPr>
          <p:nvPr>
            <p:ph type="title"/>
          </p:nvPr>
        </p:nvSpPr>
        <p:spPr/>
        <p:txBody>
          <a:bodyPr/>
          <a:lstStyle/>
          <a:p>
            <a:r>
              <a:rPr lang="en-US"/>
              <a:t>Thuộc tính kết hợp hay đơn?</a:t>
            </a:r>
          </a:p>
        </p:txBody>
      </p:sp>
      <p:sp>
        <p:nvSpPr>
          <p:cNvPr id="98351" name="Rectangle 47"/>
          <p:cNvSpPr>
            <a:spLocks noGrp="1" noChangeArrowheads="1"/>
          </p:cNvSpPr>
          <p:nvPr>
            <p:ph idx="1"/>
          </p:nvPr>
        </p:nvSpPr>
        <p:spPr/>
        <p:txBody>
          <a:bodyPr/>
          <a:lstStyle/>
          <a:p>
            <a:pPr algn="just">
              <a:spcAft>
                <a:spcPts val="300"/>
              </a:spcAft>
            </a:pPr>
            <a:r>
              <a:rPr lang="en-US" b="1">
                <a:solidFill>
                  <a:srgbClr val="C00000"/>
                </a:solidFill>
                <a:cs typeface="Tahoma" charset="0"/>
              </a:rPr>
              <a:t>Thuộc tính kết hợp: một số đặc trưng sẽ được liên kết ở cấp thấp hơn</a:t>
            </a:r>
          </a:p>
          <a:p>
            <a:pPr algn="just">
              <a:spcAft>
                <a:spcPts val="300"/>
              </a:spcAft>
            </a:pPr>
            <a:r>
              <a:rPr lang="en-US" b="1">
                <a:solidFill>
                  <a:srgbClr val="C00000"/>
                </a:solidFill>
                <a:cs typeface="Tahoma" charset="0"/>
              </a:rPr>
              <a:t>Thuộc tính đơn: trường hợp ngược lại</a:t>
            </a:r>
          </a:p>
          <a:p>
            <a:pPr marL="0" indent="0">
              <a:buNone/>
            </a:pPr>
            <a:endParaRPr lang="en-US"/>
          </a:p>
        </p:txBody>
      </p:sp>
      <p:sp>
        <p:nvSpPr>
          <p:cNvPr id="98311" name="TextBox 21"/>
          <p:cNvSpPr txBox="1">
            <a:spLocks noChangeArrowheads="1"/>
          </p:cNvSpPr>
          <p:nvPr/>
        </p:nvSpPr>
        <p:spPr bwMode="auto">
          <a:xfrm>
            <a:off x="533400" y="2895600"/>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sinh viên lưu trữ các thông tin như họ tên, địa chỉ (ghi rõ số nhà, đường, quận, thành phố), ngày sinh, nơi sinh …</a:t>
            </a:r>
          </a:p>
        </p:txBody>
      </p:sp>
      <p:grpSp>
        <p:nvGrpSpPr>
          <p:cNvPr id="98312" name="Group 91"/>
          <p:cNvGrpSpPr>
            <a:grpSpLocks/>
          </p:cNvGrpSpPr>
          <p:nvPr/>
        </p:nvGrpSpPr>
        <p:grpSpPr bwMode="auto">
          <a:xfrm>
            <a:off x="3886200" y="3883025"/>
            <a:ext cx="4968875" cy="1371600"/>
            <a:chOff x="3641725" y="3886200"/>
            <a:chExt cx="4968875" cy="1371402"/>
          </a:xfrm>
        </p:grpSpPr>
        <p:cxnSp>
          <p:nvCxnSpPr>
            <p:cNvPr id="39" name="Straight Connector 38"/>
            <p:cNvCxnSpPr/>
            <p:nvPr/>
          </p:nvCxnSpPr>
          <p:spPr bwMode="auto">
            <a:xfrm flipV="1">
              <a:off x="6477000" y="4148100"/>
              <a:ext cx="685800" cy="38094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6705600" y="4757612"/>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34" name="Oval 40"/>
            <p:cNvSpPr>
              <a:spLocks noChangeArrowheads="1"/>
            </p:cNvSpPr>
            <p:nvPr/>
          </p:nvSpPr>
          <p:spPr bwMode="auto">
            <a:xfrm>
              <a:off x="5715000" y="4442113"/>
              <a:ext cx="1047750" cy="510887"/>
            </a:xfrm>
            <a:prstGeom prst="ellipse">
              <a:avLst/>
            </a:prstGeom>
            <a:solidFill>
              <a:srgbClr val="FFFFFF"/>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sp>
          <p:nvSpPr>
            <p:cNvPr id="98335" name="Text Box 42"/>
            <p:cNvSpPr txBox="1">
              <a:spLocks noChangeArrowheads="1"/>
            </p:cNvSpPr>
            <p:nvPr/>
          </p:nvSpPr>
          <p:spPr bwMode="auto">
            <a:xfrm>
              <a:off x="3641725" y="4506813"/>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SINH VIÊN</a:t>
              </a:r>
            </a:p>
          </p:txBody>
        </p:sp>
        <p:sp>
          <p:nvSpPr>
            <p:cNvPr id="98336" name="Text Box 43"/>
            <p:cNvSpPr txBox="1">
              <a:spLocks noChangeArrowheads="1"/>
            </p:cNvSpPr>
            <p:nvPr/>
          </p:nvSpPr>
          <p:spPr bwMode="auto">
            <a:xfrm>
              <a:off x="5778674" y="4524873"/>
              <a:ext cx="930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ĐỊA CHỈ</a:t>
              </a:r>
            </a:p>
          </p:txBody>
        </p:sp>
        <p:sp>
          <p:nvSpPr>
            <p:cNvPr id="98337" name="Line 44"/>
            <p:cNvSpPr>
              <a:spLocks noChangeShapeType="1"/>
            </p:cNvSpPr>
            <p:nvPr/>
          </p:nvSpPr>
          <p:spPr bwMode="auto">
            <a:xfrm flipH="1" flipV="1">
              <a:off x="5156200" y="4698935"/>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8338" name="Oval 47"/>
            <p:cNvSpPr>
              <a:spLocks noChangeArrowheads="1"/>
            </p:cNvSpPr>
            <p:nvPr/>
          </p:nvSpPr>
          <p:spPr bwMode="auto">
            <a:xfrm>
              <a:off x="7293149" y="4343400"/>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39" name="Oval 50"/>
            <p:cNvSpPr>
              <a:spLocks noChangeArrowheads="1"/>
            </p:cNvSpPr>
            <p:nvPr/>
          </p:nvSpPr>
          <p:spPr bwMode="auto">
            <a:xfrm>
              <a:off x="7315200" y="5029342"/>
              <a:ext cx="112713"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40" name="Oval 53"/>
            <p:cNvSpPr>
              <a:spLocks noChangeArrowheads="1"/>
            </p:cNvSpPr>
            <p:nvPr/>
          </p:nvSpPr>
          <p:spPr bwMode="auto">
            <a:xfrm>
              <a:off x="7127875" y="4072311"/>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41" name="TextBox 89"/>
            <p:cNvSpPr txBox="1">
              <a:spLocks noChangeArrowheads="1"/>
            </p:cNvSpPr>
            <p:nvPr/>
          </p:nvSpPr>
          <p:spPr bwMode="auto">
            <a:xfrm>
              <a:off x="7391400" y="4224289"/>
              <a:ext cx="8382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Đường</a:t>
              </a:r>
            </a:p>
          </p:txBody>
        </p:sp>
        <p:sp>
          <p:nvSpPr>
            <p:cNvPr id="98342" name="TextBox 90"/>
            <p:cNvSpPr txBox="1">
              <a:spLocks noChangeArrowheads="1"/>
            </p:cNvSpPr>
            <p:nvPr/>
          </p:nvSpPr>
          <p:spPr bwMode="auto">
            <a:xfrm>
              <a:off x="7239000" y="3886200"/>
              <a:ext cx="9144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nhà</a:t>
              </a:r>
            </a:p>
          </p:txBody>
        </p:sp>
        <p:sp>
          <p:nvSpPr>
            <p:cNvPr id="98343" name="TextBox 91"/>
            <p:cNvSpPr txBox="1">
              <a:spLocks noChangeArrowheads="1"/>
            </p:cNvSpPr>
            <p:nvPr/>
          </p:nvSpPr>
          <p:spPr bwMode="auto">
            <a:xfrm>
              <a:off x="7391400" y="4571901"/>
              <a:ext cx="9144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Quận</a:t>
              </a:r>
            </a:p>
          </p:txBody>
        </p:sp>
        <p:sp>
          <p:nvSpPr>
            <p:cNvPr id="98344" name="TextBox 92"/>
            <p:cNvSpPr txBox="1">
              <a:spLocks noChangeArrowheads="1"/>
            </p:cNvSpPr>
            <p:nvPr/>
          </p:nvSpPr>
          <p:spPr bwMode="auto">
            <a:xfrm>
              <a:off x="7391400" y="4952846"/>
              <a:ext cx="12192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Thành phố</a:t>
              </a:r>
            </a:p>
          </p:txBody>
        </p:sp>
        <p:cxnSp>
          <p:nvCxnSpPr>
            <p:cNvPr id="77" name="Straight Connector 76"/>
            <p:cNvCxnSpPr>
              <a:endCxn id="98339" idx="2"/>
            </p:cNvCxnSpPr>
            <p:nvPr/>
          </p:nvCxnSpPr>
          <p:spPr bwMode="auto">
            <a:xfrm>
              <a:off x="6629400" y="4876657"/>
              <a:ext cx="685800" cy="20793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flipV="1">
              <a:off x="6705600" y="4405238"/>
              <a:ext cx="609600" cy="15237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47" name="Oval 47"/>
            <p:cNvSpPr>
              <a:spLocks noChangeArrowheads="1"/>
            </p:cNvSpPr>
            <p:nvPr/>
          </p:nvSpPr>
          <p:spPr bwMode="auto">
            <a:xfrm>
              <a:off x="7303718" y="4723034"/>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grpSp>
        <p:nvGrpSpPr>
          <p:cNvPr id="98313" name="Group 97"/>
          <p:cNvGrpSpPr>
            <a:grpSpLocks/>
          </p:cNvGrpSpPr>
          <p:nvPr/>
        </p:nvGrpSpPr>
        <p:grpSpPr bwMode="auto">
          <a:xfrm>
            <a:off x="685800" y="3959225"/>
            <a:ext cx="3124200" cy="1219200"/>
            <a:chOff x="533400" y="3657600"/>
            <a:chExt cx="3124200" cy="1219003"/>
          </a:xfrm>
        </p:grpSpPr>
        <p:grpSp>
          <p:nvGrpSpPr>
            <p:cNvPr id="98315" name="Group 83"/>
            <p:cNvGrpSpPr>
              <a:grpSpLocks/>
            </p:cNvGrpSpPr>
            <p:nvPr/>
          </p:nvGrpSpPr>
          <p:grpSpPr bwMode="auto">
            <a:xfrm>
              <a:off x="1828800" y="3810000"/>
              <a:ext cx="762000" cy="456827"/>
              <a:chOff x="1905000" y="3810373"/>
              <a:chExt cx="762000" cy="456827"/>
            </a:xfrm>
          </p:grpSpPr>
          <p:cxnSp>
            <p:nvCxnSpPr>
              <p:cNvPr id="81" name="Straight Connector 80"/>
              <p:cNvCxnSpPr/>
              <p:nvPr/>
            </p:nvCxnSpPr>
            <p:spPr bwMode="auto">
              <a:xfrm flipV="1">
                <a:off x="1905000" y="3886536"/>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31" name="Oval 81"/>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16" name="TextBox 90"/>
            <p:cNvSpPr txBox="1">
              <a:spLocks noChangeArrowheads="1"/>
            </p:cNvSpPr>
            <p:nvPr/>
          </p:nvSpPr>
          <p:spPr bwMode="auto">
            <a:xfrm>
              <a:off x="2590800" y="3657600"/>
              <a:ext cx="9144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98317" name="Group 84"/>
            <p:cNvGrpSpPr>
              <a:grpSpLocks/>
            </p:cNvGrpSpPr>
            <p:nvPr/>
          </p:nvGrpSpPr>
          <p:grpSpPr bwMode="auto">
            <a:xfrm rot="1315868">
              <a:off x="1847261" y="3962400"/>
              <a:ext cx="762000" cy="456827"/>
              <a:chOff x="1905000" y="3810373"/>
              <a:chExt cx="762000" cy="456827"/>
            </a:xfrm>
          </p:grpSpPr>
          <p:cxnSp>
            <p:nvCxnSpPr>
              <p:cNvPr id="86" name="Straight Connector 85"/>
              <p:cNvCxnSpPr/>
              <p:nvPr/>
            </p:nvCxnSpPr>
            <p:spPr bwMode="auto">
              <a:xfrm flipV="1">
                <a:off x="1904268" y="3886302"/>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9" name="Oval 86"/>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18" name="TextBox 90"/>
            <p:cNvSpPr txBox="1">
              <a:spLocks noChangeArrowheads="1"/>
            </p:cNvSpPr>
            <p:nvPr/>
          </p:nvSpPr>
          <p:spPr bwMode="auto">
            <a:xfrm>
              <a:off x="2667000" y="3962351"/>
              <a:ext cx="9144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98319" name="Group 88"/>
            <p:cNvGrpSpPr>
              <a:grpSpLocks/>
            </p:cNvGrpSpPr>
            <p:nvPr/>
          </p:nvGrpSpPr>
          <p:grpSpPr bwMode="auto">
            <a:xfrm rot="2376993">
              <a:off x="1847261" y="4076684"/>
              <a:ext cx="762000" cy="456827"/>
              <a:chOff x="1905000" y="3810373"/>
              <a:chExt cx="762000" cy="456827"/>
            </a:xfrm>
          </p:grpSpPr>
          <p:cxnSp>
            <p:nvCxnSpPr>
              <p:cNvPr id="90" name="Straight Connector 89"/>
              <p:cNvCxnSpPr/>
              <p:nvPr/>
            </p:nvCxnSpPr>
            <p:spPr bwMode="auto">
              <a:xfrm flipV="1">
                <a:off x="1905074" y="3886097"/>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7" name="Oval 90"/>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20" name="TextBox 90"/>
            <p:cNvSpPr txBox="1">
              <a:spLocks noChangeArrowheads="1"/>
            </p:cNvSpPr>
            <p:nvPr/>
          </p:nvSpPr>
          <p:spPr bwMode="auto">
            <a:xfrm>
              <a:off x="2590800" y="4267102"/>
              <a:ext cx="1066800" cy="30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98321" name="Group 93"/>
            <p:cNvGrpSpPr>
              <a:grpSpLocks/>
            </p:cNvGrpSpPr>
            <p:nvPr/>
          </p:nvGrpSpPr>
          <p:grpSpPr bwMode="auto">
            <a:xfrm rot="3381497">
              <a:off x="1810743" y="4253917"/>
              <a:ext cx="762000" cy="456827"/>
              <a:chOff x="1905000" y="3810373"/>
              <a:chExt cx="762000" cy="456827"/>
            </a:xfrm>
          </p:grpSpPr>
          <p:cxnSp>
            <p:nvCxnSpPr>
              <p:cNvPr id="95" name="Straight Connector 94"/>
              <p:cNvCxnSpPr/>
              <p:nvPr/>
            </p:nvCxnSpPr>
            <p:spPr bwMode="auto">
              <a:xfrm flipV="1">
                <a:off x="1904868" y="3886922"/>
                <a:ext cx="685689" cy="38100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5" name="Oval 95"/>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rot="10800000" vert="eaVert"/>
              <a:lstStyle/>
              <a:p>
                <a:pPr algn="ctr"/>
                <a:endParaRPr lang="en-US" sz="1400">
                  <a:solidFill>
                    <a:schemeClr val="tx2"/>
                  </a:solidFill>
                  <a:latin typeface="Tahoma" charset="0"/>
                  <a:cs typeface="Tahoma" charset="0"/>
                </a:endParaRPr>
              </a:p>
            </p:txBody>
          </p:sp>
        </p:grpSp>
        <p:sp>
          <p:nvSpPr>
            <p:cNvPr id="98322" name="TextBox 90"/>
            <p:cNvSpPr txBox="1">
              <a:spLocks noChangeArrowheads="1"/>
            </p:cNvSpPr>
            <p:nvPr/>
          </p:nvSpPr>
          <p:spPr bwMode="auto">
            <a:xfrm>
              <a:off x="2514600" y="4571852"/>
              <a:ext cx="10668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Nơi sinh</a:t>
              </a:r>
            </a:p>
          </p:txBody>
        </p:sp>
        <p:sp>
          <p:nvSpPr>
            <p:cNvPr id="98323" name="Text Box 42"/>
            <p:cNvSpPr txBox="1">
              <a:spLocks noChangeArrowheads="1"/>
            </p:cNvSpPr>
            <p:nvPr/>
          </p:nvSpPr>
          <p:spPr bwMode="auto">
            <a:xfrm>
              <a:off x="533400" y="4114800"/>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SINH VIÊN</a:t>
              </a:r>
            </a:p>
          </p:txBody>
        </p:sp>
      </p:grpSp>
      <p:sp>
        <p:nvSpPr>
          <p:cNvPr id="99" name="Oval 55"/>
          <p:cNvSpPr>
            <a:spLocks noChangeArrowheads="1"/>
          </p:cNvSpPr>
          <p:nvPr/>
        </p:nvSpPr>
        <p:spPr bwMode="auto">
          <a:xfrm>
            <a:off x="2810932" y="4284133"/>
            <a:ext cx="838200" cy="3048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Tree>
    <p:extLst>
      <p:ext uri="{BB962C8B-B14F-4D97-AF65-F5344CB8AC3E}">
        <p14:creationId xmlns:p14="http://schemas.microsoft.com/office/powerpoint/2010/main" val="26152666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01" name="Rectangle 73"/>
          <p:cNvSpPr>
            <a:spLocks noGrp="1" noChangeArrowheads="1"/>
          </p:cNvSpPr>
          <p:nvPr>
            <p:ph type="title"/>
          </p:nvPr>
        </p:nvSpPr>
        <p:spPr/>
        <p:txBody>
          <a:bodyPr/>
          <a:lstStyle/>
          <a:p>
            <a:r>
              <a:rPr lang="en-US"/>
              <a:t>Mối kết hợp hay thực thể?</a:t>
            </a:r>
          </a:p>
        </p:txBody>
      </p:sp>
      <p:sp>
        <p:nvSpPr>
          <p:cNvPr id="99402" name="Rectangle 74"/>
          <p:cNvSpPr>
            <a:spLocks noGrp="1" noChangeArrowheads="1"/>
          </p:cNvSpPr>
          <p:nvPr>
            <p:ph idx="1"/>
          </p:nvPr>
        </p:nvSpPr>
        <p:spPr/>
        <p:txBody>
          <a:bodyPr/>
          <a:lstStyle/>
          <a:p>
            <a:r>
              <a:rPr lang="en-US" b="1">
                <a:solidFill>
                  <a:srgbClr val="C00000"/>
                </a:solidFill>
                <a:cs typeface="Tahoma" charset="0"/>
              </a:rPr>
              <a:t>Thực thể: khái niệm quan tâm có 1 số đặc trưng (mối kết hợp, định danh…)</a:t>
            </a:r>
          </a:p>
          <a:p>
            <a:endParaRPr lang="en-US"/>
          </a:p>
        </p:txBody>
      </p:sp>
      <p:sp>
        <p:nvSpPr>
          <p:cNvPr id="99334" name="Text Box 42"/>
          <p:cNvSpPr txBox="1">
            <a:spLocks noChangeArrowheads="1"/>
          </p:cNvSpPr>
          <p:nvPr/>
        </p:nvSpPr>
        <p:spPr bwMode="auto">
          <a:xfrm>
            <a:off x="685800" y="1509682"/>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spcAft>
                <a:spcPts val="300"/>
              </a:spcAft>
            </a:pPr>
            <a:endParaRPr lang="en-US" sz="2000" b="1">
              <a:solidFill>
                <a:srgbClr val="C00000"/>
              </a:solidFill>
              <a:cs typeface="Tahoma" charset="0"/>
            </a:endParaRPr>
          </a:p>
        </p:txBody>
      </p:sp>
      <p:sp>
        <p:nvSpPr>
          <p:cNvPr id="99335" name="TextBox 21"/>
          <p:cNvSpPr txBox="1">
            <a:spLocks noChangeArrowheads="1"/>
          </p:cNvSpPr>
          <p:nvPr/>
        </p:nvSpPr>
        <p:spPr bwMode="auto">
          <a:xfrm>
            <a:off x="533400" y="2362200"/>
            <a:ext cx="8077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Khi bán hàng, nhà cung cấp sẽ lập hóa đơn chứa các thông tin như số phiếu, ngày lập phiếu, tổng số tiền. Trong hóa đơn gồm nhiều chi tiết hóa đơn, mỗi chi tiết gồm mã số hàng hóa, số lượng, đơn giá và thành tiền …</a:t>
            </a:r>
          </a:p>
        </p:txBody>
      </p:sp>
      <p:grpSp>
        <p:nvGrpSpPr>
          <p:cNvPr id="99336" name="Group 133"/>
          <p:cNvGrpSpPr>
            <a:grpSpLocks/>
          </p:cNvGrpSpPr>
          <p:nvPr/>
        </p:nvGrpSpPr>
        <p:grpSpPr bwMode="auto">
          <a:xfrm>
            <a:off x="685800" y="3276600"/>
            <a:ext cx="7543800" cy="2819400"/>
            <a:chOff x="228600" y="3276600"/>
            <a:chExt cx="7543800" cy="2819400"/>
          </a:xfrm>
        </p:grpSpPr>
        <p:sp>
          <p:nvSpPr>
            <p:cNvPr id="99337" name="Rectangle 7"/>
            <p:cNvSpPr>
              <a:spLocks noChangeArrowheads="1"/>
            </p:cNvSpPr>
            <p:nvPr/>
          </p:nvSpPr>
          <p:spPr bwMode="auto">
            <a:xfrm>
              <a:off x="4932363" y="3571875"/>
              <a:ext cx="1320800" cy="4381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HOÁ ĐƠN</a:t>
              </a:r>
            </a:p>
          </p:txBody>
        </p:sp>
        <p:sp>
          <p:nvSpPr>
            <p:cNvPr id="99338" name="Rectangle 8"/>
            <p:cNvSpPr>
              <a:spLocks noChangeArrowheads="1"/>
            </p:cNvSpPr>
            <p:nvPr/>
          </p:nvSpPr>
          <p:spPr bwMode="auto">
            <a:xfrm>
              <a:off x="4932363" y="5330825"/>
              <a:ext cx="1320800" cy="5857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99339" name="AutoShape 9"/>
            <p:cNvSpPr>
              <a:spLocks noChangeArrowheads="1"/>
            </p:cNvSpPr>
            <p:nvPr/>
          </p:nvSpPr>
          <p:spPr bwMode="auto">
            <a:xfrm>
              <a:off x="2733675" y="3445223"/>
              <a:ext cx="1317625" cy="83343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Chi tiết HĐ</a:t>
              </a:r>
            </a:p>
          </p:txBody>
        </p:sp>
        <p:sp>
          <p:nvSpPr>
            <p:cNvPr id="99340" name="Line 10"/>
            <p:cNvSpPr>
              <a:spLocks noChangeShapeType="1"/>
            </p:cNvSpPr>
            <p:nvPr/>
          </p:nvSpPr>
          <p:spPr bwMode="auto">
            <a:xfrm>
              <a:off x="2146300" y="3863975"/>
              <a:ext cx="5873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41" name="Line 11"/>
            <p:cNvSpPr>
              <a:spLocks noChangeShapeType="1"/>
            </p:cNvSpPr>
            <p:nvPr/>
          </p:nvSpPr>
          <p:spPr bwMode="auto">
            <a:xfrm>
              <a:off x="4052888" y="3863975"/>
              <a:ext cx="8794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42" name="AutoShape 12"/>
            <p:cNvSpPr>
              <a:spLocks noChangeArrowheads="1"/>
            </p:cNvSpPr>
            <p:nvPr/>
          </p:nvSpPr>
          <p:spPr bwMode="auto">
            <a:xfrm>
              <a:off x="5080000" y="4451350"/>
              <a:ext cx="1025525" cy="58578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99343" name="Line 13"/>
            <p:cNvSpPr>
              <a:spLocks noChangeShapeType="1"/>
            </p:cNvSpPr>
            <p:nvPr/>
          </p:nvSpPr>
          <p:spPr bwMode="auto">
            <a:xfrm>
              <a:off x="5580063" y="4010025"/>
              <a:ext cx="1588" cy="4413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9344" name="Line 14"/>
            <p:cNvSpPr>
              <a:spLocks noChangeShapeType="1"/>
            </p:cNvSpPr>
            <p:nvPr/>
          </p:nvSpPr>
          <p:spPr bwMode="auto">
            <a:xfrm>
              <a:off x="5580063" y="5026025"/>
              <a:ext cx="1588" cy="2921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9345" name="Group 15"/>
            <p:cNvGrpSpPr>
              <a:grpSpLocks/>
            </p:cNvGrpSpPr>
            <p:nvPr/>
          </p:nvGrpSpPr>
          <p:grpSpPr bwMode="auto">
            <a:xfrm rot="7485125">
              <a:off x="647880" y="4120327"/>
              <a:ext cx="452438" cy="144463"/>
              <a:chOff x="7380" y="4680"/>
              <a:chExt cx="556" cy="177"/>
            </a:xfrm>
          </p:grpSpPr>
          <p:sp>
            <p:nvSpPr>
              <p:cNvPr id="99397" name="Line 1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8" name="Oval 17"/>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46" name="Text Box 18"/>
            <p:cNvSpPr txBox="1">
              <a:spLocks noChangeArrowheads="1"/>
            </p:cNvSpPr>
            <p:nvPr/>
          </p:nvSpPr>
          <p:spPr bwMode="auto">
            <a:xfrm>
              <a:off x="228600" y="4419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99347" name="Group 19"/>
            <p:cNvGrpSpPr>
              <a:grpSpLocks/>
            </p:cNvGrpSpPr>
            <p:nvPr/>
          </p:nvGrpSpPr>
          <p:grpSpPr bwMode="auto">
            <a:xfrm rot="7884513">
              <a:off x="1093979" y="4107612"/>
              <a:ext cx="452438" cy="144463"/>
              <a:chOff x="7380" y="4680"/>
              <a:chExt cx="556" cy="177"/>
            </a:xfrm>
          </p:grpSpPr>
          <p:sp>
            <p:nvSpPr>
              <p:cNvPr id="99395" name="Line 2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6" name="Oval 2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48" name="Text Box 22"/>
            <p:cNvSpPr txBox="1">
              <a:spLocks noChangeArrowheads="1"/>
            </p:cNvSpPr>
            <p:nvPr/>
          </p:nvSpPr>
          <p:spPr bwMode="auto">
            <a:xfrm>
              <a:off x="990600" y="4430712"/>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hàng</a:t>
              </a:r>
            </a:p>
          </p:txBody>
        </p:sp>
        <p:grpSp>
          <p:nvGrpSpPr>
            <p:cNvPr id="99349" name="Group 23"/>
            <p:cNvGrpSpPr>
              <a:grpSpLocks/>
            </p:cNvGrpSpPr>
            <p:nvPr/>
          </p:nvGrpSpPr>
          <p:grpSpPr bwMode="auto">
            <a:xfrm rot="5400000">
              <a:off x="1751013" y="4116388"/>
              <a:ext cx="452438" cy="144463"/>
              <a:chOff x="7380" y="4680"/>
              <a:chExt cx="556" cy="177"/>
            </a:xfrm>
          </p:grpSpPr>
          <p:sp>
            <p:nvSpPr>
              <p:cNvPr id="99393" name="Line 2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4" name="Oval 2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0" name="Text Box 26"/>
            <p:cNvSpPr txBox="1">
              <a:spLocks noChangeArrowheads="1"/>
            </p:cNvSpPr>
            <p:nvPr/>
          </p:nvSpPr>
          <p:spPr bwMode="auto">
            <a:xfrm>
              <a:off x="1905000" y="4419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99351" name="Group 27"/>
            <p:cNvGrpSpPr>
              <a:grpSpLocks/>
            </p:cNvGrpSpPr>
            <p:nvPr/>
          </p:nvGrpSpPr>
          <p:grpSpPr bwMode="auto">
            <a:xfrm rot="-1236096">
              <a:off x="2146300" y="3571875"/>
              <a:ext cx="452438" cy="146050"/>
              <a:chOff x="7380" y="4680"/>
              <a:chExt cx="556" cy="177"/>
            </a:xfrm>
          </p:grpSpPr>
          <p:sp>
            <p:nvSpPr>
              <p:cNvPr id="99391"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2" name="Oval 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2" name="Text Box 30"/>
            <p:cNvSpPr txBox="1">
              <a:spLocks noChangeArrowheads="1"/>
            </p:cNvSpPr>
            <p:nvPr/>
          </p:nvSpPr>
          <p:spPr bwMode="auto">
            <a:xfrm>
              <a:off x="2209800" y="3276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99353" name="Group 31"/>
            <p:cNvGrpSpPr>
              <a:grpSpLocks/>
            </p:cNvGrpSpPr>
            <p:nvPr/>
          </p:nvGrpSpPr>
          <p:grpSpPr bwMode="auto">
            <a:xfrm rot="6186991">
              <a:off x="2879725" y="4278661"/>
              <a:ext cx="454025" cy="144463"/>
              <a:chOff x="7380" y="4680"/>
              <a:chExt cx="556" cy="177"/>
            </a:xfrm>
          </p:grpSpPr>
          <p:sp>
            <p:nvSpPr>
              <p:cNvPr id="99389"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0" name="Oval 3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4" name="Text Box 34"/>
            <p:cNvSpPr txBox="1">
              <a:spLocks noChangeArrowheads="1"/>
            </p:cNvSpPr>
            <p:nvPr/>
          </p:nvSpPr>
          <p:spPr bwMode="auto">
            <a:xfrm>
              <a:off x="2625725" y="4597400"/>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grpSp>
          <p:nvGrpSpPr>
            <p:cNvPr id="99355" name="Group 35"/>
            <p:cNvGrpSpPr>
              <a:grpSpLocks/>
            </p:cNvGrpSpPr>
            <p:nvPr/>
          </p:nvGrpSpPr>
          <p:grpSpPr bwMode="auto">
            <a:xfrm rot="4644361">
              <a:off x="3575460" y="4196435"/>
              <a:ext cx="452438" cy="146050"/>
              <a:chOff x="7380" y="4680"/>
              <a:chExt cx="556" cy="177"/>
            </a:xfrm>
          </p:grpSpPr>
          <p:sp>
            <p:nvSpPr>
              <p:cNvPr id="99387" name="Line 3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8" name="Oval 3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6" name="Text Box 38"/>
            <p:cNvSpPr txBox="1">
              <a:spLocks noChangeArrowheads="1"/>
            </p:cNvSpPr>
            <p:nvPr/>
          </p:nvSpPr>
          <p:spPr bwMode="auto">
            <a:xfrm>
              <a:off x="3467100" y="4572348"/>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99357" name="Group 39"/>
            <p:cNvGrpSpPr>
              <a:grpSpLocks/>
            </p:cNvGrpSpPr>
            <p:nvPr/>
          </p:nvGrpSpPr>
          <p:grpSpPr bwMode="auto">
            <a:xfrm>
              <a:off x="6253163" y="3570288"/>
              <a:ext cx="452438" cy="146050"/>
              <a:chOff x="7380" y="4680"/>
              <a:chExt cx="556" cy="177"/>
            </a:xfrm>
          </p:grpSpPr>
          <p:sp>
            <p:nvSpPr>
              <p:cNvPr id="99385" name="Line 4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6" name="Oval 4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58" name="Text Box 42"/>
            <p:cNvSpPr txBox="1">
              <a:spLocks noChangeArrowheads="1"/>
            </p:cNvSpPr>
            <p:nvPr/>
          </p:nvSpPr>
          <p:spPr bwMode="auto">
            <a:xfrm>
              <a:off x="6705600" y="3429000"/>
              <a:ext cx="762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99359" name="Group 43"/>
            <p:cNvGrpSpPr>
              <a:grpSpLocks/>
            </p:cNvGrpSpPr>
            <p:nvPr/>
          </p:nvGrpSpPr>
          <p:grpSpPr bwMode="auto">
            <a:xfrm>
              <a:off x="6253163" y="3790950"/>
              <a:ext cx="452438" cy="144463"/>
              <a:chOff x="7380" y="4680"/>
              <a:chExt cx="556" cy="177"/>
            </a:xfrm>
          </p:grpSpPr>
          <p:sp>
            <p:nvSpPr>
              <p:cNvPr id="99383" name="Line 4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4" name="Oval 4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0" name="Text Box 46"/>
            <p:cNvSpPr txBox="1">
              <a:spLocks noChangeArrowheads="1"/>
            </p:cNvSpPr>
            <p:nvPr/>
          </p:nvSpPr>
          <p:spPr bwMode="auto">
            <a:xfrm>
              <a:off x="6740525" y="3757612"/>
              <a:ext cx="879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HĐ</a:t>
              </a:r>
            </a:p>
          </p:txBody>
        </p:sp>
        <p:grpSp>
          <p:nvGrpSpPr>
            <p:cNvPr id="99361" name="Group 47"/>
            <p:cNvGrpSpPr>
              <a:grpSpLocks/>
            </p:cNvGrpSpPr>
            <p:nvPr/>
          </p:nvGrpSpPr>
          <p:grpSpPr bwMode="auto">
            <a:xfrm rot="1422159">
              <a:off x="6253163" y="4010025"/>
              <a:ext cx="452438" cy="146050"/>
              <a:chOff x="7380" y="4680"/>
              <a:chExt cx="556" cy="177"/>
            </a:xfrm>
          </p:grpSpPr>
          <p:sp>
            <p:nvSpPr>
              <p:cNvPr id="99381" name="Line 4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9382" name="Oval 4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99362" name="Text Box 50"/>
            <p:cNvSpPr txBox="1">
              <a:spLocks noChangeArrowheads="1"/>
            </p:cNvSpPr>
            <p:nvPr/>
          </p:nvSpPr>
          <p:spPr bwMode="auto">
            <a:xfrm>
              <a:off x="6740525" y="4049712"/>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99363" name="Group 51"/>
            <p:cNvGrpSpPr>
              <a:grpSpLocks/>
            </p:cNvGrpSpPr>
            <p:nvPr/>
          </p:nvGrpSpPr>
          <p:grpSpPr bwMode="auto">
            <a:xfrm>
              <a:off x="6253163" y="5330825"/>
              <a:ext cx="452438" cy="144463"/>
              <a:chOff x="7380" y="4680"/>
              <a:chExt cx="556" cy="177"/>
            </a:xfrm>
          </p:grpSpPr>
          <p:sp>
            <p:nvSpPr>
              <p:cNvPr id="99379" name="Line 5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0" name="Oval 5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64" name="Text Box 54"/>
            <p:cNvSpPr txBox="1">
              <a:spLocks noChangeArrowheads="1"/>
            </p:cNvSpPr>
            <p:nvPr/>
          </p:nvSpPr>
          <p:spPr bwMode="auto">
            <a:xfrm>
              <a:off x="6769100" y="5257800"/>
              <a:ext cx="1003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KH</a:t>
              </a:r>
            </a:p>
          </p:txBody>
        </p:sp>
        <p:grpSp>
          <p:nvGrpSpPr>
            <p:cNvPr id="99365" name="Group 55"/>
            <p:cNvGrpSpPr>
              <a:grpSpLocks/>
            </p:cNvGrpSpPr>
            <p:nvPr/>
          </p:nvGrpSpPr>
          <p:grpSpPr bwMode="auto">
            <a:xfrm>
              <a:off x="6253163" y="5576888"/>
              <a:ext cx="452438" cy="144463"/>
              <a:chOff x="7380" y="4680"/>
              <a:chExt cx="556" cy="177"/>
            </a:xfrm>
          </p:grpSpPr>
          <p:sp>
            <p:nvSpPr>
              <p:cNvPr id="99377" name="Line 5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78" name="Oval 5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6" name="Text Box 58"/>
            <p:cNvSpPr txBox="1">
              <a:spLocks noChangeArrowheads="1"/>
            </p:cNvSpPr>
            <p:nvPr/>
          </p:nvSpPr>
          <p:spPr bwMode="auto">
            <a:xfrm>
              <a:off x="6769100" y="5502275"/>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99367" name="Group 59"/>
            <p:cNvGrpSpPr>
              <a:grpSpLocks/>
            </p:cNvGrpSpPr>
            <p:nvPr/>
          </p:nvGrpSpPr>
          <p:grpSpPr bwMode="auto">
            <a:xfrm>
              <a:off x="6253163" y="5807075"/>
              <a:ext cx="452438" cy="146050"/>
              <a:chOff x="7380" y="4680"/>
              <a:chExt cx="556" cy="177"/>
            </a:xfrm>
          </p:grpSpPr>
          <p:sp>
            <p:nvSpPr>
              <p:cNvPr id="99375" name="Line 6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76" name="Oval 6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8" name="Text Box 62"/>
            <p:cNvSpPr txBox="1">
              <a:spLocks noChangeArrowheads="1"/>
            </p:cNvSpPr>
            <p:nvPr/>
          </p:nvSpPr>
          <p:spPr bwMode="auto">
            <a:xfrm>
              <a:off x="6769100" y="5764212"/>
              <a:ext cx="10033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99369" name="Text Box 63"/>
            <p:cNvSpPr txBox="1">
              <a:spLocks noChangeArrowheads="1"/>
            </p:cNvSpPr>
            <p:nvPr/>
          </p:nvSpPr>
          <p:spPr bwMode="auto">
            <a:xfrm>
              <a:off x="2133600" y="3863975"/>
              <a:ext cx="600076"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99370" name="Text Box 64"/>
            <p:cNvSpPr txBox="1">
              <a:spLocks noChangeArrowheads="1"/>
            </p:cNvSpPr>
            <p:nvPr/>
          </p:nvSpPr>
          <p:spPr bwMode="auto">
            <a:xfrm>
              <a:off x="4346575" y="3863975"/>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99371" name="Text Box 65"/>
            <p:cNvSpPr txBox="1">
              <a:spLocks noChangeArrowheads="1"/>
            </p:cNvSpPr>
            <p:nvPr/>
          </p:nvSpPr>
          <p:spPr bwMode="auto">
            <a:xfrm>
              <a:off x="5656262" y="4049712"/>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99372" name="Text Box 66"/>
            <p:cNvSpPr txBox="1">
              <a:spLocks noChangeArrowheads="1"/>
            </p:cNvSpPr>
            <p:nvPr/>
          </p:nvSpPr>
          <p:spPr bwMode="auto">
            <a:xfrm>
              <a:off x="5656262" y="5037138"/>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33" name="Oval 67"/>
            <p:cNvSpPr>
              <a:spLocks noChangeArrowheads="1"/>
            </p:cNvSpPr>
            <p:nvPr/>
          </p:nvSpPr>
          <p:spPr bwMode="auto">
            <a:xfrm>
              <a:off x="2667000" y="3398838"/>
              <a:ext cx="1447800" cy="919162"/>
            </a:xfrm>
            <a:prstGeom prst="ellipse">
              <a:avLst/>
            </a:prstGeom>
            <a:noFill/>
            <a:ln w="25400" cap="rnd" algn="ctr">
              <a:solidFill>
                <a:schemeClr val="accent6">
                  <a:lumMod val="75000"/>
                </a:schemeClr>
              </a:solidFill>
              <a:prstDash val="sysDash"/>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99374" name="Rectangle 6"/>
            <p:cNvSpPr>
              <a:spLocks noChangeArrowheads="1"/>
            </p:cNvSpPr>
            <p:nvPr/>
          </p:nvSpPr>
          <p:spPr bwMode="auto">
            <a:xfrm>
              <a:off x="827088" y="3571875"/>
              <a:ext cx="1319213" cy="4381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grpSp>
    </p:spTree>
    <p:extLst>
      <p:ext uri="{BB962C8B-B14F-4D97-AF65-F5344CB8AC3E}">
        <p14:creationId xmlns:p14="http://schemas.microsoft.com/office/powerpoint/2010/main" val="28204450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36" name="Rectangle 84"/>
          <p:cNvSpPr>
            <a:spLocks noGrp="1" noChangeArrowheads="1"/>
          </p:cNvSpPr>
          <p:nvPr>
            <p:ph type="title"/>
          </p:nvPr>
        </p:nvSpPr>
        <p:spPr/>
        <p:txBody>
          <a:bodyPr/>
          <a:lstStyle/>
          <a:p>
            <a:r>
              <a:rPr lang="en-US"/>
              <a:t>Mối kết hợp hay thực thể?</a:t>
            </a:r>
          </a:p>
        </p:txBody>
      </p:sp>
      <p:sp>
        <p:nvSpPr>
          <p:cNvPr id="2" name="Content Placeholder 1"/>
          <p:cNvSpPr>
            <a:spLocks noGrp="1"/>
          </p:cNvSpPr>
          <p:nvPr>
            <p:ph idx="1"/>
          </p:nvPr>
        </p:nvSpPr>
        <p:spPr/>
        <p:txBody>
          <a:bodyPr/>
          <a:lstStyle/>
          <a:p>
            <a:endParaRPr lang="en-US"/>
          </a:p>
        </p:txBody>
      </p:sp>
      <p:grpSp>
        <p:nvGrpSpPr>
          <p:cNvPr id="100358" name="Group 180"/>
          <p:cNvGrpSpPr>
            <a:grpSpLocks/>
          </p:cNvGrpSpPr>
          <p:nvPr/>
        </p:nvGrpSpPr>
        <p:grpSpPr bwMode="auto">
          <a:xfrm>
            <a:off x="457200" y="1905000"/>
            <a:ext cx="8153400" cy="3836988"/>
            <a:chOff x="314325" y="1905000"/>
            <a:chExt cx="8153400" cy="3836988"/>
          </a:xfrm>
        </p:grpSpPr>
        <p:sp>
          <p:nvSpPr>
            <p:cNvPr id="100359" name="Rectangle 72"/>
            <p:cNvSpPr>
              <a:spLocks noChangeArrowheads="1"/>
            </p:cNvSpPr>
            <p:nvPr/>
          </p:nvSpPr>
          <p:spPr bwMode="auto">
            <a:xfrm>
              <a:off x="5375275" y="4619625"/>
              <a:ext cx="1500187" cy="6651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100360" name="AutoShape 73"/>
            <p:cNvSpPr>
              <a:spLocks noChangeArrowheads="1"/>
            </p:cNvSpPr>
            <p:nvPr/>
          </p:nvSpPr>
          <p:spPr bwMode="auto">
            <a:xfrm>
              <a:off x="957263" y="3646488"/>
              <a:ext cx="1250950" cy="86518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a:t>
              </a:r>
            </a:p>
          </p:txBody>
        </p:sp>
        <p:sp>
          <p:nvSpPr>
            <p:cNvPr id="100361" name="AutoShape 74"/>
            <p:cNvSpPr>
              <a:spLocks noChangeArrowheads="1"/>
            </p:cNvSpPr>
            <p:nvPr/>
          </p:nvSpPr>
          <p:spPr bwMode="auto">
            <a:xfrm>
              <a:off x="5541963" y="3619500"/>
              <a:ext cx="1166812" cy="6667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100362" name="Line 75"/>
            <p:cNvSpPr>
              <a:spLocks noChangeShapeType="1"/>
            </p:cNvSpPr>
            <p:nvPr/>
          </p:nvSpPr>
          <p:spPr bwMode="auto">
            <a:xfrm>
              <a:off x="6111875" y="3119438"/>
              <a:ext cx="0"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63" name="Line 76"/>
            <p:cNvSpPr>
              <a:spLocks noChangeShapeType="1"/>
            </p:cNvSpPr>
            <p:nvPr/>
          </p:nvSpPr>
          <p:spPr bwMode="auto">
            <a:xfrm>
              <a:off x="6111875" y="4271963"/>
              <a:ext cx="0" cy="3317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0364" name="Group 77"/>
            <p:cNvGrpSpPr>
              <a:grpSpLocks/>
            </p:cNvGrpSpPr>
            <p:nvPr/>
          </p:nvGrpSpPr>
          <p:grpSpPr bwMode="auto">
            <a:xfrm rot="-6629808">
              <a:off x="941696" y="2302322"/>
              <a:ext cx="514350" cy="165100"/>
              <a:chOff x="7380" y="4680"/>
              <a:chExt cx="556" cy="177"/>
            </a:xfrm>
          </p:grpSpPr>
          <p:sp>
            <p:nvSpPr>
              <p:cNvPr id="100432" name="Line 7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33" name="Oval 79"/>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65" name="Text Box 80"/>
            <p:cNvSpPr txBox="1">
              <a:spLocks noChangeArrowheads="1"/>
            </p:cNvSpPr>
            <p:nvPr/>
          </p:nvSpPr>
          <p:spPr bwMode="auto">
            <a:xfrm>
              <a:off x="676275" y="1905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100366" name="Group 81"/>
            <p:cNvGrpSpPr>
              <a:grpSpLocks/>
            </p:cNvGrpSpPr>
            <p:nvPr/>
          </p:nvGrpSpPr>
          <p:grpSpPr bwMode="auto">
            <a:xfrm rot="-3638497">
              <a:off x="1464859" y="2315668"/>
              <a:ext cx="514350" cy="165100"/>
              <a:chOff x="7380" y="4680"/>
              <a:chExt cx="556" cy="177"/>
            </a:xfrm>
          </p:grpSpPr>
          <p:sp>
            <p:nvSpPr>
              <p:cNvPr id="100430" name="Line 8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31" name="Oval 8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67" name="Text Box 84"/>
            <p:cNvSpPr txBox="1">
              <a:spLocks noChangeArrowheads="1"/>
            </p:cNvSpPr>
            <p:nvPr/>
          </p:nvSpPr>
          <p:spPr bwMode="auto">
            <a:xfrm>
              <a:off x="1752600" y="2028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hàng</a:t>
              </a:r>
            </a:p>
          </p:txBody>
        </p:sp>
        <p:grpSp>
          <p:nvGrpSpPr>
            <p:cNvPr id="100368" name="Group 85"/>
            <p:cNvGrpSpPr>
              <a:grpSpLocks/>
            </p:cNvGrpSpPr>
            <p:nvPr/>
          </p:nvGrpSpPr>
          <p:grpSpPr bwMode="auto">
            <a:xfrm rot="2398256">
              <a:off x="2126037" y="2965508"/>
              <a:ext cx="514350" cy="163513"/>
              <a:chOff x="7380" y="4680"/>
              <a:chExt cx="556" cy="177"/>
            </a:xfrm>
          </p:grpSpPr>
          <p:sp>
            <p:nvSpPr>
              <p:cNvPr id="100428" name="Line 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9" name="Oval 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69" name="Text Box 88"/>
            <p:cNvSpPr txBox="1">
              <a:spLocks noChangeArrowheads="1"/>
            </p:cNvSpPr>
            <p:nvPr/>
          </p:nvSpPr>
          <p:spPr bwMode="auto">
            <a:xfrm>
              <a:off x="2665413" y="3019425"/>
              <a:ext cx="611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100370" name="Group 89"/>
            <p:cNvGrpSpPr>
              <a:grpSpLocks/>
            </p:cNvGrpSpPr>
            <p:nvPr/>
          </p:nvGrpSpPr>
          <p:grpSpPr bwMode="auto">
            <a:xfrm rot="-1236096">
              <a:off x="2208213" y="2569087"/>
              <a:ext cx="514350" cy="165100"/>
              <a:chOff x="7380" y="4680"/>
              <a:chExt cx="556" cy="177"/>
            </a:xfrm>
          </p:grpSpPr>
          <p:sp>
            <p:nvSpPr>
              <p:cNvPr id="100426" name="Line 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7" name="Oval 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1" name="Text Box 92"/>
            <p:cNvSpPr txBox="1">
              <a:spLocks noChangeArrowheads="1"/>
            </p:cNvSpPr>
            <p:nvPr/>
          </p:nvSpPr>
          <p:spPr bwMode="auto">
            <a:xfrm>
              <a:off x="2581275" y="24384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100372" name="Group 93"/>
            <p:cNvGrpSpPr>
              <a:grpSpLocks/>
            </p:cNvGrpSpPr>
            <p:nvPr/>
          </p:nvGrpSpPr>
          <p:grpSpPr bwMode="auto">
            <a:xfrm>
              <a:off x="2290763" y="5370513"/>
              <a:ext cx="514350" cy="165100"/>
              <a:chOff x="7380" y="4680"/>
              <a:chExt cx="556" cy="177"/>
            </a:xfrm>
          </p:grpSpPr>
          <p:sp>
            <p:nvSpPr>
              <p:cNvPr id="100424" name="Line 9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5" name="Oval 9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3" name="Text Box 96"/>
            <p:cNvSpPr txBox="1">
              <a:spLocks noChangeArrowheads="1"/>
            </p:cNvSpPr>
            <p:nvPr/>
          </p:nvSpPr>
          <p:spPr bwMode="auto">
            <a:xfrm>
              <a:off x="2657475" y="5410200"/>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100374" name="Group 97"/>
            <p:cNvGrpSpPr>
              <a:grpSpLocks/>
            </p:cNvGrpSpPr>
            <p:nvPr/>
          </p:nvGrpSpPr>
          <p:grpSpPr bwMode="auto">
            <a:xfrm>
              <a:off x="6875463" y="2619375"/>
              <a:ext cx="514350" cy="163513"/>
              <a:chOff x="7380" y="4680"/>
              <a:chExt cx="556" cy="177"/>
            </a:xfrm>
          </p:grpSpPr>
          <p:sp>
            <p:nvSpPr>
              <p:cNvPr id="100422" name="Line 9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3" name="Oval 99"/>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75" name="Text Box 100"/>
            <p:cNvSpPr txBox="1">
              <a:spLocks noChangeArrowheads="1"/>
            </p:cNvSpPr>
            <p:nvPr/>
          </p:nvSpPr>
          <p:spPr bwMode="auto">
            <a:xfrm>
              <a:off x="7458075" y="2563812"/>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100376" name="Group 101"/>
            <p:cNvGrpSpPr>
              <a:grpSpLocks/>
            </p:cNvGrpSpPr>
            <p:nvPr/>
          </p:nvGrpSpPr>
          <p:grpSpPr bwMode="auto">
            <a:xfrm>
              <a:off x="6875463" y="2868613"/>
              <a:ext cx="514350" cy="165100"/>
              <a:chOff x="7380" y="4680"/>
              <a:chExt cx="556" cy="177"/>
            </a:xfrm>
          </p:grpSpPr>
          <p:sp>
            <p:nvSpPr>
              <p:cNvPr id="100420" name="Line 10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1" name="Oval 10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7" name="Text Box 104"/>
            <p:cNvSpPr txBox="1">
              <a:spLocks noChangeArrowheads="1"/>
            </p:cNvSpPr>
            <p:nvPr/>
          </p:nvSpPr>
          <p:spPr bwMode="auto">
            <a:xfrm>
              <a:off x="7458075" y="28670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HĐ</a:t>
              </a:r>
            </a:p>
          </p:txBody>
        </p:sp>
        <p:grpSp>
          <p:nvGrpSpPr>
            <p:cNvPr id="100378" name="Group 105"/>
            <p:cNvGrpSpPr>
              <a:grpSpLocks/>
            </p:cNvGrpSpPr>
            <p:nvPr/>
          </p:nvGrpSpPr>
          <p:grpSpPr bwMode="auto">
            <a:xfrm rot="1422159">
              <a:off x="6875463" y="3119438"/>
              <a:ext cx="514350" cy="163513"/>
              <a:chOff x="7380" y="4680"/>
              <a:chExt cx="556" cy="177"/>
            </a:xfrm>
          </p:grpSpPr>
          <p:sp>
            <p:nvSpPr>
              <p:cNvPr id="100418" name="Line 10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9" name="Oval 10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9" name="Text Box 108"/>
            <p:cNvSpPr txBox="1">
              <a:spLocks noChangeArrowheads="1"/>
            </p:cNvSpPr>
            <p:nvPr/>
          </p:nvSpPr>
          <p:spPr bwMode="auto">
            <a:xfrm>
              <a:off x="7458075" y="3119438"/>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100380" name="Group 109"/>
            <p:cNvGrpSpPr>
              <a:grpSpLocks/>
            </p:cNvGrpSpPr>
            <p:nvPr/>
          </p:nvGrpSpPr>
          <p:grpSpPr bwMode="auto">
            <a:xfrm>
              <a:off x="6875463" y="4619625"/>
              <a:ext cx="514350" cy="163513"/>
              <a:chOff x="7380" y="4680"/>
              <a:chExt cx="556" cy="177"/>
            </a:xfrm>
          </p:grpSpPr>
          <p:sp>
            <p:nvSpPr>
              <p:cNvPr id="100416" name="Line 1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7" name="Oval 11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81" name="Text Box 112"/>
            <p:cNvSpPr txBox="1">
              <a:spLocks noChangeArrowheads="1"/>
            </p:cNvSpPr>
            <p:nvPr/>
          </p:nvSpPr>
          <p:spPr bwMode="auto">
            <a:xfrm>
              <a:off x="7375525" y="4572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KH</a:t>
              </a:r>
            </a:p>
          </p:txBody>
        </p:sp>
        <p:grpSp>
          <p:nvGrpSpPr>
            <p:cNvPr id="100382" name="Group 113"/>
            <p:cNvGrpSpPr>
              <a:grpSpLocks/>
            </p:cNvGrpSpPr>
            <p:nvPr/>
          </p:nvGrpSpPr>
          <p:grpSpPr bwMode="auto">
            <a:xfrm>
              <a:off x="6875463" y="4899025"/>
              <a:ext cx="514350" cy="165100"/>
              <a:chOff x="7380" y="4680"/>
              <a:chExt cx="556" cy="177"/>
            </a:xfrm>
          </p:grpSpPr>
          <p:sp>
            <p:nvSpPr>
              <p:cNvPr id="100414" name="Line 1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5" name="Oval 1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83" name="Text Box 116"/>
            <p:cNvSpPr txBox="1">
              <a:spLocks noChangeArrowheads="1"/>
            </p:cNvSpPr>
            <p:nvPr/>
          </p:nvSpPr>
          <p:spPr bwMode="auto">
            <a:xfrm>
              <a:off x="7467600" y="4876800"/>
              <a:ext cx="1000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100384" name="Group 117"/>
            <p:cNvGrpSpPr>
              <a:grpSpLocks/>
            </p:cNvGrpSpPr>
            <p:nvPr/>
          </p:nvGrpSpPr>
          <p:grpSpPr bwMode="auto">
            <a:xfrm>
              <a:off x="6875463" y="5160963"/>
              <a:ext cx="514350" cy="165100"/>
              <a:chOff x="7380" y="4680"/>
              <a:chExt cx="556" cy="177"/>
            </a:xfrm>
          </p:grpSpPr>
          <p:sp>
            <p:nvSpPr>
              <p:cNvPr id="100412" name="Line 11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3" name="Oval 11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85" name="Text Box 120"/>
            <p:cNvSpPr txBox="1">
              <a:spLocks noChangeArrowheads="1"/>
            </p:cNvSpPr>
            <p:nvPr/>
          </p:nvSpPr>
          <p:spPr bwMode="auto">
            <a:xfrm>
              <a:off x="7381875" y="51816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100386" name="Text Box 121"/>
            <p:cNvSpPr txBox="1">
              <a:spLocks noChangeArrowheads="1"/>
            </p:cNvSpPr>
            <p:nvPr/>
          </p:nvSpPr>
          <p:spPr bwMode="auto">
            <a:xfrm>
              <a:off x="990600" y="32766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100387" name="Text Box 122"/>
            <p:cNvSpPr txBox="1">
              <a:spLocks noChangeArrowheads="1"/>
            </p:cNvSpPr>
            <p:nvPr/>
          </p:nvSpPr>
          <p:spPr bwMode="auto">
            <a:xfrm>
              <a:off x="4419600" y="31242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00388" name="Text Box 123"/>
            <p:cNvSpPr txBox="1">
              <a:spLocks noChangeArrowheads="1"/>
            </p:cNvSpPr>
            <p:nvPr/>
          </p:nvSpPr>
          <p:spPr bwMode="auto">
            <a:xfrm>
              <a:off x="6194425" y="3248025"/>
              <a:ext cx="434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100389" name="Text Box 124"/>
            <p:cNvSpPr txBox="1">
              <a:spLocks noChangeArrowheads="1"/>
            </p:cNvSpPr>
            <p:nvPr/>
          </p:nvSpPr>
          <p:spPr bwMode="auto">
            <a:xfrm>
              <a:off x="6129338" y="4286250"/>
              <a:ext cx="5000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00390" name="Rectangle 125"/>
            <p:cNvSpPr>
              <a:spLocks noChangeArrowheads="1"/>
            </p:cNvSpPr>
            <p:nvPr/>
          </p:nvSpPr>
          <p:spPr bwMode="auto">
            <a:xfrm>
              <a:off x="790575" y="4868863"/>
              <a:ext cx="1500187" cy="66833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CHI TIẾT</a:t>
              </a:r>
            </a:p>
            <a:p>
              <a:pPr algn="ctr"/>
              <a:r>
                <a:rPr lang="en-US" sz="1400" b="1">
                  <a:solidFill>
                    <a:schemeClr val="tx2"/>
                  </a:solidFill>
                  <a:latin typeface="Tahoma" charset="0"/>
                  <a:cs typeface="Tahoma" charset="0"/>
                </a:rPr>
                <a:t>HOÁ ĐƠN</a:t>
              </a:r>
            </a:p>
          </p:txBody>
        </p:sp>
        <p:grpSp>
          <p:nvGrpSpPr>
            <p:cNvPr id="100391" name="Group 126"/>
            <p:cNvGrpSpPr>
              <a:grpSpLocks/>
            </p:cNvGrpSpPr>
            <p:nvPr/>
          </p:nvGrpSpPr>
          <p:grpSpPr bwMode="auto">
            <a:xfrm>
              <a:off x="2290763" y="5091112"/>
              <a:ext cx="515937" cy="166688"/>
              <a:chOff x="7380" y="4680"/>
              <a:chExt cx="556" cy="177"/>
            </a:xfrm>
          </p:grpSpPr>
          <p:sp>
            <p:nvSpPr>
              <p:cNvPr id="100410" name="Line 12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1" name="Oval 12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92" name="Text Box 129"/>
            <p:cNvSpPr txBox="1">
              <a:spLocks noChangeArrowheads="1"/>
            </p:cNvSpPr>
            <p:nvPr/>
          </p:nvSpPr>
          <p:spPr bwMode="auto">
            <a:xfrm>
              <a:off x="2743200" y="5076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sp>
          <p:nvSpPr>
            <p:cNvPr id="100393" name="Line 131"/>
            <p:cNvSpPr>
              <a:spLocks noChangeShapeType="1"/>
            </p:cNvSpPr>
            <p:nvPr/>
          </p:nvSpPr>
          <p:spPr bwMode="auto">
            <a:xfrm>
              <a:off x="1568450" y="3119438"/>
              <a:ext cx="1587"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4" name="Line 132"/>
            <p:cNvSpPr>
              <a:spLocks noChangeShapeType="1"/>
            </p:cNvSpPr>
            <p:nvPr/>
          </p:nvSpPr>
          <p:spPr bwMode="auto">
            <a:xfrm flipV="1">
              <a:off x="1582738" y="4535488"/>
              <a:ext cx="0" cy="3333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5" name="Text Box 133"/>
            <p:cNvSpPr txBox="1">
              <a:spLocks noChangeArrowheads="1"/>
            </p:cNvSpPr>
            <p:nvPr/>
          </p:nvSpPr>
          <p:spPr bwMode="auto">
            <a:xfrm>
              <a:off x="990600" y="4495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100396" name="Line 134"/>
            <p:cNvSpPr>
              <a:spLocks noChangeShapeType="1"/>
            </p:cNvSpPr>
            <p:nvPr/>
          </p:nvSpPr>
          <p:spPr bwMode="auto">
            <a:xfrm flipV="1">
              <a:off x="2124075" y="4202113"/>
              <a:ext cx="1500187" cy="666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7" name="Line 135"/>
            <p:cNvSpPr>
              <a:spLocks noChangeShapeType="1"/>
            </p:cNvSpPr>
            <p:nvPr/>
          </p:nvSpPr>
          <p:spPr bwMode="auto">
            <a:xfrm flipV="1">
              <a:off x="4194174" y="2895600"/>
              <a:ext cx="1216025" cy="10017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8" name="Text Box 136"/>
            <p:cNvSpPr txBox="1">
              <a:spLocks noChangeArrowheads="1"/>
            </p:cNvSpPr>
            <p:nvPr/>
          </p:nvSpPr>
          <p:spPr bwMode="auto">
            <a:xfrm>
              <a:off x="2752725" y="4114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grpSp>
          <p:nvGrpSpPr>
            <p:cNvPr id="100399" name="Group 137"/>
            <p:cNvGrpSpPr>
              <a:grpSpLocks/>
            </p:cNvGrpSpPr>
            <p:nvPr/>
          </p:nvGrpSpPr>
          <p:grpSpPr bwMode="auto">
            <a:xfrm rot="-803979">
              <a:off x="2290763" y="4868863"/>
              <a:ext cx="515937" cy="165100"/>
              <a:chOff x="7380" y="4680"/>
              <a:chExt cx="556" cy="177"/>
            </a:xfrm>
          </p:grpSpPr>
          <p:sp>
            <p:nvSpPr>
              <p:cNvPr id="100408" name="Line 13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09" name="Oval 13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400" name="Text Box 140"/>
            <p:cNvSpPr txBox="1">
              <a:spLocks noChangeArrowheads="1"/>
            </p:cNvSpPr>
            <p:nvPr/>
          </p:nvSpPr>
          <p:spPr bwMode="auto">
            <a:xfrm>
              <a:off x="2743200" y="4757738"/>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thứ tự</a:t>
              </a:r>
            </a:p>
          </p:txBody>
        </p:sp>
        <p:grpSp>
          <p:nvGrpSpPr>
            <p:cNvPr id="100401" name="Group 141"/>
            <p:cNvGrpSpPr>
              <a:grpSpLocks/>
            </p:cNvGrpSpPr>
            <p:nvPr/>
          </p:nvGrpSpPr>
          <p:grpSpPr bwMode="auto">
            <a:xfrm rot="16045598" flipV="1">
              <a:off x="2232413" y="4663460"/>
              <a:ext cx="596237" cy="165658"/>
              <a:chOff x="7380" y="4675"/>
              <a:chExt cx="475" cy="184"/>
            </a:xfrm>
          </p:grpSpPr>
          <p:sp>
            <p:nvSpPr>
              <p:cNvPr id="100406" name="Line 1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07" name="Oval 143"/>
              <p:cNvSpPr>
                <a:spLocks noChangeArrowheads="1"/>
              </p:cNvSpPr>
              <p:nvPr/>
            </p:nvSpPr>
            <p:spPr bwMode="auto">
              <a:xfrm>
                <a:off x="7736" y="4675"/>
                <a:ext cx="119" cy="184"/>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80" name="Oval 144"/>
            <p:cNvSpPr>
              <a:spLocks noChangeArrowheads="1"/>
            </p:cNvSpPr>
            <p:nvPr/>
          </p:nvSpPr>
          <p:spPr bwMode="auto">
            <a:xfrm>
              <a:off x="314325" y="4702175"/>
              <a:ext cx="2365375" cy="1012825"/>
            </a:xfrm>
            <a:prstGeom prst="ellipse">
              <a:avLst/>
            </a:prstGeom>
            <a:noFill/>
            <a:ln w="25400" algn="ctr">
              <a:solidFill>
                <a:schemeClr val="accent6">
                  <a:lumMod val="75000"/>
                </a:schemeClr>
              </a:solidFill>
              <a:prstDash val="sysDash"/>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100403" name="Rectangle 70"/>
            <p:cNvSpPr>
              <a:spLocks noChangeArrowheads="1"/>
            </p:cNvSpPr>
            <p:nvPr/>
          </p:nvSpPr>
          <p:spPr bwMode="auto">
            <a:xfrm>
              <a:off x="785813" y="2619375"/>
              <a:ext cx="1500187" cy="5000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sp>
          <p:nvSpPr>
            <p:cNvPr id="100404" name="AutoShape 130"/>
            <p:cNvSpPr>
              <a:spLocks noChangeArrowheads="1"/>
            </p:cNvSpPr>
            <p:nvPr/>
          </p:nvSpPr>
          <p:spPr bwMode="auto">
            <a:xfrm>
              <a:off x="3290888" y="3702050"/>
              <a:ext cx="1166812" cy="6667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100405" name="Rectangle 71"/>
            <p:cNvSpPr>
              <a:spLocks noChangeArrowheads="1"/>
            </p:cNvSpPr>
            <p:nvPr/>
          </p:nvSpPr>
          <p:spPr bwMode="auto">
            <a:xfrm>
              <a:off x="5375275" y="2619375"/>
              <a:ext cx="1500187" cy="5000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HOÁ ĐƠN</a:t>
              </a:r>
            </a:p>
          </p:txBody>
        </p:sp>
      </p:grpSp>
    </p:spTree>
    <p:extLst>
      <p:ext uri="{BB962C8B-B14F-4D97-AF65-F5344CB8AC3E}">
        <p14:creationId xmlns:p14="http://schemas.microsoft.com/office/powerpoint/2010/main" val="25910279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1" name="Rectangle 25"/>
          <p:cNvSpPr>
            <a:spLocks noGrp="1" noChangeArrowheads="1"/>
          </p:cNvSpPr>
          <p:nvPr>
            <p:ph type="title"/>
          </p:nvPr>
        </p:nvSpPr>
        <p:spPr/>
        <p:txBody>
          <a:bodyPr/>
          <a:lstStyle/>
          <a:p>
            <a:r>
              <a:rPr lang="en-US"/>
              <a:t>Vai trò</a:t>
            </a:r>
          </a:p>
        </p:txBody>
      </p:sp>
      <p:sp>
        <p:nvSpPr>
          <p:cNvPr id="14362" name="Rectangle 26"/>
          <p:cNvSpPr>
            <a:spLocks noGrp="1" noChangeArrowheads="1"/>
          </p:cNvSpPr>
          <p:nvPr>
            <p:ph idx="1"/>
          </p:nvPr>
        </p:nvSpPr>
        <p:spPr/>
        <p:txBody>
          <a:bodyPr/>
          <a:lstStyle/>
          <a:p>
            <a:r>
              <a:rPr lang="en-US"/>
              <a:t>Biểu diễn ngữ nghĩa của một thực thể tham gia vào mối kết hợp</a:t>
            </a:r>
          </a:p>
          <a:p>
            <a:pPr lvl="1"/>
            <a:r>
              <a:rPr lang="en-US"/>
              <a:t>Ký hiệu</a:t>
            </a:r>
          </a:p>
          <a:p>
            <a:pPr lvl="1"/>
            <a:endParaRPr lang="en-US"/>
          </a:p>
        </p:txBody>
      </p:sp>
      <p:grpSp>
        <p:nvGrpSpPr>
          <p:cNvPr id="14343" name="Group 42"/>
          <p:cNvGrpSpPr>
            <a:grpSpLocks/>
          </p:cNvGrpSpPr>
          <p:nvPr/>
        </p:nvGrpSpPr>
        <p:grpSpPr bwMode="auto">
          <a:xfrm>
            <a:off x="685800" y="4030495"/>
            <a:ext cx="7924800" cy="2130425"/>
            <a:chOff x="685800" y="3886200"/>
            <a:chExt cx="7924800" cy="2130425"/>
          </a:xfrm>
        </p:grpSpPr>
        <p:grpSp>
          <p:nvGrpSpPr>
            <p:cNvPr id="14344" name="Group 29"/>
            <p:cNvGrpSpPr>
              <a:grpSpLocks/>
            </p:cNvGrpSpPr>
            <p:nvPr/>
          </p:nvGrpSpPr>
          <p:grpSpPr bwMode="auto">
            <a:xfrm>
              <a:off x="3657600" y="3886200"/>
              <a:ext cx="1981200" cy="1066800"/>
              <a:chOff x="3124200" y="3810000"/>
              <a:chExt cx="1981200" cy="1066800"/>
            </a:xfrm>
          </p:grpSpPr>
          <p:sp>
            <p:nvSpPr>
              <p:cNvPr id="13" name="Diamond 12"/>
              <p:cNvSpPr>
                <a:spLocks noChangeArrowheads="1"/>
              </p:cNvSpPr>
              <p:nvPr/>
            </p:nvSpPr>
            <p:spPr bwMode="auto">
              <a:xfrm>
                <a:off x="3124200" y="3810000"/>
                <a:ext cx="1981200" cy="1066800"/>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14359" name="TextBox 13"/>
              <p:cNvSpPr txBox="1">
                <a:spLocks noChangeArrowheads="1"/>
              </p:cNvSpPr>
              <p:nvPr/>
            </p:nvSpPr>
            <p:spPr bwMode="auto">
              <a:xfrm>
                <a:off x="3485352" y="4066060"/>
                <a:ext cx="121756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mối</a:t>
                </a:r>
                <a:r>
                  <a:rPr lang="en-US" sz="1600" b="1" dirty="0">
                    <a:solidFill>
                      <a:srgbClr val="881A87"/>
                    </a:solidFill>
                    <a:cs typeface="Tahoma" charset="0"/>
                  </a:rPr>
                  <a:t> </a:t>
                </a:r>
                <a:r>
                  <a:rPr lang="en-US" sz="1600" b="1" dirty="0" err="1">
                    <a:solidFill>
                      <a:srgbClr val="881A87"/>
                    </a:solidFill>
                    <a:cs typeface="Tahoma" charset="0"/>
                  </a:rPr>
                  <a:t>kết</a:t>
                </a:r>
                <a:r>
                  <a:rPr lang="en-US" sz="1600" b="1" dirty="0">
                    <a:solidFill>
                      <a:srgbClr val="881A87"/>
                    </a:solidFill>
                    <a:cs typeface="Tahoma" charset="0"/>
                  </a:rPr>
                  <a:t> </a:t>
                </a:r>
                <a:r>
                  <a:rPr lang="en-US" sz="1600" b="1" dirty="0" err="1">
                    <a:solidFill>
                      <a:srgbClr val="881A87"/>
                    </a:solidFill>
                    <a:cs typeface="Tahoma" charset="0"/>
                  </a:rPr>
                  <a:t>hợp</a:t>
                </a:r>
                <a:endParaRPr lang="en-US" sz="1600" b="1" dirty="0">
                  <a:solidFill>
                    <a:srgbClr val="881A87"/>
                  </a:solidFill>
                  <a:cs typeface="Tahoma" charset="0"/>
                </a:endParaRPr>
              </a:p>
            </p:txBody>
          </p:sp>
        </p:grpSp>
        <p:sp>
          <p:nvSpPr>
            <p:cNvPr id="14345" name="TextBox 14"/>
            <p:cNvSpPr txBox="1">
              <a:spLocks noChangeArrowheads="1"/>
            </p:cNvSpPr>
            <p:nvPr/>
          </p:nvSpPr>
          <p:spPr bwMode="auto">
            <a:xfrm>
              <a:off x="3429000" y="5711825"/>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rgbClr val="881A87"/>
                  </a:solidFill>
                  <a:cs typeface="Tahoma" charset="0"/>
                </a:rPr>
                <a:t>Động từ hoặc cụm động từ</a:t>
              </a:r>
            </a:p>
          </p:txBody>
        </p:sp>
        <p:cxnSp>
          <p:nvCxnSpPr>
            <p:cNvPr id="16" name="Straight Connector 15"/>
            <p:cNvCxnSpPr/>
            <p:nvPr/>
          </p:nvCxnSpPr>
          <p:spPr>
            <a:xfrm rot="16200000" flipH="1">
              <a:off x="28575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14347" name="Group 28"/>
            <p:cNvGrpSpPr>
              <a:grpSpLocks/>
            </p:cNvGrpSpPr>
            <p:nvPr/>
          </p:nvGrpSpPr>
          <p:grpSpPr bwMode="auto">
            <a:xfrm>
              <a:off x="6629400" y="3962400"/>
              <a:ext cx="1981200" cy="838200"/>
              <a:chOff x="5943600" y="4038600"/>
              <a:chExt cx="1981200" cy="838200"/>
            </a:xfrm>
          </p:grpSpPr>
          <p:sp>
            <p:nvSpPr>
              <p:cNvPr id="14356" name="AutoShape 30"/>
              <p:cNvSpPr>
                <a:spLocks noChangeArrowheads="1"/>
              </p:cNvSpPr>
              <p:nvPr/>
            </p:nvSpPr>
            <p:spPr bwMode="auto">
              <a:xfrm>
                <a:off x="5943600" y="4038600"/>
                <a:ext cx="1981200" cy="8382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14357" name="TextBox 18"/>
              <p:cNvSpPr txBox="1">
                <a:spLocks noChangeArrowheads="1"/>
              </p:cNvSpPr>
              <p:nvPr/>
            </p:nvSpPr>
            <p:spPr bwMode="auto">
              <a:xfrm>
                <a:off x="5943600" y="4267200"/>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881A87"/>
                    </a:solidFill>
                    <a:cs typeface="Tahoma" charset="0"/>
                  </a:rPr>
                  <a:t>Tên thực thể</a:t>
                </a:r>
              </a:p>
            </p:txBody>
          </p:sp>
        </p:grpSp>
        <p:grpSp>
          <p:nvGrpSpPr>
            <p:cNvPr id="14348" name="Group 27"/>
            <p:cNvGrpSpPr>
              <a:grpSpLocks/>
            </p:cNvGrpSpPr>
            <p:nvPr/>
          </p:nvGrpSpPr>
          <p:grpSpPr bwMode="auto">
            <a:xfrm>
              <a:off x="685800" y="3962400"/>
              <a:ext cx="1981200" cy="838200"/>
              <a:chOff x="5943600" y="4191000"/>
              <a:chExt cx="1981200" cy="838200"/>
            </a:xfrm>
          </p:grpSpPr>
          <p:sp>
            <p:nvSpPr>
              <p:cNvPr id="14354" name="AutoShape 30"/>
              <p:cNvSpPr>
                <a:spLocks noChangeArrowheads="1"/>
              </p:cNvSpPr>
              <p:nvPr/>
            </p:nvSpPr>
            <p:spPr bwMode="auto">
              <a:xfrm>
                <a:off x="5943600" y="4191000"/>
                <a:ext cx="1981200" cy="8382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14355" name="TextBox 25"/>
              <p:cNvSpPr txBox="1">
                <a:spLocks noChangeArrowheads="1"/>
              </p:cNvSpPr>
              <p:nvPr/>
            </p:nvSpPr>
            <p:spPr bwMode="auto">
              <a:xfrm>
                <a:off x="5943600" y="4419600"/>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thực</a:t>
                </a:r>
                <a:r>
                  <a:rPr lang="en-US" sz="1600" b="1" dirty="0">
                    <a:solidFill>
                      <a:srgbClr val="881A87"/>
                    </a:solidFill>
                    <a:cs typeface="Tahoma" charset="0"/>
                  </a:rPr>
                  <a:t> </a:t>
                </a:r>
                <a:r>
                  <a:rPr lang="en-US" sz="1600" b="1" dirty="0" err="1">
                    <a:solidFill>
                      <a:srgbClr val="881A87"/>
                    </a:solidFill>
                    <a:cs typeface="Tahoma" charset="0"/>
                  </a:rPr>
                  <a:t>thể</a:t>
                </a:r>
                <a:endParaRPr lang="en-US" sz="1600" b="1" dirty="0">
                  <a:solidFill>
                    <a:srgbClr val="881A87"/>
                  </a:solidFill>
                  <a:cs typeface="Tahoma" charset="0"/>
                </a:endParaRPr>
              </a:p>
            </p:txBody>
          </p:sp>
        </p:grpSp>
        <p:cxnSp>
          <p:nvCxnSpPr>
            <p:cNvPr id="32" name="Straight Connector 31"/>
            <p:cNvCxnSpPr/>
            <p:nvPr/>
          </p:nvCxnSpPr>
          <p:spPr>
            <a:xfrm>
              <a:off x="56388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670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351" name="TextBox 33"/>
            <p:cNvSpPr txBox="1">
              <a:spLocks noChangeArrowheads="1"/>
            </p:cNvSpPr>
            <p:nvPr/>
          </p:nvSpPr>
          <p:spPr bwMode="auto">
            <a:xfrm>
              <a:off x="2590800" y="4111625"/>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881A87"/>
                  </a:solidFill>
                  <a:cs typeface="Tahoma" charset="0"/>
                </a:rPr>
                <a:t>Tên vai trò</a:t>
              </a:r>
            </a:p>
          </p:txBody>
        </p:sp>
        <p:sp>
          <p:nvSpPr>
            <p:cNvPr id="14352" name="TextBox 34"/>
            <p:cNvSpPr txBox="1">
              <a:spLocks noChangeArrowheads="1"/>
            </p:cNvSpPr>
            <p:nvPr/>
          </p:nvSpPr>
          <p:spPr bwMode="auto">
            <a:xfrm>
              <a:off x="5486400" y="4111625"/>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881A87"/>
                  </a:solidFill>
                  <a:cs typeface="Tahoma" charset="0"/>
                </a:rPr>
                <a:t>Tên vai trò</a:t>
              </a:r>
            </a:p>
          </p:txBody>
        </p:sp>
        <p:cxnSp>
          <p:nvCxnSpPr>
            <p:cNvPr id="37" name="Straight Connector 36"/>
            <p:cNvCxnSpPr/>
            <p:nvPr/>
          </p:nvCxnSpPr>
          <p:spPr>
            <a:xfrm rot="5400000">
              <a:off x="49911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Sky">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922</TotalTime>
  <Words>5843</Words>
  <Application>Microsoft Macintosh PowerPoint</Application>
  <PresentationFormat>On-screen Show (4:3)</PresentationFormat>
  <Paragraphs>1349</Paragraphs>
  <Slides>85</Slides>
  <Notes>31</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Sky</vt:lpstr>
      <vt:lpstr>Chương 1. PHÂN TÍCH DỮ LIỆU</vt:lpstr>
      <vt:lpstr>Nội dung trình bày</vt:lpstr>
      <vt:lpstr>Mô hình thực thể kết hợp</vt:lpstr>
      <vt:lpstr>Mô hình thực thể kết hợp (tt)</vt:lpstr>
      <vt:lpstr>Thực thể</vt:lpstr>
      <vt:lpstr>Thực thể (tt)</vt:lpstr>
      <vt:lpstr>Mối kết hợp</vt:lpstr>
      <vt:lpstr>Mối kết hợp (tt)</vt:lpstr>
      <vt:lpstr>Vai trò</vt:lpstr>
      <vt:lpstr>Vai trò (tt)</vt:lpstr>
      <vt:lpstr>Bảng số</vt:lpstr>
      <vt:lpstr>Bảng số (tt)</vt:lpstr>
      <vt:lpstr>Bảng số (tt)</vt:lpstr>
      <vt:lpstr>Thể hiện</vt:lpstr>
      <vt:lpstr>Thể hiện (tt)</vt:lpstr>
      <vt:lpstr>Thuộc tính</vt:lpstr>
      <vt:lpstr>Thuộc tính (tt)</vt:lpstr>
      <vt:lpstr>Thuộc tính (tt)</vt:lpstr>
      <vt:lpstr>Nội dung trình bày</vt:lpstr>
      <vt:lpstr>Mô hình thực thể kết hợp mở rộng</vt:lpstr>
      <vt:lpstr>Cấu trúc phân cấp</vt:lpstr>
      <vt:lpstr>Ví dụ</vt:lpstr>
      <vt:lpstr>Ví dụ</vt:lpstr>
      <vt:lpstr>Cấu trúc phân cấp (tt)</vt:lpstr>
      <vt:lpstr>Cấu trúc phân cấp (tt)</vt:lpstr>
      <vt:lpstr>Cấu trúc phân cấp (tt)</vt:lpstr>
      <vt:lpstr>Cấu trúc phân cấp (tt)</vt:lpstr>
      <vt:lpstr>Cấu trúc phân cấp (tt)</vt:lpstr>
      <vt:lpstr>Cấu trúc phân cấp (tt)</vt:lpstr>
      <vt:lpstr>Cấu trúc phân cấp (tt)</vt:lpstr>
      <vt:lpstr>Ví dụ</vt:lpstr>
      <vt:lpstr>Ví dụ</vt:lpstr>
      <vt:lpstr>Tập con</vt:lpstr>
      <vt:lpstr>Thuộc tính kết hợp</vt:lpstr>
      <vt:lpstr>Định danh</vt:lpstr>
      <vt:lpstr>Định danh (tt)</vt:lpstr>
      <vt:lpstr>Định danh (tt)</vt:lpstr>
      <vt:lpstr>Ví dụ</vt:lpstr>
      <vt:lpstr>Mối kết hợp mở rộng</vt:lpstr>
      <vt:lpstr>Bài tập</vt:lpstr>
      <vt:lpstr>Bài tập</vt:lpstr>
      <vt:lpstr>Nội dung trình bày</vt:lpstr>
      <vt:lpstr>Phương pháp phân tích dữ liệu</vt:lpstr>
      <vt:lpstr>Luật căn bản</vt:lpstr>
      <vt:lpstr>Luật căn bản (tt)</vt:lpstr>
      <vt:lpstr>Luật căn bản (tt)</vt:lpstr>
      <vt:lpstr>Luật căn bản trên xuống</vt:lpstr>
      <vt:lpstr>Ví dụ</vt:lpstr>
      <vt:lpstr>Ví dụ (tt)</vt:lpstr>
      <vt:lpstr>Ví dụ (tt)</vt:lpstr>
      <vt:lpstr>Luật căn bản dưới lên</vt:lpstr>
      <vt:lpstr>Ví dụ (tt)</vt:lpstr>
      <vt:lpstr>Phương pháp phân tích dữ liệu</vt:lpstr>
      <vt:lpstr>Chiến lược trên xuống</vt:lpstr>
      <vt:lpstr>Ví dụ</vt:lpstr>
      <vt:lpstr>Ví dụ</vt:lpstr>
      <vt:lpstr>Ví dụ</vt:lpstr>
      <vt:lpstr>Chiến lược dưới lên</vt:lpstr>
      <vt:lpstr>Ví dụ</vt:lpstr>
      <vt:lpstr>Ví dụ</vt:lpstr>
      <vt:lpstr>Ví dụ</vt:lpstr>
      <vt:lpstr>Ví dụ</vt:lpstr>
      <vt:lpstr>Chiến lược trong ra ngoài</vt:lpstr>
      <vt:lpstr>Ví dụ</vt:lpstr>
      <vt:lpstr>Ví dụ</vt:lpstr>
      <vt:lpstr>Ví dụ</vt:lpstr>
      <vt:lpstr>Ví dụ</vt:lpstr>
      <vt:lpstr>Chiến lược phối hợp</vt:lpstr>
      <vt:lpstr>Ví dụ</vt:lpstr>
      <vt:lpstr>Ví dụ</vt:lpstr>
      <vt:lpstr>So sánh các chiến lược</vt:lpstr>
      <vt:lpstr>Nội dung trình bày</vt:lpstr>
      <vt:lpstr>Qui tắc 1</vt:lpstr>
      <vt:lpstr>Qui tắc 2</vt:lpstr>
      <vt:lpstr>Qui tắc 3</vt:lpstr>
      <vt:lpstr>Qui tắc 4</vt:lpstr>
      <vt:lpstr>Qui tắc 5</vt:lpstr>
      <vt:lpstr>Nội dung trình bày</vt:lpstr>
      <vt:lpstr>Thực thể hay không là thực thể?</vt:lpstr>
      <vt:lpstr>Thực thể hay không là thực thể?</vt:lpstr>
      <vt:lpstr>Thực thể hay thuộc tính?</vt:lpstr>
      <vt:lpstr>Tổng quát hóa hay thuộc tính?</vt:lpstr>
      <vt:lpstr>Thuộc tính kết hợp hay đơn?</vt:lpstr>
      <vt:lpstr>Mối kết hợp hay thực thể?</vt:lpstr>
      <vt:lpstr>Mối kết hợp hay thực thể?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0. Giới thiệu</dc:title>
  <dc:creator>Truong Son NGUYEN</dc:creator>
  <cp:lastModifiedBy>Anh-Tu Hoang</cp:lastModifiedBy>
  <cp:revision>53</cp:revision>
  <cp:lastPrinted>2014-09-29T11:47:08Z</cp:lastPrinted>
  <dcterms:created xsi:type="dcterms:W3CDTF">2011-08-05T08:26:47Z</dcterms:created>
  <dcterms:modified xsi:type="dcterms:W3CDTF">2014-10-01T18:02:11Z</dcterms:modified>
</cp:coreProperties>
</file>