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2"/>
  </p:notesMasterIdLst>
  <p:handoutMasterIdLst>
    <p:handoutMasterId r:id="rId83"/>
  </p:handoutMasterIdLst>
  <p:sldIdLst>
    <p:sldId id="335" r:id="rId2"/>
    <p:sldId id="257" r:id="rId3"/>
    <p:sldId id="258" r:id="rId4"/>
    <p:sldId id="259" r:id="rId5"/>
    <p:sldId id="260" r:id="rId6"/>
    <p:sldId id="261" r:id="rId7"/>
    <p:sldId id="262" r:id="rId8"/>
    <p:sldId id="263" r:id="rId9"/>
    <p:sldId id="336" r:id="rId10"/>
    <p:sldId id="337" r:id="rId11"/>
    <p:sldId id="338"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39"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4BAA"/>
    <a:srgbClr val="5C66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601" autoAdjust="0"/>
  </p:normalViewPr>
  <p:slideViewPr>
    <p:cSldViewPr snapToGrid="0" snapToObjects="1">
      <p:cViewPr varScale="1">
        <p:scale>
          <a:sx n="104" d="100"/>
          <a:sy n="104" d="100"/>
        </p:scale>
        <p:origin x="-10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handoutMaster" Target="handoutMasters/handout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C0E235-90C0-4544-9182-451234FEC899}" type="datetimeFigureOut">
              <a:rPr lang="en-US"/>
              <a:pPr/>
              <a:t>10/30/14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044B39-3639-744A-B12D-37B74EE2F5FA}" type="slidenum">
              <a:rPr/>
              <a:pPr/>
              <a:t>‹#›</a:t>
            </a:fld>
            <a:endParaRPr lang="en-US"/>
          </a:p>
        </p:txBody>
      </p:sp>
    </p:spTree>
    <p:extLst>
      <p:ext uri="{BB962C8B-B14F-4D97-AF65-F5344CB8AC3E}">
        <p14:creationId xmlns:p14="http://schemas.microsoft.com/office/powerpoint/2010/main" val="1884052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237712-C0B3-D748-900B-26A7C034D0B5}" type="datetimeFigureOut">
              <a:rPr lang="en-US" smtClean="0"/>
              <a:pPr/>
              <a:t>10/30/14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08A8A-37E0-5E4E-BB83-C44BDFF5C731}" type="slidenum">
              <a:rPr lang="en-US" smtClean="0"/>
              <a:pPr/>
              <a:t>‹#›</a:t>
            </a:fld>
            <a:endParaRPr lang="en-US"/>
          </a:p>
        </p:txBody>
      </p:sp>
    </p:spTree>
    <p:extLst>
      <p:ext uri="{BB962C8B-B14F-4D97-AF65-F5344CB8AC3E}">
        <p14:creationId xmlns:p14="http://schemas.microsoft.com/office/powerpoint/2010/main" val="32374882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08A8A-37E0-5E4E-BB83-C44BDFF5C731}" type="slidenum">
              <a:rPr lang="en-US" smtClean="0"/>
              <a:pPr/>
              <a:t>8</a:t>
            </a:fld>
            <a:endParaRPr lang="en-US"/>
          </a:p>
        </p:txBody>
      </p:sp>
    </p:spTree>
    <p:extLst>
      <p:ext uri="{BB962C8B-B14F-4D97-AF65-F5344CB8AC3E}">
        <p14:creationId xmlns:p14="http://schemas.microsoft.com/office/powerpoint/2010/main" val="21162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08A8A-37E0-5E4E-BB83-C44BDFF5C731}" type="slidenum">
              <a:rPr lang="en-US" smtClean="0"/>
              <a:pPr/>
              <a:t>26</a:t>
            </a:fld>
            <a:endParaRPr lang="en-US"/>
          </a:p>
        </p:txBody>
      </p:sp>
    </p:spTree>
    <p:extLst>
      <p:ext uri="{BB962C8B-B14F-4D97-AF65-F5344CB8AC3E}">
        <p14:creationId xmlns:p14="http://schemas.microsoft.com/office/powerpoint/2010/main" val="47016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08A8A-37E0-5E4E-BB83-C44BDFF5C731}" type="slidenum">
              <a:rPr lang="en-US" smtClean="0"/>
              <a:pPr/>
              <a:t>52</a:t>
            </a:fld>
            <a:endParaRPr lang="en-US"/>
          </a:p>
        </p:txBody>
      </p:sp>
    </p:spTree>
    <p:extLst>
      <p:ext uri="{BB962C8B-B14F-4D97-AF65-F5344CB8AC3E}">
        <p14:creationId xmlns:p14="http://schemas.microsoft.com/office/powerpoint/2010/main" val="413859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Text Placeholder 4"/>
          <p:cNvSpPr>
            <a:spLocks noGrp="1"/>
          </p:cNvSpPr>
          <p:nvPr>
            <p:ph type="body" sz="quarter" idx="10"/>
          </p:nvPr>
        </p:nvSpPr>
        <p:spPr>
          <a:xfrm rot="21062049">
            <a:off x="4330099" y="2053227"/>
            <a:ext cx="4803570" cy="509189"/>
          </a:xfrm>
        </p:spPr>
        <p:txBody>
          <a:bodyPr/>
          <a:lstStyle>
            <a:lvl1pPr marL="0" indent="0">
              <a:buFont typeface="Arial"/>
              <a:buNone/>
              <a:defRPr/>
            </a:lvl1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40C4D9D9-9EE0-B64C-AF3A-CACC0FC27AC1}" type="datetime1">
              <a:rPr lang="en-US"/>
              <a:pPr/>
              <a:t>10/30/14</a:t>
            </a:fld>
            <a:endParaRPr lang="en-US"/>
          </a:p>
        </p:txBody>
      </p:sp>
      <p:sp>
        <p:nvSpPr>
          <p:cNvPr id="6" name="Footer Placeholder 5"/>
          <p:cNvSpPr>
            <a:spLocks noGrp="1"/>
          </p:cNvSpPr>
          <p:nvPr>
            <p:ph type="ftr" sz="quarter" idx="11"/>
          </p:nvPr>
        </p:nvSpPr>
        <p:spPr/>
        <p:txBody>
          <a:bodyPr/>
          <a:lstStyle/>
          <a:p>
            <a:r>
              <a:rPr lang="vi-VN" smtClean="0"/>
              <a:t>Chương 2 : Thiết kế Dữ liệu</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173AAC8B-75E8-704F-8A9C-BA2A82D7BA9C}" type="datetime1">
              <a:rPr lang="en-US"/>
              <a:pPr/>
              <a:t>10/30/14</a:t>
            </a:fld>
            <a:endParaRPr lang="en-US"/>
          </a:p>
        </p:txBody>
      </p:sp>
      <p:sp>
        <p:nvSpPr>
          <p:cNvPr id="6" name="Footer Placeholder 5"/>
          <p:cNvSpPr>
            <a:spLocks noGrp="1"/>
          </p:cNvSpPr>
          <p:nvPr>
            <p:ph type="ftr" sz="quarter" idx="11"/>
          </p:nvPr>
        </p:nvSpPr>
        <p:spPr/>
        <p:txBody>
          <a:bodyPr/>
          <a:lstStyle/>
          <a:p>
            <a:r>
              <a:rPr lang="vi-VN" smtClean="0"/>
              <a:t>Chương 2 : Thiết kế Dữ liệu</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41C9AF6E-FD93-7340-87B1-489B91B4097D}" type="datetime1">
              <a:rPr lang="en-US"/>
              <a:pPr/>
              <a:t>10/30/14</a:t>
            </a:fld>
            <a:endParaRPr lang="en-US"/>
          </a:p>
        </p:txBody>
      </p:sp>
      <p:sp>
        <p:nvSpPr>
          <p:cNvPr id="6" name="Footer Placeholder 5"/>
          <p:cNvSpPr>
            <a:spLocks noGrp="1"/>
          </p:cNvSpPr>
          <p:nvPr>
            <p:ph type="ftr" sz="quarter" idx="11"/>
          </p:nvPr>
        </p:nvSpPr>
        <p:spPr/>
        <p:txBody>
          <a:bodyPr/>
          <a:lstStyle/>
          <a:p>
            <a:r>
              <a:rPr lang="vi-VN" smtClean="0"/>
              <a:t>Chương 2 : Thiết kế Dữ liệu</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3DAA858-57FD-AA47-8A1E-36DEAD8C9018}" type="datetime1">
              <a:rPr lang="en-US"/>
              <a:pPr/>
              <a:t>10/30/14</a:t>
            </a:fld>
            <a:endParaRPr lang="en-US"/>
          </a:p>
        </p:txBody>
      </p:sp>
      <p:sp>
        <p:nvSpPr>
          <p:cNvPr id="5" name="Footer Placeholder 4"/>
          <p:cNvSpPr>
            <a:spLocks noGrp="1"/>
          </p:cNvSpPr>
          <p:nvPr>
            <p:ph type="ftr" sz="quarter" idx="11"/>
          </p:nvPr>
        </p:nvSpPr>
        <p:spPr/>
        <p:txBody>
          <a:bodyPr/>
          <a:lstStyle/>
          <a:p>
            <a:r>
              <a:rPr lang="vi-VN" smtClean="0"/>
              <a:t>Chương 2 : Thiết kế Dữ liệu</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600E863-34F5-AB4A-856C-725A466A924C}" type="datetime1">
              <a:rPr lang="en-US"/>
              <a:pPr/>
              <a:t>10/30/14</a:t>
            </a:fld>
            <a:endParaRPr lang="en-US"/>
          </a:p>
        </p:txBody>
      </p:sp>
      <p:sp>
        <p:nvSpPr>
          <p:cNvPr id="5" name="Footer Placeholder 4"/>
          <p:cNvSpPr>
            <a:spLocks noGrp="1"/>
          </p:cNvSpPr>
          <p:nvPr>
            <p:ph type="ftr" sz="quarter" idx="11"/>
          </p:nvPr>
        </p:nvSpPr>
        <p:spPr/>
        <p:txBody>
          <a:bodyPr/>
          <a:lstStyle/>
          <a:p>
            <a:r>
              <a:rPr lang="vi-VN" smtClean="0"/>
              <a:t>Chương 2 : Thiết kế Dữ liệu</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userDrawn="1"/>
        </p:nvSpPr>
        <p:spPr>
          <a:xfrm rot="16200000">
            <a:off x="4262586" y="-3719698"/>
            <a:ext cx="874416"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dirty="0">
              <a:solidFill>
                <a:schemeClr val="lt1"/>
              </a:solidFill>
              <a:latin typeface="Calibri"/>
              <a:ea typeface="+mn-ea"/>
              <a:cs typeface="Calibri"/>
            </a:endParaRPr>
          </a:p>
        </p:txBody>
      </p:sp>
      <p:sp>
        <p:nvSpPr>
          <p:cNvPr id="2" name="Title 1"/>
          <p:cNvSpPr>
            <a:spLocks noGrp="1"/>
          </p:cNvSpPr>
          <p:nvPr>
            <p:ph type="title"/>
          </p:nvPr>
        </p:nvSpPr>
        <p:spPr>
          <a:xfrm>
            <a:off x="712788" y="287300"/>
            <a:ext cx="8100146" cy="874417"/>
          </a:xfrm>
        </p:spPr>
        <p:txBody>
          <a:bodyPr/>
          <a:lstStyle>
            <a:lvl1pPr>
              <a:defRPr sz="3600" b="1">
                <a:solidFill>
                  <a:srgbClr val="000090"/>
                </a:solidFill>
                <a:latin typeface="Calibri"/>
                <a:cs typeface="Calibri"/>
              </a:defRPr>
            </a:lvl1pPr>
          </a:lstStyle>
          <a:p>
            <a:r>
              <a:rPr lang="en-US" dirty="0" smtClean="0"/>
              <a:t>Click to edit Master title style</a:t>
            </a:r>
            <a:endParaRPr dirty="0"/>
          </a:p>
        </p:txBody>
      </p:sp>
      <p:sp>
        <p:nvSpPr>
          <p:cNvPr id="3" name="Content Placeholder 2"/>
          <p:cNvSpPr>
            <a:spLocks noGrp="1"/>
          </p:cNvSpPr>
          <p:nvPr>
            <p:ph idx="1"/>
          </p:nvPr>
        </p:nvSpPr>
        <p:spPr>
          <a:xfrm>
            <a:off x="712787" y="1285633"/>
            <a:ext cx="7914285" cy="5343895"/>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7CF2C79C-F23A-1D4B-8438-E24E3C1596F0}" type="datetime1">
              <a:rPr lang="en-US"/>
              <a:pPr/>
              <a:t>10/30/14</a:t>
            </a:fld>
            <a:endParaRPr lang="en-US"/>
          </a:p>
        </p:txBody>
      </p:sp>
      <p:sp>
        <p:nvSpPr>
          <p:cNvPr id="5" name="Footer Placeholder 4"/>
          <p:cNvSpPr>
            <a:spLocks noGrp="1"/>
          </p:cNvSpPr>
          <p:nvPr>
            <p:ph type="ftr" sz="quarter" idx="11"/>
          </p:nvPr>
        </p:nvSpPr>
        <p:spPr/>
        <p:txBody>
          <a:bodyPr/>
          <a:lstStyle/>
          <a:p>
            <a:r>
              <a:rPr lang="vi-VN" smtClean="0"/>
              <a:t>Chương 2 : Thiết kế Dữ liệu</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84CAD62-7A2C-5F40-9473-CB508666D61D}" type="datetime1">
              <a:rPr lang="en-US"/>
              <a:pPr/>
              <a:t>10/30/14</a:t>
            </a:fld>
            <a:endParaRPr lang="en-US"/>
          </a:p>
        </p:txBody>
      </p:sp>
      <p:sp>
        <p:nvSpPr>
          <p:cNvPr id="6" name="Footer Placeholder 5"/>
          <p:cNvSpPr>
            <a:spLocks noGrp="1"/>
          </p:cNvSpPr>
          <p:nvPr>
            <p:ph type="ftr" sz="quarter" idx="11"/>
          </p:nvPr>
        </p:nvSpPr>
        <p:spPr/>
        <p:txBody>
          <a:bodyPr/>
          <a:lstStyle/>
          <a:p>
            <a:r>
              <a:rPr lang="vi-VN" smtClean="0"/>
              <a:t>Chương 2 : Thiết kế Dữ liệu</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96B5BFE-0A54-7145-94DA-F30FD90CEA6E}" type="datetime1">
              <a:rPr lang="en-US"/>
              <a:pPr/>
              <a:t>10/30/14</a:t>
            </a:fld>
            <a:endParaRPr lang="en-US"/>
          </a:p>
        </p:txBody>
      </p:sp>
      <p:sp>
        <p:nvSpPr>
          <p:cNvPr id="8" name="Footer Placeholder 7"/>
          <p:cNvSpPr>
            <a:spLocks noGrp="1"/>
          </p:cNvSpPr>
          <p:nvPr>
            <p:ph type="ftr" sz="quarter" idx="11"/>
          </p:nvPr>
        </p:nvSpPr>
        <p:spPr/>
        <p:txBody>
          <a:bodyPr/>
          <a:lstStyle/>
          <a:p>
            <a:r>
              <a:rPr lang="vi-VN" smtClean="0"/>
              <a:t>Chương 2 : Thiết kế Dữ liệu</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A69FAC5-7E55-B14B-B906-B3ED96BA4A51}" type="datetime1">
              <a:rPr lang="en-US"/>
              <a:pPr/>
              <a:t>10/30/14</a:t>
            </a:fld>
            <a:endParaRPr lang="en-US"/>
          </a:p>
        </p:txBody>
      </p:sp>
      <p:sp>
        <p:nvSpPr>
          <p:cNvPr id="4" name="Footer Placeholder 3"/>
          <p:cNvSpPr>
            <a:spLocks noGrp="1"/>
          </p:cNvSpPr>
          <p:nvPr>
            <p:ph type="ftr" sz="quarter" idx="11"/>
          </p:nvPr>
        </p:nvSpPr>
        <p:spPr/>
        <p:txBody>
          <a:bodyPr/>
          <a:lstStyle/>
          <a:p>
            <a:r>
              <a:rPr lang="vi-VN" smtClean="0"/>
              <a:t>Chương 2 : Thiết kế Dữ liệu</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94F99-3D5B-A544-B34B-43A952F1F3D1}" type="datetime1">
              <a:rPr lang="en-US"/>
              <a:pPr/>
              <a:t>10/30/14</a:t>
            </a:fld>
            <a:endParaRPr lang="en-US"/>
          </a:p>
        </p:txBody>
      </p:sp>
      <p:sp>
        <p:nvSpPr>
          <p:cNvPr id="3" name="Footer Placeholder 2"/>
          <p:cNvSpPr>
            <a:spLocks noGrp="1"/>
          </p:cNvSpPr>
          <p:nvPr>
            <p:ph type="ftr" sz="quarter" idx="11"/>
          </p:nvPr>
        </p:nvSpPr>
        <p:spPr/>
        <p:txBody>
          <a:bodyPr/>
          <a:lstStyle/>
          <a:p>
            <a:r>
              <a:rPr lang="vi-VN" smtClean="0"/>
              <a:t>Chương 2 : Thiết kế Dữ liệu</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E5DF2-D868-584F-AAF5-591C98C8B21B}" type="datetime1">
              <a:rPr lang="en-US"/>
              <a:pPr/>
              <a:t>10/30/14</a:t>
            </a:fld>
            <a:endParaRPr lang="en-US"/>
          </a:p>
        </p:txBody>
      </p:sp>
      <p:sp>
        <p:nvSpPr>
          <p:cNvPr id="6" name="Footer Placeholder 5"/>
          <p:cNvSpPr>
            <a:spLocks noGrp="1"/>
          </p:cNvSpPr>
          <p:nvPr>
            <p:ph type="ftr" sz="quarter" idx="11"/>
          </p:nvPr>
        </p:nvSpPr>
        <p:spPr/>
        <p:txBody>
          <a:bodyPr/>
          <a:lstStyle/>
          <a:p>
            <a:r>
              <a:rPr lang="vi-VN" smtClean="0"/>
              <a:t>Chương 2 : Thiết kế Dữ liệu</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29C7D37D-8CFD-C940-9E58-F4727F1EBCFC}" type="datetime1">
              <a:rPr lang="en-US"/>
              <a:pPr/>
              <a:t>10/30/14</a:t>
            </a:fld>
            <a:endParaRPr lang="en-US" dirty="0"/>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r>
              <a:rPr lang="vi-VN" smtClean="0"/>
              <a:t>Chương 2 : Thiết kế Dữ liệu</a:t>
            </a:r>
            <a:endParaRPr lang="en-US" dirty="0"/>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4382A7F7-08BF-4252-8141-63FB96055BBB}" type="slidenum">
              <a:rPr lang="en-US" smtClean="0"/>
              <a:pPr/>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hdr="0" dt="0"/>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b="1" kern="1200">
          <a:solidFill>
            <a:schemeClr val="bg2">
              <a:lumMod val="10000"/>
            </a:schemeClr>
          </a:solidFill>
          <a:effectLst>
            <a:outerShdw blurRad="50800" dist="38100" dir="2700000" algn="tl" rotWithShape="0">
              <a:srgbClr val="000000">
                <a:alpha val="43000"/>
              </a:srgbClr>
            </a:outerShdw>
          </a:effectLst>
          <a:latin typeface="Calibri"/>
          <a:ea typeface="+mn-ea"/>
          <a:cs typeface="Calibri"/>
        </a:defRPr>
      </a:lvl1pPr>
      <a:lvl2pPr marL="631825" indent="-282575" algn="l" defTabSz="914400" rtl="0" eaLnBrk="1" latinLnBrk="0" hangingPunct="1">
        <a:spcBef>
          <a:spcPts val="0"/>
        </a:spcBef>
        <a:spcAft>
          <a:spcPts val="1000"/>
        </a:spcAft>
        <a:buFontTx/>
        <a:buBlip>
          <a:blip r:embed="rId17"/>
        </a:buBlip>
        <a:defRPr sz="2200" b="1" kern="1200">
          <a:solidFill>
            <a:schemeClr val="tx2">
              <a:lumMod val="90000"/>
              <a:lumOff val="10000"/>
            </a:schemeClr>
          </a:solidFill>
          <a:effectLst>
            <a:outerShdw blurRad="50800" dist="38100" dir="2700000" algn="tl" rotWithShape="0">
              <a:srgbClr val="000000">
                <a:alpha val="43000"/>
              </a:srgbClr>
            </a:outerShdw>
          </a:effectLst>
          <a:latin typeface="Calibri"/>
          <a:ea typeface="+mn-ea"/>
          <a:cs typeface="Calibri"/>
        </a:defRPr>
      </a:lvl2pPr>
      <a:lvl3pPr marL="914400" indent="-282575" algn="l" defTabSz="914400" rtl="0" eaLnBrk="1" latinLnBrk="0" hangingPunct="1">
        <a:spcBef>
          <a:spcPts val="0"/>
        </a:spcBef>
        <a:spcAft>
          <a:spcPts val="1000"/>
        </a:spcAft>
        <a:buFontTx/>
        <a:buBlip>
          <a:blip r:embed="rId17"/>
        </a:buBlip>
        <a:defRPr sz="2000" b="0" kern="1200">
          <a:solidFill>
            <a:srgbClr val="AD4BAA"/>
          </a:solidFill>
          <a:effectLst/>
          <a:latin typeface="Calibri"/>
          <a:ea typeface="+mn-ea"/>
          <a:cs typeface="Calibri"/>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50800" dist="38100" dir="2700000" algn="tl" rotWithShape="0">
              <a:srgbClr val="000000">
                <a:alpha val="43000"/>
              </a:srgbClr>
            </a:outerShdw>
          </a:effectLst>
          <a:latin typeface="Calibri"/>
          <a:ea typeface="+mn-ea"/>
          <a:cs typeface="Calibri"/>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50800" dist="38100" dir="2700000" algn="tl" rotWithShape="0">
              <a:srgbClr val="000000">
                <a:alpha val="43000"/>
              </a:srgbClr>
            </a:outerShdw>
          </a:effectLst>
          <a:latin typeface="Calibri"/>
          <a:ea typeface="+mn-ea"/>
          <a:cs typeface="Calibri"/>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a:cs typeface="Times New Roman"/>
              </a:rPr>
              <a:t>Chương</a:t>
            </a:r>
            <a:r>
              <a:rPr lang="en-US">
                <a:latin typeface="Times New Roman"/>
                <a:cs typeface="Times New Roman"/>
              </a:rPr>
              <a:t> </a:t>
            </a:r>
            <a:r>
              <a:rPr lang="en-US" smtClean="0">
                <a:latin typeface="Times New Roman"/>
                <a:cs typeface="Times New Roman"/>
              </a:rPr>
              <a:t>3</a:t>
            </a:r>
            <a:r>
              <a:rPr lang="en-US" smtClean="0">
                <a:latin typeface="Times New Roman"/>
                <a:cs typeface="Times New Roman"/>
              </a:rPr>
              <a:t>. </a:t>
            </a:r>
            <a:r>
              <a:rPr lang="en-US" dirty="0">
                <a:latin typeface="Times New Roman"/>
                <a:cs typeface="Times New Roman"/>
              </a:rPr>
              <a:t>THIẾT KẾ DỮ LIỆU</a:t>
            </a:r>
            <a:endParaRPr lang="en-US" dirty="0"/>
          </a:p>
        </p:txBody>
      </p:sp>
      <p:sp>
        <p:nvSpPr>
          <p:cNvPr id="3" name="Subtitle 2"/>
          <p:cNvSpPr>
            <a:spLocks noGrp="1"/>
          </p:cNvSpPr>
          <p:nvPr>
            <p:ph type="subTitle" idx="1"/>
          </p:nvPr>
        </p:nvSpPr>
        <p:spPr/>
        <p:txBody>
          <a:bodyPr/>
          <a:lstStyle/>
          <a:p>
            <a:r>
              <a:rPr lang="en-US" dirty="0"/>
              <a:t>GVLT: </a:t>
            </a:r>
            <a:r>
              <a:rPr lang="en-US" dirty="0" err="1" smtClean="0"/>
              <a:t>Hoàng</a:t>
            </a:r>
            <a:r>
              <a:rPr lang="en-US" dirty="0" smtClean="0"/>
              <a:t> </a:t>
            </a:r>
            <a:r>
              <a:rPr lang="en-US" dirty="0" err="1" smtClean="0"/>
              <a:t>Anh</a:t>
            </a:r>
            <a:r>
              <a:rPr lang="en-US" dirty="0" smtClean="0"/>
              <a:t> </a:t>
            </a:r>
            <a:r>
              <a:rPr lang="en-US" dirty="0" err="1" smtClean="0"/>
              <a:t>Tú</a:t>
            </a:r>
            <a:endParaRPr lang="en-US" dirty="0"/>
          </a:p>
        </p:txBody>
      </p:sp>
      <p:sp>
        <p:nvSpPr>
          <p:cNvPr id="4" name="Text Placeholder 3"/>
          <p:cNvSpPr>
            <a:spLocks noGrp="1"/>
          </p:cNvSpPr>
          <p:nvPr>
            <p:ph type="body" sz="quarter" idx="10"/>
          </p:nvPr>
        </p:nvSpPr>
        <p:spPr/>
        <p:txBody>
          <a:bodyPr>
            <a:normAutofit/>
          </a:bodyPr>
          <a:lstStyle/>
          <a:p>
            <a:r>
              <a:rPr lang="en-US" dirty="0" smtClean="0">
                <a:solidFill>
                  <a:schemeClr val="accent6">
                    <a:lumMod val="75000"/>
                  </a:schemeClr>
                </a:solidFill>
              </a:rPr>
              <a:t>PHÁT TRIỂN </a:t>
            </a:r>
            <a:r>
              <a:rPr lang="en-US" dirty="0">
                <a:solidFill>
                  <a:schemeClr val="accent6">
                    <a:lumMod val="75000"/>
                  </a:schemeClr>
                </a:solidFill>
              </a:rPr>
              <a:t>ỨNG DỤNG CSDL 1</a:t>
            </a:r>
          </a:p>
        </p:txBody>
      </p:sp>
    </p:spTree>
    <p:extLst>
      <p:ext uri="{BB962C8B-B14F-4D97-AF65-F5344CB8AC3E}">
        <p14:creationId xmlns:p14="http://schemas.microsoft.com/office/powerpoint/2010/main" val="19776760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 name="Rectangle 348"/>
          <p:cNvSpPr>
            <a:spLocks noGrp="1" noChangeArrowheads="1"/>
          </p:cNvSpPr>
          <p:nvPr>
            <p:ph type="title"/>
          </p:nvPr>
        </p:nvSpPr>
        <p:spPr/>
        <p:txBody>
          <a:bodyPr/>
          <a:lstStyle/>
          <a:p>
            <a:r>
              <a:rPr lang="en-US"/>
              <a:t>Thiết kế luận lý dữ liệu cấp cao</a:t>
            </a:r>
          </a:p>
        </p:txBody>
      </p:sp>
      <p:sp>
        <p:nvSpPr>
          <p:cNvPr id="15709" name="Rectangle 349"/>
          <p:cNvSpPr>
            <a:spLocks noGrp="1" noChangeArrowheads="1"/>
          </p:cNvSpPr>
          <p:nvPr>
            <p:ph type="body" idx="1"/>
          </p:nvPr>
        </p:nvSpPr>
        <p:spPr/>
        <p:txBody>
          <a:bodyPr/>
          <a:lstStyle/>
          <a:p>
            <a:r>
              <a:rPr lang="en-US"/>
              <a:t>Quyết định về dữ liệu suy diễn – ví dụ:</a:t>
            </a:r>
          </a:p>
          <a:p>
            <a:pPr lvl="1"/>
            <a:r>
              <a:rPr lang="en-US"/>
              <a:t>Các xử lý liên quan – có dữ liệu suy diễn (A)</a:t>
            </a:r>
          </a:p>
        </p:txBody>
      </p:sp>
      <p:graphicFrame>
        <p:nvGraphicFramePr>
          <p:cNvPr id="15707" name="Group 347"/>
          <p:cNvGraphicFramePr>
            <a:graphicFrameLocks noGrp="1"/>
          </p:cNvGraphicFramePr>
          <p:nvPr>
            <p:ph sz="half" idx="4294967295"/>
            <p:extLst>
              <p:ext uri="{D42A27DB-BD31-4B8C-83A1-F6EECF244321}">
                <p14:modId xmlns:p14="http://schemas.microsoft.com/office/powerpoint/2010/main" val="1428741315"/>
              </p:ext>
            </p:extLst>
          </p:nvPr>
        </p:nvGraphicFramePr>
        <p:xfrm>
          <a:off x="964334" y="2626439"/>
          <a:ext cx="7848600" cy="3880111"/>
        </p:xfrm>
        <a:graphic>
          <a:graphicData uri="http://schemas.openxmlformats.org/drawingml/2006/table">
            <a:tbl>
              <a:tblPr firstRow="1">
                <a:tableStyleId>{FABFCF23-3B69-468F-B69F-88F6DE6A72F2}</a:tableStyleId>
              </a:tblPr>
              <a:tblGrid>
                <a:gridCol w="2943225"/>
                <a:gridCol w="1331913"/>
                <a:gridCol w="1120775"/>
                <a:gridCol w="841375"/>
                <a:gridCol w="1611312"/>
              </a:tblGrid>
              <a:tr h="58149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400" u="none" strike="noStrike" cap="none" normalizeH="0" baseline="0" dirty="0" err="1">
                          <a:ln>
                            <a:noFill/>
                          </a:ln>
                          <a:effectLst/>
                        </a:rPr>
                        <a:t>Tên</a:t>
                      </a:r>
                      <a:r>
                        <a:rPr kumimoji="0" lang="en-US" sz="1400" u="none" strike="noStrike" cap="none" normalizeH="0" baseline="0" dirty="0">
                          <a:ln>
                            <a:noFill/>
                          </a:ln>
                          <a:effectLst/>
                        </a:rPr>
                        <a:t> </a:t>
                      </a:r>
                      <a:r>
                        <a:rPr kumimoji="0" lang="en-US" sz="1400" u="none" strike="noStrike" cap="none" normalizeH="0" baseline="0" dirty="0" err="1">
                          <a:ln>
                            <a:noFill/>
                          </a:ln>
                          <a:effectLst/>
                        </a:rPr>
                        <a:t>tác</a:t>
                      </a:r>
                      <a:r>
                        <a:rPr kumimoji="0" lang="en-US" sz="1400" u="none" strike="noStrike" cap="none" normalizeH="0" baseline="0" dirty="0">
                          <a:ln>
                            <a:noFill/>
                          </a:ln>
                          <a:effectLst/>
                        </a:rPr>
                        <a:t> vụ</a:t>
                      </a:r>
                      <a:endParaRPr kumimoji="0" lang="en-US" sz="1400" b="0" i="0" u="none" strike="noStrike" cap="none" normalizeH="0" baseline="0" dirty="0">
                        <a:ln>
                          <a:noFill/>
                        </a:ln>
                        <a:solidFill>
                          <a:srgbClr val="000090"/>
                        </a:solidFill>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400" u="none" strike="noStrike" cap="none" normalizeH="0" baseline="0">
                          <a:ln>
                            <a:noFill/>
                          </a:ln>
                          <a:effectLst/>
                        </a:rPr>
                        <a:t>Khái niệm</a:t>
                      </a:r>
                      <a:endParaRPr kumimoji="0" lang="en-US" sz="1400" b="0" i="0" u="none" strike="noStrike" cap="none" normalizeH="0" baseline="0">
                        <a:ln>
                          <a:noFill/>
                        </a:ln>
                        <a:solidFill>
                          <a:srgbClr val="000090"/>
                        </a:solidFill>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400" u="none" strike="noStrike" cap="none" normalizeH="0" baseline="0">
                          <a:ln>
                            <a:noFill/>
                          </a:ln>
                          <a:effectLst/>
                        </a:rPr>
                        <a:t>Loại</a:t>
                      </a:r>
                      <a:endParaRPr kumimoji="0" lang="en-US" sz="1400" b="0" i="0" u="none" strike="noStrike" cap="none" normalizeH="0" baseline="0">
                        <a:ln>
                          <a:noFill/>
                        </a:ln>
                        <a:solidFill>
                          <a:srgbClr val="000090"/>
                        </a:solidFill>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400" u="none" strike="noStrike" cap="none" normalizeH="0" baseline="0">
                          <a:ln>
                            <a:noFill/>
                          </a:ln>
                          <a:effectLst/>
                        </a:rPr>
                        <a:t>Đọc</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400" u="none" strike="noStrike" cap="none" normalizeH="0" baseline="0">
                          <a:ln>
                            <a:noFill/>
                          </a:ln>
                          <a:effectLst/>
                        </a:rPr>
                        <a:t>Ghi</a:t>
                      </a:r>
                      <a:endParaRPr kumimoji="0" lang="en-US" sz="1400" b="0" i="0" u="none" strike="noStrike" cap="none" normalizeH="0" baseline="0">
                        <a:ln>
                          <a:noFill/>
                        </a:ln>
                        <a:solidFill>
                          <a:srgbClr val="000090"/>
                        </a:solidFill>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400" u="none" strike="noStrike" cap="none" normalizeH="0" baseline="0">
                          <a:ln>
                            <a:noFill/>
                          </a:ln>
                          <a:effectLst/>
                        </a:rPr>
                        <a:t>Tần suất (/ngày) / </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400" u="none" strike="noStrike" cap="none" normalizeH="0" baseline="0">
                          <a:ln>
                            <a:noFill/>
                          </a:ln>
                          <a:effectLst/>
                        </a:rPr>
                        <a:t>Bản số t.bình</a:t>
                      </a:r>
                      <a:endParaRPr kumimoji="0" lang="en-US" sz="1400" b="0" i="0" u="none" strike="noStrike" cap="none" normalizeH="0" baseline="0">
                        <a:ln>
                          <a:noFill/>
                        </a:ln>
                        <a:solidFill>
                          <a:srgbClr val="000090"/>
                        </a:solidFill>
                        <a:effectLst/>
                        <a:latin typeface="Calibri"/>
                        <a:ea typeface="ＭＳ Ｐゴシック" charset="0"/>
                        <a:cs typeface="Calibri"/>
                      </a:endParaRPr>
                    </a:p>
                  </a:txBody>
                  <a:tcPr horzOverflow="overflow"/>
                </a:tc>
              </a:tr>
              <a:tr h="80199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a:ln>
                            <a:noFill/>
                          </a:ln>
                          <a:effectLst>
                            <a:outerShdw blurRad="38100" dist="38100" dir="2700000" algn="tl">
                              <a:srgbClr val="DDDDDD"/>
                            </a:outerShdw>
                          </a:effectLst>
                        </a:rPr>
                        <a:t>0</a:t>
                      </a:r>
                      <a:r>
                        <a:rPr kumimoji="0" lang="en-US" sz="1600" u="none" strike="noStrike" cap="none" normalizeH="0" baseline="-30000" dirty="0">
                          <a:ln>
                            <a:noFill/>
                          </a:ln>
                          <a:effectLst>
                            <a:outerShdw blurRad="38100" dist="38100" dir="2700000" algn="tl">
                              <a:srgbClr val="DDDDDD"/>
                            </a:outerShdw>
                          </a:effectLst>
                        </a:rPr>
                        <a:t>1</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Mơ</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tài</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khoản</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Tài khoản</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Khách hàng</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Của</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Kết hợp</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100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100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100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34205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0</a:t>
                      </a:r>
                      <a:r>
                        <a:rPr kumimoji="0" lang="en-US" sz="1600" u="none" strike="noStrike" cap="none" normalizeH="0" baseline="-30000">
                          <a:ln>
                            <a:noFill/>
                          </a:ln>
                          <a:effectLst>
                            <a:outerShdw blurRad="38100" dist="38100" dir="2700000" algn="tl">
                              <a:srgbClr val="DDDDDD"/>
                            </a:outerShdw>
                          </a:effectLst>
                        </a:rPr>
                        <a:t>2</a:t>
                      </a:r>
                      <a:r>
                        <a:rPr kumimoji="0" lang="en-US" sz="1600" u="none" strike="noStrike" cap="none" normalizeH="0" baseline="0">
                          <a:ln>
                            <a:noFill/>
                          </a:ln>
                          <a:effectLst>
                            <a:outerShdw blurRad="38100" dist="38100" dir="2700000" algn="tl">
                              <a:srgbClr val="DDDDDD"/>
                            </a:outerShdw>
                          </a:effectLst>
                        </a:rPr>
                        <a:t>: Đọc cân số khách hàng</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Khách hàng</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Đọc</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3000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106037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0</a:t>
                      </a:r>
                      <a:r>
                        <a:rPr kumimoji="0" lang="en-US" sz="1600" u="none" strike="noStrike" cap="none" normalizeH="0" baseline="-30000">
                          <a:ln>
                            <a:noFill/>
                          </a:ln>
                          <a:effectLst>
                            <a:outerShdw blurRad="38100" dist="38100" dir="2700000" algn="tl">
                              <a:srgbClr val="DDDDDD"/>
                            </a:outerShdw>
                          </a:effectLst>
                        </a:rPr>
                        <a:t>4</a:t>
                      </a:r>
                      <a:r>
                        <a:rPr kumimoji="0" lang="en-US" sz="1600" u="none" strike="noStrike" cap="none" normalizeH="0" baseline="0">
                          <a:ln>
                            <a:noFill/>
                          </a:ln>
                          <a:effectLst>
                            <a:outerShdw blurRad="38100" dist="38100" dir="2700000" algn="tl">
                              <a:srgbClr val="DDDDDD"/>
                            </a:outerShdw>
                          </a:effectLst>
                        </a:rPr>
                        <a:t>: Rút tiền</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Tài khoản</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u="none" strike="noStrike" cap="none" normalizeH="0" baseline="0">
                        <a:ln>
                          <a:noFill/>
                        </a:ln>
                        <a:effectLst>
                          <a:outerShdw blurRad="38100" dist="38100" dir="2700000" algn="tl">
                            <a:srgbClr val="DDDDDD"/>
                          </a:outerShdw>
                        </a:effectLst>
                      </a:endParaRP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Khách hàng</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u="none" strike="noStrike" cap="none" normalizeH="0" baseline="0">
                        <a:ln>
                          <a:noFill/>
                        </a:ln>
                        <a:effectLst>
                          <a:outerShdw blurRad="38100" dist="38100" dir="2700000" algn="tl">
                            <a:srgbClr val="DDDDDD"/>
                          </a:outerShdw>
                        </a:effectLst>
                      </a:endParaRP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Thực thể</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Đọc</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Đọc</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Ghi</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2000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2000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2000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2000</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r>
              <a:tr h="106037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0</a:t>
                      </a:r>
                      <a:r>
                        <a:rPr kumimoji="0" lang="en-US" sz="1600" u="none" strike="noStrike" cap="none" normalizeH="0" baseline="-30000">
                          <a:ln>
                            <a:noFill/>
                          </a:ln>
                          <a:effectLst>
                            <a:outerShdw blurRad="38100" dist="38100" dir="2700000" algn="tl">
                              <a:srgbClr val="DDDDDD"/>
                            </a:outerShdw>
                          </a:effectLst>
                        </a:rPr>
                        <a:t>5</a:t>
                      </a:r>
                      <a:r>
                        <a:rPr kumimoji="0" lang="en-US" sz="1600" u="none" strike="noStrike" cap="none" normalizeH="0" baseline="0">
                          <a:ln>
                            <a:noFill/>
                          </a:ln>
                          <a:effectLst>
                            <a:outerShdw blurRad="38100" dist="38100" dir="2700000" algn="tl">
                              <a:srgbClr val="DDDDDD"/>
                            </a:outerShdw>
                          </a:effectLst>
                        </a:rPr>
                        <a:t>: Gởi tiền</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Tài khoản</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u="none" strike="noStrike" cap="none" normalizeH="0" baseline="0">
                        <a:ln>
                          <a:noFill/>
                        </a:ln>
                        <a:effectLst>
                          <a:outerShdw blurRad="38100" dist="38100" dir="2700000" algn="tl">
                            <a:srgbClr val="DDDDDD"/>
                          </a:outerShdw>
                        </a:effectLst>
                      </a:endParaRP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Khách hàng</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u="none" strike="noStrike" cap="none" normalizeH="0" baseline="0">
                        <a:ln>
                          <a:noFill/>
                        </a:ln>
                        <a:effectLst>
                          <a:outerShdw blurRad="38100" dist="38100" dir="2700000" algn="tl">
                            <a:srgbClr val="DDDDDD"/>
                          </a:outerShdw>
                        </a:effectLst>
                      </a:endParaRP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Thực thể</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Đọc</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Đọc</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Ghi</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a:ln>
                            <a:noFill/>
                          </a:ln>
                          <a:effectLst>
                            <a:outerShdw blurRad="38100" dist="38100" dir="2700000" algn="tl">
                              <a:srgbClr val="DDDDDD"/>
                            </a:outerShdw>
                          </a:effectLst>
                        </a:rPr>
                        <a:t>1000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dirty="0">
                          <a:ln>
                            <a:noFill/>
                          </a:ln>
                          <a:effectLst>
                            <a:outerShdw blurRad="38100" dist="38100" dir="2700000" algn="tl">
                              <a:srgbClr val="DDDDDD"/>
                            </a:outerShdw>
                          </a:effectLst>
                        </a:rPr>
                        <a:t>1000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dirty="0">
                          <a:ln>
                            <a:noFill/>
                          </a:ln>
                          <a:solidFill>
                            <a:srgbClr val="FF6600"/>
                          </a:solidFill>
                          <a:effectLst>
                            <a:outerShdw blurRad="38100" dist="38100" dir="2700000" algn="tl">
                              <a:srgbClr val="DDDDDD"/>
                            </a:outerShdw>
                          </a:effectLst>
                        </a:rPr>
                        <a:t>1000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b="1" u="none" strike="noStrike" cap="none" normalizeH="0" baseline="0" dirty="0">
                          <a:ln>
                            <a:noFill/>
                          </a:ln>
                          <a:solidFill>
                            <a:srgbClr val="FF6600"/>
                          </a:solidFill>
                          <a:effectLst>
                            <a:outerShdw blurRad="38100" dist="38100" dir="2700000" algn="tl">
                              <a:srgbClr val="DDDDDD"/>
                            </a:outerShdw>
                          </a:effectLst>
                        </a:rPr>
                        <a:t>1000</a:t>
                      </a:r>
                      <a:endParaRPr kumimoji="0" lang="en-US" sz="1600" b="1" i="0" u="none" strike="noStrike" cap="none" normalizeH="0" baseline="0" dirty="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r>
            </a:tbl>
          </a:graphicData>
        </a:graphic>
      </p:graphicFrame>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10</a:t>
            </a:fld>
            <a:endParaRPr lang="en-US"/>
          </a:p>
        </p:txBody>
      </p:sp>
    </p:spTree>
    <p:extLst>
      <p:ext uri="{BB962C8B-B14F-4D97-AF65-F5344CB8AC3E}">
        <p14:creationId xmlns:p14="http://schemas.microsoft.com/office/powerpoint/2010/main" val="20447500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4" name="Rectangle 50"/>
          <p:cNvSpPr>
            <a:spLocks noGrp="1" noChangeArrowheads="1"/>
          </p:cNvSpPr>
          <p:nvPr>
            <p:ph type="title"/>
          </p:nvPr>
        </p:nvSpPr>
        <p:spPr/>
        <p:txBody>
          <a:bodyPr/>
          <a:lstStyle/>
          <a:p>
            <a:r>
              <a:rPr lang="en-US"/>
              <a:t>Thiết kế luận lý dữ liệu cấp cao</a:t>
            </a:r>
          </a:p>
        </p:txBody>
      </p:sp>
      <p:sp>
        <p:nvSpPr>
          <p:cNvPr id="16435" name="Rectangle 51"/>
          <p:cNvSpPr>
            <a:spLocks noGrp="1" noChangeArrowheads="1"/>
          </p:cNvSpPr>
          <p:nvPr>
            <p:ph type="body" idx="1"/>
          </p:nvPr>
        </p:nvSpPr>
        <p:spPr/>
        <p:txBody>
          <a:bodyPr/>
          <a:lstStyle/>
          <a:p>
            <a:r>
              <a:rPr lang="en-US"/>
              <a:t>Quyết định về dữ liệu suy diễn – ví dụ:</a:t>
            </a:r>
          </a:p>
          <a:p>
            <a:pPr lvl="1"/>
            <a:r>
              <a:rPr lang="en-US"/>
              <a:t>Các xử lý liên quan – không có dữ liệu suy diễn (B)</a:t>
            </a:r>
          </a:p>
        </p:txBody>
      </p:sp>
      <p:graphicFrame>
        <p:nvGraphicFramePr>
          <p:cNvPr id="16433" name="Group 49"/>
          <p:cNvGraphicFramePr>
            <a:graphicFrameLocks noGrp="1"/>
          </p:cNvGraphicFramePr>
          <p:nvPr>
            <p:ph sz="half" idx="4294967295"/>
            <p:extLst>
              <p:ext uri="{D42A27DB-BD31-4B8C-83A1-F6EECF244321}">
                <p14:modId xmlns:p14="http://schemas.microsoft.com/office/powerpoint/2010/main" val="2457401882"/>
              </p:ext>
            </p:extLst>
          </p:nvPr>
        </p:nvGraphicFramePr>
        <p:xfrm>
          <a:off x="696580" y="2667845"/>
          <a:ext cx="7924800" cy="3627120"/>
        </p:xfrm>
        <a:graphic>
          <a:graphicData uri="http://schemas.openxmlformats.org/drawingml/2006/table">
            <a:tbl>
              <a:tblPr firstRow="1">
                <a:tableStyleId>{FABFCF23-3B69-468F-B69F-88F6DE6A72F2}</a:tableStyleId>
              </a:tblPr>
              <a:tblGrid>
                <a:gridCol w="2971800"/>
                <a:gridCol w="1344613"/>
                <a:gridCol w="1131887"/>
                <a:gridCol w="849313"/>
                <a:gridCol w="1627187"/>
              </a:tblGrid>
              <a:tr h="3984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err="1">
                          <a:ln>
                            <a:noFill/>
                          </a:ln>
                          <a:effectLst>
                            <a:outerShdw blurRad="38100" dist="38100" dir="2700000" algn="tl">
                              <a:srgbClr val="000000"/>
                            </a:outerShdw>
                          </a:effectLst>
                        </a:rPr>
                        <a:t>Tên</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tác</a:t>
                      </a:r>
                      <a:r>
                        <a:rPr kumimoji="0" lang="en-US" sz="1600" u="none" strike="noStrike" cap="none" normalizeH="0" baseline="0" dirty="0">
                          <a:ln>
                            <a:noFill/>
                          </a:ln>
                          <a:effectLst>
                            <a:outerShdw blurRad="38100" dist="38100" dir="2700000" algn="tl">
                              <a:srgbClr val="000000"/>
                            </a:outerShdw>
                          </a:effectLst>
                        </a:rPr>
                        <a:t> vụ</a:t>
                      </a:r>
                      <a:endParaRPr kumimoji="0" lang="en-US" sz="1600" b="0" i="0" u="none" strike="noStrike" cap="none" normalizeH="0" baseline="0" dirty="0">
                        <a:ln>
                          <a:noFill/>
                        </a:ln>
                        <a:solidFill>
                          <a:srgbClr val="000000"/>
                        </a:solidFill>
                        <a:effectLst>
                          <a:outerShdw blurRad="38100" dist="38100" dir="2700000" algn="tl">
                            <a:srgbClr val="000000"/>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err="1">
                          <a:ln>
                            <a:noFill/>
                          </a:ln>
                          <a:effectLst>
                            <a:outerShdw blurRad="38100" dist="38100" dir="2700000" algn="tl">
                              <a:srgbClr val="000000"/>
                            </a:outerShdw>
                          </a:effectLst>
                        </a:rPr>
                        <a:t>Khái</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niệm</a:t>
                      </a:r>
                      <a:endParaRPr kumimoji="0" lang="en-US" sz="1600" b="0" i="0" u="none" strike="noStrike" cap="none" normalizeH="0" baseline="0" dirty="0">
                        <a:ln>
                          <a:noFill/>
                        </a:ln>
                        <a:solidFill>
                          <a:srgbClr val="000000"/>
                        </a:solidFill>
                        <a:effectLst>
                          <a:outerShdw blurRad="38100" dist="38100" dir="2700000" algn="tl">
                            <a:srgbClr val="000000"/>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err="1">
                          <a:ln>
                            <a:noFill/>
                          </a:ln>
                          <a:effectLst>
                            <a:outerShdw blurRad="38100" dist="38100" dir="2700000" algn="tl">
                              <a:srgbClr val="000000"/>
                            </a:outerShdw>
                          </a:effectLst>
                        </a:rPr>
                        <a:t>Loại</a:t>
                      </a:r>
                      <a:endParaRPr kumimoji="0" lang="en-US" sz="1600" b="0" i="0" u="none" strike="noStrike" cap="none" normalizeH="0" baseline="0" dirty="0">
                        <a:ln>
                          <a:noFill/>
                        </a:ln>
                        <a:solidFill>
                          <a:srgbClr val="000000"/>
                        </a:solidFill>
                        <a:effectLst>
                          <a:outerShdw blurRad="38100" dist="38100" dir="2700000" algn="tl">
                            <a:srgbClr val="000000"/>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err="1">
                          <a:ln>
                            <a:noFill/>
                          </a:ln>
                          <a:effectLst>
                            <a:outerShdw blurRad="38100" dist="38100" dir="2700000" algn="tl">
                              <a:srgbClr val="000000"/>
                            </a:outerShdw>
                          </a:effectLst>
                        </a:rPr>
                        <a:t>Đọc</a:t>
                      </a:r>
                      <a:endParaRPr kumimoji="0" lang="en-US" sz="1600" u="none" strike="noStrike" cap="none" normalizeH="0" baseline="0" dirty="0">
                        <a:ln>
                          <a:noFill/>
                        </a:ln>
                        <a:effectLst>
                          <a:outerShdw blurRad="38100" dist="38100" dir="2700000" algn="tl">
                            <a:srgbClr val="000000"/>
                          </a:outerShdw>
                        </a:effectLst>
                      </a:endParaRP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dirty="0" err="1">
                          <a:ln>
                            <a:noFill/>
                          </a:ln>
                          <a:effectLst>
                            <a:outerShdw blurRad="38100" dist="38100" dir="2700000" algn="tl">
                              <a:srgbClr val="000000"/>
                            </a:outerShdw>
                          </a:effectLst>
                        </a:rPr>
                        <a:t>Ghi</a:t>
                      </a:r>
                      <a:endParaRPr kumimoji="0" lang="en-US" sz="1600" b="0" i="0" u="none" strike="noStrike" cap="none" normalizeH="0" baseline="0" dirty="0">
                        <a:ln>
                          <a:noFill/>
                        </a:ln>
                        <a:solidFill>
                          <a:srgbClr val="000000"/>
                        </a:solidFill>
                        <a:effectLst>
                          <a:outerShdw blurRad="38100" dist="38100" dir="2700000" algn="tl">
                            <a:srgbClr val="000000"/>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err="1">
                          <a:ln>
                            <a:noFill/>
                          </a:ln>
                          <a:effectLst>
                            <a:outerShdw blurRad="38100" dist="38100" dir="2700000" algn="tl">
                              <a:srgbClr val="000000"/>
                            </a:outerShdw>
                          </a:effectLst>
                        </a:rPr>
                        <a:t>Tần</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suất</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ngày</a:t>
                      </a:r>
                      <a:r>
                        <a:rPr kumimoji="0" lang="en-US" sz="1600" u="none" strike="noStrike" cap="none" normalizeH="0" baseline="0" dirty="0">
                          <a:ln>
                            <a:noFill/>
                          </a:ln>
                          <a:effectLst>
                            <a:outerShdw blurRad="38100" dist="38100" dir="2700000" algn="tl">
                              <a:srgbClr val="000000"/>
                            </a:outerShdw>
                          </a:effectLst>
                        </a:rPr>
                        <a:t>) / </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dirty="0" err="1">
                          <a:ln>
                            <a:noFill/>
                          </a:ln>
                          <a:effectLst>
                            <a:outerShdw blurRad="38100" dist="38100" dir="2700000" algn="tl">
                              <a:srgbClr val="000000"/>
                            </a:outerShdw>
                          </a:effectLst>
                        </a:rPr>
                        <a:t>Bản</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sô</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t.bình</a:t>
                      </a:r>
                      <a:endParaRPr kumimoji="0" lang="en-US" sz="1600" b="0" i="0" u="none" strike="noStrike" cap="none" normalizeH="0" baseline="0" dirty="0">
                        <a:ln>
                          <a:noFill/>
                        </a:ln>
                        <a:solidFill>
                          <a:srgbClr val="000000"/>
                        </a:solidFill>
                        <a:effectLst>
                          <a:outerShdw blurRad="38100" dist="38100" dir="2700000" algn="tl">
                            <a:srgbClr val="000000"/>
                          </a:outerShdw>
                        </a:effectLst>
                        <a:latin typeface="Calibri"/>
                        <a:ea typeface="ＭＳ Ｐゴシック" charset="0"/>
                        <a:cs typeface="Calibri"/>
                      </a:endParaRPr>
                    </a:p>
                  </a:txBody>
                  <a:tcPr horzOverflow="overflow"/>
                </a:tc>
              </a:tr>
              <a:tr h="5556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0</a:t>
                      </a:r>
                      <a:r>
                        <a:rPr kumimoji="0" lang="en-US" sz="1600" u="none" strike="noStrike" cap="none" normalizeH="0" baseline="-30000">
                          <a:ln>
                            <a:noFill/>
                          </a:ln>
                          <a:effectLst>
                            <a:outerShdw blurRad="38100" dist="38100" dir="2700000" algn="tl">
                              <a:srgbClr val="DDDDDD"/>
                            </a:outerShdw>
                          </a:effectLst>
                        </a:rPr>
                        <a:t>1</a:t>
                      </a:r>
                      <a:r>
                        <a:rPr kumimoji="0" lang="en-US" sz="1600" u="none" strike="noStrike" cap="none" normalizeH="0" baseline="0">
                          <a:ln>
                            <a:noFill/>
                          </a:ln>
                          <a:effectLst>
                            <a:outerShdw blurRad="38100" dist="38100" dir="2700000" algn="tl">
                              <a:srgbClr val="DDDDDD"/>
                            </a:outerShdw>
                          </a:effectLst>
                        </a:rPr>
                        <a:t>: Mở tài khoản</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Tài khoản</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Khách hàng</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Của</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Kết hợp</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100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100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100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80645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0</a:t>
                      </a:r>
                      <a:r>
                        <a:rPr kumimoji="0" lang="en-US" sz="1600" u="none" strike="noStrike" cap="none" normalizeH="0" baseline="-30000">
                          <a:ln>
                            <a:noFill/>
                          </a:ln>
                          <a:effectLst>
                            <a:outerShdw blurRad="38100" dist="38100" dir="2700000" algn="tl">
                              <a:srgbClr val="DDDDDD"/>
                            </a:outerShdw>
                          </a:effectLst>
                        </a:rPr>
                        <a:t>2</a:t>
                      </a:r>
                      <a:r>
                        <a:rPr kumimoji="0" lang="en-US" sz="1600" u="none" strike="noStrike" cap="none" normalizeH="0" baseline="0">
                          <a:ln>
                            <a:noFill/>
                          </a:ln>
                          <a:effectLst>
                            <a:outerShdw blurRad="38100" dist="38100" dir="2700000" algn="tl">
                              <a:srgbClr val="DDDDDD"/>
                            </a:outerShdw>
                          </a:effectLst>
                        </a:rPr>
                        <a:t>: Đọc cân số khách hàng</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Khách hàng</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Tài khoản</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Của</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Thực thể</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Kết hợp</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Đọc</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Đọc</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Đọc</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3000</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3000 x 2 = 6000</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b="1" u="none" strike="noStrike" cap="none" normalizeH="0" baseline="0">
                          <a:ln>
                            <a:noFill/>
                          </a:ln>
                          <a:solidFill>
                            <a:srgbClr val="FF6600"/>
                          </a:solidFill>
                          <a:effectLst>
                            <a:outerShdw blurRad="38100" dist="38100" dir="2700000" algn="tl">
                              <a:srgbClr val="DDDDDD"/>
                            </a:outerShdw>
                          </a:effectLst>
                        </a:rPr>
                        <a:t>3000 x 2 = 6000</a:t>
                      </a:r>
                      <a:endParaRPr kumimoji="0" lang="en-US" sz="1600" b="1" i="0" u="none" strike="noStrike" cap="none" normalizeH="0" baseline="0">
                        <a:ln>
                          <a:noFill/>
                        </a:ln>
                        <a:solidFill>
                          <a:srgbClr val="FF6600"/>
                        </a:solidFill>
                        <a:effectLst>
                          <a:outerShdw blurRad="38100" dist="38100" dir="2700000" algn="tl">
                            <a:srgbClr val="DDDDDD"/>
                          </a:outerShdw>
                        </a:effectLst>
                        <a:latin typeface="Calibri"/>
                        <a:ea typeface="ＭＳ Ｐゴシック" charset="0"/>
                        <a:cs typeface="Calibri"/>
                      </a:endParaRPr>
                    </a:p>
                  </a:txBody>
                  <a:tcPr horzOverflow="overflow"/>
                </a:tc>
              </a:tr>
              <a:tr h="5556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0</a:t>
                      </a:r>
                      <a:r>
                        <a:rPr kumimoji="0" lang="en-US" sz="1600" u="none" strike="noStrike" cap="none" normalizeH="0" baseline="-30000">
                          <a:ln>
                            <a:noFill/>
                          </a:ln>
                          <a:effectLst>
                            <a:outerShdw blurRad="38100" dist="38100" dir="2700000" algn="tl">
                              <a:srgbClr val="DDDDDD"/>
                            </a:outerShdw>
                          </a:effectLst>
                        </a:rPr>
                        <a:t>4</a:t>
                      </a:r>
                      <a:r>
                        <a:rPr kumimoji="0" lang="en-US" sz="1600" u="none" strike="noStrike" cap="none" normalizeH="0" baseline="0">
                          <a:ln>
                            <a:noFill/>
                          </a:ln>
                          <a:effectLst>
                            <a:outerShdw blurRad="38100" dist="38100" dir="2700000" algn="tl">
                              <a:srgbClr val="DDDDDD"/>
                            </a:outerShdw>
                          </a:effectLst>
                        </a:rPr>
                        <a:t>: Rút tiền</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Tài khoản</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Đọc</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2000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2000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5556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0</a:t>
                      </a:r>
                      <a:r>
                        <a:rPr kumimoji="0" lang="en-US" sz="1600" u="none" strike="noStrike" cap="none" normalizeH="0" baseline="-30000">
                          <a:ln>
                            <a:noFill/>
                          </a:ln>
                          <a:effectLst>
                            <a:outerShdw blurRad="38100" dist="38100" dir="2700000" algn="tl">
                              <a:srgbClr val="DDDDDD"/>
                            </a:outerShdw>
                          </a:effectLst>
                        </a:rPr>
                        <a:t>5</a:t>
                      </a:r>
                      <a:r>
                        <a:rPr kumimoji="0" lang="en-US" sz="1600" u="none" strike="noStrike" cap="none" normalizeH="0" baseline="0">
                          <a:ln>
                            <a:noFill/>
                          </a:ln>
                          <a:effectLst>
                            <a:outerShdw blurRad="38100" dist="38100" dir="2700000" algn="tl">
                              <a:srgbClr val="DDDDDD"/>
                            </a:outerShdw>
                          </a:effectLst>
                        </a:rPr>
                        <a:t>: Gởi tiền</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Tài khoản</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Thực thể</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Đọc</a:t>
                      </a:r>
                    </a:p>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a:ln>
                            <a:noFill/>
                          </a:ln>
                          <a:effectLst>
                            <a:outerShdw blurRad="38100" dist="38100" dir="2700000" algn="tl">
                              <a:srgbClr val="DDDDDD"/>
                            </a:outerShdw>
                          </a:effectLst>
                        </a:rPr>
                        <a:t>Ghi</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692275" algn="l"/>
                        </a:tabLst>
                      </a:pPr>
                      <a:r>
                        <a:rPr kumimoji="0" lang="en-US" sz="1600" u="none" strike="noStrike" cap="none" normalizeH="0" baseline="0" dirty="0">
                          <a:ln>
                            <a:noFill/>
                          </a:ln>
                          <a:effectLst>
                            <a:outerShdw blurRad="38100" dist="38100" dir="2700000" algn="tl">
                              <a:srgbClr val="DDDDDD"/>
                            </a:outerShdw>
                          </a:effectLst>
                        </a:rPr>
                        <a:t>1000</a:t>
                      </a:r>
                    </a:p>
                    <a:p>
                      <a:pPr marL="0" marR="0" lvl="0" indent="0" algn="ctr" defTabSz="914400" rtl="0" eaLnBrk="0" fontAlgn="base" latinLnBrk="0" hangingPunct="0">
                        <a:lnSpc>
                          <a:spcPct val="100000"/>
                        </a:lnSpc>
                        <a:spcBef>
                          <a:spcPct val="0"/>
                        </a:spcBef>
                        <a:spcAft>
                          <a:spcPct val="0"/>
                        </a:spcAft>
                        <a:buClrTx/>
                        <a:buSzTx/>
                        <a:buFontTx/>
                        <a:buNone/>
                        <a:tabLst>
                          <a:tab pos="1692275" algn="l"/>
                        </a:tabLst>
                      </a:pPr>
                      <a:r>
                        <a:rPr kumimoji="0" lang="en-US" sz="1600" u="none" strike="noStrike" cap="none" normalizeH="0" baseline="0" dirty="0">
                          <a:ln>
                            <a:noFill/>
                          </a:ln>
                          <a:effectLst>
                            <a:outerShdw blurRad="38100" dist="38100" dir="2700000" algn="tl">
                              <a:srgbClr val="DDDDDD"/>
                            </a:outerShdw>
                          </a:effectLst>
                        </a:rPr>
                        <a:t>1000</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bl>
          </a:graphicData>
        </a:graphic>
      </p:graphicFrame>
      <p:sp>
        <p:nvSpPr>
          <p:cNvPr id="16432" name="Text Box 48"/>
          <p:cNvSpPr txBox="1">
            <a:spLocks noChangeArrowheads="1"/>
          </p:cNvSpPr>
          <p:nvPr/>
        </p:nvSpPr>
        <p:spPr bwMode="auto">
          <a:xfrm>
            <a:off x="2820240" y="6446172"/>
            <a:ext cx="3903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solidFill>
                  <a:srgbClr val="7F460F"/>
                </a:solidFill>
              </a:rPr>
              <a:t>(A) 3000 Đ + 3000 G ~ (B) 12000 Đ</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11</a:t>
            </a:fld>
            <a:endParaRPr lang="en-US"/>
          </a:p>
        </p:txBody>
      </p:sp>
    </p:spTree>
    <p:extLst>
      <p:ext uri="{BB962C8B-B14F-4D97-AF65-F5344CB8AC3E}">
        <p14:creationId xmlns:p14="http://schemas.microsoft.com/office/powerpoint/2010/main" val="38292800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2" name="Rectangle 44"/>
          <p:cNvSpPr>
            <a:spLocks noGrp="1" noChangeArrowheads="1"/>
          </p:cNvSpPr>
          <p:nvPr>
            <p:ph type="title"/>
          </p:nvPr>
        </p:nvSpPr>
        <p:spPr/>
        <p:txBody>
          <a:bodyPr/>
          <a:lstStyle/>
          <a:p>
            <a:r>
              <a:rPr lang="en-US"/>
              <a:t>Thiết kế luận lý dữ liệu cấp cao</a:t>
            </a:r>
          </a:p>
        </p:txBody>
      </p:sp>
      <p:sp>
        <p:nvSpPr>
          <p:cNvPr id="17453" name="Rectangle 45"/>
          <p:cNvSpPr>
            <a:spLocks noGrp="1" noChangeArrowheads="1"/>
          </p:cNvSpPr>
          <p:nvPr>
            <p:ph type="body" idx="1"/>
          </p:nvPr>
        </p:nvSpPr>
        <p:spPr/>
        <p:txBody>
          <a:bodyPr/>
          <a:lstStyle/>
          <a:p>
            <a:r>
              <a:rPr lang="en-US"/>
              <a:t>Quyết định về dữ liệu suy diễn</a:t>
            </a:r>
          </a:p>
          <a:p>
            <a:pPr lvl="1"/>
            <a:r>
              <a:rPr lang="en-US"/>
              <a:t>Nếu (A) &gt;&gt; (B) </a:t>
            </a:r>
            <a:r>
              <a:rPr lang="en-US">
                <a:sym typeface="Wingdings" charset="0"/>
              </a:rPr>
              <a:t> </a:t>
            </a:r>
            <a:r>
              <a:rPr lang="en-US"/>
              <a:t> chọn không có thuộc tính suy diễn (số dư) </a:t>
            </a:r>
            <a:r>
              <a:rPr lang="en-US">
                <a:sym typeface="Wingdings" charset="0"/>
              </a:rPr>
              <a:t> do phải trả chi phí có dữ liệu suy diễn (A) nhiều hơn không có (B)</a:t>
            </a:r>
          </a:p>
          <a:p>
            <a:pPr lvl="1"/>
            <a:r>
              <a:rPr lang="en-US">
                <a:sym typeface="Wingdings" charset="0"/>
              </a:rPr>
              <a:t>Nếu (A) &lt;&lt; (B)  chọn có thuộc tính suy diễn (số dư)</a:t>
            </a:r>
          </a:p>
          <a:p>
            <a:pPr lvl="1"/>
            <a:r>
              <a:rPr lang="en-US">
                <a:sym typeface="Wingdings" charset="0"/>
              </a:rPr>
              <a:t>Ngoài ra: có những nhu cầu phát sinh định tính không thể quyết định bằng phương pháp định lượng</a:t>
            </a:r>
            <a:endParaRPr lang="en-US"/>
          </a:p>
        </p:txBody>
      </p:sp>
      <p:sp>
        <p:nvSpPr>
          <p:cNvPr id="17450" name="Text Box 42"/>
          <p:cNvSpPr txBox="1">
            <a:spLocks noChangeArrowheads="1"/>
          </p:cNvSpPr>
          <p:nvPr/>
        </p:nvSpPr>
        <p:spPr bwMode="auto">
          <a:xfrm>
            <a:off x="2133600" y="5032375"/>
            <a:ext cx="503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400" b="1">
                <a:solidFill>
                  <a:srgbClr val="006600"/>
                </a:solidFill>
              </a:rPr>
              <a:t>(A) 3000 Đ + 3000 G ~ (B) 12000 Đ</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12</a:t>
            </a:fld>
            <a:endParaRPr lang="en-US"/>
          </a:p>
        </p:txBody>
      </p:sp>
    </p:spTree>
    <p:extLst>
      <p:ext uri="{BB962C8B-B14F-4D97-AF65-F5344CB8AC3E}">
        <p14:creationId xmlns:p14="http://schemas.microsoft.com/office/powerpoint/2010/main" val="3391562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4" name="Rectangle 32"/>
          <p:cNvSpPr>
            <a:spLocks noGrp="1" noChangeArrowheads="1"/>
          </p:cNvSpPr>
          <p:nvPr>
            <p:ph type="title"/>
          </p:nvPr>
        </p:nvSpPr>
        <p:spPr/>
        <p:txBody>
          <a:bodyPr/>
          <a:lstStyle/>
          <a:p>
            <a:r>
              <a:rPr lang="en-US"/>
              <a:t>Thiết kế luận lý dữ liệu cấp cao</a:t>
            </a:r>
          </a:p>
        </p:txBody>
      </p:sp>
      <p:sp>
        <p:nvSpPr>
          <p:cNvPr id="18465" name="Rectangle 33"/>
          <p:cNvSpPr>
            <a:spLocks noGrp="1" noChangeArrowheads="1"/>
          </p:cNvSpPr>
          <p:nvPr>
            <p:ph type="body" idx="1"/>
          </p:nvPr>
        </p:nvSpPr>
        <p:spPr/>
        <p:txBody>
          <a:bodyPr/>
          <a:lstStyle/>
          <a:p>
            <a:r>
              <a:rPr lang="en-US"/>
              <a:t>Chuyển đổi tổng quát hóa và tập con</a:t>
            </a:r>
          </a:p>
          <a:p>
            <a:pPr lvl="1"/>
            <a:r>
              <a:rPr lang="en-US"/>
              <a:t>Cần thiết khi: mô hình cài đặt không hỗ trợ cho vấn đề về tổng quát hóa, thừa kế</a:t>
            </a:r>
          </a:p>
          <a:p>
            <a:pPr lvl="2"/>
            <a:r>
              <a:rPr lang="en-US"/>
              <a:t>Ví dụ: mô hình quan hệ, mô hình mạng, mô hình phân cấp,…</a:t>
            </a:r>
          </a:p>
          <a:p>
            <a:pPr lvl="1"/>
            <a:r>
              <a:rPr lang="en-US"/>
              <a:t>Các việc cần xem xét:</a:t>
            </a:r>
          </a:p>
          <a:p>
            <a:pPr lvl="2"/>
            <a:r>
              <a:rPr lang="en-US"/>
              <a:t>Các đặc trưng kế thừa (thuộc tính, định danh, mối kết hợp) của thực thể chuyên biệt từ thực thể tổng quát.</a:t>
            </a:r>
          </a:p>
          <a:p>
            <a:pPr lvl="2"/>
            <a:r>
              <a:rPr lang="en-US"/>
              <a:t>Mối kết hợp tổng quát hóa (Is A).</a:t>
            </a:r>
          </a:p>
          <a:p>
            <a:pPr lvl="2"/>
            <a:r>
              <a:rPr lang="en-US">
                <a:solidFill>
                  <a:srgbClr val="FF0000"/>
                </a:solidFill>
              </a:rPr>
              <a:t>Có 3 phương án.</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13</a:t>
            </a:fld>
            <a:endParaRPr lang="en-US"/>
          </a:p>
        </p:txBody>
      </p:sp>
    </p:spTree>
    <p:extLst>
      <p:ext uri="{BB962C8B-B14F-4D97-AF65-F5344CB8AC3E}">
        <p14:creationId xmlns:p14="http://schemas.microsoft.com/office/powerpoint/2010/main" val="3426103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65">
                                            <p:txEl>
                                              <p:pRg st="3" end="3"/>
                                            </p:txEl>
                                          </p:spTgt>
                                        </p:tgtEl>
                                        <p:attrNameLst>
                                          <p:attrName>style.visibility</p:attrName>
                                        </p:attrNameLst>
                                      </p:cBhvr>
                                      <p:to>
                                        <p:strVal val="visible"/>
                                      </p:to>
                                    </p:set>
                                    <p:animEffect transition="in" filter="dissolve">
                                      <p:cBhvr>
                                        <p:cTn id="7" dur="500"/>
                                        <p:tgtEl>
                                          <p:spTgt spid="18465">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465">
                                            <p:txEl>
                                              <p:pRg st="4" end="4"/>
                                            </p:txEl>
                                          </p:spTgt>
                                        </p:tgtEl>
                                        <p:attrNameLst>
                                          <p:attrName>style.visibility</p:attrName>
                                        </p:attrNameLst>
                                      </p:cBhvr>
                                      <p:to>
                                        <p:strVal val="visible"/>
                                      </p:to>
                                    </p:set>
                                    <p:animEffect transition="in" filter="dissolve">
                                      <p:cBhvr>
                                        <p:cTn id="10" dur="500"/>
                                        <p:tgtEl>
                                          <p:spTgt spid="18465">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465">
                                            <p:txEl>
                                              <p:pRg st="5" end="5"/>
                                            </p:txEl>
                                          </p:spTgt>
                                        </p:tgtEl>
                                        <p:attrNameLst>
                                          <p:attrName>style.visibility</p:attrName>
                                        </p:attrNameLst>
                                      </p:cBhvr>
                                      <p:to>
                                        <p:strVal val="visible"/>
                                      </p:to>
                                    </p:set>
                                    <p:animEffect transition="in" filter="dissolve">
                                      <p:cBhvr>
                                        <p:cTn id="13" dur="500"/>
                                        <p:tgtEl>
                                          <p:spTgt spid="18465">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8465">
                                            <p:txEl>
                                              <p:pRg st="6" end="6"/>
                                            </p:txEl>
                                          </p:spTgt>
                                        </p:tgtEl>
                                        <p:attrNameLst>
                                          <p:attrName>style.visibility</p:attrName>
                                        </p:attrNameLst>
                                      </p:cBhvr>
                                      <p:to>
                                        <p:strVal val="visible"/>
                                      </p:to>
                                    </p:set>
                                    <p:animEffect transition="in" filter="dissolve">
                                      <p:cBhvr>
                                        <p:cTn id="16" dur="500"/>
                                        <p:tgtEl>
                                          <p:spTgt spid="184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6" name="Rectangle 80"/>
          <p:cNvSpPr>
            <a:spLocks noGrp="1" noChangeArrowheads="1"/>
          </p:cNvSpPr>
          <p:nvPr>
            <p:ph type="title"/>
          </p:nvPr>
        </p:nvSpPr>
        <p:spPr/>
        <p:txBody>
          <a:bodyPr/>
          <a:lstStyle/>
          <a:p>
            <a:r>
              <a:rPr lang="en-US"/>
              <a:t>Thiết kế luận lý dữ liệu cấp cao</a:t>
            </a:r>
          </a:p>
        </p:txBody>
      </p:sp>
      <p:sp>
        <p:nvSpPr>
          <p:cNvPr id="19537" name="Rectangle 81"/>
          <p:cNvSpPr>
            <a:spLocks noGrp="1" noChangeArrowheads="1"/>
          </p:cNvSpPr>
          <p:nvPr>
            <p:ph type="body" idx="1"/>
          </p:nvPr>
        </p:nvSpPr>
        <p:spPr/>
        <p:txBody>
          <a:bodyPr/>
          <a:lstStyle/>
          <a:p>
            <a:r>
              <a:rPr lang="en-US" dirty="0" err="1"/>
              <a:t>Dùng</a:t>
            </a:r>
            <a:r>
              <a:rPr lang="en-US" dirty="0"/>
              <a:t> </a:t>
            </a:r>
            <a:r>
              <a:rPr lang="en-US" dirty="0" err="1"/>
              <a:t>thực</a:t>
            </a:r>
            <a:r>
              <a:rPr lang="en-US" dirty="0"/>
              <a:t> </a:t>
            </a:r>
            <a:r>
              <a:rPr lang="en-US" dirty="0" err="1"/>
              <a:t>thể</a:t>
            </a:r>
            <a:r>
              <a:rPr lang="en-US" dirty="0"/>
              <a:t> </a:t>
            </a:r>
            <a:r>
              <a:rPr lang="en-US" dirty="0" err="1"/>
              <a:t>tổng</a:t>
            </a:r>
            <a:r>
              <a:rPr lang="en-US" dirty="0"/>
              <a:t> </a:t>
            </a:r>
            <a:r>
              <a:rPr lang="en-US" dirty="0" err="1"/>
              <a:t>quát</a:t>
            </a:r>
            <a:endParaRPr lang="en-US" dirty="0"/>
          </a:p>
          <a:p>
            <a:pPr lvl="1"/>
            <a:endParaRPr lang="en-US" dirty="0"/>
          </a:p>
        </p:txBody>
      </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14</a:t>
            </a:fld>
            <a:endParaRPr lang="en-US"/>
          </a:p>
        </p:txBody>
      </p:sp>
      <p:grpSp>
        <p:nvGrpSpPr>
          <p:cNvPr id="2" name="Group 1"/>
          <p:cNvGrpSpPr/>
          <p:nvPr/>
        </p:nvGrpSpPr>
        <p:grpSpPr>
          <a:xfrm>
            <a:off x="560387" y="2203135"/>
            <a:ext cx="8305800" cy="2286000"/>
            <a:chOff x="533400" y="1752600"/>
            <a:chExt cx="8305800" cy="2286000"/>
          </a:xfrm>
        </p:grpSpPr>
        <p:sp>
          <p:nvSpPr>
            <p:cNvPr id="19487" name="Rectangle 31"/>
            <p:cNvSpPr>
              <a:spLocks noChangeArrowheads="1"/>
            </p:cNvSpPr>
            <p:nvPr/>
          </p:nvSpPr>
          <p:spPr bwMode="auto">
            <a:xfrm>
              <a:off x="2667000" y="18288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sp>
          <p:nvSpPr>
            <p:cNvPr id="19488" name="Rectangle 32"/>
            <p:cNvSpPr>
              <a:spLocks noChangeArrowheads="1"/>
            </p:cNvSpPr>
            <p:nvPr/>
          </p:nvSpPr>
          <p:spPr bwMode="auto">
            <a:xfrm>
              <a:off x="1676400" y="28194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sp>
          <p:nvSpPr>
            <p:cNvPr id="19489" name="Rectangle 33"/>
            <p:cNvSpPr>
              <a:spLocks noChangeArrowheads="1"/>
            </p:cNvSpPr>
            <p:nvPr/>
          </p:nvSpPr>
          <p:spPr bwMode="auto">
            <a:xfrm>
              <a:off x="3352800" y="28194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19490" name="Line 34"/>
            <p:cNvSpPr>
              <a:spLocks noChangeShapeType="1"/>
            </p:cNvSpPr>
            <p:nvPr/>
          </p:nvSpPr>
          <p:spPr bwMode="auto">
            <a:xfrm>
              <a:off x="2057400" y="259080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9491" name="Line 35"/>
            <p:cNvSpPr>
              <a:spLocks noChangeShapeType="1"/>
            </p:cNvSpPr>
            <p:nvPr/>
          </p:nvSpPr>
          <p:spPr bwMode="auto">
            <a:xfrm flipV="1">
              <a:off x="2971800" y="22098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9492" name="Line 36"/>
            <p:cNvSpPr>
              <a:spLocks noChangeShapeType="1"/>
            </p:cNvSpPr>
            <p:nvPr/>
          </p:nvSpPr>
          <p:spPr bwMode="auto">
            <a:xfrm>
              <a:off x="2057400" y="25908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9493" name="Line 37"/>
            <p:cNvSpPr>
              <a:spLocks noChangeShapeType="1"/>
            </p:cNvSpPr>
            <p:nvPr/>
          </p:nvSpPr>
          <p:spPr bwMode="auto">
            <a:xfrm>
              <a:off x="3733800" y="25908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19494" name="Group 38"/>
            <p:cNvGrpSpPr>
              <a:grpSpLocks/>
            </p:cNvGrpSpPr>
            <p:nvPr/>
          </p:nvGrpSpPr>
          <p:grpSpPr bwMode="auto">
            <a:xfrm>
              <a:off x="3327400" y="1797050"/>
              <a:ext cx="538163" cy="125413"/>
              <a:chOff x="9000" y="9829"/>
              <a:chExt cx="736" cy="178"/>
            </a:xfrm>
          </p:grpSpPr>
          <p:sp>
            <p:nvSpPr>
              <p:cNvPr id="19495" name="Line 3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9496" name="Oval 4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19497" name="Text Box 41"/>
            <p:cNvSpPr txBox="1">
              <a:spLocks noChangeArrowheads="1"/>
            </p:cNvSpPr>
            <p:nvPr/>
          </p:nvSpPr>
          <p:spPr bwMode="auto">
            <a:xfrm>
              <a:off x="3886200" y="17526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19498" name="Group 42"/>
            <p:cNvGrpSpPr>
              <a:grpSpLocks/>
            </p:cNvGrpSpPr>
            <p:nvPr/>
          </p:nvGrpSpPr>
          <p:grpSpPr bwMode="auto">
            <a:xfrm>
              <a:off x="4013200" y="2863850"/>
              <a:ext cx="538163" cy="125413"/>
              <a:chOff x="9000" y="9829"/>
              <a:chExt cx="736" cy="178"/>
            </a:xfrm>
          </p:grpSpPr>
          <p:sp>
            <p:nvSpPr>
              <p:cNvPr id="19499" name="Line 4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9500" name="Oval 4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19501" name="Text Box 45"/>
            <p:cNvSpPr txBox="1">
              <a:spLocks noChangeArrowheads="1"/>
            </p:cNvSpPr>
            <p:nvPr/>
          </p:nvSpPr>
          <p:spPr bwMode="auto">
            <a:xfrm>
              <a:off x="4572000" y="2819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grpSp>
          <p:nvGrpSpPr>
            <p:cNvPr id="19502" name="Group 46"/>
            <p:cNvGrpSpPr>
              <a:grpSpLocks/>
            </p:cNvGrpSpPr>
            <p:nvPr/>
          </p:nvGrpSpPr>
          <p:grpSpPr bwMode="auto">
            <a:xfrm>
              <a:off x="2336800" y="2863850"/>
              <a:ext cx="538163" cy="125413"/>
              <a:chOff x="9000" y="9829"/>
              <a:chExt cx="736" cy="178"/>
            </a:xfrm>
          </p:grpSpPr>
          <p:sp>
            <p:nvSpPr>
              <p:cNvPr id="19503" name="Line 4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9504" name="Oval 4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19505" name="Text Box 49"/>
            <p:cNvSpPr txBox="1">
              <a:spLocks noChangeArrowheads="1"/>
            </p:cNvSpPr>
            <p:nvPr/>
          </p:nvSpPr>
          <p:spPr bwMode="auto">
            <a:xfrm>
              <a:off x="2895600" y="2819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19506" name="Rectangle 50"/>
            <p:cNvSpPr>
              <a:spLocks noChangeArrowheads="1"/>
            </p:cNvSpPr>
            <p:nvPr/>
          </p:nvSpPr>
          <p:spPr bwMode="auto">
            <a:xfrm>
              <a:off x="533400" y="35814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19507" name="AutoShape 51"/>
            <p:cNvSpPr>
              <a:spLocks noChangeArrowheads="1"/>
            </p:cNvSpPr>
            <p:nvPr/>
          </p:nvSpPr>
          <p:spPr bwMode="auto">
            <a:xfrm>
              <a:off x="1600200" y="35052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19508" name="Line 52"/>
            <p:cNvSpPr>
              <a:spLocks noChangeShapeType="1"/>
            </p:cNvSpPr>
            <p:nvPr/>
          </p:nvSpPr>
          <p:spPr bwMode="auto">
            <a:xfrm>
              <a:off x="1219200" y="377666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9509" name="Line 53"/>
            <p:cNvSpPr>
              <a:spLocks noChangeShapeType="1"/>
            </p:cNvSpPr>
            <p:nvPr/>
          </p:nvSpPr>
          <p:spPr bwMode="auto">
            <a:xfrm flipV="1">
              <a:off x="1905000" y="32004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9512" name="Rectangle 56"/>
            <p:cNvSpPr>
              <a:spLocks noChangeArrowheads="1"/>
            </p:cNvSpPr>
            <p:nvPr/>
          </p:nvSpPr>
          <p:spPr bwMode="auto">
            <a:xfrm>
              <a:off x="7210425" y="21336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sp>
          <p:nvSpPr>
            <p:cNvPr id="19513" name="Rectangle 57"/>
            <p:cNvSpPr>
              <a:spLocks noChangeArrowheads="1"/>
            </p:cNvSpPr>
            <p:nvPr/>
          </p:nvSpPr>
          <p:spPr bwMode="auto">
            <a:xfrm>
              <a:off x="5153025" y="21336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19514" name="AutoShape 58"/>
            <p:cNvSpPr>
              <a:spLocks noChangeArrowheads="1"/>
            </p:cNvSpPr>
            <p:nvPr/>
          </p:nvSpPr>
          <p:spPr bwMode="auto">
            <a:xfrm>
              <a:off x="6219825" y="20574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19515" name="Line 59"/>
            <p:cNvSpPr>
              <a:spLocks noChangeShapeType="1"/>
            </p:cNvSpPr>
            <p:nvPr/>
          </p:nvSpPr>
          <p:spPr bwMode="auto">
            <a:xfrm>
              <a:off x="5838825" y="232886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19516" name="Line 60"/>
            <p:cNvSpPr>
              <a:spLocks noChangeShapeType="1"/>
            </p:cNvSpPr>
            <p:nvPr/>
          </p:nvSpPr>
          <p:spPr bwMode="auto">
            <a:xfrm>
              <a:off x="6829425" y="232886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19517" name="Group 61"/>
            <p:cNvGrpSpPr>
              <a:grpSpLocks/>
            </p:cNvGrpSpPr>
            <p:nvPr/>
          </p:nvGrpSpPr>
          <p:grpSpPr bwMode="auto">
            <a:xfrm>
              <a:off x="7891463" y="2101850"/>
              <a:ext cx="538162" cy="125413"/>
              <a:chOff x="9000" y="9829"/>
              <a:chExt cx="736" cy="178"/>
            </a:xfrm>
          </p:grpSpPr>
          <p:sp>
            <p:nvSpPr>
              <p:cNvPr id="19518" name="Line 6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9519" name="Oval 6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19520" name="Text Box 64"/>
            <p:cNvSpPr txBox="1">
              <a:spLocks noChangeArrowheads="1"/>
            </p:cNvSpPr>
            <p:nvPr/>
          </p:nvSpPr>
          <p:spPr bwMode="auto">
            <a:xfrm>
              <a:off x="8458200" y="2057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19521" name="Group 65"/>
            <p:cNvGrpSpPr>
              <a:grpSpLocks/>
            </p:cNvGrpSpPr>
            <p:nvPr/>
          </p:nvGrpSpPr>
          <p:grpSpPr bwMode="auto">
            <a:xfrm>
              <a:off x="7896225" y="2330450"/>
              <a:ext cx="538163" cy="125413"/>
              <a:chOff x="9000" y="9829"/>
              <a:chExt cx="736" cy="178"/>
            </a:xfrm>
          </p:grpSpPr>
          <p:sp>
            <p:nvSpPr>
              <p:cNvPr id="19522" name="Line 6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9523" name="Oval 6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19524" name="Text Box 68"/>
            <p:cNvSpPr txBox="1">
              <a:spLocks noChangeArrowheads="1"/>
            </p:cNvSpPr>
            <p:nvPr/>
          </p:nvSpPr>
          <p:spPr bwMode="auto">
            <a:xfrm>
              <a:off x="8455025" y="2286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grpSp>
          <p:nvGrpSpPr>
            <p:cNvPr id="19525" name="Group 69"/>
            <p:cNvGrpSpPr>
              <a:grpSpLocks/>
            </p:cNvGrpSpPr>
            <p:nvPr/>
          </p:nvGrpSpPr>
          <p:grpSpPr bwMode="auto">
            <a:xfrm rot="1557088">
              <a:off x="7870825" y="2559050"/>
              <a:ext cx="538163" cy="125413"/>
              <a:chOff x="9000" y="9829"/>
              <a:chExt cx="736" cy="178"/>
            </a:xfrm>
          </p:grpSpPr>
          <p:sp>
            <p:nvSpPr>
              <p:cNvPr id="19526" name="Line 7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9527" name="Oval 7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19528" name="Text Box 72"/>
            <p:cNvSpPr txBox="1">
              <a:spLocks noChangeArrowheads="1"/>
            </p:cNvSpPr>
            <p:nvPr/>
          </p:nvSpPr>
          <p:spPr bwMode="auto">
            <a:xfrm>
              <a:off x="8429625" y="2590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sp>
          <p:nvSpPr>
            <p:cNvPr id="19529" name="AutoShape 73"/>
            <p:cNvSpPr>
              <a:spLocks noChangeArrowheads="1"/>
            </p:cNvSpPr>
            <p:nvPr/>
          </p:nvSpPr>
          <p:spPr bwMode="auto">
            <a:xfrm>
              <a:off x="4343400" y="2362200"/>
              <a:ext cx="533400" cy="304800"/>
            </a:xfrm>
            <a:prstGeom prst="right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19530" name="Group 74"/>
            <p:cNvGrpSpPr>
              <a:grpSpLocks/>
            </p:cNvGrpSpPr>
            <p:nvPr/>
          </p:nvGrpSpPr>
          <p:grpSpPr bwMode="auto">
            <a:xfrm rot="2935472">
              <a:off x="7315200" y="2667000"/>
              <a:ext cx="538163" cy="125413"/>
              <a:chOff x="9000" y="9829"/>
              <a:chExt cx="736" cy="178"/>
            </a:xfrm>
          </p:grpSpPr>
          <p:sp>
            <p:nvSpPr>
              <p:cNvPr id="19531" name="Line 7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9532" name="Oval 7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19533" name="Text Box 77"/>
            <p:cNvSpPr txBox="1">
              <a:spLocks noChangeArrowheads="1"/>
            </p:cNvSpPr>
            <p:nvPr/>
          </p:nvSpPr>
          <p:spPr bwMode="auto">
            <a:xfrm>
              <a:off x="7848600" y="28194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FF0000"/>
                  </a:solidFill>
                  <a:cs typeface="Times New Roman" charset="0"/>
                </a:rPr>
                <a:t>Loại E</a:t>
              </a:r>
              <a:endParaRPr lang="en-US" sz="1400">
                <a:solidFill>
                  <a:srgbClr val="FF0000"/>
                </a:solidFill>
              </a:endParaRPr>
            </a:p>
          </p:txBody>
        </p:sp>
      </p:grpSp>
      <p:sp>
        <p:nvSpPr>
          <p:cNvPr id="19534" name="Text Box 78"/>
          <p:cNvSpPr txBox="1">
            <a:spLocks noChangeArrowheads="1"/>
          </p:cNvSpPr>
          <p:nvPr/>
        </p:nvSpPr>
        <p:spPr bwMode="auto">
          <a:xfrm>
            <a:off x="712787" y="4812098"/>
            <a:ext cx="7772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2000" b="1" u="sng">
                <a:solidFill>
                  <a:schemeClr val="accent5">
                    <a:lumMod val="50000"/>
                  </a:schemeClr>
                </a:solidFill>
                <a:latin typeface="+mj-lt"/>
              </a:rPr>
              <a:t>Cách thực hiện: </a:t>
            </a:r>
          </a:p>
          <a:p>
            <a:pPr algn="l" eaLnBrk="0" hangingPunct="0"/>
            <a:r>
              <a:rPr lang="en-US" sz="2000">
                <a:latin typeface="+mj-lt"/>
              </a:rPr>
              <a:t>- Các đặc trưng của các thực thể chuyên biệt sẽ được chuyển qua thực thể tổng quát</a:t>
            </a:r>
          </a:p>
          <a:p>
            <a:pPr algn="l" eaLnBrk="0" hangingPunct="0">
              <a:buFontTx/>
              <a:buChar char="-"/>
            </a:pPr>
            <a:r>
              <a:rPr lang="en-US" sz="2000">
                <a:latin typeface="+mj-lt"/>
              </a:rPr>
              <a:t> Thêm vào một thuộc tính phân lọai (</a:t>
            </a:r>
            <a:r>
              <a:rPr lang="en-US" sz="2000" i="1">
                <a:solidFill>
                  <a:schemeClr val="accent6">
                    <a:lumMod val="75000"/>
                  </a:schemeClr>
                </a:solidFill>
                <a:latin typeface="+mj-lt"/>
              </a:rPr>
              <a:t>hoặc một tực thể</a:t>
            </a:r>
            <a:r>
              <a:rPr lang="en-US" sz="2000">
                <a:latin typeface="+mj-lt"/>
              </a:rPr>
              <a:t>) </a:t>
            </a:r>
            <a:r>
              <a:rPr lang="en-US" sz="2000" b="1">
                <a:latin typeface="+mj-lt"/>
              </a:rPr>
              <a:t>loại E</a:t>
            </a:r>
          </a:p>
          <a:p>
            <a:pPr algn="l" eaLnBrk="0" hangingPunct="0">
              <a:buFontTx/>
              <a:buChar char="-"/>
            </a:pPr>
            <a:r>
              <a:rPr lang="en-US" sz="2000">
                <a:latin typeface="+mj-lt"/>
              </a:rPr>
              <a:t> Loại bỏ các thực thể chuyên biệt</a:t>
            </a:r>
          </a:p>
        </p:txBody>
      </p:sp>
    </p:spTree>
    <p:extLst>
      <p:ext uri="{BB962C8B-B14F-4D97-AF65-F5344CB8AC3E}">
        <p14:creationId xmlns:p14="http://schemas.microsoft.com/office/powerpoint/2010/main" val="41817076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6" name="Rectangle 66"/>
          <p:cNvSpPr>
            <a:spLocks noGrp="1" noChangeArrowheads="1"/>
          </p:cNvSpPr>
          <p:nvPr>
            <p:ph type="title"/>
          </p:nvPr>
        </p:nvSpPr>
        <p:spPr/>
        <p:txBody>
          <a:bodyPr/>
          <a:lstStyle/>
          <a:p>
            <a:r>
              <a:rPr lang="en-US"/>
              <a:t>Thiết kế luận lý dữ liệu cấp cao</a:t>
            </a:r>
          </a:p>
        </p:txBody>
      </p:sp>
      <p:sp>
        <p:nvSpPr>
          <p:cNvPr id="20547" name="Rectangle 67"/>
          <p:cNvSpPr>
            <a:spLocks noGrp="1" noChangeArrowheads="1"/>
          </p:cNvSpPr>
          <p:nvPr>
            <p:ph type="body" idx="1"/>
          </p:nvPr>
        </p:nvSpPr>
        <p:spPr/>
        <p:txBody>
          <a:bodyPr/>
          <a:lstStyle/>
          <a:p>
            <a:r>
              <a:rPr lang="en-US" dirty="0" err="1"/>
              <a:t>Dùng</a:t>
            </a:r>
            <a:r>
              <a:rPr lang="en-US" dirty="0"/>
              <a:t> </a:t>
            </a:r>
            <a:r>
              <a:rPr lang="en-US" dirty="0" err="1"/>
              <a:t>thực</a:t>
            </a:r>
            <a:r>
              <a:rPr lang="en-US" dirty="0"/>
              <a:t> </a:t>
            </a:r>
            <a:r>
              <a:rPr lang="en-US" dirty="0" err="1"/>
              <a:t>thể</a:t>
            </a:r>
            <a:r>
              <a:rPr lang="en-US" dirty="0"/>
              <a:t> </a:t>
            </a:r>
            <a:r>
              <a:rPr lang="en-US" dirty="0" err="1"/>
              <a:t>tổng</a:t>
            </a:r>
            <a:r>
              <a:rPr lang="en-US" dirty="0"/>
              <a:t> </a:t>
            </a:r>
            <a:r>
              <a:rPr lang="en-US" dirty="0" err="1"/>
              <a:t>quát</a:t>
            </a:r>
            <a:endParaRPr lang="en-US" dirty="0"/>
          </a:p>
          <a:p>
            <a:pPr lvl="1"/>
            <a:r>
              <a:rPr lang="en-US" dirty="0"/>
              <a:t>MGT(</a:t>
            </a:r>
            <a:r>
              <a:rPr lang="en-US" dirty="0" err="1"/>
              <a:t>LoạiE</a:t>
            </a:r>
            <a:r>
              <a:rPr lang="en-US" dirty="0"/>
              <a:t>) </a:t>
            </a:r>
            <a:r>
              <a:rPr lang="en-US" dirty="0">
                <a:sym typeface="Symbol" charset="0"/>
              </a:rPr>
              <a:t> {E, E1, E2, E1E2}  {0,1,2,3}</a:t>
            </a:r>
          </a:p>
          <a:p>
            <a:pPr lvl="1"/>
            <a:r>
              <a:rPr lang="en-US" dirty="0" err="1">
                <a:sym typeface="Symbol" charset="0"/>
              </a:rPr>
              <a:t>Biểu</a:t>
            </a:r>
            <a:r>
              <a:rPr lang="en-US" dirty="0">
                <a:sym typeface="Symbol" charset="0"/>
              </a:rPr>
              <a:t> </a:t>
            </a:r>
            <a:r>
              <a:rPr lang="en-US" dirty="0" err="1">
                <a:sym typeface="Symbol" charset="0"/>
              </a:rPr>
              <a:t>diễn</a:t>
            </a:r>
            <a:r>
              <a:rPr lang="en-US" dirty="0">
                <a:sym typeface="Symbol" charset="0"/>
              </a:rPr>
              <a:t> </a:t>
            </a:r>
            <a:r>
              <a:rPr lang="en-US" dirty="0" err="1">
                <a:sym typeface="Symbol" charset="0"/>
              </a:rPr>
              <a:t>sự</a:t>
            </a:r>
            <a:r>
              <a:rPr lang="en-US" dirty="0">
                <a:sym typeface="Symbol" charset="0"/>
              </a:rPr>
              <a:t> </a:t>
            </a:r>
            <a:r>
              <a:rPr lang="en-US" dirty="0" err="1">
                <a:sym typeface="Symbol" charset="0"/>
              </a:rPr>
              <a:t>tượng</a:t>
            </a:r>
            <a:r>
              <a:rPr lang="en-US" dirty="0">
                <a:sym typeface="Symbol" charset="0"/>
              </a:rPr>
              <a:t> </a:t>
            </a:r>
            <a:r>
              <a:rPr lang="en-US" dirty="0" err="1">
                <a:sym typeface="Symbol" charset="0"/>
              </a:rPr>
              <a:t>quan</a:t>
            </a:r>
            <a:r>
              <a:rPr lang="en-US" dirty="0">
                <a:sym typeface="Symbol" charset="0"/>
              </a:rPr>
              <a:t>:</a:t>
            </a:r>
          </a:p>
          <a:p>
            <a:pPr lvl="2"/>
            <a:r>
              <a:rPr lang="en-US" dirty="0">
                <a:sym typeface="Symbol" charset="0"/>
              </a:rPr>
              <a:t>(</a:t>
            </a:r>
            <a:r>
              <a:rPr lang="en-US" dirty="0" err="1">
                <a:sym typeface="Symbol" charset="0"/>
              </a:rPr>
              <a:t>t,e</a:t>
            </a:r>
            <a:r>
              <a:rPr lang="en-US" dirty="0">
                <a:sym typeface="Symbol" charset="0"/>
              </a:rPr>
              <a:t>): </a:t>
            </a:r>
            <a:r>
              <a:rPr lang="en-US" dirty="0">
                <a:sym typeface="Wingdings" charset="0"/>
              </a:rPr>
              <a:t> </a:t>
            </a:r>
            <a:r>
              <a:rPr lang="en-US" dirty="0" err="1">
                <a:sym typeface="Wingdings" charset="0"/>
              </a:rPr>
              <a:t>Ràng</a:t>
            </a:r>
            <a:r>
              <a:rPr lang="en-US" dirty="0">
                <a:sym typeface="Wingdings" charset="0"/>
              </a:rPr>
              <a:t> </a:t>
            </a:r>
            <a:r>
              <a:rPr lang="en-US" dirty="0" err="1">
                <a:sym typeface="Wingdings" charset="0"/>
              </a:rPr>
              <a:t>buộc</a:t>
            </a:r>
            <a:r>
              <a:rPr lang="en-US" dirty="0">
                <a:sym typeface="Wingdings" charset="0"/>
              </a:rPr>
              <a:t> MGT(</a:t>
            </a:r>
            <a:r>
              <a:rPr lang="en-US" dirty="0" err="1">
                <a:sym typeface="Wingdings" charset="0"/>
              </a:rPr>
              <a:t>LoạiE</a:t>
            </a:r>
            <a:r>
              <a:rPr lang="en-US" dirty="0">
                <a:sym typeface="Wingdings" charset="0"/>
              </a:rPr>
              <a:t>) </a:t>
            </a:r>
            <a:r>
              <a:rPr lang="en-US" dirty="0">
                <a:sym typeface="Symbol" charset="0"/>
              </a:rPr>
              <a:t> {E1, E2}</a:t>
            </a:r>
          </a:p>
          <a:p>
            <a:pPr lvl="2"/>
            <a:r>
              <a:rPr lang="en-US" dirty="0">
                <a:sym typeface="Symbol" charset="0"/>
              </a:rPr>
              <a:t>(</a:t>
            </a:r>
            <a:r>
              <a:rPr lang="en-US" dirty="0" err="1">
                <a:sym typeface="Symbol" charset="0"/>
              </a:rPr>
              <a:t>t,o</a:t>
            </a:r>
            <a:r>
              <a:rPr lang="en-US" dirty="0">
                <a:sym typeface="Symbol" charset="0"/>
              </a:rPr>
              <a:t>): </a:t>
            </a:r>
            <a:r>
              <a:rPr lang="en-US" dirty="0">
                <a:sym typeface="Wingdings" charset="0"/>
              </a:rPr>
              <a:t> </a:t>
            </a:r>
            <a:r>
              <a:rPr lang="en-US" dirty="0" err="1">
                <a:sym typeface="Wingdings" charset="0"/>
              </a:rPr>
              <a:t>Ràng</a:t>
            </a:r>
            <a:r>
              <a:rPr lang="en-US" dirty="0">
                <a:sym typeface="Wingdings" charset="0"/>
              </a:rPr>
              <a:t> </a:t>
            </a:r>
            <a:r>
              <a:rPr lang="en-US" dirty="0" err="1">
                <a:sym typeface="Wingdings" charset="0"/>
              </a:rPr>
              <a:t>buộc</a:t>
            </a:r>
            <a:r>
              <a:rPr lang="en-US" dirty="0">
                <a:sym typeface="Wingdings" charset="0"/>
              </a:rPr>
              <a:t> MGT(</a:t>
            </a:r>
            <a:r>
              <a:rPr lang="en-US" dirty="0" err="1">
                <a:sym typeface="Wingdings" charset="0"/>
              </a:rPr>
              <a:t>LoạiE</a:t>
            </a:r>
            <a:r>
              <a:rPr lang="en-US" dirty="0">
                <a:sym typeface="Wingdings" charset="0"/>
              </a:rPr>
              <a:t>) </a:t>
            </a:r>
            <a:r>
              <a:rPr lang="en-US" dirty="0">
                <a:sym typeface="Symbol" charset="0"/>
              </a:rPr>
              <a:t> {E1, E2, E1E2}</a:t>
            </a:r>
          </a:p>
          <a:p>
            <a:pPr lvl="2"/>
            <a:r>
              <a:rPr lang="en-US" dirty="0">
                <a:sym typeface="Symbol" charset="0"/>
              </a:rPr>
              <a:t>(</a:t>
            </a:r>
            <a:r>
              <a:rPr lang="en-US" dirty="0" err="1">
                <a:sym typeface="Symbol" charset="0"/>
              </a:rPr>
              <a:t>p,e</a:t>
            </a:r>
            <a:r>
              <a:rPr lang="en-US" dirty="0">
                <a:sym typeface="Symbol" charset="0"/>
              </a:rPr>
              <a:t>): </a:t>
            </a:r>
            <a:r>
              <a:rPr lang="en-US" dirty="0">
                <a:sym typeface="Wingdings" charset="0"/>
              </a:rPr>
              <a:t> </a:t>
            </a:r>
            <a:r>
              <a:rPr lang="en-US" dirty="0" err="1">
                <a:sym typeface="Wingdings" charset="0"/>
              </a:rPr>
              <a:t>Ràng</a:t>
            </a:r>
            <a:r>
              <a:rPr lang="en-US" dirty="0">
                <a:sym typeface="Wingdings" charset="0"/>
              </a:rPr>
              <a:t> </a:t>
            </a:r>
            <a:r>
              <a:rPr lang="en-US" dirty="0" err="1">
                <a:sym typeface="Wingdings" charset="0"/>
              </a:rPr>
              <a:t>buộc</a:t>
            </a:r>
            <a:r>
              <a:rPr lang="en-US" dirty="0">
                <a:sym typeface="Wingdings" charset="0"/>
              </a:rPr>
              <a:t> MGT(</a:t>
            </a:r>
            <a:r>
              <a:rPr lang="en-US" dirty="0" err="1">
                <a:sym typeface="Wingdings" charset="0"/>
              </a:rPr>
              <a:t>LoạiE</a:t>
            </a:r>
            <a:r>
              <a:rPr lang="en-US" dirty="0">
                <a:sym typeface="Wingdings" charset="0"/>
              </a:rPr>
              <a:t>) </a:t>
            </a:r>
            <a:r>
              <a:rPr lang="en-US" dirty="0">
                <a:sym typeface="Symbol" charset="0"/>
              </a:rPr>
              <a:t> {E, E1, E2}</a:t>
            </a:r>
          </a:p>
          <a:p>
            <a:pPr lvl="2"/>
            <a:r>
              <a:rPr lang="en-US" dirty="0">
                <a:sym typeface="Symbol" charset="0"/>
              </a:rPr>
              <a:t>(</a:t>
            </a:r>
            <a:r>
              <a:rPr lang="en-US" dirty="0" err="1">
                <a:sym typeface="Symbol" charset="0"/>
              </a:rPr>
              <a:t>p,o</a:t>
            </a:r>
            <a:r>
              <a:rPr lang="en-US" dirty="0">
                <a:sym typeface="Symbol" charset="0"/>
              </a:rPr>
              <a:t>): </a:t>
            </a:r>
            <a:r>
              <a:rPr lang="en-US" dirty="0">
                <a:sym typeface="Wingdings" charset="0"/>
              </a:rPr>
              <a:t> </a:t>
            </a:r>
            <a:r>
              <a:rPr lang="en-US" dirty="0" err="1">
                <a:sym typeface="Wingdings" charset="0"/>
              </a:rPr>
              <a:t>Ràng</a:t>
            </a:r>
            <a:r>
              <a:rPr lang="en-US" dirty="0">
                <a:sym typeface="Wingdings" charset="0"/>
              </a:rPr>
              <a:t> </a:t>
            </a:r>
            <a:r>
              <a:rPr lang="en-US" dirty="0" err="1">
                <a:sym typeface="Wingdings" charset="0"/>
              </a:rPr>
              <a:t>buộc</a:t>
            </a:r>
            <a:r>
              <a:rPr lang="en-US" dirty="0">
                <a:sym typeface="Wingdings" charset="0"/>
              </a:rPr>
              <a:t> MGT(</a:t>
            </a:r>
            <a:r>
              <a:rPr lang="en-US" dirty="0" err="1">
                <a:sym typeface="Wingdings" charset="0"/>
              </a:rPr>
              <a:t>LoạiE</a:t>
            </a:r>
            <a:r>
              <a:rPr lang="en-US" dirty="0">
                <a:sym typeface="Wingdings" charset="0"/>
              </a:rPr>
              <a:t>) </a:t>
            </a:r>
            <a:r>
              <a:rPr lang="en-US" dirty="0">
                <a:sym typeface="Symbol" charset="0"/>
              </a:rPr>
              <a:t> {E, E1, E2, E1E2}</a:t>
            </a:r>
          </a:p>
          <a:p>
            <a:pPr lvl="1"/>
            <a:endParaRPr lang="en-US" dirty="0"/>
          </a:p>
        </p:txBody>
      </p:sp>
      <p:grpSp>
        <p:nvGrpSpPr>
          <p:cNvPr id="2" name="Group 1"/>
          <p:cNvGrpSpPr/>
          <p:nvPr/>
        </p:nvGrpSpPr>
        <p:grpSpPr>
          <a:xfrm>
            <a:off x="735349" y="5203536"/>
            <a:ext cx="7848600" cy="1738313"/>
            <a:chOff x="609600" y="4495800"/>
            <a:chExt cx="7848600" cy="1738313"/>
          </a:xfrm>
        </p:grpSpPr>
        <p:sp>
          <p:nvSpPr>
            <p:cNvPr id="20531" name="Oval 51"/>
            <p:cNvSpPr>
              <a:spLocks noChangeArrowheads="1"/>
            </p:cNvSpPr>
            <p:nvPr/>
          </p:nvSpPr>
          <p:spPr bwMode="auto">
            <a:xfrm>
              <a:off x="609600" y="4495800"/>
              <a:ext cx="1600200" cy="1295400"/>
            </a:xfrm>
            <a:prstGeom prst="ellipse">
              <a:avLst/>
            </a:prstGeom>
            <a:solidFill>
              <a:srgbClr val="CCFF99"/>
            </a:solidFill>
            <a:ln w="9525">
              <a:solidFill>
                <a:srgbClr val="5A90C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32" name="Freeform 52"/>
            <p:cNvSpPr>
              <a:spLocks/>
            </p:cNvSpPr>
            <p:nvPr/>
          </p:nvSpPr>
          <p:spPr bwMode="auto">
            <a:xfrm>
              <a:off x="747713" y="4781550"/>
              <a:ext cx="838200" cy="990600"/>
            </a:xfrm>
            <a:custGeom>
              <a:avLst/>
              <a:gdLst>
                <a:gd name="T0" fmla="*/ 0 w 528"/>
                <a:gd name="T1" fmla="*/ 0 h 624"/>
                <a:gd name="T2" fmla="*/ 432 w 528"/>
                <a:gd name="T3" fmla="*/ 192 h 624"/>
                <a:gd name="T4" fmla="*/ 480 w 528"/>
                <a:gd name="T5" fmla="*/ 528 h 624"/>
                <a:gd name="T6" fmla="*/ 528 w 528"/>
                <a:gd name="T7" fmla="*/ 624 h 624"/>
              </a:gdLst>
              <a:ahLst/>
              <a:cxnLst>
                <a:cxn ang="0">
                  <a:pos x="T0" y="T1"/>
                </a:cxn>
                <a:cxn ang="0">
                  <a:pos x="T2" y="T3"/>
                </a:cxn>
                <a:cxn ang="0">
                  <a:pos x="T4" y="T5"/>
                </a:cxn>
                <a:cxn ang="0">
                  <a:pos x="T6" y="T7"/>
                </a:cxn>
              </a:cxnLst>
              <a:rect l="0" t="0" r="r" b="b"/>
              <a:pathLst>
                <a:path w="528" h="624">
                  <a:moveTo>
                    <a:pt x="0" y="0"/>
                  </a:moveTo>
                  <a:cubicBezTo>
                    <a:pt x="176" y="52"/>
                    <a:pt x="352" y="104"/>
                    <a:pt x="432" y="192"/>
                  </a:cubicBezTo>
                  <a:cubicBezTo>
                    <a:pt x="512" y="280"/>
                    <a:pt x="464" y="456"/>
                    <a:pt x="480" y="528"/>
                  </a:cubicBezTo>
                  <a:cubicBezTo>
                    <a:pt x="496" y="600"/>
                    <a:pt x="512" y="612"/>
                    <a:pt x="528" y="624"/>
                  </a:cubicBezTo>
                </a:path>
              </a:pathLst>
            </a:custGeom>
            <a:noFill/>
            <a:ln w="9525">
              <a:solidFill>
                <a:srgbClr val="5A90C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33" name="Text Box 53"/>
            <p:cNvSpPr txBox="1">
              <a:spLocks noChangeArrowheads="1"/>
            </p:cNvSpPr>
            <p:nvPr/>
          </p:nvSpPr>
          <p:spPr bwMode="auto">
            <a:xfrm>
              <a:off x="1066800" y="5867400"/>
              <a:ext cx="590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(t,e)</a:t>
              </a:r>
            </a:p>
          </p:txBody>
        </p:sp>
        <p:sp>
          <p:nvSpPr>
            <p:cNvPr id="20534" name="Oval 54"/>
            <p:cNvSpPr>
              <a:spLocks noChangeArrowheads="1"/>
            </p:cNvSpPr>
            <p:nvPr/>
          </p:nvSpPr>
          <p:spPr bwMode="auto">
            <a:xfrm>
              <a:off x="2743200" y="4495800"/>
              <a:ext cx="1600200" cy="1295400"/>
            </a:xfrm>
            <a:prstGeom prst="ellipse">
              <a:avLst/>
            </a:prstGeom>
            <a:solidFill>
              <a:srgbClr val="CCFF99"/>
            </a:solidFill>
            <a:ln w="9525">
              <a:solidFill>
                <a:srgbClr val="5A90C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35" name="Freeform 55"/>
            <p:cNvSpPr>
              <a:spLocks/>
            </p:cNvSpPr>
            <p:nvPr/>
          </p:nvSpPr>
          <p:spPr bwMode="auto">
            <a:xfrm>
              <a:off x="3200400" y="4572000"/>
              <a:ext cx="774700" cy="1219200"/>
            </a:xfrm>
            <a:custGeom>
              <a:avLst/>
              <a:gdLst>
                <a:gd name="T0" fmla="*/ 0 w 488"/>
                <a:gd name="T1" fmla="*/ 0 h 768"/>
                <a:gd name="T2" fmla="*/ 384 w 488"/>
                <a:gd name="T3" fmla="*/ 240 h 768"/>
                <a:gd name="T4" fmla="*/ 480 w 488"/>
                <a:gd name="T5" fmla="*/ 528 h 768"/>
                <a:gd name="T6" fmla="*/ 336 w 488"/>
                <a:gd name="T7" fmla="*/ 768 h 768"/>
              </a:gdLst>
              <a:ahLst/>
              <a:cxnLst>
                <a:cxn ang="0">
                  <a:pos x="T0" y="T1"/>
                </a:cxn>
                <a:cxn ang="0">
                  <a:pos x="T2" y="T3"/>
                </a:cxn>
                <a:cxn ang="0">
                  <a:pos x="T4" y="T5"/>
                </a:cxn>
                <a:cxn ang="0">
                  <a:pos x="T6" y="T7"/>
                </a:cxn>
              </a:cxnLst>
              <a:rect l="0" t="0" r="r" b="b"/>
              <a:pathLst>
                <a:path w="488" h="768">
                  <a:moveTo>
                    <a:pt x="0" y="0"/>
                  </a:moveTo>
                  <a:cubicBezTo>
                    <a:pt x="152" y="76"/>
                    <a:pt x="304" y="152"/>
                    <a:pt x="384" y="240"/>
                  </a:cubicBezTo>
                  <a:cubicBezTo>
                    <a:pt x="464" y="328"/>
                    <a:pt x="488" y="440"/>
                    <a:pt x="480" y="528"/>
                  </a:cubicBezTo>
                  <a:cubicBezTo>
                    <a:pt x="472" y="616"/>
                    <a:pt x="404" y="692"/>
                    <a:pt x="336" y="768"/>
                  </a:cubicBezTo>
                </a:path>
              </a:pathLst>
            </a:custGeom>
            <a:noFill/>
            <a:ln w="9525">
              <a:solidFill>
                <a:srgbClr val="5A90C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36" name="Freeform 56"/>
            <p:cNvSpPr>
              <a:spLocks/>
            </p:cNvSpPr>
            <p:nvPr/>
          </p:nvSpPr>
          <p:spPr bwMode="auto">
            <a:xfrm>
              <a:off x="2833688" y="4814888"/>
              <a:ext cx="838200" cy="990600"/>
            </a:xfrm>
            <a:custGeom>
              <a:avLst/>
              <a:gdLst>
                <a:gd name="T0" fmla="*/ 0 w 528"/>
                <a:gd name="T1" fmla="*/ 0 h 624"/>
                <a:gd name="T2" fmla="*/ 288 w 528"/>
                <a:gd name="T3" fmla="*/ 336 h 624"/>
                <a:gd name="T4" fmla="*/ 432 w 528"/>
                <a:gd name="T5" fmla="*/ 576 h 624"/>
                <a:gd name="T6" fmla="*/ 528 w 528"/>
                <a:gd name="T7" fmla="*/ 624 h 624"/>
              </a:gdLst>
              <a:ahLst/>
              <a:cxnLst>
                <a:cxn ang="0">
                  <a:pos x="T0" y="T1"/>
                </a:cxn>
                <a:cxn ang="0">
                  <a:pos x="T2" y="T3"/>
                </a:cxn>
                <a:cxn ang="0">
                  <a:pos x="T4" y="T5"/>
                </a:cxn>
                <a:cxn ang="0">
                  <a:pos x="T6" y="T7"/>
                </a:cxn>
              </a:cxnLst>
              <a:rect l="0" t="0" r="r" b="b"/>
              <a:pathLst>
                <a:path w="528" h="624">
                  <a:moveTo>
                    <a:pt x="0" y="0"/>
                  </a:moveTo>
                  <a:cubicBezTo>
                    <a:pt x="108" y="120"/>
                    <a:pt x="216" y="240"/>
                    <a:pt x="288" y="336"/>
                  </a:cubicBezTo>
                  <a:cubicBezTo>
                    <a:pt x="360" y="432"/>
                    <a:pt x="392" y="528"/>
                    <a:pt x="432" y="576"/>
                  </a:cubicBezTo>
                  <a:cubicBezTo>
                    <a:pt x="472" y="624"/>
                    <a:pt x="500" y="624"/>
                    <a:pt x="528" y="624"/>
                  </a:cubicBezTo>
                </a:path>
              </a:pathLst>
            </a:custGeom>
            <a:noFill/>
            <a:ln w="9525">
              <a:solidFill>
                <a:srgbClr val="5A90C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37" name="Text Box 57"/>
            <p:cNvSpPr txBox="1">
              <a:spLocks noChangeArrowheads="1"/>
            </p:cNvSpPr>
            <p:nvPr/>
          </p:nvSpPr>
          <p:spPr bwMode="auto">
            <a:xfrm>
              <a:off x="3276600" y="5867400"/>
              <a:ext cx="590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(t,o)</a:t>
              </a:r>
            </a:p>
          </p:txBody>
        </p:sp>
        <p:sp>
          <p:nvSpPr>
            <p:cNvPr id="20538" name="Oval 58"/>
            <p:cNvSpPr>
              <a:spLocks noChangeArrowheads="1"/>
            </p:cNvSpPr>
            <p:nvPr/>
          </p:nvSpPr>
          <p:spPr bwMode="auto">
            <a:xfrm>
              <a:off x="4800600" y="4495800"/>
              <a:ext cx="1600200" cy="1295400"/>
            </a:xfrm>
            <a:prstGeom prst="ellipse">
              <a:avLst/>
            </a:prstGeom>
            <a:solidFill>
              <a:srgbClr val="CCFF99"/>
            </a:solidFill>
            <a:ln w="9525">
              <a:solidFill>
                <a:srgbClr val="5A90C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39" name="Freeform 59"/>
            <p:cNvSpPr>
              <a:spLocks/>
            </p:cNvSpPr>
            <p:nvPr/>
          </p:nvSpPr>
          <p:spPr bwMode="auto">
            <a:xfrm>
              <a:off x="4814888" y="4967288"/>
              <a:ext cx="723900" cy="838200"/>
            </a:xfrm>
            <a:custGeom>
              <a:avLst/>
              <a:gdLst>
                <a:gd name="T0" fmla="*/ 0 w 456"/>
                <a:gd name="T1" fmla="*/ 0 h 528"/>
                <a:gd name="T2" fmla="*/ 384 w 456"/>
                <a:gd name="T3" fmla="*/ 192 h 528"/>
                <a:gd name="T4" fmla="*/ 432 w 456"/>
                <a:gd name="T5" fmla="*/ 528 h 528"/>
              </a:gdLst>
              <a:ahLst/>
              <a:cxnLst>
                <a:cxn ang="0">
                  <a:pos x="T0" y="T1"/>
                </a:cxn>
                <a:cxn ang="0">
                  <a:pos x="T2" y="T3"/>
                </a:cxn>
                <a:cxn ang="0">
                  <a:pos x="T4" y="T5"/>
                </a:cxn>
              </a:cxnLst>
              <a:rect l="0" t="0" r="r" b="b"/>
              <a:pathLst>
                <a:path w="456" h="528">
                  <a:moveTo>
                    <a:pt x="0" y="0"/>
                  </a:moveTo>
                  <a:cubicBezTo>
                    <a:pt x="156" y="52"/>
                    <a:pt x="312" y="104"/>
                    <a:pt x="384" y="192"/>
                  </a:cubicBezTo>
                  <a:cubicBezTo>
                    <a:pt x="456" y="280"/>
                    <a:pt x="444" y="404"/>
                    <a:pt x="432" y="528"/>
                  </a:cubicBezTo>
                </a:path>
              </a:pathLst>
            </a:custGeom>
            <a:noFill/>
            <a:ln w="9525">
              <a:solidFill>
                <a:srgbClr val="5A90C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40" name="Freeform 60"/>
            <p:cNvSpPr>
              <a:spLocks/>
            </p:cNvSpPr>
            <p:nvPr/>
          </p:nvSpPr>
          <p:spPr bwMode="auto">
            <a:xfrm>
              <a:off x="5765800" y="4557713"/>
              <a:ext cx="177800" cy="1219200"/>
            </a:xfrm>
            <a:custGeom>
              <a:avLst/>
              <a:gdLst>
                <a:gd name="T0" fmla="*/ 112 w 112"/>
                <a:gd name="T1" fmla="*/ 0 h 768"/>
                <a:gd name="T2" fmla="*/ 16 w 112"/>
                <a:gd name="T3" fmla="*/ 288 h 768"/>
                <a:gd name="T4" fmla="*/ 16 w 112"/>
                <a:gd name="T5" fmla="*/ 768 h 768"/>
              </a:gdLst>
              <a:ahLst/>
              <a:cxnLst>
                <a:cxn ang="0">
                  <a:pos x="T0" y="T1"/>
                </a:cxn>
                <a:cxn ang="0">
                  <a:pos x="T2" y="T3"/>
                </a:cxn>
                <a:cxn ang="0">
                  <a:pos x="T4" y="T5"/>
                </a:cxn>
              </a:cxnLst>
              <a:rect l="0" t="0" r="r" b="b"/>
              <a:pathLst>
                <a:path w="112" h="768">
                  <a:moveTo>
                    <a:pt x="112" y="0"/>
                  </a:moveTo>
                  <a:cubicBezTo>
                    <a:pt x="72" y="80"/>
                    <a:pt x="32" y="160"/>
                    <a:pt x="16" y="288"/>
                  </a:cubicBezTo>
                  <a:cubicBezTo>
                    <a:pt x="0" y="416"/>
                    <a:pt x="8" y="592"/>
                    <a:pt x="16" y="768"/>
                  </a:cubicBezTo>
                </a:path>
              </a:pathLst>
            </a:custGeom>
            <a:noFill/>
            <a:ln w="9525">
              <a:solidFill>
                <a:srgbClr val="5A90C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41" name="Text Box 61"/>
            <p:cNvSpPr txBox="1">
              <a:spLocks noChangeArrowheads="1"/>
            </p:cNvSpPr>
            <p:nvPr/>
          </p:nvSpPr>
          <p:spPr bwMode="auto">
            <a:xfrm>
              <a:off x="5334000" y="5867400"/>
              <a:ext cx="654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(p,e)</a:t>
              </a:r>
            </a:p>
          </p:txBody>
        </p:sp>
        <p:sp>
          <p:nvSpPr>
            <p:cNvPr id="20542" name="Oval 62"/>
            <p:cNvSpPr>
              <a:spLocks noChangeArrowheads="1"/>
            </p:cNvSpPr>
            <p:nvPr/>
          </p:nvSpPr>
          <p:spPr bwMode="auto">
            <a:xfrm>
              <a:off x="6858000" y="4495800"/>
              <a:ext cx="1600200" cy="1295400"/>
            </a:xfrm>
            <a:prstGeom prst="ellipse">
              <a:avLst/>
            </a:prstGeom>
            <a:solidFill>
              <a:srgbClr val="CCFF99"/>
            </a:solidFill>
            <a:ln w="9525">
              <a:solidFill>
                <a:srgbClr val="5A90C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43" name="Freeform 63"/>
            <p:cNvSpPr>
              <a:spLocks/>
            </p:cNvSpPr>
            <p:nvPr/>
          </p:nvSpPr>
          <p:spPr bwMode="auto">
            <a:xfrm>
              <a:off x="6962775" y="4800600"/>
              <a:ext cx="1066800" cy="914400"/>
            </a:xfrm>
            <a:custGeom>
              <a:avLst/>
              <a:gdLst>
                <a:gd name="T0" fmla="*/ 0 w 672"/>
                <a:gd name="T1" fmla="*/ 0 h 576"/>
                <a:gd name="T2" fmla="*/ 528 w 672"/>
                <a:gd name="T3" fmla="*/ 192 h 576"/>
                <a:gd name="T4" fmla="*/ 672 w 672"/>
                <a:gd name="T5" fmla="*/ 576 h 576"/>
              </a:gdLst>
              <a:ahLst/>
              <a:cxnLst>
                <a:cxn ang="0">
                  <a:pos x="T0" y="T1"/>
                </a:cxn>
                <a:cxn ang="0">
                  <a:pos x="T2" y="T3"/>
                </a:cxn>
                <a:cxn ang="0">
                  <a:pos x="T4" y="T5"/>
                </a:cxn>
              </a:cxnLst>
              <a:rect l="0" t="0" r="r" b="b"/>
              <a:pathLst>
                <a:path w="672" h="576">
                  <a:moveTo>
                    <a:pt x="0" y="0"/>
                  </a:moveTo>
                  <a:cubicBezTo>
                    <a:pt x="208" y="48"/>
                    <a:pt x="416" y="96"/>
                    <a:pt x="528" y="192"/>
                  </a:cubicBezTo>
                  <a:cubicBezTo>
                    <a:pt x="640" y="288"/>
                    <a:pt x="656" y="432"/>
                    <a:pt x="672" y="576"/>
                  </a:cubicBezTo>
                </a:path>
              </a:pathLst>
            </a:custGeom>
            <a:noFill/>
            <a:ln w="9525">
              <a:solidFill>
                <a:srgbClr val="5A90C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44" name="Freeform 64"/>
            <p:cNvSpPr>
              <a:spLocks/>
            </p:cNvSpPr>
            <p:nvPr/>
          </p:nvSpPr>
          <p:spPr bwMode="auto">
            <a:xfrm>
              <a:off x="7442200" y="4572000"/>
              <a:ext cx="635000" cy="1219200"/>
            </a:xfrm>
            <a:custGeom>
              <a:avLst/>
              <a:gdLst>
                <a:gd name="T0" fmla="*/ 400 w 400"/>
                <a:gd name="T1" fmla="*/ 0 h 768"/>
                <a:gd name="T2" fmla="*/ 64 w 400"/>
                <a:gd name="T3" fmla="*/ 384 h 768"/>
                <a:gd name="T4" fmla="*/ 16 w 400"/>
                <a:gd name="T5" fmla="*/ 768 h 768"/>
              </a:gdLst>
              <a:ahLst/>
              <a:cxnLst>
                <a:cxn ang="0">
                  <a:pos x="T0" y="T1"/>
                </a:cxn>
                <a:cxn ang="0">
                  <a:pos x="T2" y="T3"/>
                </a:cxn>
                <a:cxn ang="0">
                  <a:pos x="T4" y="T5"/>
                </a:cxn>
              </a:cxnLst>
              <a:rect l="0" t="0" r="r" b="b"/>
              <a:pathLst>
                <a:path w="400" h="768">
                  <a:moveTo>
                    <a:pt x="400" y="0"/>
                  </a:moveTo>
                  <a:cubicBezTo>
                    <a:pt x="264" y="128"/>
                    <a:pt x="128" y="256"/>
                    <a:pt x="64" y="384"/>
                  </a:cubicBezTo>
                  <a:cubicBezTo>
                    <a:pt x="0" y="512"/>
                    <a:pt x="8" y="640"/>
                    <a:pt x="16" y="768"/>
                  </a:cubicBezTo>
                </a:path>
              </a:pathLst>
            </a:custGeom>
            <a:noFill/>
            <a:ln w="9525">
              <a:solidFill>
                <a:srgbClr val="5A90C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45" name="Text Box 65"/>
            <p:cNvSpPr txBox="1">
              <a:spLocks noChangeArrowheads="1"/>
            </p:cNvSpPr>
            <p:nvPr/>
          </p:nvSpPr>
          <p:spPr bwMode="auto">
            <a:xfrm>
              <a:off x="7391400" y="5867400"/>
              <a:ext cx="654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(p,o)</a:t>
              </a: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15</a:t>
            </a:fld>
            <a:endParaRPr lang="en-US"/>
          </a:p>
        </p:txBody>
      </p:sp>
    </p:spTree>
    <p:extLst>
      <p:ext uri="{BB962C8B-B14F-4D97-AF65-F5344CB8AC3E}">
        <p14:creationId xmlns:p14="http://schemas.microsoft.com/office/powerpoint/2010/main" val="23173697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88" name="Rectangle 184"/>
          <p:cNvSpPr>
            <a:spLocks noGrp="1" noChangeArrowheads="1"/>
          </p:cNvSpPr>
          <p:nvPr>
            <p:ph type="title"/>
          </p:nvPr>
        </p:nvSpPr>
        <p:spPr/>
        <p:txBody>
          <a:bodyPr/>
          <a:lstStyle/>
          <a:p>
            <a:r>
              <a:rPr lang="en-US"/>
              <a:t>Thiết kế luận lý dữ liệu cấp cao</a:t>
            </a:r>
          </a:p>
        </p:txBody>
      </p:sp>
      <p:sp>
        <p:nvSpPr>
          <p:cNvPr id="21689" name="Rectangle 185"/>
          <p:cNvSpPr>
            <a:spLocks noGrp="1" noChangeArrowheads="1"/>
          </p:cNvSpPr>
          <p:nvPr>
            <p:ph type="body" idx="1"/>
          </p:nvPr>
        </p:nvSpPr>
        <p:spPr/>
        <p:txBody>
          <a:bodyPr/>
          <a:lstStyle/>
          <a:p>
            <a:r>
              <a:rPr lang="en-US"/>
              <a:t>Dùng thực thể tổng quát</a:t>
            </a:r>
          </a:p>
          <a:p>
            <a:pPr lvl="1"/>
            <a:r>
              <a:rPr lang="en-US"/>
              <a:t>Ví dụ:</a:t>
            </a:r>
          </a:p>
        </p:txBody>
      </p:sp>
      <p:grpSp>
        <p:nvGrpSpPr>
          <p:cNvPr id="21686" name="Group 182"/>
          <p:cNvGrpSpPr>
            <a:grpSpLocks/>
          </p:cNvGrpSpPr>
          <p:nvPr/>
        </p:nvGrpSpPr>
        <p:grpSpPr bwMode="auto">
          <a:xfrm>
            <a:off x="1488427" y="4839786"/>
            <a:ext cx="7315200" cy="2051050"/>
            <a:chOff x="1008" y="2880"/>
            <a:chExt cx="4752" cy="1388"/>
          </a:xfrm>
        </p:grpSpPr>
        <p:grpSp>
          <p:nvGrpSpPr>
            <p:cNvPr id="21669" name="Group 165"/>
            <p:cNvGrpSpPr>
              <a:grpSpLocks/>
            </p:cNvGrpSpPr>
            <p:nvPr/>
          </p:nvGrpSpPr>
          <p:grpSpPr bwMode="auto">
            <a:xfrm>
              <a:off x="1008" y="2880"/>
              <a:ext cx="4560" cy="1388"/>
              <a:chOff x="1008" y="2932"/>
              <a:chExt cx="4560" cy="1388"/>
            </a:xfrm>
          </p:grpSpPr>
          <p:sp>
            <p:nvSpPr>
              <p:cNvPr id="21610" name="Rectangle 106"/>
              <p:cNvSpPr>
                <a:spLocks noChangeArrowheads="1"/>
              </p:cNvSpPr>
              <p:nvPr/>
            </p:nvSpPr>
            <p:spPr bwMode="auto">
              <a:xfrm>
                <a:off x="2160" y="3316"/>
                <a:ext cx="72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400">
                    <a:latin typeface="Calibri"/>
                    <a:cs typeface="Calibri"/>
                  </a:rPr>
                  <a:t>NHÂN VIÊN</a:t>
                </a:r>
              </a:p>
            </p:txBody>
          </p:sp>
          <p:grpSp>
            <p:nvGrpSpPr>
              <p:cNvPr id="21611" name="Group 107"/>
              <p:cNvGrpSpPr>
                <a:grpSpLocks/>
              </p:cNvGrpSpPr>
              <p:nvPr/>
            </p:nvGrpSpPr>
            <p:grpSpPr bwMode="auto">
              <a:xfrm rot="10800000">
                <a:off x="1824" y="3316"/>
                <a:ext cx="339" cy="77"/>
                <a:chOff x="9000" y="9829"/>
                <a:chExt cx="736" cy="178"/>
              </a:xfrm>
            </p:grpSpPr>
            <p:sp>
              <p:nvSpPr>
                <p:cNvPr id="21612" name="Line 10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13" name="Oval 109"/>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1614" name="Group 110"/>
              <p:cNvGrpSpPr>
                <a:grpSpLocks/>
              </p:cNvGrpSpPr>
              <p:nvPr/>
            </p:nvGrpSpPr>
            <p:grpSpPr bwMode="auto">
              <a:xfrm rot="10800000">
                <a:off x="1824" y="3429"/>
                <a:ext cx="339" cy="79"/>
                <a:chOff x="9000" y="9829"/>
                <a:chExt cx="736" cy="178"/>
              </a:xfrm>
            </p:grpSpPr>
            <p:sp>
              <p:nvSpPr>
                <p:cNvPr id="21615" name="Line 11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16" name="Oval 11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17" name="Text Box 113"/>
              <p:cNvSpPr txBox="1">
                <a:spLocks noChangeArrowheads="1"/>
              </p:cNvSpPr>
              <p:nvPr/>
            </p:nvSpPr>
            <p:spPr bwMode="auto">
              <a:xfrm>
                <a:off x="1296" y="3268"/>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Mã NV</a:t>
                </a:r>
              </a:p>
            </p:txBody>
          </p:sp>
          <p:sp>
            <p:nvSpPr>
              <p:cNvPr id="21618" name="Text Box 114"/>
              <p:cNvSpPr txBox="1">
                <a:spLocks noChangeArrowheads="1"/>
              </p:cNvSpPr>
              <p:nvPr/>
            </p:nvSpPr>
            <p:spPr bwMode="auto">
              <a:xfrm>
                <a:off x="1168" y="3390"/>
                <a:ext cx="60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Tên NV</a:t>
                </a:r>
              </a:p>
            </p:txBody>
          </p:sp>
          <p:grpSp>
            <p:nvGrpSpPr>
              <p:cNvPr id="21619" name="Group 115"/>
              <p:cNvGrpSpPr>
                <a:grpSpLocks/>
              </p:cNvGrpSpPr>
              <p:nvPr/>
            </p:nvGrpSpPr>
            <p:grpSpPr bwMode="auto">
              <a:xfrm rot="10800000">
                <a:off x="1824" y="3508"/>
                <a:ext cx="339" cy="79"/>
                <a:chOff x="9000" y="9829"/>
                <a:chExt cx="736" cy="178"/>
              </a:xfrm>
            </p:grpSpPr>
            <p:sp>
              <p:nvSpPr>
                <p:cNvPr id="21620" name="Line 11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21" name="Oval 11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22" name="Text Box 118"/>
              <p:cNvSpPr txBox="1">
                <a:spLocks noChangeArrowheads="1"/>
              </p:cNvSpPr>
              <p:nvPr/>
            </p:nvSpPr>
            <p:spPr bwMode="auto">
              <a:xfrm>
                <a:off x="1008" y="3469"/>
                <a:ext cx="76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Chuyên ngành</a:t>
                </a:r>
              </a:p>
            </p:txBody>
          </p:sp>
          <p:sp>
            <p:nvSpPr>
              <p:cNvPr id="21623" name="Rectangle 119"/>
              <p:cNvSpPr>
                <a:spLocks noChangeArrowheads="1"/>
              </p:cNvSpPr>
              <p:nvPr/>
            </p:nvSpPr>
            <p:spPr bwMode="auto">
              <a:xfrm>
                <a:off x="2112" y="4084"/>
                <a:ext cx="816"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sz="1400">
                    <a:latin typeface="Calibri"/>
                    <a:cs typeface="Calibri"/>
                  </a:rPr>
                  <a:t>PHẦN MỀM</a:t>
                </a:r>
              </a:p>
            </p:txBody>
          </p:sp>
          <p:sp>
            <p:nvSpPr>
              <p:cNvPr id="21624" name="AutoShape 120"/>
              <p:cNvSpPr>
                <a:spLocks noChangeArrowheads="1"/>
              </p:cNvSpPr>
              <p:nvPr/>
            </p:nvSpPr>
            <p:spPr bwMode="auto">
              <a:xfrm>
                <a:off x="2064" y="3652"/>
                <a:ext cx="864"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Sử dụng</a:t>
                </a:r>
              </a:p>
            </p:txBody>
          </p:sp>
          <p:sp>
            <p:nvSpPr>
              <p:cNvPr id="21625" name="Line 121"/>
              <p:cNvSpPr>
                <a:spLocks noChangeShapeType="1"/>
              </p:cNvSpPr>
              <p:nvPr/>
            </p:nvSpPr>
            <p:spPr bwMode="auto">
              <a:xfrm>
                <a:off x="2496" y="355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626" name="Line 122"/>
              <p:cNvSpPr>
                <a:spLocks noChangeShapeType="1"/>
              </p:cNvSpPr>
              <p:nvPr/>
            </p:nvSpPr>
            <p:spPr bwMode="auto">
              <a:xfrm>
                <a:off x="2496" y="398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627" name="Text Box 123"/>
              <p:cNvSpPr txBox="1">
                <a:spLocks noChangeArrowheads="1"/>
              </p:cNvSpPr>
              <p:nvPr/>
            </p:nvSpPr>
            <p:spPr bwMode="auto">
              <a:xfrm>
                <a:off x="2544" y="3556"/>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0033CC"/>
                    </a:solidFill>
                    <a:latin typeface="Calibri"/>
                    <a:cs typeface="Calibri"/>
                  </a:rPr>
                  <a:t>(0,n)</a:t>
                </a:r>
              </a:p>
            </p:txBody>
          </p:sp>
          <p:sp>
            <p:nvSpPr>
              <p:cNvPr id="21628" name="Text Box 124"/>
              <p:cNvSpPr txBox="1">
                <a:spLocks noChangeArrowheads="1"/>
              </p:cNvSpPr>
              <p:nvPr/>
            </p:nvSpPr>
            <p:spPr bwMode="auto">
              <a:xfrm>
                <a:off x="2544" y="3940"/>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0033CC"/>
                    </a:solidFill>
                    <a:latin typeface="Calibri"/>
                    <a:cs typeface="Calibri"/>
                  </a:rPr>
                  <a:t>(0,n)</a:t>
                </a:r>
              </a:p>
            </p:txBody>
          </p:sp>
          <p:grpSp>
            <p:nvGrpSpPr>
              <p:cNvPr id="21629" name="Group 125"/>
              <p:cNvGrpSpPr>
                <a:grpSpLocks/>
              </p:cNvGrpSpPr>
              <p:nvPr/>
            </p:nvGrpSpPr>
            <p:grpSpPr bwMode="auto">
              <a:xfrm rot="10800000">
                <a:off x="1776" y="4067"/>
                <a:ext cx="339" cy="77"/>
                <a:chOff x="9000" y="9829"/>
                <a:chExt cx="736" cy="178"/>
              </a:xfrm>
            </p:grpSpPr>
            <p:sp>
              <p:nvSpPr>
                <p:cNvPr id="21630" name="Line 12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31" name="Oval 127"/>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1632" name="Group 128"/>
              <p:cNvGrpSpPr>
                <a:grpSpLocks/>
              </p:cNvGrpSpPr>
              <p:nvPr/>
            </p:nvGrpSpPr>
            <p:grpSpPr bwMode="auto">
              <a:xfrm rot="10800000">
                <a:off x="1776" y="4180"/>
                <a:ext cx="339" cy="79"/>
                <a:chOff x="9000" y="9829"/>
                <a:chExt cx="736" cy="178"/>
              </a:xfrm>
            </p:grpSpPr>
            <p:sp>
              <p:nvSpPr>
                <p:cNvPr id="21633" name="Line 12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34" name="Oval 13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35" name="Text Box 131"/>
              <p:cNvSpPr txBox="1">
                <a:spLocks noChangeArrowheads="1"/>
              </p:cNvSpPr>
              <p:nvPr/>
            </p:nvSpPr>
            <p:spPr bwMode="auto">
              <a:xfrm>
                <a:off x="1248" y="4019"/>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Mã PM</a:t>
                </a:r>
              </a:p>
            </p:txBody>
          </p:sp>
          <p:sp>
            <p:nvSpPr>
              <p:cNvPr id="21636" name="Text Box 132"/>
              <p:cNvSpPr txBox="1">
                <a:spLocks noChangeArrowheads="1"/>
              </p:cNvSpPr>
              <p:nvPr/>
            </p:nvSpPr>
            <p:spPr bwMode="auto">
              <a:xfrm>
                <a:off x="1248" y="4132"/>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Tên PM</a:t>
                </a:r>
              </a:p>
            </p:txBody>
          </p:sp>
          <p:sp>
            <p:nvSpPr>
              <p:cNvPr id="21637" name="AutoShape 133"/>
              <p:cNvSpPr>
                <a:spLocks noChangeArrowheads="1"/>
              </p:cNvSpPr>
              <p:nvPr/>
            </p:nvSpPr>
            <p:spPr bwMode="auto">
              <a:xfrm>
                <a:off x="3744" y="2932"/>
                <a:ext cx="666"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Thuộc</a:t>
                </a:r>
              </a:p>
            </p:txBody>
          </p:sp>
          <p:sp>
            <p:nvSpPr>
              <p:cNvPr id="21638" name="Text Box 134"/>
              <p:cNvSpPr txBox="1">
                <a:spLocks noChangeArrowheads="1"/>
              </p:cNvSpPr>
              <p:nvPr/>
            </p:nvSpPr>
            <p:spPr bwMode="auto">
              <a:xfrm>
                <a:off x="3120" y="3076"/>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0033CC"/>
                    </a:solidFill>
                    <a:latin typeface="Calibri"/>
                    <a:cs typeface="Calibri"/>
                  </a:rPr>
                  <a:t>(1,1)</a:t>
                </a:r>
              </a:p>
            </p:txBody>
          </p:sp>
          <p:sp>
            <p:nvSpPr>
              <p:cNvPr id="21639" name="Rectangle 135"/>
              <p:cNvSpPr>
                <a:spLocks noChangeArrowheads="1"/>
              </p:cNvSpPr>
              <p:nvPr/>
            </p:nvSpPr>
            <p:spPr bwMode="auto">
              <a:xfrm>
                <a:off x="4848" y="3412"/>
                <a:ext cx="72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400">
                    <a:latin typeface="Calibri"/>
                    <a:cs typeface="Calibri"/>
                  </a:rPr>
                  <a:t>BỘ PHẬN</a:t>
                </a:r>
              </a:p>
            </p:txBody>
          </p:sp>
          <p:sp>
            <p:nvSpPr>
              <p:cNvPr id="21640" name="Line 136"/>
              <p:cNvSpPr>
                <a:spLocks noChangeShapeType="1"/>
              </p:cNvSpPr>
              <p:nvPr/>
            </p:nvSpPr>
            <p:spPr bwMode="auto">
              <a:xfrm flipV="1">
                <a:off x="2880" y="3115"/>
                <a:ext cx="864"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641" name="Line 137"/>
              <p:cNvSpPr>
                <a:spLocks noChangeShapeType="1"/>
              </p:cNvSpPr>
              <p:nvPr/>
            </p:nvSpPr>
            <p:spPr bwMode="auto">
              <a:xfrm>
                <a:off x="4371" y="3076"/>
                <a:ext cx="72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643" name="Text Box 139"/>
              <p:cNvSpPr txBox="1">
                <a:spLocks noChangeArrowheads="1"/>
              </p:cNvSpPr>
              <p:nvPr/>
            </p:nvSpPr>
            <p:spPr bwMode="auto">
              <a:xfrm>
                <a:off x="4752" y="312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0033CC"/>
                    </a:solidFill>
                    <a:latin typeface="Calibri"/>
                    <a:cs typeface="Calibri"/>
                  </a:rPr>
                  <a:t>(1,n)</a:t>
                </a:r>
              </a:p>
            </p:txBody>
          </p:sp>
          <p:grpSp>
            <p:nvGrpSpPr>
              <p:cNvPr id="21644" name="Group 140"/>
              <p:cNvGrpSpPr>
                <a:grpSpLocks/>
              </p:cNvGrpSpPr>
              <p:nvPr/>
            </p:nvGrpSpPr>
            <p:grpSpPr bwMode="auto">
              <a:xfrm rot="9117969">
                <a:off x="1872" y="3604"/>
                <a:ext cx="339" cy="79"/>
                <a:chOff x="9000" y="9829"/>
                <a:chExt cx="736" cy="178"/>
              </a:xfrm>
            </p:grpSpPr>
            <p:sp>
              <p:nvSpPr>
                <p:cNvPr id="21645" name="Line 14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46" name="Oval 14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47" name="Text Box 143"/>
              <p:cNvSpPr txBox="1">
                <a:spLocks noChangeArrowheads="1"/>
              </p:cNvSpPr>
              <p:nvPr/>
            </p:nvSpPr>
            <p:spPr bwMode="auto">
              <a:xfrm>
                <a:off x="1104" y="3613"/>
                <a:ext cx="76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Kỹ năng</a:t>
                </a:r>
              </a:p>
            </p:txBody>
          </p:sp>
          <p:sp>
            <p:nvSpPr>
              <p:cNvPr id="21648" name="Text Box 144"/>
              <p:cNvSpPr txBox="1">
                <a:spLocks noChangeArrowheads="1"/>
              </p:cNvSpPr>
              <p:nvPr/>
            </p:nvSpPr>
            <p:spPr bwMode="auto">
              <a:xfrm>
                <a:off x="1824" y="3569"/>
                <a:ext cx="28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dirty="0">
                    <a:solidFill>
                      <a:srgbClr val="7F460F"/>
                    </a:solidFill>
                    <a:latin typeface="Calibri"/>
                    <a:cs typeface="Calibri"/>
                  </a:rPr>
                  <a:t>(0,n</a:t>
                </a:r>
                <a:r>
                  <a:rPr lang="en-US" sz="1000" dirty="0">
                    <a:solidFill>
                      <a:srgbClr val="0000FF"/>
                    </a:solidFill>
                    <a:latin typeface="Calibri"/>
                    <a:cs typeface="Calibri"/>
                  </a:rPr>
                  <a:t>)</a:t>
                </a:r>
              </a:p>
            </p:txBody>
          </p:sp>
          <p:sp>
            <p:nvSpPr>
              <p:cNvPr id="21650" name="AutoShape 146"/>
              <p:cNvSpPr>
                <a:spLocks noChangeArrowheads="1"/>
              </p:cNvSpPr>
              <p:nvPr/>
            </p:nvSpPr>
            <p:spPr bwMode="auto">
              <a:xfrm>
                <a:off x="3744" y="3364"/>
                <a:ext cx="666"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QLý</a:t>
                </a:r>
              </a:p>
            </p:txBody>
          </p:sp>
          <p:sp>
            <p:nvSpPr>
              <p:cNvPr id="21651" name="AutoShape 147"/>
              <p:cNvSpPr>
                <a:spLocks noChangeArrowheads="1"/>
              </p:cNvSpPr>
              <p:nvPr/>
            </p:nvSpPr>
            <p:spPr bwMode="auto">
              <a:xfrm>
                <a:off x="3744" y="3844"/>
                <a:ext cx="666"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Ptrách</a:t>
                </a:r>
              </a:p>
            </p:txBody>
          </p:sp>
          <p:sp>
            <p:nvSpPr>
              <p:cNvPr id="21652" name="Line 148"/>
              <p:cNvSpPr>
                <a:spLocks noChangeShapeType="1"/>
              </p:cNvSpPr>
              <p:nvPr/>
            </p:nvSpPr>
            <p:spPr bwMode="auto">
              <a:xfrm>
                <a:off x="2736" y="3556"/>
                <a:ext cx="105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653" name="Line 149"/>
              <p:cNvSpPr>
                <a:spLocks noChangeShapeType="1"/>
              </p:cNvSpPr>
              <p:nvPr/>
            </p:nvSpPr>
            <p:spPr bwMode="auto">
              <a:xfrm flipV="1">
                <a:off x="4362" y="3655"/>
                <a:ext cx="67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654" name="Freeform 150"/>
              <p:cNvSpPr>
                <a:spLocks/>
              </p:cNvSpPr>
              <p:nvPr/>
            </p:nvSpPr>
            <p:spPr bwMode="auto">
              <a:xfrm>
                <a:off x="2880" y="3308"/>
                <a:ext cx="1200" cy="104"/>
              </a:xfrm>
              <a:custGeom>
                <a:avLst/>
                <a:gdLst>
                  <a:gd name="T0" fmla="*/ 0 w 1200"/>
                  <a:gd name="T1" fmla="*/ 104 h 104"/>
                  <a:gd name="T2" fmla="*/ 768 w 1200"/>
                  <a:gd name="T3" fmla="*/ 8 h 104"/>
                  <a:gd name="T4" fmla="*/ 1200 w 1200"/>
                  <a:gd name="T5" fmla="*/ 56 h 104"/>
                </a:gdLst>
                <a:ahLst/>
                <a:cxnLst>
                  <a:cxn ang="0">
                    <a:pos x="T0" y="T1"/>
                  </a:cxn>
                  <a:cxn ang="0">
                    <a:pos x="T2" y="T3"/>
                  </a:cxn>
                  <a:cxn ang="0">
                    <a:pos x="T4" y="T5"/>
                  </a:cxn>
                </a:cxnLst>
                <a:rect l="0" t="0" r="r" b="b"/>
                <a:pathLst>
                  <a:path w="1200" h="104">
                    <a:moveTo>
                      <a:pt x="0" y="104"/>
                    </a:moveTo>
                    <a:cubicBezTo>
                      <a:pt x="284" y="60"/>
                      <a:pt x="568" y="16"/>
                      <a:pt x="768" y="8"/>
                    </a:cubicBezTo>
                    <a:cubicBezTo>
                      <a:pt x="968" y="0"/>
                      <a:pt x="1084" y="28"/>
                      <a:pt x="1200"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655" name="Freeform 151"/>
              <p:cNvSpPr>
                <a:spLocks/>
              </p:cNvSpPr>
              <p:nvPr/>
            </p:nvSpPr>
            <p:spPr bwMode="auto">
              <a:xfrm>
                <a:off x="2832" y="3556"/>
                <a:ext cx="1248" cy="168"/>
              </a:xfrm>
              <a:custGeom>
                <a:avLst/>
                <a:gdLst>
                  <a:gd name="T0" fmla="*/ 0 w 1248"/>
                  <a:gd name="T1" fmla="*/ 0 h 168"/>
                  <a:gd name="T2" fmla="*/ 720 w 1248"/>
                  <a:gd name="T3" fmla="*/ 144 h 168"/>
                  <a:gd name="T4" fmla="*/ 1248 w 1248"/>
                  <a:gd name="T5" fmla="*/ 144 h 168"/>
                </a:gdLst>
                <a:ahLst/>
                <a:cxnLst>
                  <a:cxn ang="0">
                    <a:pos x="T0" y="T1"/>
                  </a:cxn>
                  <a:cxn ang="0">
                    <a:pos x="T2" y="T3"/>
                  </a:cxn>
                  <a:cxn ang="0">
                    <a:pos x="T4" y="T5"/>
                  </a:cxn>
                </a:cxnLst>
                <a:rect l="0" t="0" r="r" b="b"/>
                <a:pathLst>
                  <a:path w="1248" h="168">
                    <a:moveTo>
                      <a:pt x="0" y="0"/>
                    </a:moveTo>
                    <a:cubicBezTo>
                      <a:pt x="256" y="60"/>
                      <a:pt x="512" y="120"/>
                      <a:pt x="720" y="144"/>
                    </a:cubicBezTo>
                    <a:cubicBezTo>
                      <a:pt x="928" y="168"/>
                      <a:pt x="1088" y="156"/>
                      <a:pt x="1248" y="1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grpSp>
            <p:nvGrpSpPr>
              <p:cNvPr id="21656" name="Group 152"/>
              <p:cNvGrpSpPr>
                <a:grpSpLocks/>
              </p:cNvGrpSpPr>
              <p:nvPr/>
            </p:nvGrpSpPr>
            <p:grpSpPr bwMode="auto">
              <a:xfrm rot="12041507">
                <a:off x="1920" y="3216"/>
                <a:ext cx="339" cy="79"/>
                <a:chOff x="9000" y="9829"/>
                <a:chExt cx="736" cy="178"/>
              </a:xfrm>
            </p:grpSpPr>
            <p:sp>
              <p:nvSpPr>
                <p:cNvPr id="21657" name="Line 15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58" name="Oval 15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59" name="Text Box 155"/>
              <p:cNvSpPr txBox="1">
                <a:spLocks noChangeArrowheads="1"/>
              </p:cNvSpPr>
              <p:nvPr/>
            </p:nvSpPr>
            <p:spPr bwMode="auto">
              <a:xfrm>
                <a:off x="1296" y="297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SLượng NV trực thuộc</a:t>
                </a:r>
              </a:p>
            </p:txBody>
          </p:sp>
          <p:grpSp>
            <p:nvGrpSpPr>
              <p:cNvPr id="21660" name="Group 156"/>
              <p:cNvGrpSpPr>
                <a:grpSpLocks/>
              </p:cNvGrpSpPr>
              <p:nvPr/>
            </p:nvGrpSpPr>
            <p:grpSpPr bwMode="auto">
              <a:xfrm rot="-1795946">
                <a:off x="2301" y="3185"/>
                <a:ext cx="339" cy="79"/>
                <a:chOff x="9000" y="9829"/>
                <a:chExt cx="736" cy="178"/>
              </a:xfrm>
            </p:grpSpPr>
            <p:sp>
              <p:nvSpPr>
                <p:cNvPr id="21661" name="Line 15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62" name="Oval 15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63" name="Text Box 159"/>
              <p:cNvSpPr txBox="1">
                <a:spLocks noChangeArrowheads="1"/>
              </p:cNvSpPr>
              <p:nvPr/>
            </p:nvSpPr>
            <p:spPr bwMode="auto">
              <a:xfrm>
                <a:off x="2592" y="3072"/>
                <a:ext cx="51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FF0000"/>
                    </a:solidFill>
                    <a:latin typeface="Calibri"/>
                    <a:cs typeface="Calibri"/>
                  </a:rPr>
                  <a:t>LoạiNV</a:t>
                </a:r>
              </a:p>
            </p:txBody>
          </p:sp>
          <p:sp>
            <p:nvSpPr>
              <p:cNvPr id="21665" name="Text Box 161"/>
              <p:cNvSpPr txBox="1">
                <a:spLocks noChangeArrowheads="1"/>
              </p:cNvSpPr>
              <p:nvPr/>
            </p:nvSpPr>
            <p:spPr bwMode="auto">
              <a:xfrm>
                <a:off x="3072" y="331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0033CC"/>
                    </a:solidFill>
                    <a:latin typeface="Calibri"/>
                    <a:cs typeface="Calibri"/>
                  </a:rPr>
                  <a:t>(0,1)</a:t>
                </a:r>
              </a:p>
            </p:txBody>
          </p:sp>
          <p:sp>
            <p:nvSpPr>
              <p:cNvPr id="21666" name="Text Box 162"/>
              <p:cNvSpPr txBox="1">
                <a:spLocks noChangeArrowheads="1"/>
              </p:cNvSpPr>
              <p:nvPr/>
            </p:nvSpPr>
            <p:spPr bwMode="auto">
              <a:xfrm>
                <a:off x="3120" y="355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dirty="0">
                    <a:solidFill>
                      <a:srgbClr val="0033CC"/>
                    </a:solidFill>
                    <a:latin typeface="Calibri"/>
                    <a:cs typeface="Calibri"/>
                  </a:rPr>
                  <a:t>(0,n)</a:t>
                </a:r>
              </a:p>
            </p:txBody>
          </p:sp>
          <p:sp>
            <p:nvSpPr>
              <p:cNvPr id="21667" name="Text Box 163"/>
              <p:cNvSpPr txBox="1">
                <a:spLocks noChangeArrowheads="1"/>
              </p:cNvSpPr>
              <p:nvPr/>
            </p:nvSpPr>
            <p:spPr bwMode="auto">
              <a:xfrm>
                <a:off x="3168" y="3840"/>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0033CC"/>
                    </a:solidFill>
                    <a:latin typeface="Calibri"/>
                    <a:cs typeface="Calibri"/>
                  </a:rPr>
                  <a:t>(0,1)</a:t>
                </a:r>
              </a:p>
            </p:txBody>
          </p:sp>
          <p:sp>
            <p:nvSpPr>
              <p:cNvPr id="21668" name="Text Box 164"/>
              <p:cNvSpPr txBox="1">
                <a:spLocks noChangeArrowheads="1"/>
              </p:cNvSpPr>
              <p:nvPr/>
            </p:nvSpPr>
            <p:spPr bwMode="auto">
              <a:xfrm>
                <a:off x="4704" y="379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solidFill>
                      <a:srgbClr val="0033CC"/>
                    </a:solidFill>
                    <a:latin typeface="Calibri"/>
                    <a:cs typeface="Calibri"/>
                  </a:rPr>
                  <a:t>(1,1)</a:t>
                </a:r>
              </a:p>
            </p:txBody>
          </p:sp>
        </p:grpSp>
        <p:grpSp>
          <p:nvGrpSpPr>
            <p:cNvPr id="21678" name="Group 174"/>
            <p:cNvGrpSpPr>
              <a:grpSpLocks/>
            </p:cNvGrpSpPr>
            <p:nvPr/>
          </p:nvGrpSpPr>
          <p:grpSpPr bwMode="auto">
            <a:xfrm rot="-1764283">
              <a:off x="5081" y="3235"/>
              <a:ext cx="339" cy="77"/>
              <a:chOff x="9000" y="9829"/>
              <a:chExt cx="736" cy="178"/>
            </a:xfrm>
          </p:grpSpPr>
          <p:sp>
            <p:nvSpPr>
              <p:cNvPr id="21679" name="Line 17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80" name="Oval 176"/>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sp>
          <p:nvSpPr>
            <p:cNvPr id="21681" name="Text Box 177"/>
            <p:cNvSpPr txBox="1">
              <a:spLocks noChangeArrowheads="1"/>
            </p:cNvSpPr>
            <p:nvPr/>
          </p:nvSpPr>
          <p:spPr bwMode="auto">
            <a:xfrm>
              <a:off x="5417" y="3120"/>
              <a:ext cx="34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Mã BP</a:t>
              </a:r>
            </a:p>
          </p:txBody>
        </p:sp>
        <p:grpSp>
          <p:nvGrpSpPr>
            <p:cNvPr id="21682" name="Group 178"/>
            <p:cNvGrpSpPr>
              <a:grpSpLocks/>
            </p:cNvGrpSpPr>
            <p:nvPr/>
          </p:nvGrpSpPr>
          <p:grpSpPr bwMode="auto">
            <a:xfrm rot="2106254">
              <a:off x="5040" y="3648"/>
              <a:ext cx="339" cy="79"/>
              <a:chOff x="9000" y="9829"/>
              <a:chExt cx="736" cy="178"/>
            </a:xfrm>
          </p:grpSpPr>
          <p:sp>
            <p:nvSpPr>
              <p:cNvPr id="21683" name="Line 17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84" name="Oval 18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85" name="Text Box 181"/>
            <p:cNvSpPr txBox="1">
              <a:spLocks noChangeArrowheads="1"/>
            </p:cNvSpPr>
            <p:nvPr/>
          </p:nvSpPr>
          <p:spPr bwMode="auto">
            <a:xfrm>
              <a:off x="5184" y="3792"/>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200">
                  <a:latin typeface="Calibri"/>
                  <a:cs typeface="Calibri"/>
                </a:rPr>
                <a:t>Tên BP</a:t>
              </a:r>
            </a:p>
          </p:txBody>
        </p:sp>
      </p:grpSp>
      <p:sp>
        <p:nvSpPr>
          <p:cNvPr id="21687" name="Text Box 183"/>
          <p:cNvSpPr txBox="1">
            <a:spLocks noChangeArrowheads="1"/>
          </p:cNvSpPr>
          <p:nvPr/>
        </p:nvSpPr>
        <p:spPr bwMode="auto">
          <a:xfrm>
            <a:off x="497827" y="5062036"/>
            <a:ext cx="137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1600" b="1" dirty="0" err="1">
                <a:solidFill>
                  <a:schemeClr val="accent2">
                    <a:lumMod val="50000"/>
                  </a:schemeClr>
                </a:solidFill>
                <a:latin typeface="Calibri"/>
                <a:cs typeface="Calibri"/>
              </a:rPr>
              <a:t>Ràng</a:t>
            </a:r>
            <a:r>
              <a:rPr lang="en-US" sz="1600" b="1" dirty="0">
                <a:solidFill>
                  <a:schemeClr val="accent2">
                    <a:lumMod val="50000"/>
                  </a:schemeClr>
                </a:solidFill>
                <a:latin typeface="Calibri"/>
                <a:cs typeface="Calibri"/>
              </a:rPr>
              <a:t> </a:t>
            </a:r>
            <a:r>
              <a:rPr lang="en-US" sz="1600" b="1" dirty="0" err="1">
                <a:solidFill>
                  <a:schemeClr val="accent2">
                    <a:lumMod val="50000"/>
                  </a:schemeClr>
                </a:solidFill>
                <a:latin typeface="Calibri"/>
                <a:cs typeface="Calibri"/>
              </a:rPr>
              <a:t>buộc</a:t>
            </a:r>
            <a:r>
              <a:rPr lang="en-US" sz="1600" b="1" dirty="0">
                <a:solidFill>
                  <a:schemeClr val="accent2">
                    <a:lumMod val="50000"/>
                  </a:schemeClr>
                </a:solidFill>
                <a:latin typeface="Calibri"/>
                <a:cs typeface="Calibri"/>
              </a:rPr>
              <a:t>:</a:t>
            </a:r>
          </a:p>
          <a:p>
            <a:pPr algn="ctr" eaLnBrk="0" hangingPunct="0">
              <a:buFontTx/>
              <a:buChar char="-"/>
            </a:pPr>
            <a:r>
              <a:rPr lang="en-US" sz="1600" b="1" dirty="0">
                <a:solidFill>
                  <a:schemeClr val="accent2">
                    <a:lumMod val="50000"/>
                  </a:schemeClr>
                </a:solidFill>
                <a:latin typeface="Calibri"/>
                <a:cs typeface="Calibri"/>
              </a:rPr>
              <a:t> </a:t>
            </a:r>
            <a:r>
              <a:rPr lang="en-US" sz="1600" b="1" dirty="0" err="1">
                <a:solidFill>
                  <a:schemeClr val="accent2">
                    <a:lumMod val="50000"/>
                  </a:schemeClr>
                </a:solidFill>
                <a:latin typeface="Calibri"/>
                <a:cs typeface="Calibri"/>
              </a:rPr>
              <a:t>LoạiNV</a:t>
            </a:r>
            <a:r>
              <a:rPr lang="en-US" sz="1600" b="1" dirty="0">
                <a:solidFill>
                  <a:schemeClr val="accent2">
                    <a:lumMod val="50000"/>
                  </a:schemeClr>
                </a:solidFill>
                <a:latin typeface="Calibri"/>
                <a:cs typeface="Calibri"/>
              </a:rPr>
              <a:t> </a:t>
            </a:r>
            <a:r>
              <a:rPr lang="en-US" sz="1600" b="1" dirty="0">
                <a:solidFill>
                  <a:schemeClr val="accent2">
                    <a:lumMod val="50000"/>
                  </a:schemeClr>
                </a:solidFill>
                <a:latin typeface="Calibri"/>
                <a:cs typeface="Calibri"/>
                <a:sym typeface="Symbol" charset="0"/>
              </a:rPr>
              <a:t> {TK, KS, QL}</a:t>
            </a:r>
          </a:p>
          <a:p>
            <a:pPr algn="ctr" eaLnBrk="0" hangingPunct="0">
              <a:buFontTx/>
              <a:buChar char="-"/>
            </a:pPr>
            <a:endParaRPr lang="en-US" sz="1600" b="1" dirty="0">
              <a:solidFill>
                <a:schemeClr val="accent2">
                  <a:lumMod val="50000"/>
                </a:schemeClr>
              </a:solidFill>
              <a:latin typeface="Calibri"/>
              <a:cs typeface="Calibri"/>
              <a:sym typeface="Symbol" charset="0"/>
            </a:endParaRPr>
          </a:p>
        </p:txBody>
      </p:sp>
      <p:grpSp>
        <p:nvGrpSpPr>
          <p:cNvPr id="2" name="Group 1"/>
          <p:cNvGrpSpPr/>
          <p:nvPr/>
        </p:nvGrpSpPr>
        <p:grpSpPr>
          <a:xfrm>
            <a:off x="497827" y="1709236"/>
            <a:ext cx="8469313" cy="3175000"/>
            <a:chOff x="497827" y="1709236"/>
            <a:chExt cx="8469313" cy="3175000"/>
          </a:xfrm>
        </p:grpSpPr>
        <p:sp>
          <p:nvSpPr>
            <p:cNvPr id="21523" name="Rectangle 19"/>
            <p:cNvSpPr>
              <a:spLocks noChangeArrowheads="1"/>
            </p:cNvSpPr>
            <p:nvPr/>
          </p:nvSpPr>
          <p:spPr bwMode="auto">
            <a:xfrm>
              <a:off x="3393427" y="2471236"/>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NHÂN VIÊN</a:t>
              </a:r>
            </a:p>
          </p:txBody>
        </p:sp>
        <p:sp>
          <p:nvSpPr>
            <p:cNvPr id="21524" name="AutoShape 20"/>
            <p:cNvSpPr>
              <a:spLocks noChangeArrowheads="1"/>
            </p:cNvSpPr>
            <p:nvPr/>
          </p:nvSpPr>
          <p:spPr bwMode="auto">
            <a:xfrm>
              <a:off x="5374627" y="1709236"/>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Thuộc</a:t>
              </a:r>
            </a:p>
          </p:txBody>
        </p:sp>
        <p:sp>
          <p:nvSpPr>
            <p:cNvPr id="21525" name="Text Box 21"/>
            <p:cNvSpPr txBox="1">
              <a:spLocks noChangeArrowheads="1"/>
            </p:cNvSpPr>
            <p:nvPr/>
          </p:nvSpPr>
          <p:spPr bwMode="auto">
            <a:xfrm>
              <a:off x="4384027" y="19378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21526" name="Rectangle 22"/>
            <p:cNvSpPr>
              <a:spLocks noChangeArrowheads="1"/>
            </p:cNvSpPr>
            <p:nvPr/>
          </p:nvSpPr>
          <p:spPr bwMode="auto">
            <a:xfrm>
              <a:off x="1869427" y="4452436"/>
              <a:ext cx="12954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sz="1600">
                  <a:latin typeface="Calibri"/>
                  <a:cs typeface="Calibri"/>
                </a:rPr>
                <a:t>PHẦN MỀM</a:t>
              </a:r>
            </a:p>
          </p:txBody>
        </p:sp>
        <p:grpSp>
          <p:nvGrpSpPr>
            <p:cNvPr id="21530" name="Group 26"/>
            <p:cNvGrpSpPr>
              <a:grpSpLocks/>
            </p:cNvGrpSpPr>
            <p:nvPr/>
          </p:nvGrpSpPr>
          <p:grpSpPr bwMode="auto">
            <a:xfrm rot="2273943">
              <a:off x="5323827" y="3733299"/>
              <a:ext cx="671513" cy="122237"/>
              <a:chOff x="3600" y="6573"/>
              <a:chExt cx="915" cy="178"/>
            </a:xfrm>
          </p:grpSpPr>
          <p:sp>
            <p:nvSpPr>
              <p:cNvPr id="21531" name="Line 27"/>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532" name="Oval 28"/>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21533" name="Group 29"/>
            <p:cNvGrpSpPr>
              <a:grpSpLocks/>
            </p:cNvGrpSpPr>
            <p:nvPr/>
          </p:nvGrpSpPr>
          <p:grpSpPr bwMode="auto">
            <a:xfrm rot="10800000">
              <a:off x="2860027" y="2471236"/>
              <a:ext cx="538163" cy="122238"/>
              <a:chOff x="9000" y="9829"/>
              <a:chExt cx="736" cy="178"/>
            </a:xfrm>
          </p:grpSpPr>
          <p:sp>
            <p:nvSpPr>
              <p:cNvPr id="21534" name="Line 3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535" name="Oval 31"/>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1536" name="Group 32"/>
            <p:cNvGrpSpPr>
              <a:grpSpLocks/>
            </p:cNvGrpSpPr>
            <p:nvPr/>
          </p:nvGrpSpPr>
          <p:grpSpPr bwMode="auto">
            <a:xfrm rot="10800000">
              <a:off x="2860027" y="2650624"/>
              <a:ext cx="538163" cy="125412"/>
              <a:chOff x="9000" y="9829"/>
              <a:chExt cx="736" cy="178"/>
            </a:xfrm>
          </p:grpSpPr>
          <p:sp>
            <p:nvSpPr>
              <p:cNvPr id="21537" name="Line 3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538" name="Oval 3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539" name="Text Box 35"/>
            <p:cNvSpPr txBox="1">
              <a:spLocks noChangeArrowheads="1"/>
            </p:cNvSpPr>
            <p:nvPr/>
          </p:nvSpPr>
          <p:spPr bwMode="auto">
            <a:xfrm>
              <a:off x="2021827" y="2395036"/>
              <a:ext cx="773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NV</a:t>
              </a:r>
            </a:p>
          </p:txBody>
        </p:sp>
        <p:sp>
          <p:nvSpPr>
            <p:cNvPr id="21540" name="Text Box 36"/>
            <p:cNvSpPr txBox="1">
              <a:spLocks noChangeArrowheads="1"/>
            </p:cNvSpPr>
            <p:nvPr/>
          </p:nvSpPr>
          <p:spPr bwMode="auto">
            <a:xfrm>
              <a:off x="1818627" y="2588711"/>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NV</a:t>
              </a:r>
            </a:p>
          </p:txBody>
        </p:sp>
        <p:sp>
          <p:nvSpPr>
            <p:cNvPr id="21541" name="Text Box 37"/>
            <p:cNvSpPr txBox="1">
              <a:spLocks noChangeArrowheads="1"/>
            </p:cNvSpPr>
            <p:nvPr/>
          </p:nvSpPr>
          <p:spPr bwMode="auto">
            <a:xfrm>
              <a:off x="5984227" y="3842836"/>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SLượng NV trực thuộc</a:t>
              </a:r>
            </a:p>
          </p:txBody>
        </p:sp>
        <p:sp>
          <p:nvSpPr>
            <p:cNvPr id="21548" name="Text Box 44"/>
            <p:cNvSpPr txBox="1">
              <a:spLocks noChangeArrowheads="1"/>
            </p:cNvSpPr>
            <p:nvPr/>
          </p:nvSpPr>
          <p:spPr bwMode="auto">
            <a:xfrm>
              <a:off x="3469627" y="3919036"/>
              <a:ext cx="812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Kỹ năng</a:t>
              </a:r>
            </a:p>
          </p:txBody>
        </p:sp>
        <p:sp>
          <p:nvSpPr>
            <p:cNvPr id="21564" name="Text Box 60"/>
            <p:cNvSpPr txBox="1">
              <a:spLocks noChangeArrowheads="1"/>
            </p:cNvSpPr>
            <p:nvPr/>
          </p:nvSpPr>
          <p:spPr bwMode="auto">
            <a:xfrm>
              <a:off x="4612627" y="3842836"/>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Chuyên ngành</a:t>
              </a:r>
            </a:p>
          </p:txBody>
        </p:sp>
        <p:sp>
          <p:nvSpPr>
            <p:cNvPr id="21566" name="Rectangle 62"/>
            <p:cNvSpPr>
              <a:spLocks noChangeArrowheads="1"/>
            </p:cNvSpPr>
            <p:nvPr/>
          </p:nvSpPr>
          <p:spPr bwMode="auto">
            <a:xfrm>
              <a:off x="7127227" y="2471236"/>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BỘ PHẬN</a:t>
              </a:r>
            </a:p>
          </p:txBody>
        </p:sp>
        <p:sp>
          <p:nvSpPr>
            <p:cNvPr id="21567" name="Rectangle 63"/>
            <p:cNvSpPr>
              <a:spLocks noChangeArrowheads="1"/>
            </p:cNvSpPr>
            <p:nvPr/>
          </p:nvSpPr>
          <p:spPr bwMode="auto">
            <a:xfrm>
              <a:off x="1945627" y="3233236"/>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THƯ KÝ</a:t>
              </a:r>
            </a:p>
          </p:txBody>
        </p:sp>
        <p:sp>
          <p:nvSpPr>
            <p:cNvPr id="21568" name="Rectangle 64"/>
            <p:cNvSpPr>
              <a:spLocks noChangeArrowheads="1"/>
            </p:cNvSpPr>
            <p:nvPr/>
          </p:nvSpPr>
          <p:spPr bwMode="auto">
            <a:xfrm>
              <a:off x="3545827" y="3233236"/>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KỸ SƯ</a:t>
              </a:r>
            </a:p>
          </p:txBody>
        </p:sp>
        <p:sp>
          <p:nvSpPr>
            <p:cNvPr id="21569" name="Rectangle 65"/>
            <p:cNvSpPr>
              <a:spLocks noChangeArrowheads="1"/>
            </p:cNvSpPr>
            <p:nvPr/>
          </p:nvSpPr>
          <p:spPr bwMode="auto">
            <a:xfrm>
              <a:off x="5069827" y="3233236"/>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NV QLÝ</a:t>
              </a:r>
            </a:p>
          </p:txBody>
        </p:sp>
        <p:grpSp>
          <p:nvGrpSpPr>
            <p:cNvPr id="21574" name="Group 70"/>
            <p:cNvGrpSpPr>
              <a:grpSpLocks/>
            </p:cNvGrpSpPr>
            <p:nvPr/>
          </p:nvGrpSpPr>
          <p:grpSpPr bwMode="auto">
            <a:xfrm>
              <a:off x="2555227" y="2852236"/>
              <a:ext cx="3048000" cy="381000"/>
              <a:chOff x="1488" y="1824"/>
              <a:chExt cx="1920" cy="240"/>
            </a:xfrm>
          </p:grpSpPr>
          <p:sp>
            <p:nvSpPr>
              <p:cNvPr id="21570" name="Line 66"/>
              <p:cNvSpPr>
                <a:spLocks noChangeShapeType="1"/>
              </p:cNvSpPr>
              <p:nvPr/>
            </p:nvSpPr>
            <p:spPr bwMode="auto">
              <a:xfrm>
                <a:off x="1488" y="1920"/>
                <a:ext cx="19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71" name="Line 67"/>
              <p:cNvSpPr>
                <a:spLocks noChangeShapeType="1"/>
              </p:cNvSpPr>
              <p:nvPr/>
            </p:nvSpPr>
            <p:spPr bwMode="auto">
              <a:xfrm>
                <a:off x="148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72" name="Line 68"/>
              <p:cNvSpPr>
                <a:spLocks noChangeShapeType="1"/>
              </p:cNvSpPr>
              <p:nvPr/>
            </p:nvSpPr>
            <p:spPr bwMode="auto">
              <a:xfrm>
                <a:off x="340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73" name="Line 69"/>
              <p:cNvSpPr>
                <a:spLocks noChangeShapeType="1"/>
              </p:cNvSpPr>
              <p:nvPr/>
            </p:nvSpPr>
            <p:spPr bwMode="auto">
              <a:xfrm flipV="1">
                <a:off x="2448" y="1824"/>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grpSp>
        <p:sp>
          <p:nvSpPr>
            <p:cNvPr id="21575" name="Text Box 71"/>
            <p:cNvSpPr txBox="1">
              <a:spLocks noChangeArrowheads="1"/>
            </p:cNvSpPr>
            <p:nvPr/>
          </p:nvSpPr>
          <p:spPr bwMode="auto">
            <a:xfrm>
              <a:off x="3698227" y="2928436"/>
              <a:ext cx="4556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latin typeface="Calibri"/>
                  <a:cs typeface="Calibri"/>
                </a:rPr>
                <a:t>(t,e)</a:t>
              </a:r>
            </a:p>
          </p:txBody>
        </p:sp>
        <p:grpSp>
          <p:nvGrpSpPr>
            <p:cNvPr id="21576" name="Group 72"/>
            <p:cNvGrpSpPr>
              <a:grpSpLocks/>
            </p:cNvGrpSpPr>
            <p:nvPr/>
          </p:nvGrpSpPr>
          <p:grpSpPr bwMode="auto">
            <a:xfrm rot="2273943">
              <a:off x="4003027" y="3766636"/>
              <a:ext cx="671513" cy="122238"/>
              <a:chOff x="3600" y="6573"/>
              <a:chExt cx="915" cy="178"/>
            </a:xfrm>
          </p:grpSpPr>
          <p:sp>
            <p:nvSpPr>
              <p:cNvPr id="21577" name="Line 73"/>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578" name="Oval 74"/>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21579" name="Group 75"/>
            <p:cNvGrpSpPr>
              <a:grpSpLocks/>
            </p:cNvGrpSpPr>
            <p:nvPr/>
          </p:nvGrpSpPr>
          <p:grpSpPr bwMode="auto">
            <a:xfrm rot="2273943">
              <a:off x="2860027" y="3766636"/>
              <a:ext cx="671513" cy="122238"/>
              <a:chOff x="3600" y="6573"/>
              <a:chExt cx="915" cy="178"/>
            </a:xfrm>
          </p:grpSpPr>
          <p:sp>
            <p:nvSpPr>
              <p:cNvPr id="21580" name="Line 76"/>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581" name="Oval 77"/>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582" name="Text Box 78"/>
            <p:cNvSpPr txBox="1">
              <a:spLocks noChangeArrowheads="1"/>
            </p:cNvSpPr>
            <p:nvPr/>
          </p:nvSpPr>
          <p:spPr bwMode="auto">
            <a:xfrm>
              <a:off x="3164827" y="3690436"/>
              <a:ext cx="475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dirty="0">
                  <a:solidFill>
                    <a:schemeClr val="accent3">
                      <a:lumMod val="50000"/>
                    </a:schemeClr>
                  </a:solidFill>
                  <a:latin typeface="Calibri"/>
                  <a:cs typeface="Calibri"/>
                </a:rPr>
                <a:t>(0,n</a:t>
              </a:r>
              <a:r>
                <a:rPr lang="en-US" sz="1200" dirty="0">
                  <a:solidFill>
                    <a:schemeClr val="bg2"/>
                  </a:solidFill>
                  <a:latin typeface="Calibri"/>
                  <a:cs typeface="Calibri"/>
                </a:rPr>
                <a:t>)</a:t>
              </a:r>
            </a:p>
          </p:txBody>
        </p:sp>
        <p:sp>
          <p:nvSpPr>
            <p:cNvPr id="21583" name="AutoShape 79"/>
            <p:cNvSpPr>
              <a:spLocks noChangeArrowheads="1"/>
            </p:cNvSpPr>
            <p:nvPr/>
          </p:nvSpPr>
          <p:spPr bwMode="auto">
            <a:xfrm>
              <a:off x="5450827" y="2395036"/>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QLý</a:t>
              </a:r>
            </a:p>
          </p:txBody>
        </p:sp>
        <p:sp>
          <p:nvSpPr>
            <p:cNvPr id="21584" name="AutoShape 80"/>
            <p:cNvSpPr>
              <a:spLocks noChangeArrowheads="1"/>
            </p:cNvSpPr>
            <p:nvPr/>
          </p:nvSpPr>
          <p:spPr bwMode="auto">
            <a:xfrm>
              <a:off x="1793227" y="3766636"/>
              <a:ext cx="1371600"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Sử dụng</a:t>
              </a:r>
            </a:p>
          </p:txBody>
        </p:sp>
        <p:sp>
          <p:nvSpPr>
            <p:cNvPr id="21585" name="AutoShape 81"/>
            <p:cNvSpPr>
              <a:spLocks noChangeArrowheads="1"/>
            </p:cNvSpPr>
            <p:nvPr/>
          </p:nvSpPr>
          <p:spPr bwMode="auto">
            <a:xfrm>
              <a:off x="6822427" y="3157036"/>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Ptrách</a:t>
              </a:r>
            </a:p>
          </p:txBody>
        </p:sp>
        <p:sp>
          <p:nvSpPr>
            <p:cNvPr id="21586" name="Line 82"/>
            <p:cNvSpPr>
              <a:spLocks noChangeShapeType="1"/>
            </p:cNvSpPr>
            <p:nvPr/>
          </p:nvSpPr>
          <p:spPr bwMode="auto">
            <a:xfrm flipV="1">
              <a:off x="4003027" y="1999749"/>
              <a:ext cx="1371600"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87" name="Line 83"/>
            <p:cNvSpPr>
              <a:spLocks noChangeShapeType="1"/>
            </p:cNvSpPr>
            <p:nvPr/>
          </p:nvSpPr>
          <p:spPr bwMode="auto">
            <a:xfrm>
              <a:off x="6369990" y="1937836"/>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88" name="Line 84"/>
            <p:cNvSpPr>
              <a:spLocks noChangeShapeType="1"/>
            </p:cNvSpPr>
            <p:nvPr/>
          </p:nvSpPr>
          <p:spPr bwMode="auto">
            <a:xfrm flipH="1">
              <a:off x="5908027" y="2928436"/>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89" name="Line 85"/>
            <p:cNvSpPr>
              <a:spLocks noChangeShapeType="1"/>
            </p:cNvSpPr>
            <p:nvPr/>
          </p:nvSpPr>
          <p:spPr bwMode="auto">
            <a:xfrm flipH="1">
              <a:off x="4536427" y="2656974"/>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90" name="Line 86"/>
            <p:cNvSpPr>
              <a:spLocks noChangeShapeType="1"/>
            </p:cNvSpPr>
            <p:nvPr/>
          </p:nvSpPr>
          <p:spPr bwMode="auto">
            <a:xfrm>
              <a:off x="6212827" y="3418974"/>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91" name="Line 87"/>
            <p:cNvSpPr>
              <a:spLocks noChangeShapeType="1"/>
            </p:cNvSpPr>
            <p:nvPr/>
          </p:nvSpPr>
          <p:spPr bwMode="auto">
            <a:xfrm flipH="1">
              <a:off x="7355827" y="2852236"/>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92" name="Line 88"/>
            <p:cNvSpPr>
              <a:spLocks noChangeShapeType="1"/>
            </p:cNvSpPr>
            <p:nvPr/>
          </p:nvSpPr>
          <p:spPr bwMode="auto">
            <a:xfrm>
              <a:off x="2479027" y="3614236"/>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93" name="Line 89"/>
            <p:cNvSpPr>
              <a:spLocks noChangeShapeType="1"/>
            </p:cNvSpPr>
            <p:nvPr/>
          </p:nvSpPr>
          <p:spPr bwMode="auto">
            <a:xfrm>
              <a:off x="2479027" y="4300036"/>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1594" name="Text Box 90"/>
            <p:cNvSpPr txBox="1">
              <a:spLocks noChangeArrowheads="1"/>
            </p:cNvSpPr>
            <p:nvPr/>
          </p:nvSpPr>
          <p:spPr bwMode="auto">
            <a:xfrm>
              <a:off x="6974827" y="20140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21595" name="Text Box 91"/>
            <p:cNvSpPr txBox="1">
              <a:spLocks noChangeArrowheads="1"/>
            </p:cNvSpPr>
            <p:nvPr/>
          </p:nvSpPr>
          <p:spPr bwMode="auto">
            <a:xfrm>
              <a:off x="5984227" y="29284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21596" name="Text Box 92"/>
            <p:cNvSpPr txBox="1">
              <a:spLocks noChangeArrowheads="1"/>
            </p:cNvSpPr>
            <p:nvPr/>
          </p:nvSpPr>
          <p:spPr bwMode="auto">
            <a:xfrm>
              <a:off x="4612627" y="23950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1597" name="Text Box 93"/>
            <p:cNvSpPr txBox="1">
              <a:spLocks noChangeArrowheads="1"/>
            </p:cNvSpPr>
            <p:nvPr/>
          </p:nvSpPr>
          <p:spPr bwMode="auto">
            <a:xfrm>
              <a:off x="6289027" y="34618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1598" name="Text Box 94"/>
            <p:cNvSpPr txBox="1">
              <a:spLocks noChangeArrowheads="1"/>
            </p:cNvSpPr>
            <p:nvPr/>
          </p:nvSpPr>
          <p:spPr bwMode="auto">
            <a:xfrm>
              <a:off x="7584427" y="29284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21599" name="Text Box 95"/>
            <p:cNvSpPr txBox="1">
              <a:spLocks noChangeArrowheads="1"/>
            </p:cNvSpPr>
            <p:nvPr/>
          </p:nvSpPr>
          <p:spPr bwMode="auto">
            <a:xfrm>
              <a:off x="2555227" y="36142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21600" name="Text Box 96"/>
            <p:cNvSpPr txBox="1">
              <a:spLocks noChangeArrowheads="1"/>
            </p:cNvSpPr>
            <p:nvPr/>
          </p:nvSpPr>
          <p:spPr bwMode="auto">
            <a:xfrm>
              <a:off x="2555227" y="4223836"/>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nvGrpSpPr>
            <p:cNvPr id="21601" name="Group 97"/>
            <p:cNvGrpSpPr>
              <a:grpSpLocks/>
            </p:cNvGrpSpPr>
            <p:nvPr/>
          </p:nvGrpSpPr>
          <p:grpSpPr bwMode="auto">
            <a:xfrm rot="10800000">
              <a:off x="1336027" y="4425449"/>
              <a:ext cx="538163" cy="122237"/>
              <a:chOff x="9000" y="9829"/>
              <a:chExt cx="736" cy="178"/>
            </a:xfrm>
          </p:grpSpPr>
          <p:sp>
            <p:nvSpPr>
              <p:cNvPr id="21602" name="Line 9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03" name="Oval 99"/>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1604" name="Group 100"/>
            <p:cNvGrpSpPr>
              <a:grpSpLocks/>
            </p:cNvGrpSpPr>
            <p:nvPr/>
          </p:nvGrpSpPr>
          <p:grpSpPr bwMode="auto">
            <a:xfrm rot="10800000">
              <a:off x="1336027" y="4604836"/>
              <a:ext cx="538163" cy="125413"/>
              <a:chOff x="9000" y="9829"/>
              <a:chExt cx="736" cy="178"/>
            </a:xfrm>
          </p:grpSpPr>
          <p:sp>
            <p:nvSpPr>
              <p:cNvPr id="21605" name="Line 10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06" name="Oval 10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07" name="Text Box 103"/>
            <p:cNvSpPr txBox="1">
              <a:spLocks noChangeArrowheads="1"/>
            </p:cNvSpPr>
            <p:nvPr/>
          </p:nvSpPr>
          <p:spPr bwMode="auto">
            <a:xfrm>
              <a:off x="497827" y="4349249"/>
              <a:ext cx="7731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PM</a:t>
              </a:r>
            </a:p>
          </p:txBody>
        </p:sp>
        <p:sp>
          <p:nvSpPr>
            <p:cNvPr id="21608" name="Text Box 104"/>
            <p:cNvSpPr txBox="1">
              <a:spLocks noChangeArrowheads="1"/>
            </p:cNvSpPr>
            <p:nvPr/>
          </p:nvSpPr>
          <p:spPr bwMode="auto">
            <a:xfrm>
              <a:off x="497827" y="4528636"/>
              <a:ext cx="773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dirty="0" err="1">
                  <a:latin typeface="Calibri"/>
                  <a:cs typeface="Calibri"/>
                </a:rPr>
                <a:t>Tên</a:t>
              </a:r>
              <a:r>
                <a:rPr lang="en-US" sz="1400" dirty="0">
                  <a:latin typeface="Calibri"/>
                  <a:cs typeface="Calibri"/>
                </a:rPr>
                <a:t> PM</a:t>
              </a:r>
            </a:p>
          </p:txBody>
        </p:sp>
        <p:grpSp>
          <p:nvGrpSpPr>
            <p:cNvPr id="21670" name="Group 166"/>
            <p:cNvGrpSpPr>
              <a:grpSpLocks/>
            </p:cNvGrpSpPr>
            <p:nvPr/>
          </p:nvGrpSpPr>
          <p:grpSpPr bwMode="auto">
            <a:xfrm rot="-1764283">
              <a:off x="7660627" y="2272799"/>
              <a:ext cx="538163" cy="122237"/>
              <a:chOff x="9000" y="9829"/>
              <a:chExt cx="736" cy="178"/>
            </a:xfrm>
          </p:grpSpPr>
          <p:sp>
            <p:nvSpPr>
              <p:cNvPr id="21671" name="Line 16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72" name="Oval 168"/>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1673" name="Group 169"/>
            <p:cNvGrpSpPr>
              <a:grpSpLocks/>
            </p:cNvGrpSpPr>
            <p:nvPr/>
          </p:nvGrpSpPr>
          <p:grpSpPr bwMode="auto">
            <a:xfrm rot="2106254">
              <a:off x="7889227" y="2928436"/>
              <a:ext cx="538163" cy="125413"/>
              <a:chOff x="9000" y="9829"/>
              <a:chExt cx="736" cy="178"/>
            </a:xfrm>
          </p:grpSpPr>
          <p:sp>
            <p:nvSpPr>
              <p:cNvPr id="21674" name="Line 17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1675" name="Oval 17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1676" name="Text Box 172"/>
            <p:cNvSpPr txBox="1">
              <a:spLocks noChangeArrowheads="1"/>
            </p:cNvSpPr>
            <p:nvPr/>
          </p:nvSpPr>
          <p:spPr bwMode="auto">
            <a:xfrm>
              <a:off x="8194027" y="2090236"/>
              <a:ext cx="773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BP</a:t>
              </a:r>
            </a:p>
          </p:txBody>
        </p:sp>
        <p:sp>
          <p:nvSpPr>
            <p:cNvPr id="21677" name="Text Box 173"/>
            <p:cNvSpPr txBox="1">
              <a:spLocks noChangeArrowheads="1"/>
            </p:cNvSpPr>
            <p:nvPr/>
          </p:nvSpPr>
          <p:spPr bwMode="auto">
            <a:xfrm>
              <a:off x="8117827" y="3157036"/>
              <a:ext cx="773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BP</a:t>
              </a:r>
            </a:p>
          </p:txBody>
        </p:sp>
        <p:sp>
          <p:nvSpPr>
            <p:cNvPr id="21690" name="Freeform 186"/>
            <p:cNvSpPr>
              <a:spLocks/>
            </p:cNvSpPr>
            <p:nvPr/>
          </p:nvSpPr>
          <p:spPr bwMode="auto">
            <a:xfrm>
              <a:off x="523227" y="4579436"/>
              <a:ext cx="8153400" cy="304800"/>
            </a:xfrm>
            <a:custGeom>
              <a:avLst/>
              <a:gdLst>
                <a:gd name="T0" fmla="*/ 0 w 5136"/>
                <a:gd name="T1" fmla="*/ 192 h 192"/>
                <a:gd name="T2" fmla="*/ 2208 w 5136"/>
                <a:gd name="T3" fmla="*/ 192 h 192"/>
                <a:gd name="T4" fmla="*/ 3504 w 5136"/>
                <a:gd name="T5" fmla="*/ 0 h 192"/>
                <a:gd name="T6" fmla="*/ 5136 w 5136"/>
                <a:gd name="T7" fmla="*/ 0 h 192"/>
              </a:gdLst>
              <a:ahLst/>
              <a:cxnLst>
                <a:cxn ang="0">
                  <a:pos x="T0" y="T1"/>
                </a:cxn>
                <a:cxn ang="0">
                  <a:pos x="T2" y="T3"/>
                </a:cxn>
                <a:cxn ang="0">
                  <a:pos x="T4" y="T5"/>
                </a:cxn>
                <a:cxn ang="0">
                  <a:pos x="T6" y="T7"/>
                </a:cxn>
              </a:cxnLst>
              <a:rect l="0" t="0" r="r" b="b"/>
              <a:pathLst>
                <a:path w="5136" h="192">
                  <a:moveTo>
                    <a:pt x="0" y="192"/>
                  </a:moveTo>
                  <a:lnTo>
                    <a:pt x="2208" y="192"/>
                  </a:lnTo>
                  <a:lnTo>
                    <a:pt x="3504" y="0"/>
                  </a:lnTo>
                  <a:lnTo>
                    <a:pt x="5136" y="0"/>
                  </a:lnTo>
                </a:path>
              </a:pathLst>
            </a:custGeom>
            <a:noFill/>
            <a:ln w="12700" cap="flat" cmpd="sng">
              <a:solidFill>
                <a:srgbClr val="003366"/>
              </a:solidFill>
              <a:prstDash val="solid"/>
              <a:round/>
              <a:headEnd/>
              <a:tailEn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pPr algn="ctr"/>
              <a:endParaRPr lang="en-US">
                <a:latin typeface="Calibri"/>
                <a:cs typeface="Calibri"/>
              </a:endParaRP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16</a:t>
            </a:fld>
            <a:endParaRPr lang="en-US"/>
          </a:p>
        </p:txBody>
      </p:sp>
    </p:spTree>
    <p:extLst>
      <p:ext uri="{BB962C8B-B14F-4D97-AF65-F5344CB8AC3E}">
        <p14:creationId xmlns:p14="http://schemas.microsoft.com/office/powerpoint/2010/main" val="841891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686"/>
                                        </p:tgtEl>
                                        <p:attrNameLst>
                                          <p:attrName>style.visibility</p:attrName>
                                        </p:attrNameLst>
                                      </p:cBhvr>
                                      <p:to>
                                        <p:strVal val="visible"/>
                                      </p:to>
                                    </p:set>
                                    <p:animEffect transition="in" filter="dissolve">
                                      <p:cBhvr>
                                        <p:cTn id="7" dur="500"/>
                                        <p:tgtEl>
                                          <p:spTgt spid="2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8" name="Rectangle 190"/>
          <p:cNvSpPr>
            <a:spLocks noGrp="1" noChangeArrowheads="1"/>
          </p:cNvSpPr>
          <p:nvPr>
            <p:ph type="title"/>
          </p:nvPr>
        </p:nvSpPr>
        <p:spPr/>
        <p:txBody>
          <a:bodyPr/>
          <a:lstStyle/>
          <a:p>
            <a:r>
              <a:rPr lang="en-US"/>
              <a:t>Thiết kế luận lý dữ liệu cấp cao</a:t>
            </a:r>
          </a:p>
        </p:txBody>
      </p:sp>
      <p:sp>
        <p:nvSpPr>
          <p:cNvPr id="22719" name="Rectangle 191"/>
          <p:cNvSpPr>
            <a:spLocks noGrp="1" noChangeArrowheads="1"/>
          </p:cNvSpPr>
          <p:nvPr>
            <p:ph type="body" idx="1"/>
          </p:nvPr>
        </p:nvSpPr>
        <p:spPr/>
        <p:txBody>
          <a:bodyPr/>
          <a:lstStyle/>
          <a:p>
            <a:r>
              <a:rPr lang="en-US"/>
              <a:t>Dùng thực thể tổng quát</a:t>
            </a:r>
          </a:p>
          <a:p>
            <a:pPr lvl="1"/>
            <a:endParaRPr lang="en-US"/>
          </a:p>
        </p:txBody>
      </p:sp>
      <p:graphicFrame>
        <p:nvGraphicFramePr>
          <p:cNvPr id="22717" name="Group 189"/>
          <p:cNvGraphicFramePr>
            <a:graphicFrameLocks noGrp="1"/>
          </p:cNvGraphicFramePr>
          <p:nvPr>
            <p:ph sz="half" idx="4294967295"/>
            <p:extLst>
              <p:ext uri="{D42A27DB-BD31-4B8C-83A1-F6EECF244321}">
                <p14:modId xmlns:p14="http://schemas.microsoft.com/office/powerpoint/2010/main" val="2194381590"/>
              </p:ext>
            </p:extLst>
          </p:nvPr>
        </p:nvGraphicFramePr>
        <p:xfrm>
          <a:off x="778472" y="2059938"/>
          <a:ext cx="7848600" cy="3897314"/>
        </p:xfrm>
        <a:graphic>
          <a:graphicData uri="http://schemas.openxmlformats.org/drawingml/2006/table">
            <a:tbl>
              <a:tblPr firstRow="1">
                <a:tableStyleId>{FABFCF23-3B69-468F-B69F-88F6DE6A72F2}</a:tableStyleId>
              </a:tblPr>
              <a:tblGrid>
                <a:gridCol w="2782888"/>
                <a:gridCol w="5065712"/>
              </a:tblGrid>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32038" algn="l"/>
                        </a:tabLst>
                      </a:pPr>
                      <a:r>
                        <a:rPr kumimoji="0" lang="en-US" sz="2000" u="none" strike="noStrike" cap="none" normalizeH="0" baseline="0">
                          <a:ln>
                            <a:noFill/>
                          </a:ln>
                          <a:effectLst/>
                        </a:rPr>
                        <a:t>Ưu điểm</a:t>
                      </a:r>
                      <a:endParaRPr kumimoji="0" lang="en-US" sz="2000" b="0" i="0" u="none" strike="noStrike" cap="none" normalizeH="0" baseline="0">
                        <a:ln>
                          <a:noFill/>
                        </a:ln>
                        <a:solidFill>
                          <a:srgbClr val="000090"/>
                        </a:solidFill>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32038" algn="l"/>
                        </a:tabLst>
                      </a:pPr>
                      <a:r>
                        <a:rPr kumimoji="0" lang="en-US" sz="2000" u="none" strike="noStrike" cap="none" normalizeH="0" baseline="0">
                          <a:ln>
                            <a:noFill/>
                          </a:ln>
                          <a:effectLst/>
                        </a:rPr>
                        <a:t>Khuyết điểm</a:t>
                      </a:r>
                      <a:endParaRPr kumimoji="0" lang="en-US" sz="2000" b="0" i="0" u="none" strike="noStrike" cap="none" normalizeH="0" baseline="0">
                        <a:ln>
                          <a:noFill/>
                        </a:ln>
                        <a:solidFill>
                          <a:srgbClr val="000090"/>
                        </a:solidFill>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1446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2000" u="none" strike="noStrike" cap="none" normalizeH="0" baseline="0">
                          <a:ln>
                            <a:noFill/>
                          </a:ln>
                          <a:effectLst>
                            <a:outerShdw blurRad="38100" dist="38100" dir="2700000" algn="tl">
                              <a:srgbClr val="DDDDDD"/>
                            </a:outerShdw>
                          </a:effectLst>
                        </a:rPr>
                        <a:t>Giải pháp đơn giản nhất, không phát sinh thêm các mối kết hợp</a:t>
                      </a:r>
                      <a:endParaRPr kumimoji="0" lang="en-US" sz="20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2000" u="none" strike="noStrike" cap="none" normalizeH="0" baseline="0">
                          <a:ln>
                            <a:noFill/>
                          </a:ln>
                          <a:effectLst>
                            <a:outerShdw blurRad="38100" dist="38100" dir="2700000" algn="tl">
                              <a:srgbClr val="DDDDDD"/>
                            </a:outerShdw>
                          </a:effectLst>
                        </a:rPr>
                        <a:t>Có thể phát sinh ra một số lớn các giá trị rỗng cho các thuộc tính mà chỉ dùng cho một loại thực thể tập con mà thôi. </a:t>
                      </a:r>
                      <a:endParaRPr kumimoji="0" lang="en-US" sz="20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916113">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2000" u="none" strike="noStrike" cap="none" normalizeH="0" baseline="0" dirty="0" err="1">
                          <a:ln>
                            <a:noFill/>
                          </a:ln>
                          <a:effectLst>
                            <a:outerShdw blurRad="38100" dist="38100" dir="2700000" algn="tl">
                              <a:srgbClr val="DDDDDD"/>
                            </a:outerShdw>
                          </a:effectLst>
                        </a:rPr>
                        <a:t>Áp</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dụng</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cho</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tất</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ca</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các</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cấu</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trúc</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tổng</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quát</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hóa</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như</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toàn</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bô</a:t>
                      </a:r>
                      <a:r>
                        <a:rPr kumimoji="0" lang="en-US" sz="2000" u="none" strike="noStrike" cap="none" normalizeH="0" baseline="0" dirty="0">
                          <a:ln>
                            <a:noFill/>
                          </a:ln>
                          <a:effectLst>
                            <a:outerShdw blurRad="38100" dist="38100" dir="2700000" algn="tl">
                              <a:srgbClr val="DDDDDD"/>
                            </a:outerShdw>
                          </a:effectLst>
                        </a:rPr>
                        <a:t>̣ (t) </a:t>
                      </a:r>
                      <a:r>
                        <a:rPr kumimoji="0" lang="en-US" sz="2000" u="none" strike="noStrike" cap="none" normalizeH="0" baseline="0" dirty="0" err="1">
                          <a:ln>
                            <a:noFill/>
                          </a:ln>
                          <a:effectLst>
                            <a:outerShdw blurRad="38100" dist="38100" dir="2700000" algn="tl">
                              <a:srgbClr val="DDDDDD"/>
                            </a:outerShdw>
                          </a:effectLst>
                        </a:rPr>
                        <a:t>va</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bán</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phần</a:t>
                      </a:r>
                      <a:r>
                        <a:rPr kumimoji="0" lang="en-US" sz="2000" u="none" strike="noStrike" cap="none" normalizeH="0" baseline="0" dirty="0">
                          <a:ln>
                            <a:noFill/>
                          </a:ln>
                          <a:effectLst>
                            <a:outerShdw blurRad="38100" dist="38100" dir="2700000" algn="tl">
                              <a:srgbClr val="DDDDDD"/>
                            </a:outerShdw>
                          </a:effectLst>
                        </a:rPr>
                        <a:t> (p), </a:t>
                      </a:r>
                      <a:r>
                        <a:rPr kumimoji="0" lang="en-US" sz="2000" u="none" strike="noStrike" cap="none" normalizeH="0" baseline="0" dirty="0" err="1">
                          <a:ln>
                            <a:noFill/>
                          </a:ln>
                          <a:effectLst>
                            <a:outerShdw blurRad="38100" dist="38100" dir="2700000" algn="tl">
                              <a:srgbClr val="DDDDDD"/>
                            </a:outerShdw>
                          </a:effectLst>
                        </a:rPr>
                        <a:t>chồng</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lắp</a:t>
                      </a:r>
                      <a:r>
                        <a:rPr kumimoji="0" lang="en-US" sz="2000" u="none" strike="noStrike" cap="none" normalizeH="0" baseline="0" dirty="0">
                          <a:ln>
                            <a:noFill/>
                          </a:ln>
                          <a:effectLst>
                            <a:outerShdw blurRad="38100" dist="38100" dir="2700000" algn="tl">
                              <a:srgbClr val="DDDDDD"/>
                            </a:outerShdw>
                          </a:effectLst>
                        </a:rPr>
                        <a:t> (o) </a:t>
                      </a:r>
                      <a:r>
                        <a:rPr kumimoji="0" lang="en-US" sz="2000" u="none" strike="noStrike" cap="none" normalizeH="0" baseline="0" dirty="0" err="1">
                          <a:ln>
                            <a:noFill/>
                          </a:ln>
                          <a:effectLst>
                            <a:outerShdw blurRad="38100" dist="38100" dir="2700000" algn="tl">
                              <a:srgbClr val="DDDDDD"/>
                            </a:outerShdw>
                          </a:effectLst>
                        </a:rPr>
                        <a:t>va</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riêng</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biệt</a:t>
                      </a:r>
                      <a:r>
                        <a:rPr kumimoji="0" lang="en-US" sz="2000" u="none" strike="noStrike" cap="none" normalizeH="0" baseline="0" dirty="0">
                          <a:ln>
                            <a:noFill/>
                          </a:ln>
                          <a:effectLst>
                            <a:outerShdw blurRad="38100" dist="38100" dir="2700000" algn="tl">
                              <a:srgbClr val="DDDDDD"/>
                            </a:outerShdw>
                          </a:effectLst>
                        </a:rPr>
                        <a:t> (e)</a:t>
                      </a:r>
                      <a:endParaRPr kumimoji="0" lang="en-US" sz="20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2000" u="none" strike="noStrike" cap="none" normalizeH="0" baseline="0" dirty="0" err="1">
                          <a:ln>
                            <a:noFill/>
                          </a:ln>
                          <a:effectLst>
                            <a:outerShdw blurRad="38100" dist="38100" dir="2700000" algn="tl">
                              <a:srgbClr val="DDDDDD"/>
                            </a:outerShdw>
                          </a:effectLst>
                        </a:rPr>
                        <a:t>Tất</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ca</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các</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tác</a:t>
                      </a:r>
                      <a:r>
                        <a:rPr kumimoji="0" lang="en-US" sz="2000" u="none" strike="noStrike" cap="none" normalizeH="0" baseline="0" dirty="0">
                          <a:ln>
                            <a:noFill/>
                          </a:ln>
                          <a:effectLst>
                            <a:outerShdw blurRad="38100" dist="38100" dir="2700000" algn="tl">
                              <a:srgbClr val="DDDDDD"/>
                            </a:outerShdw>
                          </a:effectLst>
                        </a:rPr>
                        <a:t> vụ </a:t>
                      </a:r>
                      <a:r>
                        <a:rPr kumimoji="0" lang="en-US" sz="2000" u="none" strike="noStrike" cap="none" normalizeH="0" baseline="0" dirty="0" err="1">
                          <a:ln>
                            <a:noFill/>
                          </a:ln>
                          <a:effectLst>
                            <a:outerShdw blurRad="38100" dist="38100" dir="2700000" algn="tl">
                              <a:srgbClr val="DDDDDD"/>
                            </a:outerShdw>
                          </a:effectLst>
                        </a:rPr>
                        <a:t>muốn</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truy</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cập</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đến</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một</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thực</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thê</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tập</a:t>
                      </a:r>
                      <a:r>
                        <a:rPr kumimoji="0" lang="en-US" sz="2000" u="none" strike="noStrike" cap="none" normalizeH="0" baseline="0" dirty="0">
                          <a:ln>
                            <a:noFill/>
                          </a:ln>
                          <a:effectLst>
                            <a:outerShdw blurRad="38100" dist="38100" dir="2700000" algn="tl">
                              <a:srgbClr val="DDDDDD"/>
                            </a:outerShdw>
                          </a:effectLst>
                        </a:rPr>
                        <a:t> con </a:t>
                      </a:r>
                      <a:r>
                        <a:rPr kumimoji="0" lang="en-US" sz="2000" u="none" strike="noStrike" cap="none" normalizeH="0" baseline="0" dirty="0" err="1">
                          <a:ln>
                            <a:noFill/>
                          </a:ln>
                          <a:effectLst>
                            <a:outerShdw blurRad="38100" dist="38100" dir="2700000" algn="tl">
                              <a:srgbClr val="DDDDDD"/>
                            </a:outerShdw>
                          </a:effectLst>
                        </a:rPr>
                        <a:t>phải</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truy</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cập</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toàn</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bô</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tất</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ca</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các</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thực</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thê</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tập</a:t>
                      </a:r>
                      <a:r>
                        <a:rPr kumimoji="0" lang="en-US" sz="2000" u="none" strike="noStrike" cap="none" normalizeH="0" baseline="0" dirty="0">
                          <a:ln>
                            <a:noFill/>
                          </a:ln>
                          <a:effectLst>
                            <a:outerShdw blurRad="38100" dist="38100" dir="2700000" algn="tl">
                              <a:srgbClr val="DDDDDD"/>
                            </a:outerShdw>
                          </a:effectLst>
                        </a:rPr>
                        <a:t> con</a:t>
                      </a:r>
                    </a:p>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2000" u="none" strike="noStrike" cap="none" normalizeH="0" baseline="0" dirty="0" err="1">
                          <a:ln>
                            <a:noFill/>
                          </a:ln>
                          <a:effectLst>
                            <a:outerShdw blurRad="38100" dist="38100" dir="2700000" algn="tl">
                              <a:srgbClr val="DDDDDD"/>
                            </a:outerShdw>
                          </a:effectLst>
                        </a:rPr>
                        <a:t>Phát</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sinh</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thêm</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một</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số</a:t>
                      </a:r>
                      <a:r>
                        <a:rPr kumimoji="0" lang="en-US" sz="2000" u="none" strike="noStrike" cap="none" normalizeH="0" baseline="0" dirty="0">
                          <a:ln>
                            <a:noFill/>
                          </a:ln>
                          <a:effectLst>
                            <a:outerShdw blurRad="38100" dist="38100" dir="2700000" algn="tl">
                              <a:srgbClr val="DDDDDD"/>
                            </a:outerShdw>
                          </a:effectLst>
                        </a:rPr>
                        <a:t> RBTV </a:t>
                      </a:r>
                      <a:r>
                        <a:rPr kumimoji="0" lang="en-US" sz="2000" u="none" strike="noStrike" cap="none" normalizeH="0" baseline="0" dirty="0" err="1">
                          <a:ln>
                            <a:noFill/>
                          </a:ln>
                          <a:effectLst>
                            <a:outerShdw blurRad="38100" dist="38100" dir="2700000" algn="tl">
                              <a:srgbClr val="DDDDDD"/>
                            </a:outerShdw>
                          </a:effectLst>
                        </a:rPr>
                        <a:t>cần</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phải</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kiểm</a:t>
                      </a:r>
                      <a:r>
                        <a:rPr kumimoji="0" lang="en-US" sz="2000" u="none" strike="noStrike" cap="none" normalizeH="0" baseline="0" dirty="0">
                          <a:ln>
                            <a:noFill/>
                          </a:ln>
                          <a:effectLst>
                            <a:outerShdw blurRad="38100" dist="38100" dir="2700000" algn="tl">
                              <a:srgbClr val="DDDDDD"/>
                            </a:outerShdw>
                          </a:effectLst>
                        </a:rPr>
                        <a:t> </a:t>
                      </a:r>
                      <a:r>
                        <a:rPr kumimoji="0" lang="en-US" sz="2000" u="none" strike="noStrike" cap="none" normalizeH="0" baseline="0" dirty="0" err="1">
                          <a:ln>
                            <a:noFill/>
                          </a:ln>
                          <a:effectLst>
                            <a:outerShdw blurRad="38100" dist="38100" dir="2700000" algn="tl">
                              <a:srgbClr val="DDDDDD"/>
                            </a:outerShdw>
                          </a:effectLst>
                        </a:rPr>
                        <a:t>tra</a:t>
                      </a:r>
                      <a:endParaRPr kumimoji="0" lang="en-US" sz="20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17</a:t>
            </a:fld>
            <a:endParaRPr lang="en-US"/>
          </a:p>
        </p:txBody>
      </p:sp>
    </p:spTree>
    <p:extLst>
      <p:ext uri="{BB962C8B-B14F-4D97-AF65-F5344CB8AC3E}">
        <p14:creationId xmlns:p14="http://schemas.microsoft.com/office/powerpoint/2010/main" val="1110950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46" name="Rectangle 70"/>
          <p:cNvSpPr>
            <a:spLocks noGrp="1" noChangeArrowheads="1"/>
          </p:cNvSpPr>
          <p:nvPr>
            <p:ph type="title"/>
          </p:nvPr>
        </p:nvSpPr>
        <p:spPr/>
        <p:txBody>
          <a:bodyPr/>
          <a:lstStyle/>
          <a:p>
            <a:r>
              <a:rPr lang="en-US"/>
              <a:t>Thiết kế luận lý dữ liệu cấp cao</a:t>
            </a:r>
          </a:p>
        </p:txBody>
      </p:sp>
      <p:sp>
        <p:nvSpPr>
          <p:cNvPr id="24647" name="Rectangle 71"/>
          <p:cNvSpPr>
            <a:spLocks noGrp="1" noChangeArrowheads="1"/>
          </p:cNvSpPr>
          <p:nvPr>
            <p:ph type="body" idx="1"/>
          </p:nvPr>
        </p:nvSpPr>
        <p:spPr/>
        <p:txBody>
          <a:bodyPr/>
          <a:lstStyle/>
          <a:p>
            <a:r>
              <a:rPr lang="en-US" dirty="0" err="1"/>
              <a:t>Dùng</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chuyên</a:t>
            </a:r>
            <a:r>
              <a:rPr lang="en-US" dirty="0"/>
              <a:t> </a:t>
            </a:r>
            <a:r>
              <a:rPr lang="en-US" dirty="0" err="1"/>
              <a:t>biệt</a:t>
            </a:r>
            <a:endParaRPr lang="en-US" dirty="0"/>
          </a:p>
          <a:p>
            <a:pPr lvl="1"/>
            <a:endParaRPr lang="en-US" dirty="0"/>
          </a:p>
        </p:txBody>
      </p:sp>
      <p:grpSp>
        <p:nvGrpSpPr>
          <p:cNvPr id="2" name="Group 1"/>
          <p:cNvGrpSpPr/>
          <p:nvPr/>
        </p:nvGrpSpPr>
        <p:grpSpPr>
          <a:xfrm>
            <a:off x="571500" y="2449379"/>
            <a:ext cx="4495800" cy="1441450"/>
            <a:chOff x="609600" y="2063750"/>
            <a:chExt cx="4495800" cy="1441450"/>
          </a:xfrm>
        </p:grpSpPr>
        <p:sp>
          <p:nvSpPr>
            <p:cNvPr id="24595" name="Rectangle 19"/>
            <p:cNvSpPr>
              <a:spLocks noChangeArrowheads="1"/>
            </p:cNvSpPr>
            <p:nvPr/>
          </p:nvSpPr>
          <p:spPr bwMode="auto">
            <a:xfrm>
              <a:off x="2819400" y="21399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sp>
          <p:nvSpPr>
            <p:cNvPr id="24596" name="Rectangle 20"/>
            <p:cNvSpPr>
              <a:spLocks noChangeArrowheads="1"/>
            </p:cNvSpPr>
            <p:nvPr/>
          </p:nvSpPr>
          <p:spPr bwMode="auto">
            <a:xfrm>
              <a:off x="1828800" y="31305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sp>
          <p:nvSpPr>
            <p:cNvPr id="24597" name="Rectangle 21"/>
            <p:cNvSpPr>
              <a:spLocks noChangeArrowheads="1"/>
            </p:cNvSpPr>
            <p:nvPr/>
          </p:nvSpPr>
          <p:spPr bwMode="auto">
            <a:xfrm>
              <a:off x="3505200" y="31305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24598" name="Line 22"/>
            <p:cNvSpPr>
              <a:spLocks noChangeShapeType="1"/>
            </p:cNvSpPr>
            <p:nvPr/>
          </p:nvSpPr>
          <p:spPr bwMode="auto">
            <a:xfrm>
              <a:off x="2209800" y="290195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599" name="Line 23"/>
            <p:cNvSpPr>
              <a:spLocks noChangeShapeType="1"/>
            </p:cNvSpPr>
            <p:nvPr/>
          </p:nvSpPr>
          <p:spPr bwMode="auto">
            <a:xfrm flipV="1">
              <a:off x="3124200" y="252095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600" name="Line 24"/>
            <p:cNvSpPr>
              <a:spLocks noChangeShapeType="1"/>
            </p:cNvSpPr>
            <p:nvPr/>
          </p:nvSpPr>
          <p:spPr bwMode="auto">
            <a:xfrm>
              <a:off x="2209800" y="290195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601" name="Line 25"/>
            <p:cNvSpPr>
              <a:spLocks noChangeShapeType="1"/>
            </p:cNvSpPr>
            <p:nvPr/>
          </p:nvSpPr>
          <p:spPr bwMode="auto">
            <a:xfrm>
              <a:off x="3886200" y="290195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24602" name="Group 26"/>
            <p:cNvGrpSpPr>
              <a:grpSpLocks/>
            </p:cNvGrpSpPr>
            <p:nvPr/>
          </p:nvGrpSpPr>
          <p:grpSpPr bwMode="auto">
            <a:xfrm>
              <a:off x="3508375" y="2108200"/>
              <a:ext cx="538163" cy="125413"/>
              <a:chOff x="9000" y="9829"/>
              <a:chExt cx="736" cy="178"/>
            </a:xfrm>
          </p:grpSpPr>
          <p:sp>
            <p:nvSpPr>
              <p:cNvPr id="24603" name="Line 2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4604" name="Oval 2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4605" name="Text Box 29"/>
            <p:cNvSpPr txBox="1">
              <a:spLocks noChangeArrowheads="1"/>
            </p:cNvSpPr>
            <p:nvPr/>
          </p:nvSpPr>
          <p:spPr bwMode="auto">
            <a:xfrm>
              <a:off x="4114800" y="20637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24606" name="Group 30"/>
            <p:cNvGrpSpPr>
              <a:grpSpLocks/>
            </p:cNvGrpSpPr>
            <p:nvPr/>
          </p:nvGrpSpPr>
          <p:grpSpPr bwMode="auto">
            <a:xfrm>
              <a:off x="4165600" y="3175000"/>
              <a:ext cx="538163" cy="125413"/>
              <a:chOff x="9000" y="9829"/>
              <a:chExt cx="736" cy="178"/>
            </a:xfrm>
          </p:grpSpPr>
          <p:sp>
            <p:nvSpPr>
              <p:cNvPr id="24607" name="Line 3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4608" name="Oval 3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grpSp>
          <p:nvGrpSpPr>
            <p:cNvPr id="24609" name="Group 33"/>
            <p:cNvGrpSpPr>
              <a:grpSpLocks/>
            </p:cNvGrpSpPr>
            <p:nvPr/>
          </p:nvGrpSpPr>
          <p:grpSpPr bwMode="auto">
            <a:xfrm>
              <a:off x="2509838" y="3175000"/>
              <a:ext cx="538162" cy="125413"/>
              <a:chOff x="9000" y="9829"/>
              <a:chExt cx="736" cy="178"/>
            </a:xfrm>
          </p:grpSpPr>
          <p:sp>
            <p:nvSpPr>
              <p:cNvPr id="24610" name="Line 3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4611" name="Oval 3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4612" name="Text Box 36"/>
            <p:cNvSpPr txBox="1">
              <a:spLocks noChangeArrowheads="1"/>
            </p:cNvSpPr>
            <p:nvPr/>
          </p:nvSpPr>
          <p:spPr bwMode="auto">
            <a:xfrm>
              <a:off x="3048000" y="31305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24613" name="Rectangle 37"/>
            <p:cNvSpPr>
              <a:spLocks noChangeArrowheads="1"/>
            </p:cNvSpPr>
            <p:nvPr/>
          </p:nvSpPr>
          <p:spPr bwMode="auto">
            <a:xfrm>
              <a:off x="609600" y="21399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24614" name="AutoShape 38"/>
            <p:cNvSpPr>
              <a:spLocks noChangeArrowheads="1"/>
            </p:cNvSpPr>
            <p:nvPr/>
          </p:nvSpPr>
          <p:spPr bwMode="auto">
            <a:xfrm>
              <a:off x="1676400" y="206375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24615" name="Line 39"/>
            <p:cNvSpPr>
              <a:spLocks noChangeShapeType="1"/>
            </p:cNvSpPr>
            <p:nvPr/>
          </p:nvSpPr>
          <p:spPr bwMode="auto">
            <a:xfrm>
              <a:off x="1295400" y="233521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616" name="Line 40"/>
            <p:cNvSpPr>
              <a:spLocks noChangeShapeType="1"/>
            </p:cNvSpPr>
            <p:nvPr/>
          </p:nvSpPr>
          <p:spPr bwMode="auto">
            <a:xfrm flipV="1">
              <a:off x="2286000" y="233521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617" name="Text Box 41"/>
            <p:cNvSpPr txBox="1">
              <a:spLocks noChangeArrowheads="1"/>
            </p:cNvSpPr>
            <p:nvPr/>
          </p:nvSpPr>
          <p:spPr bwMode="auto">
            <a:xfrm>
              <a:off x="4724400" y="31305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grpSp>
      <p:grpSp>
        <p:nvGrpSpPr>
          <p:cNvPr id="24644" name="Group 68"/>
          <p:cNvGrpSpPr>
            <a:grpSpLocks/>
          </p:cNvGrpSpPr>
          <p:nvPr/>
        </p:nvGrpSpPr>
        <p:grpSpPr bwMode="auto">
          <a:xfrm>
            <a:off x="4457700" y="2373179"/>
            <a:ext cx="4419600" cy="1593850"/>
            <a:chOff x="2688" y="1104"/>
            <a:chExt cx="2784" cy="1004"/>
          </a:xfrm>
        </p:grpSpPr>
        <p:sp>
          <p:nvSpPr>
            <p:cNvPr id="24618" name="AutoShape 42"/>
            <p:cNvSpPr>
              <a:spLocks noChangeArrowheads="1"/>
            </p:cNvSpPr>
            <p:nvPr/>
          </p:nvSpPr>
          <p:spPr bwMode="auto">
            <a:xfrm>
              <a:off x="2688" y="1392"/>
              <a:ext cx="384" cy="192"/>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4619" name="Rectangle 43"/>
            <p:cNvSpPr>
              <a:spLocks noChangeArrowheads="1"/>
            </p:cNvSpPr>
            <p:nvPr/>
          </p:nvSpPr>
          <p:spPr bwMode="auto">
            <a:xfrm>
              <a:off x="3360" y="1104"/>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sp>
          <p:nvSpPr>
            <p:cNvPr id="24620" name="Rectangle 44"/>
            <p:cNvSpPr>
              <a:spLocks noChangeArrowheads="1"/>
            </p:cNvSpPr>
            <p:nvPr/>
          </p:nvSpPr>
          <p:spPr bwMode="auto">
            <a:xfrm>
              <a:off x="4416" y="1104"/>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grpSp>
          <p:nvGrpSpPr>
            <p:cNvPr id="24621" name="Group 45"/>
            <p:cNvGrpSpPr>
              <a:grpSpLocks/>
            </p:cNvGrpSpPr>
            <p:nvPr/>
          </p:nvGrpSpPr>
          <p:grpSpPr bwMode="auto">
            <a:xfrm>
              <a:off x="4850" y="1132"/>
              <a:ext cx="339" cy="79"/>
              <a:chOff x="9000" y="9829"/>
              <a:chExt cx="736" cy="178"/>
            </a:xfrm>
          </p:grpSpPr>
          <p:sp>
            <p:nvSpPr>
              <p:cNvPr id="24622" name="Line 4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4623" name="Oval 4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grpSp>
          <p:nvGrpSpPr>
            <p:cNvPr id="24624" name="Group 48"/>
            <p:cNvGrpSpPr>
              <a:grpSpLocks/>
            </p:cNvGrpSpPr>
            <p:nvPr/>
          </p:nvGrpSpPr>
          <p:grpSpPr bwMode="auto">
            <a:xfrm>
              <a:off x="3789" y="1132"/>
              <a:ext cx="339" cy="79"/>
              <a:chOff x="9000" y="9829"/>
              <a:chExt cx="736" cy="178"/>
            </a:xfrm>
          </p:grpSpPr>
          <p:sp>
            <p:nvSpPr>
              <p:cNvPr id="24625" name="Line 4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4626" name="Oval 5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4627" name="Text Box 51"/>
            <p:cNvSpPr txBox="1">
              <a:spLocks noChangeArrowheads="1"/>
            </p:cNvSpPr>
            <p:nvPr/>
          </p:nvSpPr>
          <p:spPr bwMode="auto">
            <a:xfrm>
              <a:off x="4128"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24628" name="Text Box 52"/>
            <p:cNvSpPr txBox="1">
              <a:spLocks noChangeArrowheads="1"/>
            </p:cNvSpPr>
            <p:nvPr/>
          </p:nvSpPr>
          <p:spPr bwMode="auto">
            <a:xfrm>
              <a:off x="5232"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grpSp>
          <p:nvGrpSpPr>
            <p:cNvPr id="24629" name="Group 53"/>
            <p:cNvGrpSpPr>
              <a:grpSpLocks/>
            </p:cNvGrpSpPr>
            <p:nvPr/>
          </p:nvGrpSpPr>
          <p:grpSpPr bwMode="auto">
            <a:xfrm>
              <a:off x="3794" y="1276"/>
              <a:ext cx="339" cy="79"/>
              <a:chOff x="9000" y="9829"/>
              <a:chExt cx="736" cy="178"/>
            </a:xfrm>
          </p:grpSpPr>
          <p:sp>
            <p:nvSpPr>
              <p:cNvPr id="24630" name="Line 5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4631" name="Oval 5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4632" name="Text Box 56"/>
            <p:cNvSpPr txBox="1">
              <a:spLocks noChangeArrowheads="1"/>
            </p:cNvSpPr>
            <p:nvPr/>
          </p:nvSpPr>
          <p:spPr bwMode="auto">
            <a:xfrm>
              <a:off x="4176" y="124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24633" name="Group 57"/>
            <p:cNvGrpSpPr>
              <a:grpSpLocks/>
            </p:cNvGrpSpPr>
            <p:nvPr/>
          </p:nvGrpSpPr>
          <p:grpSpPr bwMode="auto">
            <a:xfrm>
              <a:off x="4850" y="1276"/>
              <a:ext cx="339" cy="79"/>
              <a:chOff x="9000" y="9829"/>
              <a:chExt cx="736" cy="178"/>
            </a:xfrm>
          </p:grpSpPr>
          <p:sp>
            <p:nvSpPr>
              <p:cNvPr id="24634" name="Line 5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4635" name="Oval 5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4636" name="Text Box 60"/>
            <p:cNvSpPr txBox="1">
              <a:spLocks noChangeArrowheads="1"/>
            </p:cNvSpPr>
            <p:nvPr/>
          </p:nvSpPr>
          <p:spPr bwMode="auto">
            <a:xfrm>
              <a:off x="5232" y="124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sp>
          <p:nvSpPr>
            <p:cNvPr id="24637" name="Rectangle 61"/>
            <p:cNvSpPr>
              <a:spLocks noChangeArrowheads="1"/>
            </p:cNvSpPr>
            <p:nvPr/>
          </p:nvSpPr>
          <p:spPr bwMode="auto">
            <a:xfrm>
              <a:off x="3888" y="1872"/>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24638" name="AutoShape 62"/>
            <p:cNvSpPr>
              <a:spLocks noChangeArrowheads="1"/>
            </p:cNvSpPr>
            <p:nvPr/>
          </p:nvSpPr>
          <p:spPr bwMode="auto">
            <a:xfrm>
              <a:off x="3408" y="1440"/>
              <a:ext cx="384" cy="336"/>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R1</a:t>
              </a:r>
            </a:p>
          </p:txBody>
        </p:sp>
        <p:sp>
          <p:nvSpPr>
            <p:cNvPr id="24639" name="AutoShape 63"/>
            <p:cNvSpPr>
              <a:spLocks noChangeArrowheads="1"/>
            </p:cNvSpPr>
            <p:nvPr/>
          </p:nvSpPr>
          <p:spPr bwMode="auto">
            <a:xfrm>
              <a:off x="4416" y="1488"/>
              <a:ext cx="384" cy="336"/>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R2</a:t>
              </a:r>
            </a:p>
          </p:txBody>
        </p:sp>
        <p:sp>
          <p:nvSpPr>
            <p:cNvPr id="24640" name="Line 64"/>
            <p:cNvSpPr>
              <a:spLocks noChangeShapeType="1"/>
            </p:cNvSpPr>
            <p:nvPr/>
          </p:nvSpPr>
          <p:spPr bwMode="auto">
            <a:xfrm>
              <a:off x="3600" y="13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641" name="Line 65"/>
            <p:cNvSpPr>
              <a:spLocks noChangeShapeType="1"/>
            </p:cNvSpPr>
            <p:nvPr/>
          </p:nvSpPr>
          <p:spPr bwMode="auto">
            <a:xfrm>
              <a:off x="3600" y="1776"/>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642" name="Line 66"/>
            <p:cNvSpPr>
              <a:spLocks noChangeShapeType="1"/>
            </p:cNvSpPr>
            <p:nvPr/>
          </p:nvSpPr>
          <p:spPr bwMode="auto">
            <a:xfrm>
              <a:off x="4608" y="13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4643" name="Line 67"/>
            <p:cNvSpPr>
              <a:spLocks noChangeShapeType="1"/>
            </p:cNvSpPr>
            <p:nvPr/>
          </p:nvSpPr>
          <p:spPr bwMode="auto">
            <a:xfrm flipH="1">
              <a:off x="4320" y="182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sp>
        <p:nvSpPr>
          <p:cNvPr id="24645" name="Text Box 69"/>
          <p:cNvSpPr txBox="1">
            <a:spLocks noChangeArrowheads="1"/>
          </p:cNvSpPr>
          <p:nvPr/>
        </p:nvSpPr>
        <p:spPr bwMode="auto">
          <a:xfrm>
            <a:off x="838797" y="4502973"/>
            <a:ext cx="7788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buFontTx/>
              <a:buChar char="-"/>
            </a:pPr>
            <a:r>
              <a:rPr lang="en-US" sz="2000" i="1" dirty="0" err="1">
                <a:latin typeface="Calibri"/>
                <a:cs typeface="Calibri"/>
              </a:rPr>
              <a:t> Chuyển</a:t>
            </a:r>
            <a:r>
              <a:rPr lang="en-US" sz="2000" i="1" dirty="0">
                <a:latin typeface="Calibri"/>
                <a:cs typeface="Calibri"/>
              </a:rPr>
              <a:t> </a:t>
            </a:r>
            <a:r>
              <a:rPr lang="en-US" sz="2000" i="1" dirty="0" err="1">
                <a:latin typeface="Calibri"/>
                <a:cs typeface="Calibri"/>
              </a:rPr>
              <a:t>đổi</a:t>
            </a:r>
            <a:r>
              <a:rPr lang="en-US" sz="2000" i="1" dirty="0">
                <a:latin typeface="Calibri"/>
                <a:cs typeface="Calibri"/>
              </a:rPr>
              <a:t> </a:t>
            </a:r>
            <a:r>
              <a:rPr lang="en-US" sz="2000" i="1" dirty="0" err="1">
                <a:latin typeface="Calibri"/>
                <a:cs typeface="Calibri"/>
              </a:rPr>
              <a:t>tất</a:t>
            </a:r>
            <a:r>
              <a:rPr lang="en-US" sz="2000" i="1" dirty="0">
                <a:latin typeface="Calibri"/>
                <a:cs typeface="Calibri"/>
              </a:rPr>
              <a:t> </a:t>
            </a:r>
            <a:r>
              <a:rPr lang="en-US" sz="2000" i="1" dirty="0" err="1">
                <a:latin typeface="Calibri"/>
                <a:cs typeface="Calibri"/>
              </a:rPr>
              <a:t>cả</a:t>
            </a:r>
            <a:r>
              <a:rPr lang="en-US" sz="2000" i="1" dirty="0">
                <a:latin typeface="Calibri"/>
                <a:cs typeface="Calibri"/>
              </a:rPr>
              <a:t> </a:t>
            </a:r>
            <a:r>
              <a:rPr lang="en-US" sz="2000" i="1" dirty="0" err="1">
                <a:latin typeface="Calibri"/>
                <a:cs typeface="Calibri"/>
              </a:rPr>
              <a:t>đặc</a:t>
            </a:r>
            <a:r>
              <a:rPr lang="en-US" sz="2000" i="1" dirty="0">
                <a:latin typeface="Calibri"/>
                <a:cs typeface="Calibri"/>
              </a:rPr>
              <a:t> </a:t>
            </a:r>
            <a:r>
              <a:rPr lang="en-US" sz="2000" i="1" dirty="0" err="1">
                <a:latin typeface="Calibri"/>
                <a:cs typeface="Calibri"/>
              </a:rPr>
              <a:t>trưng</a:t>
            </a:r>
            <a:r>
              <a:rPr lang="en-US" sz="2000" i="1" dirty="0">
                <a:latin typeface="Calibri"/>
                <a:cs typeface="Calibri"/>
              </a:rPr>
              <a:t> (</a:t>
            </a:r>
            <a:r>
              <a:rPr lang="en-US" sz="2000" i="1" dirty="0" err="1">
                <a:latin typeface="Calibri"/>
                <a:cs typeface="Calibri"/>
              </a:rPr>
              <a:t>thuộc</a:t>
            </a:r>
            <a:r>
              <a:rPr lang="en-US" sz="2000" i="1" dirty="0">
                <a:latin typeface="Calibri"/>
                <a:cs typeface="Calibri"/>
              </a:rPr>
              <a:t> </a:t>
            </a:r>
            <a:r>
              <a:rPr lang="en-US" sz="2000" i="1" dirty="0" err="1">
                <a:latin typeface="Calibri"/>
                <a:cs typeface="Calibri"/>
              </a:rPr>
              <a:t>tính</a:t>
            </a:r>
            <a:r>
              <a:rPr lang="en-US" sz="2000" i="1" dirty="0">
                <a:latin typeface="Calibri"/>
                <a:cs typeface="Calibri"/>
              </a:rPr>
              <a:t>, </a:t>
            </a:r>
            <a:r>
              <a:rPr lang="en-US" sz="2000" i="1" dirty="0" err="1">
                <a:latin typeface="Calibri"/>
                <a:cs typeface="Calibri"/>
              </a:rPr>
              <a:t>mối</a:t>
            </a:r>
            <a:r>
              <a:rPr lang="en-US" sz="2000" i="1" dirty="0">
                <a:latin typeface="Calibri"/>
                <a:cs typeface="Calibri"/>
              </a:rPr>
              <a:t> </a:t>
            </a:r>
            <a:r>
              <a:rPr lang="en-US" sz="2000" i="1" dirty="0" err="1">
                <a:latin typeface="Calibri"/>
                <a:cs typeface="Calibri"/>
              </a:rPr>
              <a:t>kết</a:t>
            </a:r>
            <a:r>
              <a:rPr lang="en-US" sz="2000" i="1" dirty="0">
                <a:latin typeface="Calibri"/>
                <a:cs typeface="Calibri"/>
              </a:rPr>
              <a:t> </a:t>
            </a:r>
            <a:r>
              <a:rPr lang="en-US" sz="2000" i="1" dirty="0" err="1">
                <a:latin typeface="Calibri"/>
                <a:cs typeface="Calibri"/>
              </a:rPr>
              <a:t>hợp</a:t>
            </a:r>
            <a:r>
              <a:rPr lang="en-US" sz="2000" i="1" dirty="0">
                <a:latin typeface="Calibri"/>
                <a:cs typeface="Calibri"/>
              </a:rPr>
              <a:t>, </a:t>
            </a:r>
            <a:r>
              <a:rPr lang="en-US" sz="2000" i="1" dirty="0" err="1">
                <a:latin typeface="Calibri"/>
                <a:cs typeface="Calibri"/>
              </a:rPr>
              <a:t>định</a:t>
            </a:r>
            <a:r>
              <a:rPr lang="en-US" sz="2000" i="1" dirty="0">
                <a:latin typeface="Calibri"/>
                <a:cs typeface="Calibri"/>
              </a:rPr>
              <a:t> </a:t>
            </a:r>
            <a:r>
              <a:rPr lang="en-US" sz="2000" i="1" dirty="0" err="1">
                <a:latin typeface="Calibri"/>
                <a:cs typeface="Calibri"/>
              </a:rPr>
              <a:t>danh</a:t>
            </a:r>
            <a:r>
              <a:rPr lang="en-US" sz="2000" i="1" dirty="0">
                <a:latin typeface="Calibri"/>
                <a:cs typeface="Calibri"/>
              </a:rPr>
              <a:t>) </a:t>
            </a:r>
            <a:r>
              <a:rPr lang="en-US" sz="2000" i="1" dirty="0" err="1">
                <a:latin typeface="Calibri"/>
                <a:cs typeface="Calibri"/>
              </a:rPr>
              <a:t>của</a:t>
            </a:r>
            <a:r>
              <a:rPr lang="en-US" sz="2000" i="1" dirty="0">
                <a:latin typeface="Calibri"/>
                <a:cs typeface="Calibri"/>
              </a:rPr>
              <a:t> </a:t>
            </a:r>
            <a:r>
              <a:rPr lang="en-US" sz="2000" i="1" dirty="0" err="1">
                <a:latin typeface="Calibri"/>
                <a:cs typeface="Calibri"/>
              </a:rPr>
              <a:t>thực</a:t>
            </a:r>
            <a:r>
              <a:rPr lang="en-US" sz="2000" i="1" dirty="0">
                <a:latin typeface="Calibri"/>
                <a:cs typeface="Calibri"/>
              </a:rPr>
              <a:t> </a:t>
            </a:r>
            <a:r>
              <a:rPr lang="en-US" sz="2000" i="1" dirty="0" err="1">
                <a:latin typeface="Calibri"/>
                <a:cs typeface="Calibri"/>
              </a:rPr>
              <a:t>thể</a:t>
            </a:r>
            <a:r>
              <a:rPr lang="en-US" sz="2000" i="1" dirty="0">
                <a:latin typeface="Calibri"/>
                <a:cs typeface="Calibri"/>
              </a:rPr>
              <a:t> </a:t>
            </a:r>
            <a:r>
              <a:rPr lang="en-US" sz="2000" i="1" dirty="0" err="1">
                <a:latin typeface="Calibri"/>
                <a:cs typeface="Calibri"/>
              </a:rPr>
              <a:t>tổng</a:t>
            </a:r>
            <a:r>
              <a:rPr lang="en-US" sz="2000" i="1" dirty="0">
                <a:latin typeface="Calibri"/>
                <a:cs typeface="Calibri"/>
              </a:rPr>
              <a:t> </a:t>
            </a:r>
            <a:r>
              <a:rPr lang="en-US" sz="2000" i="1" dirty="0" err="1">
                <a:latin typeface="Calibri"/>
                <a:cs typeface="Calibri"/>
              </a:rPr>
              <a:t>quát</a:t>
            </a:r>
            <a:r>
              <a:rPr lang="en-US" sz="2000" i="1" dirty="0">
                <a:latin typeface="Calibri"/>
                <a:cs typeface="Calibri"/>
              </a:rPr>
              <a:t> </a:t>
            </a:r>
            <a:r>
              <a:rPr lang="en-US" sz="2000" i="1" dirty="0" err="1">
                <a:latin typeface="Calibri"/>
                <a:cs typeface="Calibri"/>
              </a:rPr>
              <a:t>xuống</a:t>
            </a:r>
            <a:r>
              <a:rPr lang="en-US" sz="2000" i="1" dirty="0">
                <a:latin typeface="Calibri"/>
                <a:cs typeface="Calibri"/>
              </a:rPr>
              <a:t> </a:t>
            </a:r>
            <a:r>
              <a:rPr lang="en-US" sz="2000" i="1" dirty="0" err="1">
                <a:latin typeface="Calibri"/>
                <a:cs typeface="Calibri"/>
              </a:rPr>
              <a:t>lần</a:t>
            </a:r>
            <a:r>
              <a:rPr lang="en-US" sz="2000" i="1" dirty="0">
                <a:latin typeface="Calibri"/>
                <a:cs typeface="Calibri"/>
              </a:rPr>
              <a:t> </a:t>
            </a:r>
            <a:r>
              <a:rPr lang="en-US" sz="2000" i="1" dirty="0" err="1">
                <a:latin typeface="Calibri"/>
                <a:cs typeface="Calibri"/>
              </a:rPr>
              <a:t>lược</a:t>
            </a:r>
            <a:r>
              <a:rPr lang="en-US" sz="2000" i="1" dirty="0">
                <a:latin typeface="Calibri"/>
                <a:cs typeface="Calibri"/>
              </a:rPr>
              <a:t> </a:t>
            </a:r>
            <a:r>
              <a:rPr lang="en-US" sz="2000" i="1" dirty="0" err="1">
                <a:latin typeface="Calibri"/>
                <a:cs typeface="Calibri"/>
              </a:rPr>
              <a:t>các</a:t>
            </a:r>
            <a:r>
              <a:rPr lang="en-US" sz="2000" i="1" dirty="0">
                <a:latin typeface="Calibri"/>
                <a:cs typeface="Calibri"/>
              </a:rPr>
              <a:t> </a:t>
            </a:r>
            <a:r>
              <a:rPr lang="en-US" sz="2000" i="1" dirty="0" err="1">
                <a:latin typeface="Calibri"/>
                <a:cs typeface="Calibri"/>
              </a:rPr>
              <a:t>thực</a:t>
            </a:r>
            <a:r>
              <a:rPr lang="en-US" sz="2000" i="1" dirty="0">
                <a:latin typeface="Calibri"/>
                <a:cs typeface="Calibri"/>
              </a:rPr>
              <a:t> </a:t>
            </a:r>
            <a:r>
              <a:rPr lang="en-US" sz="2000" i="1" dirty="0" err="1">
                <a:latin typeface="Calibri"/>
                <a:cs typeface="Calibri"/>
              </a:rPr>
              <a:t>thể</a:t>
            </a:r>
            <a:r>
              <a:rPr lang="en-US" sz="2000" i="1" dirty="0">
                <a:latin typeface="Calibri"/>
                <a:cs typeface="Calibri"/>
              </a:rPr>
              <a:t> </a:t>
            </a:r>
            <a:r>
              <a:rPr lang="en-US" sz="2000" i="1" dirty="0" err="1">
                <a:latin typeface="Calibri"/>
                <a:cs typeface="Calibri"/>
              </a:rPr>
              <a:t>chuyên</a:t>
            </a:r>
            <a:r>
              <a:rPr lang="en-US" sz="2000" i="1" dirty="0">
                <a:latin typeface="Calibri"/>
                <a:cs typeface="Calibri"/>
              </a:rPr>
              <a:t> </a:t>
            </a:r>
            <a:r>
              <a:rPr lang="en-US" sz="2000" i="1" dirty="0" err="1">
                <a:latin typeface="Calibri"/>
                <a:cs typeface="Calibri"/>
              </a:rPr>
              <a:t>biệt</a:t>
            </a:r>
            <a:endParaRPr lang="en-US" sz="2000" i="1" dirty="0">
              <a:latin typeface="Calibri"/>
              <a:cs typeface="Calibri"/>
            </a:endParaRPr>
          </a:p>
          <a:p>
            <a:pPr algn="l" eaLnBrk="0" hangingPunct="0">
              <a:buFontTx/>
              <a:buChar char="-"/>
            </a:pPr>
            <a:r>
              <a:rPr lang="en-US" sz="2000" i="1" dirty="0" err="1">
                <a:latin typeface="Calibri"/>
                <a:cs typeface="Calibri"/>
              </a:rPr>
              <a:t> Hủy</a:t>
            </a:r>
            <a:r>
              <a:rPr lang="en-US" sz="2000" i="1" dirty="0">
                <a:latin typeface="Calibri"/>
                <a:cs typeface="Calibri"/>
              </a:rPr>
              <a:t> </a:t>
            </a:r>
            <a:r>
              <a:rPr lang="en-US" sz="2000" i="1" dirty="0" err="1">
                <a:latin typeface="Calibri"/>
                <a:cs typeface="Calibri"/>
              </a:rPr>
              <a:t>bỏ</a:t>
            </a:r>
            <a:r>
              <a:rPr lang="en-US" sz="2000" i="1" dirty="0">
                <a:latin typeface="Calibri"/>
                <a:cs typeface="Calibri"/>
              </a:rPr>
              <a:t> </a:t>
            </a:r>
            <a:r>
              <a:rPr lang="en-US" sz="2000" i="1" dirty="0" err="1">
                <a:latin typeface="Calibri"/>
                <a:cs typeface="Calibri"/>
              </a:rPr>
              <a:t>thực</a:t>
            </a:r>
            <a:r>
              <a:rPr lang="en-US" sz="2000" i="1" dirty="0">
                <a:latin typeface="Calibri"/>
                <a:cs typeface="Calibri"/>
              </a:rPr>
              <a:t> </a:t>
            </a:r>
            <a:r>
              <a:rPr lang="en-US" sz="2000" i="1" dirty="0" err="1">
                <a:latin typeface="Calibri"/>
                <a:cs typeface="Calibri"/>
              </a:rPr>
              <a:t>thể</a:t>
            </a:r>
            <a:r>
              <a:rPr lang="en-US" sz="2000" i="1" dirty="0">
                <a:latin typeface="Calibri"/>
                <a:cs typeface="Calibri"/>
              </a:rPr>
              <a:t> </a:t>
            </a:r>
            <a:r>
              <a:rPr lang="en-US" sz="2000" i="1" dirty="0" err="1">
                <a:latin typeface="Calibri"/>
                <a:cs typeface="Calibri"/>
              </a:rPr>
              <a:t>tổng</a:t>
            </a:r>
            <a:r>
              <a:rPr lang="en-US" sz="2000" i="1" dirty="0">
                <a:latin typeface="Calibri"/>
                <a:cs typeface="Calibri"/>
              </a:rPr>
              <a:t> </a:t>
            </a:r>
            <a:r>
              <a:rPr lang="en-US" sz="2000" i="1" dirty="0" err="1">
                <a:latin typeface="Calibri"/>
                <a:cs typeface="Calibri"/>
              </a:rPr>
              <a:t>quát</a:t>
            </a:r>
            <a:endParaRPr lang="en-US" sz="2000" i="1" dirty="0">
              <a:latin typeface="Calibri"/>
              <a:cs typeface="Calibri"/>
            </a:endParaRPr>
          </a:p>
        </p:txBody>
      </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18</a:t>
            </a:fld>
            <a:endParaRPr lang="en-US"/>
          </a:p>
        </p:txBody>
      </p:sp>
    </p:spTree>
    <p:extLst>
      <p:ext uri="{BB962C8B-B14F-4D97-AF65-F5344CB8AC3E}">
        <p14:creationId xmlns:p14="http://schemas.microsoft.com/office/powerpoint/2010/main" val="3004375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45">
                                            <p:txEl>
                                              <p:pRg st="0" end="0"/>
                                            </p:txEl>
                                          </p:spTgt>
                                        </p:tgtEl>
                                        <p:attrNameLst>
                                          <p:attrName>style.visibility</p:attrName>
                                        </p:attrNameLst>
                                      </p:cBhvr>
                                      <p:to>
                                        <p:strVal val="visible"/>
                                      </p:to>
                                    </p:set>
                                    <p:animEffect transition="in" filter="dissolve">
                                      <p:cBhvr>
                                        <p:cTn id="7" dur="500"/>
                                        <p:tgtEl>
                                          <p:spTgt spid="246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645">
                                            <p:txEl>
                                              <p:pRg st="1" end="1"/>
                                            </p:txEl>
                                          </p:spTgt>
                                        </p:tgtEl>
                                        <p:attrNameLst>
                                          <p:attrName>style.visibility</p:attrName>
                                        </p:attrNameLst>
                                      </p:cBhvr>
                                      <p:to>
                                        <p:strVal val="visible"/>
                                      </p:to>
                                    </p:set>
                                    <p:animEffect transition="in" filter="dissolve">
                                      <p:cBhvr>
                                        <p:cTn id="12" dur="500"/>
                                        <p:tgtEl>
                                          <p:spTgt spid="246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644"/>
                                        </p:tgtEl>
                                        <p:attrNameLst>
                                          <p:attrName>style.visibility</p:attrName>
                                        </p:attrNameLst>
                                      </p:cBhvr>
                                      <p:to>
                                        <p:strVal val="visible"/>
                                      </p:to>
                                    </p:set>
                                    <p:animEffect transition="in" filter="dissolve">
                                      <p:cBhvr>
                                        <p:cTn id="17" dur="500"/>
                                        <p:tgtEl>
                                          <p:spTgt spid="2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74" name="Rectangle 74"/>
          <p:cNvSpPr>
            <a:spLocks noGrp="1" noChangeArrowheads="1"/>
          </p:cNvSpPr>
          <p:nvPr>
            <p:ph type="title"/>
          </p:nvPr>
        </p:nvSpPr>
        <p:spPr/>
        <p:txBody>
          <a:bodyPr/>
          <a:lstStyle/>
          <a:p>
            <a:r>
              <a:rPr lang="en-US"/>
              <a:t>Thiết kế luận lý dữ liệu cấp cao</a:t>
            </a:r>
          </a:p>
        </p:txBody>
      </p:sp>
      <p:sp>
        <p:nvSpPr>
          <p:cNvPr id="25675" name="Rectangle 75"/>
          <p:cNvSpPr>
            <a:spLocks noGrp="1" noChangeArrowheads="1"/>
          </p:cNvSpPr>
          <p:nvPr>
            <p:ph type="body" idx="1"/>
          </p:nvPr>
        </p:nvSpPr>
        <p:spPr/>
        <p:txBody>
          <a:bodyPr/>
          <a:lstStyle/>
          <a:p>
            <a:r>
              <a:rPr lang="en-US"/>
              <a:t>Dùng các thực thể chuyên biệt</a:t>
            </a:r>
          </a:p>
          <a:p>
            <a:pPr lvl="1"/>
            <a:r>
              <a:rPr lang="en-US"/>
              <a:t>Ảnh hưởng sự tương quan</a:t>
            </a:r>
          </a:p>
          <a:p>
            <a:pPr lvl="1"/>
            <a:endParaRPr lang="en-US"/>
          </a:p>
        </p:txBody>
      </p:sp>
      <p:grpSp>
        <p:nvGrpSpPr>
          <p:cNvPr id="2" name="Group 1"/>
          <p:cNvGrpSpPr/>
          <p:nvPr/>
        </p:nvGrpSpPr>
        <p:grpSpPr>
          <a:xfrm>
            <a:off x="533400" y="3099140"/>
            <a:ext cx="4094163" cy="1441450"/>
            <a:chOff x="533400" y="2368550"/>
            <a:chExt cx="4094163" cy="1441450"/>
          </a:xfrm>
        </p:grpSpPr>
        <p:sp>
          <p:nvSpPr>
            <p:cNvPr id="25604" name="Rectangle 4"/>
            <p:cNvSpPr>
              <a:spLocks noChangeArrowheads="1"/>
            </p:cNvSpPr>
            <p:nvPr/>
          </p:nvSpPr>
          <p:spPr bwMode="auto">
            <a:xfrm>
              <a:off x="2743200" y="24447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sp>
          <p:nvSpPr>
            <p:cNvPr id="25605" name="Rectangle 5"/>
            <p:cNvSpPr>
              <a:spLocks noChangeArrowheads="1"/>
            </p:cNvSpPr>
            <p:nvPr/>
          </p:nvSpPr>
          <p:spPr bwMode="auto">
            <a:xfrm>
              <a:off x="1752600" y="34353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sp>
          <p:nvSpPr>
            <p:cNvPr id="25606" name="Rectangle 6"/>
            <p:cNvSpPr>
              <a:spLocks noChangeArrowheads="1"/>
            </p:cNvSpPr>
            <p:nvPr/>
          </p:nvSpPr>
          <p:spPr bwMode="auto">
            <a:xfrm>
              <a:off x="3429000" y="34353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25607" name="Line 7"/>
            <p:cNvSpPr>
              <a:spLocks noChangeShapeType="1"/>
            </p:cNvSpPr>
            <p:nvPr/>
          </p:nvSpPr>
          <p:spPr bwMode="auto">
            <a:xfrm>
              <a:off x="2133600" y="320675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08" name="Line 8"/>
            <p:cNvSpPr>
              <a:spLocks noChangeShapeType="1"/>
            </p:cNvSpPr>
            <p:nvPr/>
          </p:nvSpPr>
          <p:spPr bwMode="auto">
            <a:xfrm flipV="1">
              <a:off x="3048000" y="282575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09" name="Line 9"/>
            <p:cNvSpPr>
              <a:spLocks noChangeShapeType="1"/>
            </p:cNvSpPr>
            <p:nvPr/>
          </p:nvSpPr>
          <p:spPr bwMode="auto">
            <a:xfrm>
              <a:off x="2133600" y="320675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10" name="Line 10"/>
            <p:cNvSpPr>
              <a:spLocks noChangeShapeType="1"/>
            </p:cNvSpPr>
            <p:nvPr/>
          </p:nvSpPr>
          <p:spPr bwMode="auto">
            <a:xfrm>
              <a:off x="3810000" y="320675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25611" name="Group 11"/>
            <p:cNvGrpSpPr>
              <a:grpSpLocks/>
            </p:cNvGrpSpPr>
            <p:nvPr/>
          </p:nvGrpSpPr>
          <p:grpSpPr bwMode="auto">
            <a:xfrm>
              <a:off x="3432175" y="2413000"/>
              <a:ext cx="538163" cy="125413"/>
              <a:chOff x="9000" y="9829"/>
              <a:chExt cx="736" cy="178"/>
            </a:xfrm>
          </p:grpSpPr>
          <p:sp>
            <p:nvSpPr>
              <p:cNvPr id="25612" name="Line 1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13" name="Oval 1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5614" name="Text Box 14"/>
            <p:cNvSpPr txBox="1">
              <a:spLocks noChangeArrowheads="1"/>
            </p:cNvSpPr>
            <p:nvPr/>
          </p:nvSpPr>
          <p:spPr bwMode="auto">
            <a:xfrm>
              <a:off x="4038600" y="23685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25615" name="Group 15"/>
            <p:cNvGrpSpPr>
              <a:grpSpLocks/>
            </p:cNvGrpSpPr>
            <p:nvPr/>
          </p:nvGrpSpPr>
          <p:grpSpPr bwMode="auto">
            <a:xfrm>
              <a:off x="4089400" y="3479800"/>
              <a:ext cx="538163" cy="125413"/>
              <a:chOff x="9000" y="9829"/>
              <a:chExt cx="736" cy="178"/>
            </a:xfrm>
          </p:grpSpPr>
          <p:sp>
            <p:nvSpPr>
              <p:cNvPr id="25616" name="Line 1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17" name="Oval 1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grpSp>
          <p:nvGrpSpPr>
            <p:cNvPr id="25618" name="Group 18"/>
            <p:cNvGrpSpPr>
              <a:grpSpLocks/>
            </p:cNvGrpSpPr>
            <p:nvPr/>
          </p:nvGrpSpPr>
          <p:grpSpPr bwMode="auto">
            <a:xfrm>
              <a:off x="2433638" y="3479800"/>
              <a:ext cx="538162" cy="125413"/>
              <a:chOff x="9000" y="9829"/>
              <a:chExt cx="736" cy="178"/>
            </a:xfrm>
          </p:grpSpPr>
          <p:sp>
            <p:nvSpPr>
              <p:cNvPr id="25619" name="Line 1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20" name="Oval 2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5621" name="Text Box 21"/>
            <p:cNvSpPr txBox="1">
              <a:spLocks noChangeArrowheads="1"/>
            </p:cNvSpPr>
            <p:nvPr/>
          </p:nvSpPr>
          <p:spPr bwMode="auto">
            <a:xfrm>
              <a:off x="2971800" y="34353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25622" name="Rectangle 22"/>
            <p:cNvSpPr>
              <a:spLocks noChangeArrowheads="1"/>
            </p:cNvSpPr>
            <p:nvPr/>
          </p:nvSpPr>
          <p:spPr bwMode="auto">
            <a:xfrm>
              <a:off x="533400" y="24447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25623" name="AutoShape 23"/>
            <p:cNvSpPr>
              <a:spLocks noChangeArrowheads="1"/>
            </p:cNvSpPr>
            <p:nvPr/>
          </p:nvSpPr>
          <p:spPr bwMode="auto">
            <a:xfrm>
              <a:off x="1600200" y="236855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25624" name="Line 24"/>
            <p:cNvSpPr>
              <a:spLocks noChangeShapeType="1"/>
            </p:cNvSpPr>
            <p:nvPr/>
          </p:nvSpPr>
          <p:spPr bwMode="auto">
            <a:xfrm>
              <a:off x="1219200" y="264001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25" name="Line 25"/>
            <p:cNvSpPr>
              <a:spLocks noChangeShapeType="1"/>
            </p:cNvSpPr>
            <p:nvPr/>
          </p:nvSpPr>
          <p:spPr bwMode="auto">
            <a:xfrm flipV="1">
              <a:off x="2209800" y="264001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sp>
        <p:nvSpPr>
          <p:cNvPr id="25626" name="Text Box 26"/>
          <p:cNvSpPr txBox="1">
            <a:spLocks noChangeArrowheads="1"/>
          </p:cNvSpPr>
          <p:nvPr/>
        </p:nvSpPr>
        <p:spPr bwMode="auto">
          <a:xfrm>
            <a:off x="4648200" y="416594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C</a:t>
            </a:r>
            <a:endParaRPr lang="en-US" sz="1400"/>
          </a:p>
        </p:txBody>
      </p:sp>
      <p:grpSp>
        <p:nvGrpSpPr>
          <p:cNvPr id="25627" name="Group 27"/>
          <p:cNvGrpSpPr>
            <a:grpSpLocks/>
          </p:cNvGrpSpPr>
          <p:nvPr/>
        </p:nvGrpSpPr>
        <p:grpSpPr bwMode="auto">
          <a:xfrm>
            <a:off x="4495800" y="3022940"/>
            <a:ext cx="4419600" cy="1593850"/>
            <a:chOff x="2688" y="1104"/>
            <a:chExt cx="2784" cy="1004"/>
          </a:xfrm>
        </p:grpSpPr>
        <p:sp>
          <p:nvSpPr>
            <p:cNvPr id="25628" name="AutoShape 28"/>
            <p:cNvSpPr>
              <a:spLocks noChangeArrowheads="1"/>
            </p:cNvSpPr>
            <p:nvPr/>
          </p:nvSpPr>
          <p:spPr bwMode="auto">
            <a:xfrm>
              <a:off x="2688" y="1392"/>
              <a:ext cx="384" cy="192"/>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5629" name="Rectangle 29"/>
            <p:cNvSpPr>
              <a:spLocks noChangeArrowheads="1"/>
            </p:cNvSpPr>
            <p:nvPr/>
          </p:nvSpPr>
          <p:spPr bwMode="auto">
            <a:xfrm>
              <a:off x="3360" y="1104"/>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sp>
          <p:nvSpPr>
            <p:cNvPr id="25630" name="Rectangle 30"/>
            <p:cNvSpPr>
              <a:spLocks noChangeArrowheads="1"/>
            </p:cNvSpPr>
            <p:nvPr/>
          </p:nvSpPr>
          <p:spPr bwMode="auto">
            <a:xfrm>
              <a:off x="4416" y="1104"/>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grpSp>
          <p:nvGrpSpPr>
            <p:cNvPr id="25631" name="Group 31"/>
            <p:cNvGrpSpPr>
              <a:grpSpLocks/>
            </p:cNvGrpSpPr>
            <p:nvPr/>
          </p:nvGrpSpPr>
          <p:grpSpPr bwMode="auto">
            <a:xfrm>
              <a:off x="4850" y="1132"/>
              <a:ext cx="339" cy="79"/>
              <a:chOff x="9000" y="9829"/>
              <a:chExt cx="736" cy="178"/>
            </a:xfrm>
          </p:grpSpPr>
          <p:sp>
            <p:nvSpPr>
              <p:cNvPr id="25632" name="Line 3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33" name="Oval 3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grpSp>
          <p:nvGrpSpPr>
            <p:cNvPr id="25634" name="Group 34"/>
            <p:cNvGrpSpPr>
              <a:grpSpLocks/>
            </p:cNvGrpSpPr>
            <p:nvPr/>
          </p:nvGrpSpPr>
          <p:grpSpPr bwMode="auto">
            <a:xfrm>
              <a:off x="3789" y="1132"/>
              <a:ext cx="339" cy="79"/>
              <a:chOff x="9000" y="9829"/>
              <a:chExt cx="736" cy="178"/>
            </a:xfrm>
          </p:grpSpPr>
          <p:sp>
            <p:nvSpPr>
              <p:cNvPr id="25635" name="Line 3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36" name="Oval 3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5637" name="Text Box 37"/>
            <p:cNvSpPr txBox="1">
              <a:spLocks noChangeArrowheads="1"/>
            </p:cNvSpPr>
            <p:nvPr/>
          </p:nvSpPr>
          <p:spPr bwMode="auto">
            <a:xfrm>
              <a:off x="4128"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25638" name="Text Box 38"/>
            <p:cNvSpPr txBox="1">
              <a:spLocks noChangeArrowheads="1"/>
            </p:cNvSpPr>
            <p:nvPr/>
          </p:nvSpPr>
          <p:spPr bwMode="auto">
            <a:xfrm>
              <a:off x="5232" y="11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grpSp>
          <p:nvGrpSpPr>
            <p:cNvPr id="25639" name="Group 39"/>
            <p:cNvGrpSpPr>
              <a:grpSpLocks/>
            </p:cNvGrpSpPr>
            <p:nvPr/>
          </p:nvGrpSpPr>
          <p:grpSpPr bwMode="auto">
            <a:xfrm>
              <a:off x="3794" y="1276"/>
              <a:ext cx="339" cy="79"/>
              <a:chOff x="9000" y="9829"/>
              <a:chExt cx="736" cy="178"/>
            </a:xfrm>
          </p:grpSpPr>
          <p:sp>
            <p:nvSpPr>
              <p:cNvPr id="25640" name="Line 4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41" name="Oval 4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5642" name="Text Box 42"/>
            <p:cNvSpPr txBox="1">
              <a:spLocks noChangeArrowheads="1"/>
            </p:cNvSpPr>
            <p:nvPr/>
          </p:nvSpPr>
          <p:spPr bwMode="auto">
            <a:xfrm>
              <a:off x="4176" y="124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25643" name="Group 43"/>
            <p:cNvGrpSpPr>
              <a:grpSpLocks/>
            </p:cNvGrpSpPr>
            <p:nvPr/>
          </p:nvGrpSpPr>
          <p:grpSpPr bwMode="auto">
            <a:xfrm>
              <a:off x="4850" y="1276"/>
              <a:ext cx="339" cy="79"/>
              <a:chOff x="9000" y="9829"/>
              <a:chExt cx="736" cy="178"/>
            </a:xfrm>
          </p:grpSpPr>
          <p:sp>
            <p:nvSpPr>
              <p:cNvPr id="25644" name="Line 4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45" name="Oval 4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25646" name="Text Box 46"/>
            <p:cNvSpPr txBox="1">
              <a:spLocks noChangeArrowheads="1"/>
            </p:cNvSpPr>
            <p:nvPr/>
          </p:nvSpPr>
          <p:spPr bwMode="auto">
            <a:xfrm>
              <a:off x="5232" y="124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sp>
          <p:nvSpPr>
            <p:cNvPr id="25647" name="Rectangle 47"/>
            <p:cNvSpPr>
              <a:spLocks noChangeArrowheads="1"/>
            </p:cNvSpPr>
            <p:nvPr/>
          </p:nvSpPr>
          <p:spPr bwMode="auto">
            <a:xfrm>
              <a:off x="3888" y="1872"/>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25648" name="AutoShape 48"/>
            <p:cNvSpPr>
              <a:spLocks noChangeArrowheads="1"/>
            </p:cNvSpPr>
            <p:nvPr/>
          </p:nvSpPr>
          <p:spPr bwMode="auto">
            <a:xfrm>
              <a:off x="3408" y="1440"/>
              <a:ext cx="384" cy="336"/>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R1</a:t>
              </a:r>
            </a:p>
          </p:txBody>
        </p:sp>
        <p:sp>
          <p:nvSpPr>
            <p:cNvPr id="25649" name="AutoShape 49"/>
            <p:cNvSpPr>
              <a:spLocks noChangeArrowheads="1"/>
            </p:cNvSpPr>
            <p:nvPr/>
          </p:nvSpPr>
          <p:spPr bwMode="auto">
            <a:xfrm>
              <a:off x="4416" y="1488"/>
              <a:ext cx="384" cy="336"/>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R2</a:t>
              </a:r>
            </a:p>
          </p:txBody>
        </p:sp>
        <p:sp>
          <p:nvSpPr>
            <p:cNvPr id="25650" name="Line 50"/>
            <p:cNvSpPr>
              <a:spLocks noChangeShapeType="1"/>
            </p:cNvSpPr>
            <p:nvPr/>
          </p:nvSpPr>
          <p:spPr bwMode="auto">
            <a:xfrm>
              <a:off x="3600" y="13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51" name="Line 51"/>
            <p:cNvSpPr>
              <a:spLocks noChangeShapeType="1"/>
            </p:cNvSpPr>
            <p:nvPr/>
          </p:nvSpPr>
          <p:spPr bwMode="auto">
            <a:xfrm>
              <a:off x="3600" y="1776"/>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52" name="Line 52"/>
            <p:cNvSpPr>
              <a:spLocks noChangeShapeType="1"/>
            </p:cNvSpPr>
            <p:nvPr/>
          </p:nvSpPr>
          <p:spPr bwMode="auto">
            <a:xfrm>
              <a:off x="4608" y="13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53" name="Line 53"/>
            <p:cNvSpPr>
              <a:spLocks noChangeShapeType="1"/>
            </p:cNvSpPr>
            <p:nvPr/>
          </p:nvSpPr>
          <p:spPr bwMode="auto">
            <a:xfrm flipH="1">
              <a:off x="4320" y="182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sp>
        <p:nvSpPr>
          <p:cNvPr id="25655" name="Oval 55"/>
          <p:cNvSpPr>
            <a:spLocks noChangeArrowheads="1"/>
          </p:cNvSpPr>
          <p:nvPr/>
        </p:nvSpPr>
        <p:spPr bwMode="auto">
          <a:xfrm>
            <a:off x="609600" y="5073990"/>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56" name="Freeform 56"/>
          <p:cNvSpPr>
            <a:spLocks/>
          </p:cNvSpPr>
          <p:nvPr/>
        </p:nvSpPr>
        <p:spPr bwMode="auto">
          <a:xfrm>
            <a:off x="747713" y="5359740"/>
            <a:ext cx="838200" cy="990600"/>
          </a:xfrm>
          <a:custGeom>
            <a:avLst/>
            <a:gdLst>
              <a:gd name="T0" fmla="*/ 0 w 528"/>
              <a:gd name="T1" fmla="*/ 0 h 624"/>
              <a:gd name="T2" fmla="*/ 432 w 528"/>
              <a:gd name="T3" fmla="*/ 192 h 624"/>
              <a:gd name="T4" fmla="*/ 480 w 528"/>
              <a:gd name="T5" fmla="*/ 528 h 624"/>
              <a:gd name="T6" fmla="*/ 528 w 528"/>
              <a:gd name="T7" fmla="*/ 624 h 624"/>
            </a:gdLst>
            <a:ahLst/>
            <a:cxnLst>
              <a:cxn ang="0">
                <a:pos x="T0" y="T1"/>
              </a:cxn>
              <a:cxn ang="0">
                <a:pos x="T2" y="T3"/>
              </a:cxn>
              <a:cxn ang="0">
                <a:pos x="T4" y="T5"/>
              </a:cxn>
              <a:cxn ang="0">
                <a:pos x="T6" y="T7"/>
              </a:cxn>
            </a:cxnLst>
            <a:rect l="0" t="0" r="r" b="b"/>
            <a:pathLst>
              <a:path w="528" h="624">
                <a:moveTo>
                  <a:pt x="0" y="0"/>
                </a:moveTo>
                <a:cubicBezTo>
                  <a:pt x="176" y="52"/>
                  <a:pt x="352" y="104"/>
                  <a:pt x="432" y="192"/>
                </a:cubicBezTo>
                <a:cubicBezTo>
                  <a:pt x="512" y="280"/>
                  <a:pt x="464" y="456"/>
                  <a:pt x="480" y="528"/>
                </a:cubicBezTo>
                <a:cubicBezTo>
                  <a:pt x="496" y="600"/>
                  <a:pt x="512" y="612"/>
                  <a:pt x="528" y="6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57" name="Text Box 57"/>
          <p:cNvSpPr txBox="1">
            <a:spLocks noChangeArrowheads="1"/>
          </p:cNvSpPr>
          <p:nvPr/>
        </p:nvSpPr>
        <p:spPr bwMode="auto">
          <a:xfrm>
            <a:off x="1042460" y="6445590"/>
            <a:ext cx="6392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dirty="0"/>
              <a:t>(</a:t>
            </a:r>
            <a:r>
              <a:rPr lang="en-US" sz="1800" dirty="0" err="1"/>
              <a:t>t,e</a:t>
            </a:r>
            <a:r>
              <a:rPr lang="en-US" sz="1800" dirty="0"/>
              <a:t>)</a:t>
            </a:r>
          </a:p>
        </p:txBody>
      </p:sp>
      <p:sp>
        <p:nvSpPr>
          <p:cNvPr id="25658" name="Oval 58"/>
          <p:cNvSpPr>
            <a:spLocks noChangeArrowheads="1"/>
          </p:cNvSpPr>
          <p:nvPr/>
        </p:nvSpPr>
        <p:spPr bwMode="auto">
          <a:xfrm>
            <a:off x="2743200" y="5073990"/>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59" name="Freeform 59"/>
          <p:cNvSpPr>
            <a:spLocks/>
          </p:cNvSpPr>
          <p:nvPr/>
        </p:nvSpPr>
        <p:spPr bwMode="auto">
          <a:xfrm>
            <a:off x="3200400" y="5150190"/>
            <a:ext cx="774700" cy="1219200"/>
          </a:xfrm>
          <a:custGeom>
            <a:avLst/>
            <a:gdLst>
              <a:gd name="T0" fmla="*/ 0 w 488"/>
              <a:gd name="T1" fmla="*/ 0 h 768"/>
              <a:gd name="T2" fmla="*/ 384 w 488"/>
              <a:gd name="T3" fmla="*/ 240 h 768"/>
              <a:gd name="T4" fmla="*/ 480 w 488"/>
              <a:gd name="T5" fmla="*/ 528 h 768"/>
              <a:gd name="T6" fmla="*/ 336 w 488"/>
              <a:gd name="T7" fmla="*/ 768 h 768"/>
            </a:gdLst>
            <a:ahLst/>
            <a:cxnLst>
              <a:cxn ang="0">
                <a:pos x="T0" y="T1"/>
              </a:cxn>
              <a:cxn ang="0">
                <a:pos x="T2" y="T3"/>
              </a:cxn>
              <a:cxn ang="0">
                <a:pos x="T4" y="T5"/>
              </a:cxn>
              <a:cxn ang="0">
                <a:pos x="T6" y="T7"/>
              </a:cxn>
            </a:cxnLst>
            <a:rect l="0" t="0" r="r" b="b"/>
            <a:pathLst>
              <a:path w="488" h="768">
                <a:moveTo>
                  <a:pt x="0" y="0"/>
                </a:moveTo>
                <a:cubicBezTo>
                  <a:pt x="152" y="76"/>
                  <a:pt x="304" y="152"/>
                  <a:pt x="384" y="240"/>
                </a:cubicBezTo>
                <a:cubicBezTo>
                  <a:pt x="464" y="328"/>
                  <a:pt x="488" y="440"/>
                  <a:pt x="480" y="528"/>
                </a:cubicBezTo>
                <a:cubicBezTo>
                  <a:pt x="472" y="616"/>
                  <a:pt x="404" y="692"/>
                  <a:pt x="336"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60" name="Freeform 60"/>
          <p:cNvSpPr>
            <a:spLocks/>
          </p:cNvSpPr>
          <p:nvPr/>
        </p:nvSpPr>
        <p:spPr bwMode="auto">
          <a:xfrm>
            <a:off x="2862263" y="5364503"/>
            <a:ext cx="838200" cy="990600"/>
          </a:xfrm>
          <a:custGeom>
            <a:avLst/>
            <a:gdLst>
              <a:gd name="T0" fmla="*/ 0 w 528"/>
              <a:gd name="T1" fmla="*/ 0 h 624"/>
              <a:gd name="T2" fmla="*/ 288 w 528"/>
              <a:gd name="T3" fmla="*/ 336 h 624"/>
              <a:gd name="T4" fmla="*/ 432 w 528"/>
              <a:gd name="T5" fmla="*/ 576 h 624"/>
              <a:gd name="T6" fmla="*/ 528 w 528"/>
              <a:gd name="T7" fmla="*/ 624 h 624"/>
            </a:gdLst>
            <a:ahLst/>
            <a:cxnLst>
              <a:cxn ang="0">
                <a:pos x="T0" y="T1"/>
              </a:cxn>
              <a:cxn ang="0">
                <a:pos x="T2" y="T3"/>
              </a:cxn>
              <a:cxn ang="0">
                <a:pos x="T4" y="T5"/>
              </a:cxn>
              <a:cxn ang="0">
                <a:pos x="T6" y="T7"/>
              </a:cxn>
            </a:cxnLst>
            <a:rect l="0" t="0" r="r" b="b"/>
            <a:pathLst>
              <a:path w="528" h="624">
                <a:moveTo>
                  <a:pt x="0" y="0"/>
                </a:moveTo>
                <a:cubicBezTo>
                  <a:pt x="108" y="120"/>
                  <a:pt x="216" y="240"/>
                  <a:pt x="288" y="336"/>
                </a:cubicBezTo>
                <a:cubicBezTo>
                  <a:pt x="360" y="432"/>
                  <a:pt x="392" y="528"/>
                  <a:pt x="432" y="576"/>
                </a:cubicBezTo>
                <a:cubicBezTo>
                  <a:pt x="472" y="624"/>
                  <a:pt x="500" y="624"/>
                  <a:pt x="528" y="624"/>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61" name="Text Box 61"/>
          <p:cNvSpPr txBox="1">
            <a:spLocks noChangeArrowheads="1"/>
          </p:cNvSpPr>
          <p:nvPr/>
        </p:nvSpPr>
        <p:spPr bwMode="auto">
          <a:xfrm>
            <a:off x="3251133" y="6445590"/>
            <a:ext cx="641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t>(t,o)</a:t>
            </a:r>
          </a:p>
        </p:txBody>
      </p:sp>
      <p:sp>
        <p:nvSpPr>
          <p:cNvPr id="25662" name="Oval 62"/>
          <p:cNvSpPr>
            <a:spLocks noChangeArrowheads="1"/>
          </p:cNvSpPr>
          <p:nvPr/>
        </p:nvSpPr>
        <p:spPr bwMode="auto">
          <a:xfrm>
            <a:off x="4800600" y="5073990"/>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63" name="Freeform 63"/>
          <p:cNvSpPr>
            <a:spLocks/>
          </p:cNvSpPr>
          <p:nvPr/>
        </p:nvSpPr>
        <p:spPr bwMode="auto">
          <a:xfrm>
            <a:off x="4814888" y="5545478"/>
            <a:ext cx="723900" cy="838200"/>
          </a:xfrm>
          <a:custGeom>
            <a:avLst/>
            <a:gdLst>
              <a:gd name="T0" fmla="*/ 0 w 456"/>
              <a:gd name="T1" fmla="*/ 0 h 528"/>
              <a:gd name="T2" fmla="*/ 384 w 456"/>
              <a:gd name="T3" fmla="*/ 192 h 528"/>
              <a:gd name="T4" fmla="*/ 432 w 456"/>
              <a:gd name="T5" fmla="*/ 528 h 528"/>
            </a:gdLst>
            <a:ahLst/>
            <a:cxnLst>
              <a:cxn ang="0">
                <a:pos x="T0" y="T1"/>
              </a:cxn>
              <a:cxn ang="0">
                <a:pos x="T2" y="T3"/>
              </a:cxn>
              <a:cxn ang="0">
                <a:pos x="T4" y="T5"/>
              </a:cxn>
            </a:cxnLst>
            <a:rect l="0" t="0" r="r" b="b"/>
            <a:pathLst>
              <a:path w="456" h="528">
                <a:moveTo>
                  <a:pt x="0" y="0"/>
                </a:moveTo>
                <a:cubicBezTo>
                  <a:pt x="156" y="52"/>
                  <a:pt x="312" y="104"/>
                  <a:pt x="384" y="192"/>
                </a:cubicBezTo>
                <a:cubicBezTo>
                  <a:pt x="456" y="280"/>
                  <a:pt x="444" y="404"/>
                  <a:pt x="432" y="52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64" name="Freeform 64"/>
          <p:cNvSpPr>
            <a:spLocks/>
          </p:cNvSpPr>
          <p:nvPr/>
        </p:nvSpPr>
        <p:spPr bwMode="auto">
          <a:xfrm>
            <a:off x="5765800" y="5135903"/>
            <a:ext cx="177800" cy="1219200"/>
          </a:xfrm>
          <a:custGeom>
            <a:avLst/>
            <a:gdLst>
              <a:gd name="T0" fmla="*/ 112 w 112"/>
              <a:gd name="T1" fmla="*/ 0 h 768"/>
              <a:gd name="T2" fmla="*/ 16 w 112"/>
              <a:gd name="T3" fmla="*/ 288 h 768"/>
              <a:gd name="T4" fmla="*/ 16 w 112"/>
              <a:gd name="T5" fmla="*/ 768 h 768"/>
            </a:gdLst>
            <a:ahLst/>
            <a:cxnLst>
              <a:cxn ang="0">
                <a:pos x="T0" y="T1"/>
              </a:cxn>
              <a:cxn ang="0">
                <a:pos x="T2" y="T3"/>
              </a:cxn>
              <a:cxn ang="0">
                <a:pos x="T4" y="T5"/>
              </a:cxn>
            </a:cxnLst>
            <a:rect l="0" t="0" r="r" b="b"/>
            <a:pathLst>
              <a:path w="112" h="768">
                <a:moveTo>
                  <a:pt x="112" y="0"/>
                </a:moveTo>
                <a:cubicBezTo>
                  <a:pt x="72" y="80"/>
                  <a:pt x="32" y="160"/>
                  <a:pt x="16" y="288"/>
                </a:cubicBezTo>
                <a:cubicBezTo>
                  <a:pt x="0" y="416"/>
                  <a:pt x="8" y="592"/>
                  <a:pt x="16" y="76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65" name="Text Box 65"/>
          <p:cNvSpPr txBox="1">
            <a:spLocks noChangeArrowheads="1"/>
          </p:cNvSpPr>
          <p:nvPr/>
        </p:nvSpPr>
        <p:spPr bwMode="auto">
          <a:xfrm>
            <a:off x="5314529" y="6445590"/>
            <a:ext cx="692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t>(p,e)</a:t>
            </a:r>
          </a:p>
        </p:txBody>
      </p:sp>
      <p:sp>
        <p:nvSpPr>
          <p:cNvPr id="25666" name="Oval 66"/>
          <p:cNvSpPr>
            <a:spLocks noChangeArrowheads="1"/>
          </p:cNvSpPr>
          <p:nvPr/>
        </p:nvSpPr>
        <p:spPr bwMode="auto">
          <a:xfrm>
            <a:off x="6858000" y="5073990"/>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67" name="Freeform 67"/>
          <p:cNvSpPr>
            <a:spLocks/>
          </p:cNvSpPr>
          <p:nvPr/>
        </p:nvSpPr>
        <p:spPr bwMode="auto">
          <a:xfrm>
            <a:off x="6962775" y="5378790"/>
            <a:ext cx="1066800" cy="914400"/>
          </a:xfrm>
          <a:custGeom>
            <a:avLst/>
            <a:gdLst>
              <a:gd name="T0" fmla="*/ 0 w 672"/>
              <a:gd name="T1" fmla="*/ 0 h 576"/>
              <a:gd name="T2" fmla="*/ 528 w 672"/>
              <a:gd name="T3" fmla="*/ 192 h 576"/>
              <a:gd name="T4" fmla="*/ 672 w 672"/>
              <a:gd name="T5" fmla="*/ 576 h 576"/>
            </a:gdLst>
            <a:ahLst/>
            <a:cxnLst>
              <a:cxn ang="0">
                <a:pos x="T0" y="T1"/>
              </a:cxn>
              <a:cxn ang="0">
                <a:pos x="T2" y="T3"/>
              </a:cxn>
              <a:cxn ang="0">
                <a:pos x="T4" y="T5"/>
              </a:cxn>
            </a:cxnLst>
            <a:rect l="0" t="0" r="r" b="b"/>
            <a:pathLst>
              <a:path w="672" h="576">
                <a:moveTo>
                  <a:pt x="0" y="0"/>
                </a:moveTo>
                <a:cubicBezTo>
                  <a:pt x="208" y="48"/>
                  <a:pt x="416" y="96"/>
                  <a:pt x="528" y="192"/>
                </a:cubicBezTo>
                <a:cubicBezTo>
                  <a:pt x="640" y="288"/>
                  <a:pt x="656" y="432"/>
                  <a:pt x="672" y="57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68" name="Freeform 68"/>
          <p:cNvSpPr>
            <a:spLocks/>
          </p:cNvSpPr>
          <p:nvPr/>
        </p:nvSpPr>
        <p:spPr bwMode="auto">
          <a:xfrm>
            <a:off x="7442200" y="5150190"/>
            <a:ext cx="635000" cy="1219200"/>
          </a:xfrm>
          <a:custGeom>
            <a:avLst/>
            <a:gdLst>
              <a:gd name="T0" fmla="*/ 400 w 400"/>
              <a:gd name="T1" fmla="*/ 0 h 768"/>
              <a:gd name="T2" fmla="*/ 64 w 400"/>
              <a:gd name="T3" fmla="*/ 384 h 768"/>
              <a:gd name="T4" fmla="*/ 16 w 400"/>
              <a:gd name="T5" fmla="*/ 768 h 768"/>
            </a:gdLst>
            <a:ahLst/>
            <a:cxnLst>
              <a:cxn ang="0">
                <a:pos x="T0" y="T1"/>
              </a:cxn>
              <a:cxn ang="0">
                <a:pos x="T2" y="T3"/>
              </a:cxn>
              <a:cxn ang="0">
                <a:pos x="T4" y="T5"/>
              </a:cxn>
            </a:cxnLst>
            <a:rect l="0" t="0" r="r" b="b"/>
            <a:pathLst>
              <a:path w="400" h="768">
                <a:moveTo>
                  <a:pt x="400" y="0"/>
                </a:moveTo>
                <a:cubicBezTo>
                  <a:pt x="264" y="128"/>
                  <a:pt x="128" y="256"/>
                  <a:pt x="64" y="384"/>
                </a:cubicBezTo>
                <a:cubicBezTo>
                  <a:pt x="0" y="512"/>
                  <a:pt x="8" y="640"/>
                  <a:pt x="16" y="76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69" name="Text Box 69"/>
          <p:cNvSpPr txBox="1">
            <a:spLocks noChangeArrowheads="1"/>
          </p:cNvSpPr>
          <p:nvPr/>
        </p:nvSpPr>
        <p:spPr bwMode="auto">
          <a:xfrm>
            <a:off x="7391400" y="644559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(p,o)</a:t>
            </a:r>
          </a:p>
        </p:txBody>
      </p:sp>
      <p:sp>
        <p:nvSpPr>
          <p:cNvPr id="25670" name="Line 70"/>
          <p:cNvSpPr>
            <a:spLocks noChangeShapeType="1"/>
          </p:cNvSpPr>
          <p:nvPr/>
        </p:nvSpPr>
        <p:spPr bwMode="auto">
          <a:xfrm flipV="1">
            <a:off x="3276600" y="6597990"/>
            <a:ext cx="53340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71" name="Line 71"/>
          <p:cNvSpPr>
            <a:spLocks noChangeShapeType="1"/>
          </p:cNvSpPr>
          <p:nvPr/>
        </p:nvSpPr>
        <p:spPr bwMode="auto">
          <a:xfrm flipV="1">
            <a:off x="5410200" y="6597990"/>
            <a:ext cx="53340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672" name="Line 72"/>
          <p:cNvSpPr>
            <a:spLocks noChangeShapeType="1"/>
          </p:cNvSpPr>
          <p:nvPr/>
        </p:nvSpPr>
        <p:spPr bwMode="auto">
          <a:xfrm flipV="1">
            <a:off x="7391400" y="6597990"/>
            <a:ext cx="53340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25673" name="Line 73"/>
          <p:cNvSpPr>
            <a:spLocks noChangeShapeType="1"/>
          </p:cNvSpPr>
          <p:nvPr/>
        </p:nvSpPr>
        <p:spPr bwMode="auto">
          <a:xfrm flipH="1">
            <a:off x="2057400" y="4235790"/>
            <a:ext cx="3581400" cy="990600"/>
          </a:xfrm>
          <a:prstGeom prst="line">
            <a:avLst/>
          </a:prstGeom>
          <a:noFill/>
          <a:ln w="9525">
            <a:solidFill>
              <a:srgbClr val="FF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19</a:t>
            </a:fld>
            <a:endParaRPr lang="en-US"/>
          </a:p>
        </p:txBody>
      </p:sp>
    </p:spTree>
    <p:extLst>
      <p:ext uri="{BB962C8B-B14F-4D97-AF65-F5344CB8AC3E}">
        <p14:creationId xmlns:p14="http://schemas.microsoft.com/office/powerpoint/2010/main" val="5155185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a:t>Nội dung trình bày</a:t>
            </a:r>
          </a:p>
        </p:txBody>
      </p:sp>
      <p:sp>
        <p:nvSpPr>
          <p:cNvPr id="6149" name="Rectangle 5"/>
          <p:cNvSpPr>
            <a:spLocks noGrp="1" noChangeArrowheads="1"/>
          </p:cNvSpPr>
          <p:nvPr>
            <p:ph type="body" idx="1"/>
          </p:nvPr>
        </p:nvSpPr>
        <p:spPr/>
        <p:txBody>
          <a:bodyPr/>
          <a:lstStyle/>
          <a:p>
            <a:r>
              <a:rPr lang="en-US" u="sng"/>
              <a:t>Thiết kế luận lý dữ liệu</a:t>
            </a:r>
          </a:p>
          <a:p>
            <a:pPr lvl="1"/>
            <a:r>
              <a:rPr lang="en-US"/>
              <a:t>Thiết kế luận lý cấp cao</a:t>
            </a:r>
          </a:p>
          <a:p>
            <a:pPr lvl="1"/>
            <a:r>
              <a:rPr lang="en-US"/>
              <a:t>Thiết kế luận lý cấp thấp</a:t>
            </a:r>
          </a:p>
          <a:p>
            <a:r>
              <a:rPr lang="en-US"/>
              <a:t>Thiết kế mã</a:t>
            </a:r>
          </a:p>
          <a:p>
            <a:r>
              <a:rPr lang="en-US"/>
              <a:t>Thiết kế vật lý dữ liệu</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39917073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47" name="Rectangle 223"/>
          <p:cNvSpPr>
            <a:spLocks noGrp="1" noChangeArrowheads="1"/>
          </p:cNvSpPr>
          <p:nvPr>
            <p:ph type="title"/>
          </p:nvPr>
        </p:nvSpPr>
        <p:spPr/>
        <p:txBody>
          <a:bodyPr/>
          <a:lstStyle/>
          <a:p>
            <a:r>
              <a:rPr lang="en-US" dirty="0" err="1"/>
              <a:t>Thiết</a:t>
            </a:r>
            <a:r>
              <a:rPr lang="en-US" dirty="0"/>
              <a:t> </a:t>
            </a:r>
            <a:r>
              <a:rPr lang="en-US" dirty="0" err="1"/>
              <a:t>kế</a:t>
            </a:r>
            <a:r>
              <a:rPr lang="en-US" dirty="0"/>
              <a:t> </a:t>
            </a:r>
            <a:r>
              <a:rPr lang="en-US" dirty="0" err="1"/>
              <a:t>luận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cấp</a:t>
            </a:r>
            <a:r>
              <a:rPr lang="en-US" dirty="0"/>
              <a:t> </a:t>
            </a:r>
            <a:r>
              <a:rPr lang="en-US" dirty="0" err="1"/>
              <a:t>cao</a:t>
            </a:r>
            <a:endParaRPr lang="en-US" dirty="0"/>
          </a:p>
        </p:txBody>
      </p:sp>
      <p:sp>
        <p:nvSpPr>
          <p:cNvPr id="26848" name="Rectangle 224"/>
          <p:cNvSpPr>
            <a:spLocks noGrp="1" noChangeArrowheads="1"/>
          </p:cNvSpPr>
          <p:nvPr>
            <p:ph type="body" idx="1"/>
          </p:nvPr>
        </p:nvSpPr>
        <p:spPr/>
        <p:txBody>
          <a:bodyPr/>
          <a:lstStyle/>
          <a:p>
            <a:r>
              <a:rPr lang="en-US" dirty="0" err="1"/>
              <a:t>Dùng</a:t>
            </a:r>
            <a:r>
              <a:rPr lang="en-US" dirty="0"/>
              <a:t> </a:t>
            </a:r>
            <a:r>
              <a:rPr lang="en-US" dirty="0" err="1"/>
              <a:t>các</a:t>
            </a:r>
            <a:r>
              <a:rPr lang="en-US" dirty="0"/>
              <a:t> thực thể </a:t>
            </a:r>
            <a:r>
              <a:rPr lang="en-US" dirty="0" err="1"/>
              <a:t>chuyên</a:t>
            </a:r>
            <a:r>
              <a:rPr lang="en-US" dirty="0"/>
              <a:t> </a:t>
            </a:r>
            <a:r>
              <a:rPr lang="en-US" dirty="0" err="1"/>
              <a:t>biệt</a:t>
            </a:r>
            <a:endParaRPr lang="en-US" dirty="0"/>
          </a:p>
          <a:p>
            <a:pPr lvl="1"/>
            <a:r>
              <a:rPr lang="en-US" dirty="0" err="1"/>
              <a:t>Ví</a:t>
            </a:r>
            <a:r>
              <a:rPr lang="en-US" dirty="0"/>
              <a:t> </a:t>
            </a:r>
            <a:r>
              <a:rPr lang="en-US" dirty="0" err="1"/>
              <a:t>dụ</a:t>
            </a:r>
            <a:r>
              <a:rPr lang="en-US" dirty="0" smtClean="0"/>
              <a:t>:</a:t>
            </a:r>
            <a:endParaRPr lang="en-US" dirty="0"/>
          </a:p>
        </p:txBody>
      </p:sp>
      <p:sp>
        <p:nvSpPr>
          <p:cNvPr id="26766" name="Text Box 142"/>
          <p:cNvSpPr txBox="1">
            <a:spLocks noChangeArrowheads="1"/>
          </p:cNvSpPr>
          <p:nvPr/>
        </p:nvSpPr>
        <p:spPr bwMode="auto">
          <a:xfrm>
            <a:off x="8077200" y="2431780"/>
            <a:ext cx="7731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Tên BP</a:t>
            </a:r>
            <a:endParaRPr lang="en-US" sz="1400"/>
          </a:p>
        </p:txBody>
      </p:sp>
      <p:grpSp>
        <p:nvGrpSpPr>
          <p:cNvPr id="2" name="Group 1"/>
          <p:cNvGrpSpPr/>
          <p:nvPr/>
        </p:nvGrpSpPr>
        <p:grpSpPr>
          <a:xfrm>
            <a:off x="709480" y="1634215"/>
            <a:ext cx="8099425" cy="2930525"/>
            <a:chOff x="674688" y="990600"/>
            <a:chExt cx="8099425" cy="2930525"/>
          </a:xfrm>
        </p:grpSpPr>
        <p:sp>
          <p:nvSpPr>
            <p:cNvPr id="26697" name="Rectangle 73"/>
            <p:cNvSpPr>
              <a:spLocks noChangeArrowheads="1"/>
            </p:cNvSpPr>
            <p:nvPr/>
          </p:nvSpPr>
          <p:spPr bwMode="auto">
            <a:xfrm>
              <a:off x="3570288" y="1679575"/>
              <a:ext cx="1143000" cy="338138"/>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NHÂN VIÊN</a:t>
              </a:r>
            </a:p>
          </p:txBody>
        </p:sp>
        <p:sp>
          <p:nvSpPr>
            <p:cNvPr id="26698" name="AutoShape 74"/>
            <p:cNvSpPr>
              <a:spLocks noChangeArrowheads="1"/>
            </p:cNvSpPr>
            <p:nvPr/>
          </p:nvSpPr>
          <p:spPr bwMode="auto">
            <a:xfrm>
              <a:off x="5551488" y="990600"/>
              <a:ext cx="1057275" cy="4826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Thuộc</a:t>
              </a:r>
            </a:p>
          </p:txBody>
        </p:sp>
        <p:sp>
          <p:nvSpPr>
            <p:cNvPr id="26699" name="Text Box 75"/>
            <p:cNvSpPr txBox="1">
              <a:spLocks noChangeArrowheads="1"/>
            </p:cNvSpPr>
            <p:nvPr/>
          </p:nvSpPr>
          <p:spPr bwMode="auto">
            <a:xfrm>
              <a:off x="5181600" y="1295400"/>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26700" name="Rectangle 76"/>
            <p:cNvSpPr>
              <a:spLocks noChangeArrowheads="1"/>
            </p:cNvSpPr>
            <p:nvPr/>
          </p:nvSpPr>
          <p:spPr bwMode="auto">
            <a:xfrm>
              <a:off x="2046288" y="3471863"/>
              <a:ext cx="1295400" cy="338137"/>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sz="1600">
                  <a:latin typeface="Calibri"/>
                  <a:cs typeface="Calibri"/>
                </a:rPr>
                <a:t>PHẦN MỀM</a:t>
              </a:r>
            </a:p>
          </p:txBody>
        </p:sp>
        <p:grpSp>
          <p:nvGrpSpPr>
            <p:cNvPr id="26701" name="Group 77"/>
            <p:cNvGrpSpPr>
              <a:grpSpLocks/>
            </p:cNvGrpSpPr>
            <p:nvPr/>
          </p:nvGrpSpPr>
          <p:grpSpPr bwMode="auto">
            <a:xfrm rot="2273943">
              <a:off x="5500688" y="2820988"/>
              <a:ext cx="671512" cy="111125"/>
              <a:chOff x="3600" y="6573"/>
              <a:chExt cx="915" cy="178"/>
            </a:xfrm>
          </p:grpSpPr>
          <p:sp>
            <p:nvSpPr>
              <p:cNvPr id="26702" name="Line 78"/>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03" name="Oval 79"/>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26704" name="Group 80"/>
            <p:cNvGrpSpPr>
              <a:grpSpLocks/>
            </p:cNvGrpSpPr>
            <p:nvPr/>
          </p:nvGrpSpPr>
          <p:grpSpPr bwMode="auto">
            <a:xfrm rot="10800000">
              <a:off x="3036888" y="1679575"/>
              <a:ext cx="538162" cy="111125"/>
              <a:chOff x="9000" y="9829"/>
              <a:chExt cx="736" cy="178"/>
            </a:xfrm>
          </p:grpSpPr>
          <p:sp>
            <p:nvSpPr>
              <p:cNvPr id="26705" name="Line 8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06" name="Oval 82"/>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6707" name="Group 83"/>
            <p:cNvGrpSpPr>
              <a:grpSpLocks/>
            </p:cNvGrpSpPr>
            <p:nvPr/>
          </p:nvGrpSpPr>
          <p:grpSpPr bwMode="auto">
            <a:xfrm rot="10800000">
              <a:off x="3036888" y="1841500"/>
              <a:ext cx="538162" cy="114300"/>
              <a:chOff x="9000" y="9829"/>
              <a:chExt cx="736" cy="178"/>
            </a:xfrm>
          </p:grpSpPr>
          <p:sp>
            <p:nvSpPr>
              <p:cNvPr id="26708" name="Line 8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09" name="Oval 8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710" name="Text Box 86"/>
            <p:cNvSpPr txBox="1">
              <a:spLocks noChangeArrowheads="1"/>
            </p:cNvSpPr>
            <p:nvPr/>
          </p:nvSpPr>
          <p:spPr bwMode="auto">
            <a:xfrm>
              <a:off x="2198688" y="1611313"/>
              <a:ext cx="7731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NV</a:t>
              </a:r>
            </a:p>
          </p:txBody>
        </p:sp>
        <p:sp>
          <p:nvSpPr>
            <p:cNvPr id="26711" name="Text Box 87"/>
            <p:cNvSpPr txBox="1">
              <a:spLocks noChangeArrowheads="1"/>
            </p:cNvSpPr>
            <p:nvPr/>
          </p:nvSpPr>
          <p:spPr bwMode="auto">
            <a:xfrm>
              <a:off x="1995488" y="1785938"/>
              <a:ext cx="9652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NV</a:t>
              </a:r>
            </a:p>
          </p:txBody>
        </p:sp>
        <p:sp>
          <p:nvSpPr>
            <p:cNvPr id="26712" name="Text Box 88"/>
            <p:cNvSpPr txBox="1">
              <a:spLocks noChangeArrowheads="1"/>
            </p:cNvSpPr>
            <p:nvPr/>
          </p:nvSpPr>
          <p:spPr bwMode="auto">
            <a:xfrm>
              <a:off x="6161088" y="2919413"/>
              <a:ext cx="9906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SLượng NV trực thuộc</a:t>
              </a:r>
            </a:p>
          </p:txBody>
        </p:sp>
        <p:sp>
          <p:nvSpPr>
            <p:cNvPr id="26713" name="Text Box 89"/>
            <p:cNvSpPr txBox="1">
              <a:spLocks noChangeArrowheads="1"/>
            </p:cNvSpPr>
            <p:nvPr/>
          </p:nvSpPr>
          <p:spPr bwMode="auto">
            <a:xfrm>
              <a:off x="3646488" y="2989263"/>
              <a:ext cx="8128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Kỹ năng</a:t>
              </a:r>
            </a:p>
          </p:txBody>
        </p:sp>
        <p:sp>
          <p:nvSpPr>
            <p:cNvPr id="26714" name="Text Box 90"/>
            <p:cNvSpPr txBox="1">
              <a:spLocks noChangeArrowheads="1"/>
            </p:cNvSpPr>
            <p:nvPr/>
          </p:nvSpPr>
          <p:spPr bwMode="auto">
            <a:xfrm>
              <a:off x="4789488" y="2919413"/>
              <a:ext cx="9652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dirty="0" err="1">
                  <a:latin typeface="Calibri"/>
                  <a:cs typeface="Calibri"/>
                </a:rPr>
                <a:t>Chuyên</a:t>
              </a:r>
              <a:r>
                <a:rPr lang="en-US" sz="1400" dirty="0">
                  <a:latin typeface="Calibri"/>
                  <a:cs typeface="Calibri"/>
                </a:rPr>
                <a:t> </a:t>
              </a:r>
              <a:r>
                <a:rPr lang="en-US" sz="1400" dirty="0" err="1">
                  <a:latin typeface="Calibri"/>
                  <a:cs typeface="Calibri"/>
                </a:rPr>
                <a:t>ngành</a:t>
              </a:r>
              <a:endParaRPr lang="en-US" sz="1400" dirty="0">
                <a:latin typeface="Calibri"/>
                <a:cs typeface="Calibri"/>
              </a:endParaRPr>
            </a:p>
          </p:txBody>
        </p:sp>
        <p:sp>
          <p:nvSpPr>
            <p:cNvPr id="26715" name="Rectangle 91"/>
            <p:cNvSpPr>
              <a:spLocks noChangeArrowheads="1"/>
            </p:cNvSpPr>
            <p:nvPr/>
          </p:nvSpPr>
          <p:spPr bwMode="auto">
            <a:xfrm>
              <a:off x="7304088" y="1679575"/>
              <a:ext cx="1143000" cy="338138"/>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BỘ PHẬN</a:t>
              </a:r>
            </a:p>
          </p:txBody>
        </p:sp>
        <p:sp>
          <p:nvSpPr>
            <p:cNvPr id="26716" name="Rectangle 92"/>
            <p:cNvSpPr>
              <a:spLocks noChangeArrowheads="1"/>
            </p:cNvSpPr>
            <p:nvPr/>
          </p:nvSpPr>
          <p:spPr bwMode="auto">
            <a:xfrm>
              <a:off x="2122488" y="2368550"/>
              <a:ext cx="1143000" cy="33972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THƯ KÝ</a:t>
              </a:r>
            </a:p>
          </p:txBody>
        </p:sp>
        <p:sp>
          <p:nvSpPr>
            <p:cNvPr id="26717" name="Rectangle 93"/>
            <p:cNvSpPr>
              <a:spLocks noChangeArrowheads="1"/>
            </p:cNvSpPr>
            <p:nvPr/>
          </p:nvSpPr>
          <p:spPr bwMode="auto">
            <a:xfrm>
              <a:off x="3722688" y="2368550"/>
              <a:ext cx="1143000" cy="33972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KỸ SƯ</a:t>
              </a:r>
            </a:p>
          </p:txBody>
        </p:sp>
        <p:sp>
          <p:nvSpPr>
            <p:cNvPr id="26718" name="Rectangle 94"/>
            <p:cNvSpPr>
              <a:spLocks noChangeArrowheads="1"/>
            </p:cNvSpPr>
            <p:nvPr/>
          </p:nvSpPr>
          <p:spPr bwMode="auto">
            <a:xfrm>
              <a:off x="5246688" y="2368550"/>
              <a:ext cx="1143000" cy="33972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NV QLÝ</a:t>
              </a:r>
            </a:p>
          </p:txBody>
        </p:sp>
        <p:grpSp>
          <p:nvGrpSpPr>
            <p:cNvPr id="26719" name="Group 95"/>
            <p:cNvGrpSpPr>
              <a:grpSpLocks/>
            </p:cNvGrpSpPr>
            <p:nvPr/>
          </p:nvGrpSpPr>
          <p:grpSpPr bwMode="auto">
            <a:xfrm>
              <a:off x="2732088" y="2024063"/>
              <a:ext cx="3048000" cy="344487"/>
              <a:chOff x="1488" y="1824"/>
              <a:chExt cx="1920" cy="240"/>
            </a:xfrm>
          </p:grpSpPr>
          <p:sp>
            <p:nvSpPr>
              <p:cNvPr id="26720" name="Line 96"/>
              <p:cNvSpPr>
                <a:spLocks noChangeShapeType="1"/>
              </p:cNvSpPr>
              <p:nvPr/>
            </p:nvSpPr>
            <p:spPr bwMode="auto">
              <a:xfrm>
                <a:off x="1488" y="1920"/>
                <a:ext cx="19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21" name="Line 97"/>
              <p:cNvSpPr>
                <a:spLocks noChangeShapeType="1"/>
              </p:cNvSpPr>
              <p:nvPr/>
            </p:nvSpPr>
            <p:spPr bwMode="auto">
              <a:xfrm>
                <a:off x="148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22" name="Line 98"/>
              <p:cNvSpPr>
                <a:spLocks noChangeShapeType="1"/>
              </p:cNvSpPr>
              <p:nvPr/>
            </p:nvSpPr>
            <p:spPr bwMode="auto">
              <a:xfrm>
                <a:off x="340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23" name="Line 99"/>
              <p:cNvSpPr>
                <a:spLocks noChangeShapeType="1"/>
              </p:cNvSpPr>
              <p:nvPr/>
            </p:nvSpPr>
            <p:spPr bwMode="auto">
              <a:xfrm flipV="1">
                <a:off x="2448" y="1824"/>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grpSp>
        <p:sp>
          <p:nvSpPr>
            <p:cNvPr id="26724" name="Text Box 100"/>
            <p:cNvSpPr txBox="1">
              <a:spLocks noChangeArrowheads="1"/>
            </p:cNvSpPr>
            <p:nvPr/>
          </p:nvSpPr>
          <p:spPr bwMode="auto">
            <a:xfrm>
              <a:off x="3875088" y="2092325"/>
              <a:ext cx="4556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latin typeface="Calibri"/>
                  <a:cs typeface="Calibri"/>
                </a:rPr>
                <a:t>(t,e)</a:t>
              </a:r>
            </a:p>
          </p:txBody>
        </p:sp>
        <p:grpSp>
          <p:nvGrpSpPr>
            <p:cNvPr id="26725" name="Group 101"/>
            <p:cNvGrpSpPr>
              <a:grpSpLocks/>
            </p:cNvGrpSpPr>
            <p:nvPr/>
          </p:nvGrpSpPr>
          <p:grpSpPr bwMode="auto">
            <a:xfrm rot="2273943">
              <a:off x="4179888" y="2851150"/>
              <a:ext cx="671512" cy="111125"/>
              <a:chOff x="3600" y="6573"/>
              <a:chExt cx="915" cy="178"/>
            </a:xfrm>
          </p:grpSpPr>
          <p:sp>
            <p:nvSpPr>
              <p:cNvPr id="26726" name="Line 102"/>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27" name="Oval 103"/>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26728" name="Group 104"/>
            <p:cNvGrpSpPr>
              <a:grpSpLocks/>
            </p:cNvGrpSpPr>
            <p:nvPr/>
          </p:nvGrpSpPr>
          <p:grpSpPr bwMode="auto">
            <a:xfrm rot="2273943">
              <a:off x="3036888" y="2851150"/>
              <a:ext cx="671512" cy="111125"/>
              <a:chOff x="3600" y="6573"/>
              <a:chExt cx="915" cy="178"/>
            </a:xfrm>
          </p:grpSpPr>
          <p:sp>
            <p:nvSpPr>
              <p:cNvPr id="26729" name="Line 105"/>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30" name="Oval 106"/>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731" name="Text Box 107"/>
            <p:cNvSpPr txBox="1">
              <a:spLocks noChangeArrowheads="1"/>
            </p:cNvSpPr>
            <p:nvPr/>
          </p:nvSpPr>
          <p:spPr bwMode="auto">
            <a:xfrm>
              <a:off x="3341688" y="2782888"/>
              <a:ext cx="475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chemeClr val="bg2"/>
                  </a:solidFill>
                  <a:latin typeface="Calibri"/>
                  <a:cs typeface="Calibri"/>
                </a:rPr>
                <a:t>(0,n)</a:t>
              </a:r>
            </a:p>
          </p:txBody>
        </p:sp>
        <p:sp>
          <p:nvSpPr>
            <p:cNvPr id="26732" name="AutoShape 108"/>
            <p:cNvSpPr>
              <a:spLocks noChangeArrowheads="1"/>
            </p:cNvSpPr>
            <p:nvPr/>
          </p:nvSpPr>
          <p:spPr bwMode="auto">
            <a:xfrm>
              <a:off x="5627688" y="1611313"/>
              <a:ext cx="1057275" cy="481012"/>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QLý</a:t>
              </a:r>
            </a:p>
          </p:txBody>
        </p:sp>
        <p:sp>
          <p:nvSpPr>
            <p:cNvPr id="26733" name="AutoShape 109"/>
            <p:cNvSpPr>
              <a:spLocks noChangeArrowheads="1"/>
            </p:cNvSpPr>
            <p:nvPr/>
          </p:nvSpPr>
          <p:spPr bwMode="auto">
            <a:xfrm>
              <a:off x="1970088" y="2851150"/>
              <a:ext cx="1371600" cy="4826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Sử dụng</a:t>
              </a:r>
            </a:p>
          </p:txBody>
        </p:sp>
        <p:sp>
          <p:nvSpPr>
            <p:cNvPr id="26734" name="AutoShape 110"/>
            <p:cNvSpPr>
              <a:spLocks noChangeArrowheads="1"/>
            </p:cNvSpPr>
            <p:nvPr/>
          </p:nvSpPr>
          <p:spPr bwMode="auto">
            <a:xfrm>
              <a:off x="6999288" y="2300288"/>
              <a:ext cx="1057275" cy="4826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Ptrách</a:t>
              </a:r>
            </a:p>
          </p:txBody>
        </p:sp>
        <p:sp>
          <p:nvSpPr>
            <p:cNvPr id="26735" name="Line 111"/>
            <p:cNvSpPr>
              <a:spLocks noChangeShapeType="1"/>
            </p:cNvSpPr>
            <p:nvPr/>
          </p:nvSpPr>
          <p:spPr bwMode="auto">
            <a:xfrm flipV="1">
              <a:off x="4179888" y="1252538"/>
              <a:ext cx="1371600"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36" name="Line 112"/>
            <p:cNvSpPr>
              <a:spLocks noChangeShapeType="1"/>
            </p:cNvSpPr>
            <p:nvPr/>
          </p:nvSpPr>
          <p:spPr bwMode="auto">
            <a:xfrm>
              <a:off x="6546850" y="1196975"/>
              <a:ext cx="1143000" cy="48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37" name="Line 113"/>
            <p:cNvSpPr>
              <a:spLocks noChangeShapeType="1"/>
            </p:cNvSpPr>
            <p:nvPr/>
          </p:nvSpPr>
          <p:spPr bwMode="auto">
            <a:xfrm flipH="1">
              <a:off x="6084888" y="2092325"/>
              <a:ext cx="7620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38" name="Line 114"/>
            <p:cNvSpPr>
              <a:spLocks noChangeShapeType="1"/>
            </p:cNvSpPr>
            <p:nvPr/>
          </p:nvSpPr>
          <p:spPr bwMode="auto">
            <a:xfrm flipH="1">
              <a:off x="4713288" y="184785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39" name="Line 115"/>
            <p:cNvSpPr>
              <a:spLocks noChangeShapeType="1"/>
            </p:cNvSpPr>
            <p:nvPr/>
          </p:nvSpPr>
          <p:spPr bwMode="auto">
            <a:xfrm>
              <a:off x="6389688" y="2536825"/>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40" name="Line 116"/>
            <p:cNvSpPr>
              <a:spLocks noChangeShapeType="1"/>
            </p:cNvSpPr>
            <p:nvPr/>
          </p:nvSpPr>
          <p:spPr bwMode="auto">
            <a:xfrm flipH="1">
              <a:off x="7532688" y="2024063"/>
              <a:ext cx="38100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41" name="Line 117"/>
            <p:cNvSpPr>
              <a:spLocks noChangeShapeType="1"/>
            </p:cNvSpPr>
            <p:nvPr/>
          </p:nvSpPr>
          <p:spPr bwMode="auto">
            <a:xfrm>
              <a:off x="2655888" y="2713038"/>
              <a:ext cx="0" cy="138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42" name="Line 118"/>
            <p:cNvSpPr>
              <a:spLocks noChangeShapeType="1"/>
            </p:cNvSpPr>
            <p:nvPr/>
          </p:nvSpPr>
          <p:spPr bwMode="auto">
            <a:xfrm>
              <a:off x="2655888" y="3333750"/>
              <a:ext cx="0" cy="138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43" name="Text Box 119"/>
            <p:cNvSpPr txBox="1">
              <a:spLocks noChangeArrowheads="1"/>
            </p:cNvSpPr>
            <p:nvPr/>
          </p:nvSpPr>
          <p:spPr bwMode="auto">
            <a:xfrm>
              <a:off x="7151688" y="1266825"/>
              <a:ext cx="39687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26744" name="Text Box 120"/>
            <p:cNvSpPr txBox="1">
              <a:spLocks noChangeArrowheads="1"/>
            </p:cNvSpPr>
            <p:nvPr/>
          </p:nvSpPr>
          <p:spPr bwMode="auto">
            <a:xfrm>
              <a:off x="6161088" y="2092325"/>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26745" name="Text Box 121"/>
            <p:cNvSpPr txBox="1">
              <a:spLocks noChangeArrowheads="1"/>
            </p:cNvSpPr>
            <p:nvPr/>
          </p:nvSpPr>
          <p:spPr bwMode="auto">
            <a:xfrm>
              <a:off x="4789488" y="1611313"/>
              <a:ext cx="39687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6746" name="Text Box 122"/>
            <p:cNvSpPr txBox="1">
              <a:spLocks noChangeArrowheads="1"/>
            </p:cNvSpPr>
            <p:nvPr/>
          </p:nvSpPr>
          <p:spPr bwMode="auto">
            <a:xfrm>
              <a:off x="6465888" y="2574925"/>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6747" name="Text Box 123"/>
            <p:cNvSpPr txBox="1">
              <a:spLocks noChangeArrowheads="1"/>
            </p:cNvSpPr>
            <p:nvPr/>
          </p:nvSpPr>
          <p:spPr bwMode="auto">
            <a:xfrm>
              <a:off x="7761288" y="2092325"/>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26748" name="Text Box 124"/>
            <p:cNvSpPr txBox="1">
              <a:spLocks noChangeArrowheads="1"/>
            </p:cNvSpPr>
            <p:nvPr/>
          </p:nvSpPr>
          <p:spPr bwMode="auto">
            <a:xfrm>
              <a:off x="2732088" y="2713038"/>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26749" name="Text Box 125"/>
            <p:cNvSpPr txBox="1">
              <a:spLocks noChangeArrowheads="1"/>
            </p:cNvSpPr>
            <p:nvPr/>
          </p:nvSpPr>
          <p:spPr bwMode="auto">
            <a:xfrm>
              <a:off x="2732088" y="3263900"/>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nvGrpSpPr>
            <p:cNvPr id="26750" name="Group 126"/>
            <p:cNvGrpSpPr>
              <a:grpSpLocks/>
            </p:cNvGrpSpPr>
            <p:nvPr/>
          </p:nvGrpSpPr>
          <p:grpSpPr bwMode="auto">
            <a:xfrm rot="10800000">
              <a:off x="1512888" y="3446463"/>
              <a:ext cx="538162" cy="111125"/>
              <a:chOff x="9000" y="9829"/>
              <a:chExt cx="736" cy="178"/>
            </a:xfrm>
          </p:grpSpPr>
          <p:sp>
            <p:nvSpPr>
              <p:cNvPr id="26751" name="Line 12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52" name="Oval 128"/>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6753" name="Group 129"/>
            <p:cNvGrpSpPr>
              <a:grpSpLocks/>
            </p:cNvGrpSpPr>
            <p:nvPr/>
          </p:nvGrpSpPr>
          <p:grpSpPr bwMode="auto">
            <a:xfrm rot="10800000">
              <a:off x="1512888" y="3608388"/>
              <a:ext cx="538162" cy="114300"/>
              <a:chOff x="9000" y="9829"/>
              <a:chExt cx="736" cy="178"/>
            </a:xfrm>
          </p:grpSpPr>
          <p:sp>
            <p:nvSpPr>
              <p:cNvPr id="26754" name="Line 13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55" name="Oval 13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756" name="Text Box 132"/>
            <p:cNvSpPr txBox="1">
              <a:spLocks noChangeArrowheads="1"/>
            </p:cNvSpPr>
            <p:nvPr/>
          </p:nvSpPr>
          <p:spPr bwMode="auto">
            <a:xfrm>
              <a:off x="674688" y="3378200"/>
              <a:ext cx="7731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PM</a:t>
              </a:r>
            </a:p>
          </p:txBody>
        </p:sp>
        <p:sp>
          <p:nvSpPr>
            <p:cNvPr id="26757" name="Text Box 133"/>
            <p:cNvSpPr txBox="1">
              <a:spLocks noChangeArrowheads="1"/>
            </p:cNvSpPr>
            <p:nvPr/>
          </p:nvSpPr>
          <p:spPr bwMode="auto">
            <a:xfrm>
              <a:off x="674688" y="3540125"/>
              <a:ext cx="7731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PM</a:t>
              </a:r>
            </a:p>
          </p:txBody>
        </p:sp>
        <p:grpSp>
          <p:nvGrpSpPr>
            <p:cNvPr id="26759" name="Group 135"/>
            <p:cNvGrpSpPr>
              <a:grpSpLocks/>
            </p:cNvGrpSpPr>
            <p:nvPr/>
          </p:nvGrpSpPr>
          <p:grpSpPr bwMode="auto">
            <a:xfrm rot="-1764283">
              <a:off x="7837488" y="1500188"/>
              <a:ext cx="538162" cy="111125"/>
              <a:chOff x="9000" y="9829"/>
              <a:chExt cx="736" cy="178"/>
            </a:xfrm>
          </p:grpSpPr>
          <p:sp>
            <p:nvSpPr>
              <p:cNvPr id="26760" name="Line 13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61" name="Oval 137"/>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6762" name="Group 138"/>
            <p:cNvGrpSpPr>
              <a:grpSpLocks/>
            </p:cNvGrpSpPr>
            <p:nvPr/>
          </p:nvGrpSpPr>
          <p:grpSpPr bwMode="auto">
            <a:xfrm rot="2106254">
              <a:off x="8066088" y="2092325"/>
              <a:ext cx="538162" cy="114300"/>
              <a:chOff x="9000" y="9829"/>
              <a:chExt cx="736" cy="178"/>
            </a:xfrm>
          </p:grpSpPr>
          <p:sp>
            <p:nvSpPr>
              <p:cNvPr id="26763" name="Line 13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64" name="Oval 14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765" name="Text Box 141"/>
            <p:cNvSpPr txBox="1">
              <a:spLocks noChangeArrowheads="1"/>
            </p:cNvSpPr>
            <p:nvPr/>
          </p:nvSpPr>
          <p:spPr bwMode="auto">
            <a:xfrm>
              <a:off x="8001000" y="1066800"/>
              <a:ext cx="7731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BP</a:t>
              </a:r>
            </a:p>
          </p:txBody>
        </p:sp>
        <p:sp>
          <p:nvSpPr>
            <p:cNvPr id="26834" name="Text Box 210"/>
            <p:cNvSpPr txBox="1">
              <a:spLocks noChangeArrowheads="1"/>
            </p:cNvSpPr>
            <p:nvPr/>
          </p:nvSpPr>
          <p:spPr bwMode="auto">
            <a:xfrm>
              <a:off x="7162800" y="3692525"/>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grpSp>
        <p:nvGrpSpPr>
          <p:cNvPr id="3" name="Group 2"/>
          <p:cNvGrpSpPr/>
          <p:nvPr/>
        </p:nvGrpSpPr>
        <p:grpSpPr>
          <a:xfrm>
            <a:off x="533400" y="4161920"/>
            <a:ext cx="8393113" cy="2701925"/>
            <a:chOff x="533400" y="3622675"/>
            <a:chExt cx="8393113" cy="2701925"/>
          </a:xfrm>
        </p:grpSpPr>
        <p:sp>
          <p:nvSpPr>
            <p:cNvPr id="26767" name="Rectangle 143"/>
            <p:cNvSpPr>
              <a:spLocks noChangeArrowheads="1"/>
            </p:cNvSpPr>
            <p:nvPr/>
          </p:nvSpPr>
          <p:spPr bwMode="auto">
            <a:xfrm>
              <a:off x="1905000" y="5856288"/>
              <a:ext cx="1295400" cy="341312"/>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sz="1600">
                  <a:latin typeface="Calibri"/>
                  <a:cs typeface="Calibri"/>
                </a:rPr>
                <a:t>PHẦN MỀM</a:t>
              </a:r>
            </a:p>
          </p:txBody>
        </p:sp>
        <p:grpSp>
          <p:nvGrpSpPr>
            <p:cNvPr id="26768" name="Group 144"/>
            <p:cNvGrpSpPr>
              <a:grpSpLocks/>
            </p:cNvGrpSpPr>
            <p:nvPr/>
          </p:nvGrpSpPr>
          <p:grpSpPr bwMode="auto">
            <a:xfrm rot="2273943">
              <a:off x="5359400" y="5203825"/>
              <a:ext cx="671513" cy="111125"/>
              <a:chOff x="3600" y="6573"/>
              <a:chExt cx="915" cy="178"/>
            </a:xfrm>
          </p:grpSpPr>
          <p:sp>
            <p:nvSpPr>
              <p:cNvPr id="26769" name="Line 145"/>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70" name="Oval 146"/>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771" name="Text Box 147"/>
            <p:cNvSpPr txBox="1">
              <a:spLocks noChangeArrowheads="1"/>
            </p:cNvSpPr>
            <p:nvPr/>
          </p:nvSpPr>
          <p:spPr bwMode="auto">
            <a:xfrm>
              <a:off x="6019800" y="5302250"/>
              <a:ext cx="990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SLượng NV trực thuộc</a:t>
              </a:r>
            </a:p>
          </p:txBody>
        </p:sp>
        <p:sp>
          <p:nvSpPr>
            <p:cNvPr id="26772" name="Text Box 148"/>
            <p:cNvSpPr txBox="1">
              <a:spLocks noChangeArrowheads="1"/>
            </p:cNvSpPr>
            <p:nvPr/>
          </p:nvSpPr>
          <p:spPr bwMode="auto">
            <a:xfrm>
              <a:off x="3505200" y="5372100"/>
              <a:ext cx="812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Kỹ năng</a:t>
              </a:r>
            </a:p>
          </p:txBody>
        </p:sp>
        <p:sp>
          <p:nvSpPr>
            <p:cNvPr id="26773" name="Text Box 149"/>
            <p:cNvSpPr txBox="1">
              <a:spLocks noChangeArrowheads="1"/>
            </p:cNvSpPr>
            <p:nvPr/>
          </p:nvSpPr>
          <p:spPr bwMode="auto">
            <a:xfrm>
              <a:off x="4648200" y="5302250"/>
              <a:ext cx="9652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Chuyên ngành</a:t>
              </a:r>
            </a:p>
          </p:txBody>
        </p:sp>
        <p:sp>
          <p:nvSpPr>
            <p:cNvPr id="26774" name="Rectangle 150"/>
            <p:cNvSpPr>
              <a:spLocks noChangeArrowheads="1"/>
            </p:cNvSpPr>
            <p:nvPr/>
          </p:nvSpPr>
          <p:spPr bwMode="auto">
            <a:xfrm>
              <a:off x="1981200" y="4748213"/>
              <a:ext cx="1143000" cy="341312"/>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THƯ KÝ</a:t>
              </a:r>
            </a:p>
          </p:txBody>
        </p:sp>
        <p:sp>
          <p:nvSpPr>
            <p:cNvPr id="26775" name="Rectangle 151"/>
            <p:cNvSpPr>
              <a:spLocks noChangeArrowheads="1"/>
            </p:cNvSpPr>
            <p:nvPr/>
          </p:nvSpPr>
          <p:spPr bwMode="auto">
            <a:xfrm>
              <a:off x="3581400" y="4748213"/>
              <a:ext cx="1143000" cy="341312"/>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KỸ SƯ</a:t>
              </a:r>
            </a:p>
          </p:txBody>
        </p:sp>
        <p:sp>
          <p:nvSpPr>
            <p:cNvPr id="26776" name="Rectangle 152"/>
            <p:cNvSpPr>
              <a:spLocks noChangeArrowheads="1"/>
            </p:cNvSpPr>
            <p:nvPr/>
          </p:nvSpPr>
          <p:spPr bwMode="auto">
            <a:xfrm>
              <a:off x="5105400" y="4748213"/>
              <a:ext cx="1143000" cy="341312"/>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dirty="0">
                  <a:latin typeface="Calibri"/>
                  <a:cs typeface="Calibri"/>
                </a:rPr>
                <a:t>NV QLÝ</a:t>
              </a:r>
            </a:p>
          </p:txBody>
        </p:sp>
        <p:grpSp>
          <p:nvGrpSpPr>
            <p:cNvPr id="26777" name="Group 153"/>
            <p:cNvGrpSpPr>
              <a:grpSpLocks/>
            </p:cNvGrpSpPr>
            <p:nvPr/>
          </p:nvGrpSpPr>
          <p:grpSpPr bwMode="auto">
            <a:xfrm rot="2273943">
              <a:off x="4038600" y="5233988"/>
              <a:ext cx="671513" cy="111125"/>
              <a:chOff x="3600" y="6573"/>
              <a:chExt cx="915" cy="178"/>
            </a:xfrm>
          </p:grpSpPr>
          <p:sp>
            <p:nvSpPr>
              <p:cNvPr id="26778" name="Line 154"/>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79" name="Oval 155"/>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26780" name="Group 156"/>
            <p:cNvGrpSpPr>
              <a:grpSpLocks/>
            </p:cNvGrpSpPr>
            <p:nvPr/>
          </p:nvGrpSpPr>
          <p:grpSpPr bwMode="auto">
            <a:xfrm rot="2273943">
              <a:off x="2895600" y="5233988"/>
              <a:ext cx="671513" cy="111125"/>
              <a:chOff x="3600" y="6573"/>
              <a:chExt cx="915" cy="178"/>
            </a:xfrm>
          </p:grpSpPr>
          <p:sp>
            <p:nvSpPr>
              <p:cNvPr id="26781" name="Line 157"/>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82" name="Oval 158"/>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783" name="Text Box 159"/>
            <p:cNvSpPr txBox="1">
              <a:spLocks noChangeArrowheads="1"/>
            </p:cNvSpPr>
            <p:nvPr/>
          </p:nvSpPr>
          <p:spPr bwMode="auto">
            <a:xfrm>
              <a:off x="3200400" y="5164138"/>
              <a:ext cx="475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chemeClr val="bg2"/>
                  </a:solidFill>
                  <a:latin typeface="Calibri"/>
                  <a:cs typeface="Calibri"/>
                </a:rPr>
                <a:t>(0,n)</a:t>
              </a:r>
            </a:p>
          </p:txBody>
        </p:sp>
        <p:sp>
          <p:nvSpPr>
            <p:cNvPr id="26784" name="AutoShape 160"/>
            <p:cNvSpPr>
              <a:spLocks noChangeArrowheads="1"/>
            </p:cNvSpPr>
            <p:nvPr/>
          </p:nvSpPr>
          <p:spPr bwMode="auto">
            <a:xfrm>
              <a:off x="1828800" y="5233988"/>
              <a:ext cx="1371600" cy="484187"/>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Sử dụng</a:t>
              </a:r>
            </a:p>
          </p:txBody>
        </p:sp>
        <p:sp>
          <p:nvSpPr>
            <p:cNvPr id="26785" name="Line 161"/>
            <p:cNvSpPr>
              <a:spLocks noChangeShapeType="1"/>
            </p:cNvSpPr>
            <p:nvPr/>
          </p:nvSpPr>
          <p:spPr bwMode="auto">
            <a:xfrm>
              <a:off x="6248400" y="4918075"/>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86" name="Line 162"/>
            <p:cNvSpPr>
              <a:spLocks noChangeShapeType="1"/>
            </p:cNvSpPr>
            <p:nvPr/>
          </p:nvSpPr>
          <p:spPr bwMode="auto">
            <a:xfrm>
              <a:off x="2514600" y="5094288"/>
              <a:ext cx="0" cy="139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87" name="Line 163"/>
            <p:cNvSpPr>
              <a:spLocks noChangeShapeType="1"/>
            </p:cNvSpPr>
            <p:nvPr/>
          </p:nvSpPr>
          <p:spPr bwMode="auto">
            <a:xfrm>
              <a:off x="2514600" y="5718175"/>
              <a:ext cx="0" cy="138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788" name="Text Box 164"/>
            <p:cNvSpPr txBox="1">
              <a:spLocks noChangeArrowheads="1"/>
            </p:cNvSpPr>
            <p:nvPr/>
          </p:nvSpPr>
          <p:spPr bwMode="auto">
            <a:xfrm>
              <a:off x="6324600" y="4730750"/>
              <a:ext cx="3968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6789" name="Text Box 165"/>
            <p:cNvSpPr txBox="1">
              <a:spLocks noChangeArrowheads="1"/>
            </p:cNvSpPr>
            <p:nvPr/>
          </p:nvSpPr>
          <p:spPr bwMode="auto">
            <a:xfrm>
              <a:off x="2590800" y="5094288"/>
              <a:ext cx="3968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26790" name="Text Box 166"/>
            <p:cNvSpPr txBox="1">
              <a:spLocks noChangeArrowheads="1"/>
            </p:cNvSpPr>
            <p:nvPr/>
          </p:nvSpPr>
          <p:spPr bwMode="auto">
            <a:xfrm>
              <a:off x="2590800" y="5649913"/>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nvGrpSpPr>
            <p:cNvPr id="26791" name="Group 167"/>
            <p:cNvGrpSpPr>
              <a:grpSpLocks/>
            </p:cNvGrpSpPr>
            <p:nvPr/>
          </p:nvGrpSpPr>
          <p:grpSpPr bwMode="auto">
            <a:xfrm rot="10800000">
              <a:off x="1371600" y="5832475"/>
              <a:ext cx="538163" cy="111125"/>
              <a:chOff x="9000" y="9829"/>
              <a:chExt cx="736" cy="178"/>
            </a:xfrm>
          </p:grpSpPr>
          <p:sp>
            <p:nvSpPr>
              <p:cNvPr id="26792" name="Line 16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93" name="Oval 169"/>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6794" name="Group 170"/>
            <p:cNvGrpSpPr>
              <a:grpSpLocks/>
            </p:cNvGrpSpPr>
            <p:nvPr/>
          </p:nvGrpSpPr>
          <p:grpSpPr bwMode="auto">
            <a:xfrm rot="10800000">
              <a:off x="1371600" y="5995988"/>
              <a:ext cx="538163" cy="114300"/>
              <a:chOff x="9000" y="9829"/>
              <a:chExt cx="736" cy="178"/>
            </a:xfrm>
          </p:grpSpPr>
          <p:sp>
            <p:nvSpPr>
              <p:cNvPr id="26795" name="Line 17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796" name="Oval 17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797" name="Text Box 173"/>
            <p:cNvSpPr txBox="1">
              <a:spLocks noChangeArrowheads="1"/>
            </p:cNvSpPr>
            <p:nvPr/>
          </p:nvSpPr>
          <p:spPr bwMode="auto">
            <a:xfrm>
              <a:off x="533400" y="5762625"/>
              <a:ext cx="7731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PM</a:t>
              </a:r>
            </a:p>
          </p:txBody>
        </p:sp>
        <p:sp>
          <p:nvSpPr>
            <p:cNvPr id="26798" name="Text Box 174"/>
            <p:cNvSpPr txBox="1">
              <a:spLocks noChangeArrowheads="1"/>
            </p:cNvSpPr>
            <p:nvPr/>
          </p:nvSpPr>
          <p:spPr bwMode="auto">
            <a:xfrm>
              <a:off x="533400" y="5926138"/>
              <a:ext cx="7731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PM</a:t>
              </a:r>
            </a:p>
          </p:txBody>
        </p:sp>
        <p:sp>
          <p:nvSpPr>
            <p:cNvPr id="26800" name="Rectangle 176"/>
            <p:cNvSpPr>
              <a:spLocks noChangeArrowheads="1"/>
            </p:cNvSpPr>
            <p:nvPr/>
          </p:nvSpPr>
          <p:spPr bwMode="auto">
            <a:xfrm>
              <a:off x="7086600" y="4049713"/>
              <a:ext cx="1143000" cy="341312"/>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BỘ PHẬN</a:t>
              </a:r>
            </a:p>
          </p:txBody>
        </p:sp>
        <p:sp>
          <p:nvSpPr>
            <p:cNvPr id="26801" name="AutoShape 177"/>
            <p:cNvSpPr>
              <a:spLocks noChangeArrowheads="1"/>
            </p:cNvSpPr>
            <p:nvPr/>
          </p:nvSpPr>
          <p:spPr bwMode="auto">
            <a:xfrm>
              <a:off x="6781800" y="4673600"/>
              <a:ext cx="1057275" cy="484188"/>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Ptrách</a:t>
              </a:r>
            </a:p>
          </p:txBody>
        </p:sp>
        <p:sp>
          <p:nvSpPr>
            <p:cNvPr id="26802" name="Line 178"/>
            <p:cNvSpPr>
              <a:spLocks noChangeShapeType="1"/>
            </p:cNvSpPr>
            <p:nvPr/>
          </p:nvSpPr>
          <p:spPr bwMode="auto">
            <a:xfrm flipH="1">
              <a:off x="7315200" y="4395788"/>
              <a:ext cx="381000" cy="277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04" name="Text Box 180"/>
            <p:cNvSpPr txBox="1">
              <a:spLocks noChangeArrowheads="1"/>
            </p:cNvSpPr>
            <p:nvPr/>
          </p:nvSpPr>
          <p:spPr bwMode="auto">
            <a:xfrm>
              <a:off x="7543800" y="4465638"/>
              <a:ext cx="3968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grpSp>
          <p:nvGrpSpPr>
            <p:cNvPr id="26805" name="Group 181"/>
            <p:cNvGrpSpPr>
              <a:grpSpLocks/>
            </p:cNvGrpSpPr>
            <p:nvPr/>
          </p:nvGrpSpPr>
          <p:grpSpPr bwMode="auto">
            <a:xfrm rot="-1764283">
              <a:off x="7620000" y="3870325"/>
              <a:ext cx="538163" cy="111125"/>
              <a:chOff x="9000" y="9829"/>
              <a:chExt cx="736" cy="178"/>
            </a:xfrm>
          </p:grpSpPr>
          <p:sp>
            <p:nvSpPr>
              <p:cNvPr id="26806" name="Line 18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807" name="Oval 183"/>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6808" name="Group 184"/>
            <p:cNvGrpSpPr>
              <a:grpSpLocks/>
            </p:cNvGrpSpPr>
            <p:nvPr/>
          </p:nvGrpSpPr>
          <p:grpSpPr bwMode="auto">
            <a:xfrm rot="2106254">
              <a:off x="7848600" y="4465638"/>
              <a:ext cx="538163" cy="114300"/>
              <a:chOff x="9000" y="9829"/>
              <a:chExt cx="736" cy="178"/>
            </a:xfrm>
          </p:grpSpPr>
          <p:sp>
            <p:nvSpPr>
              <p:cNvPr id="26809" name="Line 18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6810" name="Oval 18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6811" name="Text Box 187"/>
            <p:cNvSpPr txBox="1">
              <a:spLocks noChangeArrowheads="1"/>
            </p:cNvSpPr>
            <p:nvPr/>
          </p:nvSpPr>
          <p:spPr bwMode="auto">
            <a:xfrm>
              <a:off x="8153400" y="3703638"/>
              <a:ext cx="7731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BP</a:t>
              </a:r>
            </a:p>
          </p:txBody>
        </p:sp>
        <p:sp>
          <p:nvSpPr>
            <p:cNvPr id="26812" name="Text Box 188"/>
            <p:cNvSpPr txBox="1">
              <a:spLocks noChangeArrowheads="1"/>
            </p:cNvSpPr>
            <p:nvPr/>
          </p:nvSpPr>
          <p:spPr bwMode="auto">
            <a:xfrm>
              <a:off x="8077200" y="4673600"/>
              <a:ext cx="7731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BP</a:t>
              </a:r>
            </a:p>
          </p:txBody>
        </p:sp>
        <p:sp>
          <p:nvSpPr>
            <p:cNvPr id="26813" name="AutoShape 189"/>
            <p:cNvSpPr>
              <a:spLocks noChangeArrowheads="1"/>
            </p:cNvSpPr>
            <p:nvPr/>
          </p:nvSpPr>
          <p:spPr bwMode="auto">
            <a:xfrm>
              <a:off x="5791200" y="4049713"/>
              <a:ext cx="1057275" cy="485775"/>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Thuộc3</a:t>
              </a:r>
            </a:p>
          </p:txBody>
        </p:sp>
        <p:sp>
          <p:nvSpPr>
            <p:cNvPr id="26814" name="AutoShape 190"/>
            <p:cNvSpPr>
              <a:spLocks noChangeArrowheads="1"/>
            </p:cNvSpPr>
            <p:nvPr/>
          </p:nvSpPr>
          <p:spPr bwMode="auto">
            <a:xfrm>
              <a:off x="4419600" y="3981450"/>
              <a:ext cx="1057275" cy="484188"/>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Thuộc2</a:t>
              </a:r>
            </a:p>
          </p:txBody>
        </p:sp>
        <p:sp>
          <p:nvSpPr>
            <p:cNvPr id="26815" name="AutoShape 191"/>
            <p:cNvSpPr>
              <a:spLocks noChangeArrowheads="1"/>
            </p:cNvSpPr>
            <p:nvPr/>
          </p:nvSpPr>
          <p:spPr bwMode="auto">
            <a:xfrm>
              <a:off x="3048000" y="3911600"/>
              <a:ext cx="1057275" cy="484188"/>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Thuộc1</a:t>
              </a:r>
            </a:p>
          </p:txBody>
        </p:sp>
        <p:sp>
          <p:nvSpPr>
            <p:cNvPr id="26817" name="Line 193"/>
            <p:cNvSpPr>
              <a:spLocks noChangeShapeType="1"/>
            </p:cNvSpPr>
            <p:nvPr/>
          </p:nvSpPr>
          <p:spPr bwMode="auto">
            <a:xfrm flipH="1">
              <a:off x="6858000" y="42973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18" name="Line 194"/>
            <p:cNvSpPr>
              <a:spLocks noChangeShapeType="1"/>
            </p:cNvSpPr>
            <p:nvPr/>
          </p:nvSpPr>
          <p:spPr bwMode="auto">
            <a:xfrm flipH="1">
              <a:off x="5867400" y="4465638"/>
              <a:ext cx="228600" cy="277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19" name="Freeform 195"/>
            <p:cNvSpPr>
              <a:spLocks/>
            </p:cNvSpPr>
            <p:nvPr/>
          </p:nvSpPr>
          <p:spPr bwMode="auto">
            <a:xfrm>
              <a:off x="5029200" y="3830638"/>
              <a:ext cx="2057400" cy="219075"/>
            </a:xfrm>
            <a:custGeom>
              <a:avLst/>
              <a:gdLst>
                <a:gd name="T0" fmla="*/ 1296 w 1296"/>
                <a:gd name="T1" fmla="*/ 152 h 152"/>
                <a:gd name="T2" fmla="*/ 720 w 1296"/>
                <a:gd name="T3" fmla="*/ 8 h 152"/>
                <a:gd name="T4" fmla="*/ 0 w 1296"/>
                <a:gd name="T5" fmla="*/ 104 h 152"/>
              </a:gdLst>
              <a:ahLst/>
              <a:cxnLst>
                <a:cxn ang="0">
                  <a:pos x="T0" y="T1"/>
                </a:cxn>
                <a:cxn ang="0">
                  <a:pos x="T2" y="T3"/>
                </a:cxn>
                <a:cxn ang="0">
                  <a:pos x="T4" y="T5"/>
                </a:cxn>
              </a:cxnLst>
              <a:rect l="0" t="0" r="r" b="b"/>
              <a:pathLst>
                <a:path w="1296" h="152">
                  <a:moveTo>
                    <a:pt x="1296" y="152"/>
                  </a:moveTo>
                  <a:cubicBezTo>
                    <a:pt x="1116" y="84"/>
                    <a:pt x="936" y="16"/>
                    <a:pt x="720" y="8"/>
                  </a:cubicBezTo>
                  <a:cubicBezTo>
                    <a:pt x="504" y="0"/>
                    <a:pt x="252" y="52"/>
                    <a:pt x="0" y="10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20" name="Line 196"/>
            <p:cNvSpPr>
              <a:spLocks noChangeShapeType="1"/>
            </p:cNvSpPr>
            <p:nvPr/>
          </p:nvSpPr>
          <p:spPr bwMode="auto">
            <a:xfrm flipH="1">
              <a:off x="4191000" y="4327525"/>
              <a:ext cx="381000" cy="415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21" name="Freeform 197"/>
            <p:cNvSpPr>
              <a:spLocks/>
            </p:cNvSpPr>
            <p:nvPr/>
          </p:nvSpPr>
          <p:spPr bwMode="auto">
            <a:xfrm>
              <a:off x="3733800" y="3622675"/>
              <a:ext cx="3810000" cy="427038"/>
            </a:xfrm>
            <a:custGeom>
              <a:avLst/>
              <a:gdLst>
                <a:gd name="T0" fmla="*/ 2400 w 2400"/>
                <a:gd name="T1" fmla="*/ 296 h 296"/>
                <a:gd name="T2" fmla="*/ 1200 w 2400"/>
                <a:gd name="T3" fmla="*/ 8 h 296"/>
                <a:gd name="T4" fmla="*/ 0 w 2400"/>
                <a:gd name="T5" fmla="*/ 248 h 296"/>
              </a:gdLst>
              <a:ahLst/>
              <a:cxnLst>
                <a:cxn ang="0">
                  <a:pos x="T0" y="T1"/>
                </a:cxn>
                <a:cxn ang="0">
                  <a:pos x="T2" y="T3"/>
                </a:cxn>
                <a:cxn ang="0">
                  <a:pos x="T4" y="T5"/>
                </a:cxn>
              </a:cxnLst>
              <a:rect l="0" t="0" r="r" b="b"/>
              <a:pathLst>
                <a:path w="2400" h="296">
                  <a:moveTo>
                    <a:pt x="2400" y="296"/>
                  </a:moveTo>
                  <a:cubicBezTo>
                    <a:pt x="2000" y="156"/>
                    <a:pt x="1600" y="16"/>
                    <a:pt x="1200" y="8"/>
                  </a:cubicBezTo>
                  <a:cubicBezTo>
                    <a:pt x="800" y="0"/>
                    <a:pt x="400" y="124"/>
                    <a:pt x="0" y="2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22" name="Line 198"/>
            <p:cNvSpPr>
              <a:spLocks noChangeShapeType="1"/>
            </p:cNvSpPr>
            <p:nvPr/>
          </p:nvSpPr>
          <p:spPr bwMode="auto">
            <a:xfrm flipH="1">
              <a:off x="2438400" y="4257675"/>
              <a:ext cx="83820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23" name="AutoShape 199"/>
            <p:cNvSpPr>
              <a:spLocks noChangeArrowheads="1"/>
            </p:cNvSpPr>
            <p:nvPr/>
          </p:nvSpPr>
          <p:spPr bwMode="auto">
            <a:xfrm>
              <a:off x="5943600" y="5770563"/>
              <a:ext cx="1057275" cy="484187"/>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Qlý 1</a:t>
              </a:r>
            </a:p>
          </p:txBody>
        </p:sp>
        <p:sp>
          <p:nvSpPr>
            <p:cNvPr id="26824" name="AutoShape 200"/>
            <p:cNvSpPr>
              <a:spLocks noChangeArrowheads="1"/>
            </p:cNvSpPr>
            <p:nvPr/>
          </p:nvSpPr>
          <p:spPr bwMode="auto">
            <a:xfrm>
              <a:off x="4648200" y="5840413"/>
              <a:ext cx="1057275" cy="484187"/>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Qlý 2</a:t>
              </a:r>
            </a:p>
          </p:txBody>
        </p:sp>
        <p:sp>
          <p:nvSpPr>
            <p:cNvPr id="26825" name="AutoShape 201"/>
            <p:cNvSpPr>
              <a:spLocks noChangeArrowheads="1"/>
            </p:cNvSpPr>
            <p:nvPr/>
          </p:nvSpPr>
          <p:spPr bwMode="auto">
            <a:xfrm>
              <a:off x="3429000" y="5840413"/>
              <a:ext cx="1057275" cy="484187"/>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latin typeface="Calibri"/>
                  <a:cs typeface="Calibri"/>
                </a:rPr>
                <a:t>Qlý 3</a:t>
              </a:r>
            </a:p>
          </p:txBody>
        </p:sp>
        <p:sp>
          <p:nvSpPr>
            <p:cNvPr id="26826" name="Freeform 202"/>
            <p:cNvSpPr>
              <a:spLocks/>
            </p:cNvSpPr>
            <p:nvPr/>
          </p:nvSpPr>
          <p:spPr bwMode="auto">
            <a:xfrm>
              <a:off x="6248400" y="5078413"/>
              <a:ext cx="723900" cy="900112"/>
            </a:xfrm>
            <a:custGeom>
              <a:avLst/>
              <a:gdLst>
                <a:gd name="T0" fmla="*/ 0 w 456"/>
                <a:gd name="T1" fmla="*/ 0 h 624"/>
                <a:gd name="T2" fmla="*/ 384 w 456"/>
                <a:gd name="T3" fmla="*/ 240 h 624"/>
                <a:gd name="T4" fmla="*/ 432 w 456"/>
                <a:gd name="T5" fmla="*/ 624 h 624"/>
              </a:gdLst>
              <a:ahLst/>
              <a:cxnLst>
                <a:cxn ang="0">
                  <a:pos x="T0" y="T1"/>
                </a:cxn>
                <a:cxn ang="0">
                  <a:pos x="T2" y="T3"/>
                </a:cxn>
                <a:cxn ang="0">
                  <a:pos x="T4" y="T5"/>
                </a:cxn>
              </a:cxnLst>
              <a:rect l="0" t="0" r="r" b="b"/>
              <a:pathLst>
                <a:path w="456" h="624">
                  <a:moveTo>
                    <a:pt x="0" y="0"/>
                  </a:moveTo>
                  <a:cubicBezTo>
                    <a:pt x="156" y="68"/>
                    <a:pt x="312" y="136"/>
                    <a:pt x="384" y="240"/>
                  </a:cubicBezTo>
                  <a:cubicBezTo>
                    <a:pt x="456" y="344"/>
                    <a:pt x="444" y="484"/>
                    <a:pt x="432" y="6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27" name="Freeform 203"/>
            <p:cNvSpPr>
              <a:spLocks/>
            </p:cNvSpPr>
            <p:nvPr/>
          </p:nvSpPr>
          <p:spPr bwMode="auto">
            <a:xfrm>
              <a:off x="5562600" y="5078413"/>
              <a:ext cx="457200" cy="900112"/>
            </a:xfrm>
            <a:custGeom>
              <a:avLst/>
              <a:gdLst>
                <a:gd name="T0" fmla="*/ 288 w 288"/>
                <a:gd name="T1" fmla="*/ 624 h 624"/>
                <a:gd name="T2" fmla="*/ 48 w 288"/>
                <a:gd name="T3" fmla="*/ 240 h 624"/>
                <a:gd name="T4" fmla="*/ 0 w 288"/>
                <a:gd name="T5" fmla="*/ 0 h 624"/>
              </a:gdLst>
              <a:ahLst/>
              <a:cxnLst>
                <a:cxn ang="0">
                  <a:pos x="T0" y="T1"/>
                </a:cxn>
                <a:cxn ang="0">
                  <a:pos x="T2" y="T3"/>
                </a:cxn>
                <a:cxn ang="0">
                  <a:pos x="T4" y="T5"/>
                </a:cxn>
              </a:cxnLst>
              <a:rect l="0" t="0" r="r" b="b"/>
              <a:pathLst>
                <a:path w="288" h="624">
                  <a:moveTo>
                    <a:pt x="288" y="624"/>
                  </a:moveTo>
                  <a:cubicBezTo>
                    <a:pt x="192" y="484"/>
                    <a:pt x="96" y="344"/>
                    <a:pt x="48" y="240"/>
                  </a:cubicBezTo>
                  <a:cubicBezTo>
                    <a:pt x="0" y="136"/>
                    <a:pt x="0" y="68"/>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29" name="Line 205"/>
            <p:cNvSpPr>
              <a:spLocks noChangeShapeType="1"/>
            </p:cNvSpPr>
            <p:nvPr/>
          </p:nvSpPr>
          <p:spPr bwMode="auto">
            <a:xfrm flipH="1">
              <a:off x="5181600" y="5078413"/>
              <a:ext cx="228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30" name="Freeform 206"/>
            <p:cNvSpPr>
              <a:spLocks/>
            </p:cNvSpPr>
            <p:nvPr/>
          </p:nvSpPr>
          <p:spPr bwMode="auto">
            <a:xfrm>
              <a:off x="4038600" y="5078413"/>
              <a:ext cx="762000" cy="968375"/>
            </a:xfrm>
            <a:custGeom>
              <a:avLst/>
              <a:gdLst>
                <a:gd name="T0" fmla="*/ 480 w 480"/>
                <a:gd name="T1" fmla="*/ 624 h 624"/>
                <a:gd name="T2" fmla="*/ 240 w 480"/>
                <a:gd name="T3" fmla="*/ 336 h 624"/>
                <a:gd name="T4" fmla="*/ 0 w 480"/>
                <a:gd name="T5" fmla="*/ 0 h 624"/>
              </a:gdLst>
              <a:ahLst/>
              <a:cxnLst>
                <a:cxn ang="0">
                  <a:pos x="T0" y="T1"/>
                </a:cxn>
                <a:cxn ang="0">
                  <a:pos x="T2" y="T3"/>
                </a:cxn>
                <a:cxn ang="0">
                  <a:pos x="T4" y="T5"/>
                </a:cxn>
              </a:cxnLst>
              <a:rect l="0" t="0" r="r" b="b"/>
              <a:pathLst>
                <a:path w="480" h="624">
                  <a:moveTo>
                    <a:pt x="480" y="624"/>
                  </a:moveTo>
                  <a:cubicBezTo>
                    <a:pt x="400" y="532"/>
                    <a:pt x="320" y="440"/>
                    <a:pt x="240" y="336"/>
                  </a:cubicBezTo>
                  <a:cubicBezTo>
                    <a:pt x="160" y="232"/>
                    <a:pt x="80" y="116"/>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31" name="Line 207"/>
            <p:cNvSpPr>
              <a:spLocks noChangeShapeType="1"/>
            </p:cNvSpPr>
            <p:nvPr/>
          </p:nvSpPr>
          <p:spPr bwMode="auto">
            <a:xfrm>
              <a:off x="2895600" y="5078413"/>
              <a:ext cx="838200" cy="830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32" name="Line 208"/>
            <p:cNvSpPr>
              <a:spLocks noChangeShapeType="1"/>
            </p:cNvSpPr>
            <p:nvPr/>
          </p:nvSpPr>
          <p:spPr bwMode="auto">
            <a:xfrm flipH="1">
              <a:off x="4191000" y="5078413"/>
              <a:ext cx="914400" cy="830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6835" name="Text Box 211"/>
            <p:cNvSpPr txBox="1">
              <a:spLocks noChangeArrowheads="1"/>
            </p:cNvSpPr>
            <p:nvPr/>
          </p:nvSpPr>
          <p:spPr bwMode="auto">
            <a:xfrm>
              <a:off x="6705600" y="4316413"/>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26836" name="Text Box 212"/>
            <p:cNvSpPr txBox="1">
              <a:spLocks noChangeArrowheads="1"/>
            </p:cNvSpPr>
            <p:nvPr/>
          </p:nvSpPr>
          <p:spPr bwMode="auto">
            <a:xfrm>
              <a:off x="5638800" y="3830638"/>
              <a:ext cx="3968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26837" name="Text Box 213"/>
            <p:cNvSpPr txBox="1">
              <a:spLocks noChangeArrowheads="1"/>
            </p:cNvSpPr>
            <p:nvPr/>
          </p:nvSpPr>
          <p:spPr bwMode="auto">
            <a:xfrm>
              <a:off x="2514600" y="4246563"/>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26838" name="Text Box 214"/>
            <p:cNvSpPr txBox="1">
              <a:spLocks noChangeArrowheads="1"/>
            </p:cNvSpPr>
            <p:nvPr/>
          </p:nvSpPr>
          <p:spPr bwMode="auto">
            <a:xfrm>
              <a:off x="3886200" y="4454525"/>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26839" name="Text Box 215"/>
            <p:cNvSpPr txBox="1">
              <a:spLocks noChangeArrowheads="1"/>
            </p:cNvSpPr>
            <p:nvPr/>
          </p:nvSpPr>
          <p:spPr bwMode="auto">
            <a:xfrm>
              <a:off x="5562600" y="4454525"/>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26840" name="Text Box 216"/>
            <p:cNvSpPr txBox="1">
              <a:spLocks noChangeArrowheads="1"/>
            </p:cNvSpPr>
            <p:nvPr/>
          </p:nvSpPr>
          <p:spPr bwMode="auto">
            <a:xfrm>
              <a:off x="7010400" y="5562600"/>
              <a:ext cx="3968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6841" name="Text Box 217"/>
            <p:cNvSpPr txBox="1">
              <a:spLocks noChangeArrowheads="1"/>
            </p:cNvSpPr>
            <p:nvPr/>
          </p:nvSpPr>
          <p:spPr bwMode="auto">
            <a:xfrm>
              <a:off x="5791200" y="5632450"/>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26842" name="Text Box 218"/>
            <p:cNvSpPr txBox="1">
              <a:spLocks noChangeArrowheads="1"/>
            </p:cNvSpPr>
            <p:nvPr/>
          </p:nvSpPr>
          <p:spPr bwMode="auto">
            <a:xfrm>
              <a:off x="4495800" y="5700713"/>
              <a:ext cx="3968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26843" name="Text Box 219"/>
            <p:cNvSpPr txBox="1">
              <a:spLocks noChangeArrowheads="1"/>
            </p:cNvSpPr>
            <p:nvPr/>
          </p:nvSpPr>
          <p:spPr bwMode="auto">
            <a:xfrm>
              <a:off x="5181600" y="5632450"/>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6844" name="Text Box 220"/>
            <p:cNvSpPr txBox="1">
              <a:spLocks noChangeArrowheads="1"/>
            </p:cNvSpPr>
            <p:nvPr/>
          </p:nvSpPr>
          <p:spPr bwMode="auto">
            <a:xfrm>
              <a:off x="4800600" y="5078413"/>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26845" name="Text Box 221"/>
            <p:cNvSpPr txBox="1">
              <a:spLocks noChangeArrowheads="1"/>
            </p:cNvSpPr>
            <p:nvPr/>
          </p:nvSpPr>
          <p:spPr bwMode="auto">
            <a:xfrm>
              <a:off x="3581400" y="5632450"/>
              <a:ext cx="3968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sp>
        <p:nvSpPr>
          <p:cNvPr id="26849" name="Freeform 225"/>
          <p:cNvSpPr>
            <a:spLocks/>
          </p:cNvSpPr>
          <p:nvPr/>
        </p:nvSpPr>
        <p:spPr bwMode="auto">
          <a:xfrm>
            <a:off x="546100" y="4044445"/>
            <a:ext cx="8077200" cy="457200"/>
          </a:xfrm>
          <a:custGeom>
            <a:avLst/>
            <a:gdLst>
              <a:gd name="T0" fmla="*/ 0 w 5088"/>
              <a:gd name="T1" fmla="*/ 288 h 288"/>
              <a:gd name="T2" fmla="*/ 1632 w 5088"/>
              <a:gd name="T3" fmla="*/ 288 h 288"/>
              <a:gd name="T4" fmla="*/ 2640 w 5088"/>
              <a:gd name="T5" fmla="*/ 0 h 288"/>
              <a:gd name="T6" fmla="*/ 5088 w 5088"/>
              <a:gd name="T7" fmla="*/ 0 h 288"/>
            </a:gdLst>
            <a:ahLst/>
            <a:cxnLst>
              <a:cxn ang="0">
                <a:pos x="T0" y="T1"/>
              </a:cxn>
              <a:cxn ang="0">
                <a:pos x="T2" y="T3"/>
              </a:cxn>
              <a:cxn ang="0">
                <a:pos x="T4" y="T5"/>
              </a:cxn>
              <a:cxn ang="0">
                <a:pos x="T6" y="T7"/>
              </a:cxn>
            </a:cxnLst>
            <a:rect l="0" t="0" r="r" b="b"/>
            <a:pathLst>
              <a:path w="5088" h="288">
                <a:moveTo>
                  <a:pt x="0" y="288"/>
                </a:moveTo>
                <a:lnTo>
                  <a:pt x="1632" y="288"/>
                </a:lnTo>
                <a:lnTo>
                  <a:pt x="2640" y="0"/>
                </a:lnTo>
                <a:lnTo>
                  <a:pt x="5088" y="0"/>
                </a:lnTo>
              </a:path>
            </a:pathLst>
          </a:custGeom>
          <a:noFill/>
          <a:ln w="12700" cap="flat" cmpd="sng">
            <a:solidFill>
              <a:srgbClr val="003366"/>
            </a:solidFill>
            <a:prstDash val="solid"/>
            <a:round/>
            <a:headEnd/>
            <a:tailEn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p>
        </p:txBody>
      </p:sp>
      <p:sp>
        <p:nvSpPr>
          <p:cNvPr id="4" name="Footer Placeholder 3"/>
          <p:cNvSpPr>
            <a:spLocks noGrp="1"/>
          </p:cNvSpPr>
          <p:nvPr>
            <p:ph type="ftr" sz="quarter" idx="11"/>
          </p:nvPr>
        </p:nvSpPr>
        <p:spPr/>
        <p:txBody>
          <a:bodyPr/>
          <a:lstStyle/>
          <a:p>
            <a:r>
              <a:rPr lang="vi-VN" smtClean="0"/>
              <a:t>Chương 2 : Thiết kế Dữ liệu</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20</a:t>
            </a:fld>
            <a:endParaRPr lang="en-US"/>
          </a:p>
        </p:txBody>
      </p:sp>
    </p:spTree>
    <p:extLst>
      <p:ext uri="{BB962C8B-B14F-4D97-AF65-F5344CB8AC3E}">
        <p14:creationId xmlns:p14="http://schemas.microsoft.com/office/powerpoint/2010/main" val="1277989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70" name="Rectangle 222"/>
          <p:cNvSpPr>
            <a:spLocks noGrp="1" noChangeArrowheads="1"/>
          </p:cNvSpPr>
          <p:nvPr>
            <p:ph type="title"/>
          </p:nvPr>
        </p:nvSpPr>
        <p:spPr/>
        <p:txBody>
          <a:bodyPr/>
          <a:lstStyle/>
          <a:p>
            <a:r>
              <a:rPr lang="en-US"/>
              <a:t>Thiết kế luận lý dữ liệu cấp cao</a:t>
            </a:r>
          </a:p>
        </p:txBody>
      </p:sp>
      <p:sp>
        <p:nvSpPr>
          <p:cNvPr id="27871" name="Rectangle 223"/>
          <p:cNvSpPr>
            <a:spLocks noGrp="1" noChangeArrowheads="1"/>
          </p:cNvSpPr>
          <p:nvPr>
            <p:ph type="body" idx="1"/>
          </p:nvPr>
        </p:nvSpPr>
        <p:spPr/>
        <p:txBody>
          <a:bodyPr/>
          <a:lstStyle/>
          <a:p>
            <a:r>
              <a:rPr lang="en-US"/>
              <a:t>Dùng các thực thể chuyên biệt</a:t>
            </a:r>
          </a:p>
          <a:p>
            <a:pPr lvl="1"/>
            <a:r>
              <a:rPr lang="en-US"/>
              <a:t>Nhận xét:</a:t>
            </a:r>
          </a:p>
          <a:p>
            <a:pPr lvl="1"/>
            <a:endParaRPr lang="en-US"/>
          </a:p>
        </p:txBody>
      </p:sp>
      <p:graphicFrame>
        <p:nvGraphicFramePr>
          <p:cNvPr id="27869" name="Group 221"/>
          <p:cNvGraphicFramePr>
            <a:graphicFrameLocks noGrp="1"/>
          </p:cNvGraphicFramePr>
          <p:nvPr>
            <p:ph sz="half" idx="4294967295"/>
            <p:extLst>
              <p:ext uri="{D42A27DB-BD31-4B8C-83A1-F6EECF244321}">
                <p14:modId xmlns:p14="http://schemas.microsoft.com/office/powerpoint/2010/main" val="4170047875"/>
              </p:ext>
            </p:extLst>
          </p:nvPr>
        </p:nvGraphicFramePr>
        <p:xfrm>
          <a:off x="474596" y="2508200"/>
          <a:ext cx="8153400" cy="3772777"/>
        </p:xfrm>
        <a:graphic>
          <a:graphicData uri="http://schemas.openxmlformats.org/drawingml/2006/table">
            <a:tbl>
              <a:tblPr firstRow="1">
                <a:tableStyleId>{FABFCF23-3B69-468F-B69F-88F6DE6A72F2}</a:tableStyleId>
              </a:tblPr>
              <a:tblGrid>
                <a:gridCol w="3048000"/>
                <a:gridCol w="5105400"/>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dirty="0" err="1">
                          <a:ln>
                            <a:noFill/>
                          </a:ln>
                          <a:effectLst>
                            <a:outerShdw blurRad="38100" dist="38100" dir="2700000" algn="tl">
                              <a:srgbClr val="000000"/>
                            </a:outerShdw>
                          </a:effectLst>
                        </a:rPr>
                        <a:t>Ưu</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điểm</a:t>
                      </a:r>
                      <a:endParaRPr kumimoji="0" lang="en-US" sz="1600" b="0" i="0" u="none" strike="noStrike" cap="none" normalizeH="0" baseline="0" dirty="0">
                        <a:ln>
                          <a:noFill/>
                        </a:ln>
                        <a:solidFill>
                          <a:schemeClr val="bg1"/>
                        </a:solidFill>
                        <a:effectLst>
                          <a:outerShdw blurRad="38100" dist="38100" dir="2700000" algn="tl">
                            <a:srgbClr val="000000"/>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dirty="0" err="1">
                          <a:ln>
                            <a:noFill/>
                          </a:ln>
                          <a:effectLst>
                            <a:outerShdw blurRad="38100" dist="38100" dir="2700000" algn="tl">
                              <a:srgbClr val="000000"/>
                            </a:outerShdw>
                          </a:effectLst>
                        </a:rPr>
                        <a:t>Khuyết</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điểm</a:t>
                      </a:r>
                      <a:endParaRPr kumimoji="0" lang="en-US" sz="1600" b="0" i="0" u="none" strike="noStrike" cap="none" normalizeH="0" baseline="0" dirty="0">
                        <a:ln>
                          <a:noFill/>
                        </a:ln>
                        <a:solidFill>
                          <a:schemeClr val="bg1"/>
                        </a:solidFill>
                        <a:effectLst>
                          <a:outerShdw blurRad="38100" dist="38100" dir="2700000" algn="tl">
                            <a:srgbClr val="000000"/>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1440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dirty="0" err="1">
                          <a:ln>
                            <a:noFill/>
                          </a:ln>
                          <a:effectLst>
                            <a:outerShdw blurRad="38100" dist="38100" dir="2700000" algn="tl">
                              <a:srgbClr val="DDDDDD"/>
                            </a:outerShdw>
                          </a:effectLst>
                        </a:rPr>
                        <a:t>Thuộc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tính</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riêng</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của</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thực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thê</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tập</a:t>
                      </a:r>
                      <a:r>
                        <a:rPr kumimoji="0" lang="en-US" sz="1600" u="none" strike="noStrike" cap="none" normalizeH="0" baseline="0" dirty="0">
                          <a:ln>
                            <a:noFill/>
                          </a:ln>
                          <a:effectLst>
                            <a:outerShdw blurRad="38100" dist="38100" dir="2700000" algn="tl">
                              <a:srgbClr val="DDDDDD"/>
                            </a:outerShdw>
                          </a:effectLst>
                        </a:rPr>
                        <a:t> con chỉ </a:t>
                      </a:r>
                      <a:r>
                        <a:rPr kumimoji="0" lang="en-US" sz="1600" u="none" strike="noStrike" cap="none" normalizeH="0" baseline="0" dirty="0" err="1">
                          <a:ln>
                            <a:noFill/>
                          </a:ln>
                          <a:effectLst>
                            <a:outerShdw blurRad="38100" dist="38100" dir="2700000" algn="tl">
                              <a:srgbClr val="DDDDDD"/>
                            </a:outerShdw>
                          </a:effectLst>
                        </a:rPr>
                        <a:t>biểu</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diễn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riêng</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cho</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loại</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thực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thê</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tập</a:t>
                      </a:r>
                      <a:r>
                        <a:rPr kumimoji="0" lang="en-US" sz="1600" u="none" strike="noStrike" cap="none" normalizeH="0" baseline="0" dirty="0">
                          <a:ln>
                            <a:noFill/>
                          </a:ln>
                          <a:effectLst>
                            <a:outerShdw blurRad="38100" dist="38100" dir="2700000" algn="tl">
                              <a:srgbClr val="DDDDDD"/>
                            </a:outerShdw>
                          </a:effectLst>
                        </a:rPr>
                        <a:t> con </a:t>
                      </a:r>
                      <a:r>
                        <a:rPr kumimoji="0" lang="en-US" sz="1600" u="none" strike="noStrike" cap="none" normalizeH="0" baseline="0" dirty="0" err="1">
                          <a:ln>
                            <a:noFill/>
                          </a:ln>
                          <a:effectLst>
                            <a:outerShdw blurRad="38100" dist="38100" dir="2700000" algn="tl">
                              <a:srgbClr val="DDDDDD"/>
                            </a:outerShdw>
                          </a:effectLst>
                        </a:rPr>
                        <a:t>đo</a:t>
                      </a:r>
                      <a:r>
                        <a:rPr kumimoji="0" lang="en-US" sz="1600" u="none" strike="noStrike" cap="none" normalizeH="0" baseline="0" dirty="0">
                          <a:ln>
                            <a:noFill/>
                          </a:ln>
                          <a:effectLst>
                            <a:outerShdw blurRad="38100" dist="38100" dir="2700000" algn="tl">
                              <a:srgbClr val="DDDDDD"/>
                            </a:outerShdw>
                          </a:effectLst>
                        </a:rPr>
                        <a:t>́</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a:ln>
                            <a:noFill/>
                          </a:ln>
                          <a:effectLst>
                            <a:outerShdw blurRad="38100" dist="38100" dir="2700000" algn="tl">
                              <a:srgbClr val="DDDDDD"/>
                            </a:outerShdw>
                          </a:effectLst>
                        </a:rPr>
                        <a:t>Cách chọn lựa này không áp dụng được cho cấu trúc tổng quát hóa loại chồng chéo (o) và bán phần (p), chỉ dùng được cho toàn phần (t) và riêng biệt (e)</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97839">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a:ln>
                            <a:noFill/>
                          </a:ln>
                          <a:effectLst>
                            <a:outerShdw blurRad="38100" dist="38100" dir="2700000" algn="tl">
                              <a:srgbClr val="DDDDDD"/>
                            </a:outerShdw>
                          </a:effectLst>
                        </a:rPr>
                        <a:t>Các tác vụ liên quan đến một loại thực thể tập con chỉ truy cập đến loại thực thể tập con đó</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dirty="0" err="1">
                          <a:ln>
                            <a:noFill/>
                          </a:ln>
                          <a:effectLst>
                            <a:outerShdw blurRad="38100" dist="38100" dir="2700000" algn="tl">
                              <a:srgbClr val="DDDDDD"/>
                            </a:outerShdw>
                          </a:effectLst>
                        </a:rPr>
                        <a:t>Quan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niệm</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các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thực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thê</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tập</a:t>
                      </a:r>
                      <a:r>
                        <a:rPr kumimoji="0" lang="en-US" sz="1600" u="none" strike="noStrike" cap="none" normalizeH="0" baseline="0" dirty="0">
                          <a:ln>
                            <a:noFill/>
                          </a:ln>
                          <a:effectLst>
                            <a:outerShdw blurRad="38100" dist="38100" dir="2700000" algn="tl">
                              <a:srgbClr val="DDDDDD"/>
                            </a:outerShdw>
                          </a:effectLst>
                        </a:rPr>
                        <a:t> con </a:t>
                      </a:r>
                      <a:r>
                        <a:rPr kumimoji="0" lang="en-US" sz="1600" u="none" strike="noStrike" cap="none" normalizeH="0" baseline="0" dirty="0" err="1">
                          <a:ln>
                            <a:noFill/>
                          </a:ln>
                          <a:effectLst>
                            <a:outerShdw blurRad="38100" dist="38100" dir="2700000" algn="tl">
                              <a:srgbClr val="DDDDDD"/>
                            </a:outerShdw>
                          </a:effectLst>
                        </a:rPr>
                        <a:t>trước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đây</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cùng</a:t>
                      </a:r>
                      <a:r>
                        <a:rPr kumimoji="0" lang="en-US" sz="1600" u="none" strike="noStrike" cap="none" normalizeH="0" baseline="0" dirty="0">
                          <a:ln>
                            <a:noFill/>
                          </a:ln>
                          <a:effectLst>
                            <a:outerShdw blurRad="38100" dist="38100" dir="2700000" algn="tl">
                              <a:srgbClr val="DDDDDD"/>
                            </a:outerShdw>
                          </a:effectLst>
                        </a:rPr>
                        <a:t> là </a:t>
                      </a:r>
                      <a:r>
                        <a:rPr kumimoji="0" lang="en-US" sz="1600" u="none" strike="noStrike" cap="none" normalizeH="0" baseline="0" dirty="0" err="1">
                          <a:ln>
                            <a:noFill/>
                          </a:ln>
                          <a:effectLst>
                            <a:outerShdw blurRad="38100" dist="38100" dir="2700000" algn="tl">
                              <a:srgbClr val="DDDDDD"/>
                            </a:outerShdw>
                          </a:effectLst>
                        </a:rPr>
                        <a:t>chuyên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biệt</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hóa</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của</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một</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thực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thê</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tổng</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quát</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không</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còn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nữa</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Quan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niệm</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này</a:t>
                      </a:r>
                      <a:r>
                        <a:rPr kumimoji="0" lang="en-US" sz="1600" u="none" strike="noStrike" cap="none" normalizeH="0" baseline="0" dirty="0">
                          <a:ln>
                            <a:noFill/>
                          </a:ln>
                          <a:effectLst>
                            <a:outerShdw blurRad="38100" dist="38100" dir="2700000" algn="tl">
                              <a:srgbClr val="DDDDDD"/>
                            </a:outerShdw>
                          </a:effectLst>
                        </a:rPr>
                        <a:t> có </a:t>
                      </a:r>
                      <a:r>
                        <a:rPr kumimoji="0" lang="en-US" sz="1600" u="none" strike="noStrike" cap="none" normalizeH="0" baseline="0" dirty="0" err="1">
                          <a:ln>
                            <a:noFill/>
                          </a:ln>
                          <a:effectLst>
                            <a:outerShdw blurRad="38100" dist="38100" dir="2700000" algn="tl">
                              <a:srgbClr val="DDDDDD"/>
                            </a:outerShdw>
                          </a:effectLst>
                        </a:rPr>
                        <a:t>thê</a:t>
                      </a:r>
                      <a:r>
                        <a:rPr kumimoji="0" lang="en-US" sz="1600" u="none" strike="noStrike" cap="none" normalizeH="0" baseline="0" dirty="0">
                          <a:ln>
                            <a:noFill/>
                          </a:ln>
                          <a:effectLst>
                            <a:outerShdw blurRad="38100" dist="38100" dir="2700000" algn="tl">
                              <a:srgbClr val="DDDDDD"/>
                            </a:outerShdw>
                          </a:effectLst>
                        </a:rPr>
                        <a:t>̉ là </a:t>
                      </a:r>
                      <a:r>
                        <a:rPr kumimoji="0" lang="en-US" sz="1600" u="none" strike="noStrike" cap="none" normalizeH="0" baseline="0" dirty="0" err="1">
                          <a:ln>
                            <a:noFill/>
                          </a:ln>
                          <a:effectLst>
                            <a:outerShdw blurRad="38100" dist="38100" dir="2700000" algn="tl">
                              <a:srgbClr val="DDDDDD"/>
                            </a:outerShdw>
                          </a:effectLst>
                        </a:rPr>
                        <a:t>chu</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yếu</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liên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quan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đến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một</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sô</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xư</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ly</a:t>
                      </a:r>
                      <a:r>
                        <a:rPr kumimoji="0" lang="en-US" sz="1600" u="none" strike="noStrike" cap="none" normalizeH="0" baseline="0" dirty="0">
                          <a:ln>
                            <a:noFill/>
                          </a:ln>
                          <a:effectLst>
                            <a:outerShdw blurRad="38100" dist="38100" dir="2700000" algn="tl">
                              <a:srgbClr val="DDDDDD"/>
                            </a:outerShdw>
                          </a:effectLst>
                        </a:rPr>
                        <a:t>́. Ví dụ </a:t>
                      </a:r>
                      <a:r>
                        <a:rPr kumimoji="0" lang="en-US" sz="1600" u="none" strike="noStrike" cap="none" normalizeH="0" baseline="0" dirty="0" err="1">
                          <a:ln>
                            <a:noFill/>
                          </a:ln>
                          <a:effectLst>
                            <a:outerShdw blurRad="38100" dist="38100" dir="2700000" algn="tl">
                              <a:srgbClr val="DDDDDD"/>
                            </a:outerShdw>
                          </a:effectLst>
                        </a:rPr>
                        <a:t>thư</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ky</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ky</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sư</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va</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quản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ly</a:t>
                      </a:r>
                      <a:r>
                        <a:rPr kumimoji="0" lang="en-US" sz="1600" u="none" strike="noStrike" cap="none" normalizeH="0" baseline="0" dirty="0">
                          <a:ln>
                            <a:noFill/>
                          </a:ln>
                          <a:effectLst>
                            <a:outerShdw blurRad="38100" dist="38100" dir="2700000" algn="tl">
                              <a:srgbClr val="DDDDDD"/>
                            </a:outerShdw>
                          </a:effectLst>
                        </a:rPr>
                        <a:t>́ là </a:t>
                      </a:r>
                      <a:r>
                        <a:rPr kumimoji="0" lang="en-US" sz="1600" u="none" strike="noStrike" cap="none" normalizeH="0" baseline="0" dirty="0" err="1" smtClean="0">
                          <a:ln>
                            <a:noFill/>
                          </a:ln>
                          <a:effectLst>
                            <a:outerShdw blurRad="38100" dist="38100" dir="2700000" algn="tl">
                              <a:srgbClr val="DDDDDD"/>
                            </a:outerShdw>
                          </a:effectLst>
                        </a:rPr>
                        <a:t>nhân</a:t>
                      </a:r>
                      <a:r>
                        <a:rPr kumimoji="0" lang="en-US" sz="1600" u="none" strike="noStrike" cap="none" normalizeH="0" baseline="0" dirty="0" smtClean="0">
                          <a:ln>
                            <a:noFill/>
                          </a:ln>
                          <a:effectLst>
                            <a:outerShdw blurRad="38100" dist="38100" dir="2700000" algn="tl">
                              <a:srgbClr val="DDDDDD"/>
                            </a:outerShdw>
                          </a:effectLst>
                        </a:rPr>
                        <a:t> </a:t>
                      </a:r>
                      <a:r>
                        <a:rPr kumimoji="0" lang="en-US" sz="1600" u="none" strike="noStrike" cap="none" normalizeH="0" baseline="0" dirty="0" err="1" smtClean="0">
                          <a:ln>
                            <a:noFill/>
                          </a:ln>
                          <a:effectLst>
                            <a:outerShdw blurRad="38100" dist="38100" dir="2700000" algn="tl">
                              <a:srgbClr val="DDDDDD"/>
                            </a:outerShdw>
                          </a:effectLst>
                        </a:rPr>
                        <a:t>viên</a:t>
                      </a:r>
                      <a:r>
                        <a:rPr kumimoji="0" lang="en-US" sz="1600" u="none" strike="noStrike" cap="none" normalizeH="0" baseline="0" dirty="0" smtClean="0">
                          <a:ln>
                            <a:noFill/>
                          </a:ln>
                          <a:effectLst>
                            <a:outerShdw blurRad="38100" dist="38100" dir="2700000" algn="tl">
                              <a:srgbClr val="DDDDDD"/>
                            </a:outerShdw>
                          </a:effectLst>
                        </a:rPr>
                        <a:t>.</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96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a:ln>
                            <a:noFill/>
                          </a:ln>
                          <a:effectLst>
                            <a:outerShdw blurRad="38100" dist="38100" dir="2700000" algn="tl">
                              <a:srgbClr val="DDDDDD"/>
                            </a:outerShdw>
                          </a:effectLst>
                        </a:rPr>
                        <a:t>Nếu thuộc tính của thực thể tổng quát là đáng kể thì sự lập lại trong lược đồ đáng xem xét lại</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985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600" u="none" strike="noStrike" cap="none" normalizeH="0" baseline="0" dirty="0" err="1">
                          <a:ln>
                            <a:noFill/>
                          </a:ln>
                          <a:effectLst>
                            <a:outerShdw blurRad="38100" dist="38100" dir="2700000" algn="tl">
                              <a:srgbClr val="DDDDDD"/>
                            </a:outerShdw>
                          </a:effectLst>
                        </a:rPr>
                        <a:t>Các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tác</a:t>
                      </a:r>
                      <a:r>
                        <a:rPr kumimoji="0" lang="en-US" sz="1600" u="none" strike="noStrike" cap="none" normalizeH="0" baseline="0" dirty="0">
                          <a:ln>
                            <a:noFill/>
                          </a:ln>
                          <a:effectLst>
                            <a:outerShdw blurRad="38100" dist="38100" dir="2700000" algn="tl">
                              <a:srgbClr val="DDDDDD"/>
                            </a:outerShdw>
                          </a:effectLst>
                        </a:rPr>
                        <a:t> vụ </a:t>
                      </a:r>
                      <a:r>
                        <a:rPr kumimoji="0" lang="en-US" sz="1600" u="none" strike="noStrike" cap="none" normalizeH="0" baseline="0" dirty="0" err="1">
                          <a:ln>
                            <a:noFill/>
                          </a:ln>
                          <a:effectLst>
                            <a:outerShdw blurRad="38100" dist="38100" dir="2700000" algn="tl">
                              <a:srgbClr val="DDDDDD"/>
                            </a:outerShdw>
                          </a:effectLst>
                        </a:rPr>
                        <a:t>trước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đây</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thao</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tác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lên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thực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thê</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tổng</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quát</a:t>
                      </a:r>
                      <a:r>
                        <a:rPr kumimoji="0" lang="en-US" sz="1600" u="none" strike="noStrike" cap="none" normalizeH="0" baseline="0" dirty="0">
                          <a:ln>
                            <a:noFill/>
                          </a:ln>
                          <a:effectLst>
                            <a:outerShdw blurRad="38100" dist="38100" dir="2700000" algn="tl">
                              <a:srgbClr val="DDDDDD"/>
                            </a:outerShdw>
                          </a:effectLst>
                        </a:rPr>
                        <a:t> nay </a:t>
                      </a:r>
                      <a:r>
                        <a:rPr kumimoji="0" lang="en-US" sz="1600" u="none" strike="noStrike" cap="none" normalizeH="0" baseline="0" dirty="0" err="1">
                          <a:ln>
                            <a:noFill/>
                          </a:ln>
                          <a:effectLst>
                            <a:outerShdw blurRad="38100" dist="38100" dir="2700000" algn="tl">
                              <a:srgbClr val="DDDDDD"/>
                            </a:outerShdw>
                          </a:effectLst>
                        </a:rPr>
                        <a:t>phải</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thao</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tác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lên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tất</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ca</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các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thực</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thê</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tập</a:t>
                      </a:r>
                      <a:r>
                        <a:rPr kumimoji="0" lang="en-US" sz="1600" u="none" strike="noStrike" cap="none" normalizeH="0" baseline="0" dirty="0">
                          <a:ln>
                            <a:noFill/>
                          </a:ln>
                          <a:effectLst>
                            <a:outerShdw blurRad="38100" dist="38100" dir="2700000" algn="tl">
                              <a:srgbClr val="DDDDDD"/>
                            </a:outerShdw>
                          </a:effectLst>
                        </a:rPr>
                        <a:t> con</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21</a:t>
            </a:fld>
            <a:endParaRPr lang="en-US"/>
          </a:p>
        </p:txBody>
      </p:sp>
    </p:spTree>
    <p:extLst>
      <p:ext uri="{BB962C8B-B14F-4D97-AF65-F5344CB8AC3E}">
        <p14:creationId xmlns:p14="http://schemas.microsoft.com/office/powerpoint/2010/main" val="3995120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87" name="Rectangle 115"/>
          <p:cNvSpPr>
            <a:spLocks noGrp="1" noChangeArrowheads="1"/>
          </p:cNvSpPr>
          <p:nvPr>
            <p:ph type="title"/>
          </p:nvPr>
        </p:nvSpPr>
        <p:spPr/>
        <p:txBody>
          <a:bodyPr/>
          <a:lstStyle/>
          <a:p>
            <a:r>
              <a:rPr lang="en-US"/>
              <a:t>Thiết kế luận lý dữ liệu cấp cao</a:t>
            </a:r>
          </a:p>
        </p:txBody>
      </p:sp>
      <p:sp>
        <p:nvSpPr>
          <p:cNvPr id="28788" name="Rectangle 116"/>
          <p:cNvSpPr>
            <a:spLocks noGrp="1" noChangeArrowheads="1"/>
          </p:cNvSpPr>
          <p:nvPr>
            <p:ph type="body" idx="1"/>
          </p:nvPr>
        </p:nvSpPr>
        <p:spPr/>
        <p:txBody>
          <a:bodyPr/>
          <a:lstStyle/>
          <a:p>
            <a:r>
              <a:rPr lang="en-US" dirty="0" err="1"/>
              <a:t>Chọn</a:t>
            </a:r>
            <a:r>
              <a:rPr lang="en-US" dirty="0"/>
              <a:t> </a:t>
            </a:r>
            <a:r>
              <a:rPr lang="en-US" dirty="0" err="1"/>
              <a:t>lựa</a:t>
            </a:r>
            <a:r>
              <a:rPr lang="en-US" dirty="0"/>
              <a:t> </a:t>
            </a:r>
            <a:r>
              <a:rPr lang="en-US" dirty="0" err="1"/>
              <a:t>giữa</a:t>
            </a:r>
            <a:r>
              <a:rPr lang="en-US" dirty="0"/>
              <a:t> 2 </a:t>
            </a:r>
            <a:r>
              <a:rPr lang="en-US" dirty="0" err="1"/>
              <a:t>phương</a:t>
            </a:r>
            <a:r>
              <a:rPr lang="en-US" dirty="0"/>
              <a:t> </a:t>
            </a:r>
            <a:r>
              <a:rPr lang="en-US" dirty="0" err="1"/>
              <a:t>án</a:t>
            </a:r>
            <a:r>
              <a:rPr lang="en-US" dirty="0"/>
              <a:t> :</a:t>
            </a:r>
          </a:p>
          <a:p>
            <a:endParaRPr lang="en-US" dirty="0"/>
          </a:p>
          <a:p>
            <a:endParaRPr lang="en-US" dirty="0"/>
          </a:p>
          <a:p>
            <a:endParaRPr lang="en-US" dirty="0"/>
          </a:p>
          <a:p>
            <a:pPr lvl="1"/>
            <a:r>
              <a:rPr lang="en-US" dirty="0"/>
              <a:t>Xét các xử lý truy xuất liên quan</a:t>
            </a:r>
          </a:p>
        </p:txBody>
      </p:sp>
      <p:grpSp>
        <p:nvGrpSpPr>
          <p:cNvPr id="2" name="Group 1"/>
          <p:cNvGrpSpPr/>
          <p:nvPr/>
        </p:nvGrpSpPr>
        <p:grpSpPr>
          <a:xfrm>
            <a:off x="897796" y="1748743"/>
            <a:ext cx="7696200" cy="2092325"/>
            <a:chOff x="914400" y="1489075"/>
            <a:chExt cx="7696200" cy="2092325"/>
          </a:xfrm>
        </p:grpSpPr>
        <p:sp>
          <p:nvSpPr>
            <p:cNvPr id="28697" name="Rectangle 25"/>
            <p:cNvSpPr>
              <a:spLocks noChangeArrowheads="1"/>
            </p:cNvSpPr>
            <p:nvPr/>
          </p:nvSpPr>
          <p:spPr bwMode="auto">
            <a:xfrm>
              <a:off x="3886200" y="1565275"/>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NHÂN VIÊN</a:t>
              </a:r>
            </a:p>
          </p:txBody>
        </p:sp>
        <p:grpSp>
          <p:nvGrpSpPr>
            <p:cNvPr id="28698" name="Group 26"/>
            <p:cNvGrpSpPr>
              <a:grpSpLocks/>
            </p:cNvGrpSpPr>
            <p:nvPr/>
          </p:nvGrpSpPr>
          <p:grpSpPr bwMode="auto">
            <a:xfrm rot="10800000">
              <a:off x="3352800" y="1565275"/>
              <a:ext cx="538163" cy="122238"/>
              <a:chOff x="9000" y="9829"/>
              <a:chExt cx="736" cy="178"/>
            </a:xfrm>
          </p:grpSpPr>
          <p:sp>
            <p:nvSpPr>
              <p:cNvPr id="28699" name="Line 2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00" name="Oval 28"/>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28701" name="Group 29"/>
            <p:cNvGrpSpPr>
              <a:grpSpLocks/>
            </p:cNvGrpSpPr>
            <p:nvPr/>
          </p:nvGrpSpPr>
          <p:grpSpPr bwMode="auto">
            <a:xfrm rot="10800000">
              <a:off x="3352800" y="1744663"/>
              <a:ext cx="538163" cy="125412"/>
              <a:chOff x="9000" y="9829"/>
              <a:chExt cx="736" cy="178"/>
            </a:xfrm>
          </p:grpSpPr>
          <p:sp>
            <p:nvSpPr>
              <p:cNvPr id="28702" name="Line 3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03" name="Oval 3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04" name="Text Box 32"/>
            <p:cNvSpPr txBox="1">
              <a:spLocks noChangeArrowheads="1"/>
            </p:cNvSpPr>
            <p:nvPr/>
          </p:nvSpPr>
          <p:spPr bwMode="auto">
            <a:xfrm>
              <a:off x="2514600" y="1489075"/>
              <a:ext cx="773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NV</a:t>
              </a:r>
            </a:p>
          </p:txBody>
        </p:sp>
        <p:sp>
          <p:nvSpPr>
            <p:cNvPr id="28705" name="Text Box 33"/>
            <p:cNvSpPr txBox="1">
              <a:spLocks noChangeArrowheads="1"/>
            </p:cNvSpPr>
            <p:nvPr/>
          </p:nvSpPr>
          <p:spPr bwMode="auto">
            <a:xfrm>
              <a:off x="2311400" y="1682750"/>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NV</a:t>
              </a:r>
            </a:p>
          </p:txBody>
        </p:sp>
        <p:sp>
          <p:nvSpPr>
            <p:cNvPr id="28706" name="Rectangle 34"/>
            <p:cNvSpPr>
              <a:spLocks noChangeArrowheads="1"/>
            </p:cNvSpPr>
            <p:nvPr/>
          </p:nvSpPr>
          <p:spPr bwMode="auto">
            <a:xfrm>
              <a:off x="2514600" y="2632075"/>
              <a:ext cx="12954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NV_VPHÒNG</a:t>
              </a:r>
            </a:p>
          </p:txBody>
        </p:sp>
        <p:sp>
          <p:nvSpPr>
            <p:cNvPr id="28707" name="Rectangle 35"/>
            <p:cNvSpPr>
              <a:spLocks noChangeArrowheads="1"/>
            </p:cNvSpPr>
            <p:nvPr/>
          </p:nvSpPr>
          <p:spPr bwMode="auto">
            <a:xfrm>
              <a:off x="5105400" y="2632075"/>
              <a:ext cx="16002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CÔNG NHÂN</a:t>
              </a:r>
            </a:p>
          </p:txBody>
        </p:sp>
        <p:sp>
          <p:nvSpPr>
            <p:cNvPr id="28708" name="Line 36"/>
            <p:cNvSpPr>
              <a:spLocks noChangeShapeType="1"/>
            </p:cNvSpPr>
            <p:nvPr/>
          </p:nvSpPr>
          <p:spPr bwMode="auto">
            <a:xfrm>
              <a:off x="3200400" y="2251075"/>
              <a:ext cx="2590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8709" name="Line 37"/>
            <p:cNvSpPr>
              <a:spLocks noChangeShapeType="1"/>
            </p:cNvSpPr>
            <p:nvPr/>
          </p:nvSpPr>
          <p:spPr bwMode="auto">
            <a:xfrm>
              <a:off x="3200400" y="22510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8710" name="Line 38"/>
            <p:cNvSpPr>
              <a:spLocks noChangeShapeType="1"/>
            </p:cNvSpPr>
            <p:nvPr/>
          </p:nvSpPr>
          <p:spPr bwMode="auto">
            <a:xfrm>
              <a:off x="5791200" y="22510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8711" name="Line 39"/>
            <p:cNvSpPr>
              <a:spLocks noChangeShapeType="1"/>
            </p:cNvSpPr>
            <p:nvPr/>
          </p:nvSpPr>
          <p:spPr bwMode="auto">
            <a:xfrm flipV="1">
              <a:off x="4495800" y="1946275"/>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8712" name="Text Box 40"/>
            <p:cNvSpPr txBox="1">
              <a:spLocks noChangeArrowheads="1"/>
            </p:cNvSpPr>
            <p:nvPr/>
          </p:nvSpPr>
          <p:spPr bwMode="auto">
            <a:xfrm>
              <a:off x="4191000" y="2251075"/>
              <a:ext cx="547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600">
                  <a:latin typeface="Calibri"/>
                  <a:cs typeface="Calibri"/>
                </a:rPr>
                <a:t>(t,e)</a:t>
              </a:r>
            </a:p>
          </p:txBody>
        </p:sp>
        <p:grpSp>
          <p:nvGrpSpPr>
            <p:cNvPr id="28713" name="Group 41"/>
            <p:cNvGrpSpPr>
              <a:grpSpLocks/>
            </p:cNvGrpSpPr>
            <p:nvPr/>
          </p:nvGrpSpPr>
          <p:grpSpPr bwMode="auto">
            <a:xfrm rot="9520560">
              <a:off x="3352800" y="1870075"/>
              <a:ext cx="538163" cy="125413"/>
              <a:chOff x="9000" y="9829"/>
              <a:chExt cx="736" cy="178"/>
            </a:xfrm>
          </p:grpSpPr>
          <p:sp>
            <p:nvSpPr>
              <p:cNvPr id="28714" name="Line 4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15" name="Oval 4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16" name="Text Box 44"/>
            <p:cNvSpPr txBox="1">
              <a:spLocks noChangeArrowheads="1"/>
            </p:cNvSpPr>
            <p:nvPr/>
          </p:nvSpPr>
          <p:spPr bwMode="auto">
            <a:xfrm>
              <a:off x="2362200" y="18700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Số CMND</a:t>
              </a:r>
            </a:p>
          </p:txBody>
        </p:sp>
        <p:grpSp>
          <p:nvGrpSpPr>
            <p:cNvPr id="28717" name="Group 45"/>
            <p:cNvGrpSpPr>
              <a:grpSpLocks/>
            </p:cNvGrpSpPr>
            <p:nvPr/>
          </p:nvGrpSpPr>
          <p:grpSpPr bwMode="auto">
            <a:xfrm rot="11511344">
              <a:off x="1955800" y="2541588"/>
              <a:ext cx="538163" cy="125412"/>
              <a:chOff x="9000" y="9829"/>
              <a:chExt cx="736" cy="178"/>
            </a:xfrm>
          </p:grpSpPr>
          <p:sp>
            <p:nvSpPr>
              <p:cNvPr id="28718" name="Line 4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19" name="Oval 4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20" name="Text Box 48"/>
            <p:cNvSpPr txBox="1">
              <a:spLocks noChangeArrowheads="1"/>
            </p:cNvSpPr>
            <p:nvPr/>
          </p:nvSpPr>
          <p:spPr bwMode="auto">
            <a:xfrm>
              <a:off x="914400" y="24034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Ngày sinh</a:t>
              </a:r>
            </a:p>
          </p:txBody>
        </p:sp>
        <p:grpSp>
          <p:nvGrpSpPr>
            <p:cNvPr id="28721" name="Group 49"/>
            <p:cNvGrpSpPr>
              <a:grpSpLocks/>
            </p:cNvGrpSpPr>
            <p:nvPr/>
          </p:nvGrpSpPr>
          <p:grpSpPr bwMode="auto">
            <a:xfrm rot="10800000">
              <a:off x="1981200" y="2708275"/>
              <a:ext cx="538163" cy="125413"/>
              <a:chOff x="9000" y="9829"/>
              <a:chExt cx="736" cy="178"/>
            </a:xfrm>
          </p:grpSpPr>
          <p:sp>
            <p:nvSpPr>
              <p:cNvPr id="28722" name="Line 5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23" name="Oval 5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24" name="Text Box 52"/>
            <p:cNvSpPr txBox="1">
              <a:spLocks noChangeArrowheads="1"/>
            </p:cNvSpPr>
            <p:nvPr/>
          </p:nvSpPr>
          <p:spPr bwMode="auto">
            <a:xfrm>
              <a:off x="914400" y="26320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Địa chỉ</a:t>
              </a:r>
            </a:p>
          </p:txBody>
        </p:sp>
        <p:grpSp>
          <p:nvGrpSpPr>
            <p:cNvPr id="28725" name="Group 53"/>
            <p:cNvGrpSpPr>
              <a:grpSpLocks/>
            </p:cNvGrpSpPr>
            <p:nvPr/>
          </p:nvGrpSpPr>
          <p:grpSpPr bwMode="auto">
            <a:xfrm rot="10800000">
              <a:off x="1981200" y="2936875"/>
              <a:ext cx="538163" cy="125413"/>
              <a:chOff x="9000" y="9829"/>
              <a:chExt cx="736" cy="178"/>
            </a:xfrm>
          </p:grpSpPr>
          <p:sp>
            <p:nvSpPr>
              <p:cNvPr id="28726" name="Line 5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27" name="Oval 5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28" name="Text Box 56"/>
            <p:cNvSpPr txBox="1">
              <a:spLocks noChangeArrowheads="1"/>
            </p:cNvSpPr>
            <p:nvPr/>
          </p:nvSpPr>
          <p:spPr bwMode="auto">
            <a:xfrm>
              <a:off x="914400" y="28606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TĐVH</a:t>
              </a:r>
            </a:p>
          </p:txBody>
        </p:sp>
        <p:grpSp>
          <p:nvGrpSpPr>
            <p:cNvPr id="28729" name="Group 57"/>
            <p:cNvGrpSpPr>
              <a:grpSpLocks/>
            </p:cNvGrpSpPr>
            <p:nvPr/>
          </p:nvGrpSpPr>
          <p:grpSpPr bwMode="auto">
            <a:xfrm rot="9436842">
              <a:off x="2052638" y="3089275"/>
              <a:ext cx="538162" cy="125413"/>
              <a:chOff x="9000" y="9829"/>
              <a:chExt cx="736" cy="178"/>
            </a:xfrm>
          </p:grpSpPr>
          <p:sp>
            <p:nvSpPr>
              <p:cNvPr id="28730" name="Line 5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31" name="Oval 5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32" name="Text Box 60"/>
            <p:cNvSpPr txBox="1">
              <a:spLocks noChangeArrowheads="1"/>
            </p:cNvSpPr>
            <p:nvPr/>
          </p:nvSpPr>
          <p:spPr bwMode="auto">
            <a:xfrm>
              <a:off x="1066800" y="31654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Chuyên ngành TN</a:t>
              </a:r>
            </a:p>
          </p:txBody>
        </p:sp>
        <p:grpSp>
          <p:nvGrpSpPr>
            <p:cNvPr id="28733" name="Group 61"/>
            <p:cNvGrpSpPr>
              <a:grpSpLocks/>
            </p:cNvGrpSpPr>
            <p:nvPr/>
          </p:nvGrpSpPr>
          <p:grpSpPr bwMode="auto">
            <a:xfrm rot="9348714">
              <a:off x="2438400" y="3089275"/>
              <a:ext cx="538163" cy="125413"/>
              <a:chOff x="9000" y="9829"/>
              <a:chExt cx="736" cy="178"/>
            </a:xfrm>
          </p:grpSpPr>
          <p:sp>
            <p:nvSpPr>
              <p:cNvPr id="28734" name="Line 6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35" name="Oval 6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36" name="Text Box 64"/>
            <p:cNvSpPr txBox="1">
              <a:spLocks noChangeArrowheads="1"/>
            </p:cNvSpPr>
            <p:nvPr/>
          </p:nvSpPr>
          <p:spPr bwMode="auto">
            <a:xfrm>
              <a:off x="2286000" y="33178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Ngọai ngữ</a:t>
              </a:r>
            </a:p>
          </p:txBody>
        </p:sp>
        <p:grpSp>
          <p:nvGrpSpPr>
            <p:cNvPr id="28737" name="Group 65"/>
            <p:cNvGrpSpPr>
              <a:grpSpLocks/>
            </p:cNvGrpSpPr>
            <p:nvPr/>
          </p:nvGrpSpPr>
          <p:grpSpPr bwMode="auto">
            <a:xfrm>
              <a:off x="6705600" y="2632075"/>
              <a:ext cx="538163" cy="125413"/>
              <a:chOff x="9000" y="9829"/>
              <a:chExt cx="736" cy="178"/>
            </a:xfrm>
          </p:grpSpPr>
          <p:sp>
            <p:nvSpPr>
              <p:cNvPr id="28738" name="Line 6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39" name="Oval 6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40" name="Text Box 68"/>
            <p:cNvSpPr txBox="1">
              <a:spLocks noChangeArrowheads="1"/>
            </p:cNvSpPr>
            <p:nvPr/>
          </p:nvSpPr>
          <p:spPr bwMode="auto">
            <a:xfrm>
              <a:off x="7315200" y="255587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Ngày bắt đầu</a:t>
              </a:r>
            </a:p>
          </p:txBody>
        </p:sp>
        <p:grpSp>
          <p:nvGrpSpPr>
            <p:cNvPr id="28741" name="Group 69"/>
            <p:cNvGrpSpPr>
              <a:grpSpLocks/>
            </p:cNvGrpSpPr>
            <p:nvPr/>
          </p:nvGrpSpPr>
          <p:grpSpPr bwMode="auto">
            <a:xfrm>
              <a:off x="6705600" y="2860675"/>
              <a:ext cx="538163" cy="125413"/>
              <a:chOff x="9000" y="9829"/>
              <a:chExt cx="736" cy="178"/>
            </a:xfrm>
          </p:grpSpPr>
          <p:sp>
            <p:nvSpPr>
              <p:cNvPr id="28742" name="Line 7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28743" name="Oval 7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28744" name="Text Box 72"/>
            <p:cNvSpPr txBox="1">
              <a:spLocks noChangeArrowheads="1"/>
            </p:cNvSpPr>
            <p:nvPr/>
          </p:nvSpPr>
          <p:spPr bwMode="auto">
            <a:xfrm>
              <a:off x="7315200" y="278447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Bậc nghề</a:t>
              </a:r>
            </a:p>
          </p:txBody>
        </p:sp>
        <p:sp>
          <p:nvSpPr>
            <p:cNvPr id="28745" name="Text Box 73"/>
            <p:cNvSpPr txBox="1">
              <a:spLocks noChangeArrowheads="1"/>
            </p:cNvSpPr>
            <p:nvPr/>
          </p:nvSpPr>
          <p:spPr bwMode="auto">
            <a:xfrm>
              <a:off x="6172200" y="2327275"/>
              <a:ext cx="684966" cy="307777"/>
            </a:xfrm>
            <a:prstGeom prst="rect">
              <a:avLst/>
            </a:prstGeom>
            <a:noFill/>
            <a:ln w="9525">
              <a:solidFill>
                <a:srgbClr val="3399FF"/>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400">
                  <a:solidFill>
                    <a:srgbClr val="FF0000"/>
                  </a:solidFill>
                  <a:latin typeface="Calibri"/>
                  <a:cs typeface="Calibri"/>
                </a:rPr>
                <a:t>10.000</a:t>
              </a:r>
            </a:p>
          </p:txBody>
        </p:sp>
        <p:sp>
          <p:nvSpPr>
            <p:cNvPr id="28746" name="Text Box 74"/>
            <p:cNvSpPr txBox="1">
              <a:spLocks noChangeArrowheads="1"/>
            </p:cNvSpPr>
            <p:nvPr/>
          </p:nvSpPr>
          <p:spPr bwMode="auto">
            <a:xfrm>
              <a:off x="3352800" y="2327275"/>
              <a:ext cx="457652" cy="307777"/>
            </a:xfrm>
            <a:prstGeom prst="rect">
              <a:avLst/>
            </a:prstGeom>
            <a:noFill/>
            <a:ln w="9525">
              <a:solidFill>
                <a:srgbClr val="3399FF"/>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400">
                  <a:solidFill>
                    <a:srgbClr val="FF0000"/>
                  </a:solidFill>
                  <a:latin typeface="Calibri"/>
                  <a:cs typeface="Calibri"/>
                </a:rPr>
                <a:t>100</a:t>
              </a:r>
            </a:p>
          </p:txBody>
        </p:sp>
      </p:grpSp>
      <p:sp>
        <p:nvSpPr>
          <p:cNvPr id="28747" name="Text Box 75"/>
          <p:cNvSpPr txBox="1">
            <a:spLocks noChangeArrowheads="1"/>
          </p:cNvSpPr>
          <p:nvPr/>
        </p:nvSpPr>
        <p:spPr bwMode="auto">
          <a:xfrm>
            <a:off x="4953000" y="1447800"/>
            <a:ext cx="735013" cy="314325"/>
          </a:xfrm>
          <a:prstGeom prst="rect">
            <a:avLst/>
          </a:prstGeom>
          <a:noFill/>
          <a:ln w="9525">
            <a:solidFill>
              <a:srgbClr val="3399FF"/>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400">
                <a:solidFill>
                  <a:srgbClr val="FF0000"/>
                </a:solidFill>
              </a:rPr>
              <a:t>10.100</a:t>
            </a:r>
          </a:p>
        </p:txBody>
      </p:sp>
      <p:graphicFrame>
        <p:nvGraphicFramePr>
          <p:cNvPr id="28786" name="Group 114"/>
          <p:cNvGraphicFramePr>
            <a:graphicFrameLocks noGrp="1"/>
          </p:cNvGraphicFramePr>
          <p:nvPr>
            <p:extLst>
              <p:ext uri="{D42A27DB-BD31-4B8C-83A1-F6EECF244321}">
                <p14:modId xmlns:p14="http://schemas.microsoft.com/office/powerpoint/2010/main" val="2756464518"/>
              </p:ext>
            </p:extLst>
          </p:nvPr>
        </p:nvGraphicFramePr>
        <p:xfrm>
          <a:off x="962883" y="4279976"/>
          <a:ext cx="7620000" cy="2426207"/>
        </p:xfrm>
        <a:graphic>
          <a:graphicData uri="http://schemas.openxmlformats.org/drawingml/2006/table">
            <a:tbl>
              <a:tblPr firstRow="1">
                <a:tableStyleId>{FABFCF23-3B69-468F-B69F-88F6DE6A72F2}</a:tableStyleId>
              </a:tblPr>
              <a:tblGrid>
                <a:gridCol w="4497745"/>
                <a:gridCol w="1312334"/>
                <a:gridCol w="1809921"/>
              </a:tblGrid>
              <a:tr h="315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Xử lý</a:t>
                      </a:r>
                      <a:endParaRPr kumimoji="0" lang="en-US" sz="1600" b="1" i="1"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Tần suất</a:t>
                      </a:r>
                      <a:endParaRPr kumimoji="0" lang="en-US" sz="1600" b="1" i="1"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Chọn lựa tối ưu</a:t>
                      </a:r>
                      <a:endParaRPr kumimoji="0" lang="en-US" sz="1600" b="1" i="1"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9780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a:ln>
                            <a:noFill/>
                          </a:ln>
                          <a:solidFill>
                            <a:schemeClr val="accent6">
                              <a:lumMod val="50000"/>
                            </a:schemeClr>
                          </a:solidFill>
                          <a:effectLst>
                            <a:outerShdw blurRad="38100" dist="38100" dir="2700000" algn="tl">
                              <a:srgbClr val="DDDDDD"/>
                            </a:outerShdw>
                          </a:effectLst>
                        </a:rPr>
                        <a:t>(o1) </a:t>
                      </a:r>
                      <a:r>
                        <a:rPr kumimoji="0" lang="en-US" sz="1600" u="none" strike="noStrike" cap="none" normalizeH="0" baseline="0">
                          <a:ln>
                            <a:noFill/>
                          </a:ln>
                          <a:effectLst>
                            <a:outerShdw blurRad="38100" dist="38100" dir="2700000" algn="tl">
                              <a:srgbClr val="DDDDDD"/>
                            </a:outerShdw>
                          </a:effectLst>
                        </a:rPr>
                        <a:t>Tính lương sản phẩm cho công nhân phân xưởng</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a:ln>
                            <a:noFill/>
                          </a:ln>
                          <a:solidFill>
                            <a:srgbClr val="68291B"/>
                          </a:solidFill>
                          <a:effectLst>
                            <a:outerShdw blurRad="38100" dist="38100" dir="2700000" algn="tl">
                              <a:srgbClr val="DDDDDD"/>
                            </a:outerShdw>
                          </a:effectLst>
                        </a:rPr>
                        <a:t>(o2) </a:t>
                      </a:r>
                      <a:r>
                        <a:rPr kumimoji="0" lang="en-US" sz="1600" u="none" strike="noStrike" cap="none" normalizeH="0" baseline="0">
                          <a:ln>
                            <a:noFill/>
                          </a:ln>
                          <a:effectLst>
                            <a:outerShdw blurRad="38100" dist="38100" dir="2700000" algn="tl">
                              <a:srgbClr val="DDDDDD"/>
                            </a:outerShdw>
                          </a:effectLst>
                        </a:rPr>
                        <a:t>Tính lương cho nhân viên văn phòng</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a:ln>
                            <a:noFill/>
                          </a:ln>
                          <a:solidFill>
                            <a:srgbClr val="68291B"/>
                          </a:solidFill>
                          <a:effectLst>
                            <a:outerShdw blurRad="38100" dist="38100" dir="2700000" algn="tl">
                              <a:srgbClr val="DDDDDD"/>
                            </a:outerShdw>
                          </a:effectLst>
                        </a:rPr>
                        <a:t>(o3) </a:t>
                      </a:r>
                      <a:r>
                        <a:rPr kumimoji="0" lang="en-US" sz="1600" u="none" strike="noStrike" cap="none" normalizeH="0" baseline="0">
                          <a:ln>
                            <a:noFill/>
                          </a:ln>
                          <a:effectLst>
                            <a:outerShdw blurRad="38100" dist="38100" dir="2700000" algn="tl">
                              <a:srgbClr val="DDDDDD"/>
                            </a:outerShdw>
                          </a:effectLst>
                        </a:rPr>
                        <a:t>Tìm kiếm thông tin về công nhân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a:ln>
                            <a:noFill/>
                          </a:ln>
                          <a:solidFill>
                            <a:srgbClr val="68291B"/>
                          </a:solidFill>
                          <a:effectLst>
                            <a:outerShdw blurRad="38100" dist="38100" dir="2700000" algn="tl">
                              <a:srgbClr val="DDDDDD"/>
                            </a:outerShdw>
                          </a:effectLst>
                        </a:rPr>
                        <a:t>(o4) </a:t>
                      </a:r>
                      <a:r>
                        <a:rPr kumimoji="0" lang="en-US" sz="1600" u="none" strike="noStrike" cap="none" normalizeH="0" baseline="0">
                          <a:ln>
                            <a:noFill/>
                          </a:ln>
                          <a:effectLst>
                            <a:outerShdw blurRad="38100" dist="38100" dir="2700000" algn="tl">
                              <a:srgbClr val="DDDDDD"/>
                            </a:outerShdw>
                          </a:effectLst>
                        </a:rPr>
                        <a:t>Tổng hợp danh sách chung của tòan bộ nhân viên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1" u="none" strike="noStrike" cap="none" normalizeH="0" baseline="0">
                          <a:ln>
                            <a:noFill/>
                          </a:ln>
                          <a:solidFill>
                            <a:srgbClr val="68291B"/>
                          </a:solidFill>
                          <a:effectLst>
                            <a:outerShdw blurRad="38100" dist="38100" dir="2700000" algn="tl">
                              <a:srgbClr val="DDDDDD"/>
                            </a:outerShdw>
                          </a:effectLst>
                        </a:rPr>
                        <a:t>(o5) </a:t>
                      </a:r>
                      <a:r>
                        <a:rPr kumimoji="0" lang="en-US" sz="1600" u="none" strike="noStrike" cap="none" normalizeH="0" baseline="0">
                          <a:ln>
                            <a:noFill/>
                          </a:ln>
                          <a:effectLst>
                            <a:outerShdw blurRad="38100" dist="38100" dir="2700000" algn="tl">
                              <a:srgbClr val="DDDDDD"/>
                            </a:outerShdw>
                          </a:effectLst>
                        </a:rPr>
                        <a:t>Truy xuất thông tin nhân viên văn phòng</a:t>
                      </a:r>
                      <a:endPar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2/ tháng</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u="none" strike="noStrike" cap="none" normalizeH="0" baseline="0">
                        <a:ln>
                          <a:noFill/>
                        </a:ln>
                        <a:effectLst>
                          <a:outerShdw blurRad="38100" dist="38100" dir="2700000" algn="tl">
                            <a:srgbClr val="DDDDDD"/>
                          </a:outerShdw>
                        </a:effectLst>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1/tháng</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1000/ngày</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5/tháng</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u="none" strike="noStrike" cap="none" normalizeH="0" baseline="0">
                        <a:ln>
                          <a:noFill/>
                        </a:ln>
                        <a:effectLst>
                          <a:outerShdw blurRad="38100" dist="38100" dir="2700000" algn="tl">
                            <a:srgbClr val="DDDDDD"/>
                          </a:outerShdw>
                        </a:effectLst>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20/tháng</a:t>
                      </a:r>
                      <a:endPar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a:ln>
                            <a:noFill/>
                          </a:ln>
                          <a:effectLst>
                            <a:outerShdw blurRad="38100" dist="38100" dir="2700000" algn="tl">
                              <a:srgbClr val="DDDDDD"/>
                            </a:outerShdw>
                          </a:effectLst>
                        </a:rPr>
                        <a:t>Tách</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gộp</a:t>
                      </a:r>
                      <a:r>
                        <a:rPr kumimoji="0" lang="en-US" sz="1600" u="none" strike="noStrike" cap="none" normalizeH="0" baseline="0" dirty="0">
                          <a:ln>
                            <a:noFill/>
                          </a:ln>
                          <a:effectLst>
                            <a:outerShdw blurRad="38100" dist="38100" dir="2700000" algn="tl">
                              <a:srgbClr val="DDDDDD"/>
                            </a:outerShdw>
                          </a:effectLst>
                        </a:rPr>
                        <a:t>)</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u="none" strike="noStrike" cap="none" normalizeH="0" baseline="0" dirty="0">
                        <a:ln>
                          <a:noFill/>
                        </a:ln>
                        <a:effectLst>
                          <a:outerShdw blurRad="38100" dist="38100" dir="2700000" algn="tl">
                            <a:srgbClr val="DDDDDD"/>
                          </a:outerShdw>
                        </a:effectLst>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a:ln>
                            <a:noFill/>
                          </a:ln>
                          <a:effectLst>
                            <a:outerShdw blurRad="38100" dist="38100" dir="2700000" algn="tl">
                              <a:srgbClr val="DDDDDD"/>
                            </a:outerShdw>
                          </a:effectLst>
                        </a:rPr>
                        <a:t>Tách</a:t>
                      </a:r>
                      <a:endParaRPr kumimoji="0" lang="en-US" sz="1600" u="none" strike="noStrike" cap="none" normalizeH="0" baseline="0" dirty="0">
                        <a:ln>
                          <a:noFill/>
                        </a:ln>
                        <a:effectLst>
                          <a:outerShdw blurRad="38100" dist="38100" dir="2700000" algn="tl">
                            <a:srgbClr val="DDDDDD"/>
                          </a:outerShdw>
                        </a:effectLst>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a:ln>
                            <a:noFill/>
                          </a:ln>
                          <a:effectLst>
                            <a:outerShdw blurRad="38100" dist="38100" dir="2700000" algn="tl">
                              <a:srgbClr val="DDDDDD"/>
                            </a:outerShdw>
                          </a:effectLst>
                        </a:rPr>
                        <a:t>Tách</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gộp</a:t>
                      </a:r>
                      <a:r>
                        <a:rPr kumimoji="0" lang="en-US" sz="1600" u="none" strike="noStrike" cap="none" normalizeH="0" baseline="0" dirty="0">
                          <a:ln>
                            <a:noFill/>
                          </a:ln>
                          <a:effectLst>
                            <a:outerShdw blurRad="38100" dist="38100" dir="2700000" algn="tl">
                              <a:srgbClr val="DDDDDD"/>
                            </a:outerShdw>
                          </a:effectLst>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a:ln>
                            <a:noFill/>
                          </a:ln>
                          <a:effectLst>
                            <a:outerShdw blurRad="38100" dist="38100" dir="2700000" algn="tl">
                              <a:srgbClr val="DDDDDD"/>
                            </a:outerShdw>
                          </a:effectLst>
                        </a:rPr>
                        <a:t>Gộp</a:t>
                      </a:r>
                      <a:endParaRPr kumimoji="0" lang="en-US" sz="1600" u="none" strike="noStrike" cap="none" normalizeH="0" baseline="0" dirty="0">
                        <a:ln>
                          <a:noFill/>
                        </a:ln>
                        <a:effectLst>
                          <a:outerShdw blurRad="38100" dist="38100" dir="2700000" algn="tl">
                            <a:srgbClr val="DDDDDD"/>
                          </a:outerShdw>
                        </a:effectLst>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u="none" strike="noStrike" cap="none" normalizeH="0" baseline="0" dirty="0">
                        <a:ln>
                          <a:noFill/>
                        </a:ln>
                        <a:effectLst>
                          <a:outerShdw blurRad="38100" dist="38100" dir="2700000" algn="tl">
                            <a:srgbClr val="DDDDDD"/>
                          </a:outerShdw>
                        </a:effectLst>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a:ln>
                            <a:noFill/>
                          </a:ln>
                          <a:effectLst>
                            <a:outerShdw blurRad="38100" dist="38100" dir="2700000" algn="tl">
                              <a:srgbClr val="DDDDDD"/>
                            </a:outerShdw>
                          </a:effectLst>
                        </a:rPr>
                        <a:t>Tách</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22</a:t>
            </a:fld>
            <a:endParaRPr lang="en-US"/>
          </a:p>
        </p:txBody>
      </p:sp>
    </p:spTree>
    <p:extLst>
      <p:ext uri="{BB962C8B-B14F-4D97-AF65-F5344CB8AC3E}">
        <p14:creationId xmlns:p14="http://schemas.microsoft.com/office/powerpoint/2010/main" val="24154998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Thiết kế luận lý dữ liệu cấp cao</a:t>
            </a:r>
          </a:p>
        </p:txBody>
      </p:sp>
      <p:sp>
        <p:nvSpPr>
          <p:cNvPr id="147459" name="Rectangle 3"/>
          <p:cNvSpPr>
            <a:spLocks noGrp="1" noChangeArrowheads="1"/>
          </p:cNvSpPr>
          <p:nvPr>
            <p:ph type="body" idx="1"/>
          </p:nvPr>
        </p:nvSpPr>
        <p:spPr/>
        <p:txBody>
          <a:bodyPr/>
          <a:lstStyle/>
          <a:p>
            <a:r>
              <a:rPr lang="en-US" dirty="0" err="1"/>
              <a:t>Chọn</a:t>
            </a:r>
            <a:r>
              <a:rPr lang="en-US" dirty="0"/>
              <a:t> </a:t>
            </a:r>
            <a:r>
              <a:rPr lang="en-US" dirty="0" err="1"/>
              <a:t>lựa</a:t>
            </a:r>
            <a:r>
              <a:rPr lang="en-US" dirty="0"/>
              <a:t> </a:t>
            </a:r>
            <a:r>
              <a:rPr lang="en-US" dirty="0" err="1"/>
              <a:t>giữa</a:t>
            </a:r>
            <a:r>
              <a:rPr lang="en-US" dirty="0"/>
              <a:t> 2 </a:t>
            </a:r>
            <a:r>
              <a:rPr lang="en-US" dirty="0" err="1"/>
              <a:t>phương</a:t>
            </a:r>
            <a:r>
              <a:rPr lang="en-US" dirty="0"/>
              <a:t> </a:t>
            </a:r>
            <a:r>
              <a:rPr lang="en-US" dirty="0" err="1"/>
              <a:t>án</a:t>
            </a:r>
            <a:r>
              <a:rPr lang="en-US" dirty="0"/>
              <a:t> :</a:t>
            </a:r>
          </a:p>
          <a:p>
            <a:pPr lvl="1"/>
            <a:endParaRPr lang="en-US" dirty="0"/>
          </a:p>
        </p:txBody>
      </p:sp>
      <p:grpSp>
        <p:nvGrpSpPr>
          <p:cNvPr id="2" name="Group 1"/>
          <p:cNvGrpSpPr/>
          <p:nvPr/>
        </p:nvGrpSpPr>
        <p:grpSpPr>
          <a:xfrm>
            <a:off x="973576" y="2017685"/>
            <a:ext cx="7696200" cy="2133600"/>
            <a:chOff x="914400" y="1447800"/>
            <a:chExt cx="7696200" cy="2133600"/>
          </a:xfrm>
        </p:grpSpPr>
        <p:sp>
          <p:nvSpPr>
            <p:cNvPr id="147460" name="Rectangle 4"/>
            <p:cNvSpPr>
              <a:spLocks noChangeArrowheads="1"/>
            </p:cNvSpPr>
            <p:nvPr/>
          </p:nvSpPr>
          <p:spPr bwMode="auto">
            <a:xfrm>
              <a:off x="3886200" y="1565275"/>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NHÂN VIÊN</a:t>
              </a:r>
            </a:p>
          </p:txBody>
        </p:sp>
        <p:grpSp>
          <p:nvGrpSpPr>
            <p:cNvPr id="147461" name="Group 5"/>
            <p:cNvGrpSpPr>
              <a:grpSpLocks/>
            </p:cNvGrpSpPr>
            <p:nvPr/>
          </p:nvGrpSpPr>
          <p:grpSpPr bwMode="auto">
            <a:xfrm rot="10800000">
              <a:off x="3352800" y="1565275"/>
              <a:ext cx="538163" cy="122238"/>
              <a:chOff x="9000" y="9829"/>
              <a:chExt cx="736" cy="178"/>
            </a:xfrm>
          </p:grpSpPr>
          <p:sp>
            <p:nvSpPr>
              <p:cNvPr id="147462" name="Line 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63" name="Oval 7"/>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147464" name="Group 8"/>
            <p:cNvGrpSpPr>
              <a:grpSpLocks/>
            </p:cNvGrpSpPr>
            <p:nvPr/>
          </p:nvGrpSpPr>
          <p:grpSpPr bwMode="auto">
            <a:xfrm rot="10800000">
              <a:off x="3352800" y="1744663"/>
              <a:ext cx="538163" cy="125412"/>
              <a:chOff x="9000" y="9829"/>
              <a:chExt cx="736" cy="178"/>
            </a:xfrm>
          </p:grpSpPr>
          <p:sp>
            <p:nvSpPr>
              <p:cNvPr id="147465" name="Line 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66" name="Oval 1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467" name="Text Box 11"/>
            <p:cNvSpPr txBox="1">
              <a:spLocks noChangeArrowheads="1"/>
            </p:cNvSpPr>
            <p:nvPr/>
          </p:nvSpPr>
          <p:spPr bwMode="auto">
            <a:xfrm>
              <a:off x="2514600" y="1489075"/>
              <a:ext cx="773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NV</a:t>
              </a:r>
            </a:p>
          </p:txBody>
        </p:sp>
        <p:sp>
          <p:nvSpPr>
            <p:cNvPr id="147468" name="Text Box 12"/>
            <p:cNvSpPr txBox="1">
              <a:spLocks noChangeArrowheads="1"/>
            </p:cNvSpPr>
            <p:nvPr/>
          </p:nvSpPr>
          <p:spPr bwMode="auto">
            <a:xfrm>
              <a:off x="2311400" y="1682750"/>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NV</a:t>
              </a:r>
            </a:p>
          </p:txBody>
        </p:sp>
        <p:sp>
          <p:nvSpPr>
            <p:cNvPr id="147469" name="Rectangle 13"/>
            <p:cNvSpPr>
              <a:spLocks noChangeArrowheads="1"/>
            </p:cNvSpPr>
            <p:nvPr/>
          </p:nvSpPr>
          <p:spPr bwMode="auto">
            <a:xfrm>
              <a:off x="2514600" y="2632075"/>
              <a:ext cx="12954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NV_VPHÒNG</a:t>
              </a:r>
            </a:p>
          </p:txBody>
        </p:sp>
        <p:sp>
          <p:nvSpPr>
            <p:cNvPr id="147470" name="Rectangle 14"/>
            <p:cNvSpPr>
              <a:spLocks noChangeArrowheads="1"/>
            </p:cNvSpPr>
            <p:nvPr/>
          </p:nvSpPr>
          <p:spPr bwMode="auto">
            <a:xfrm>
              <a:off x="5105400" y="2632075"/>
              <a:ext cx="16002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CÔNG NHÂN</a:t>
              </a:r>
            </a:p>
          </p:txBody>
        </p:sp>
        <p:sp>
          <p:nvSpPr>
            <p:cNvPr id="147471" name="Line 15"/>
            <p:cNvSpPr>
              <a:spLocks noChangeShapeType="1"/>
            </p:cNvSpPr>
            <p:nvPr/>
          </p:nvSpPr>
          <p:spPr bwMode="auto">
            <a:xfrm>
              <a:off x="3200400" y="2251075"/>
              <a:ext cx="2590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147472" name="Line 16"/>
            <p:cNvSpPr>
              <a:spLocks noChangeShapeType="1"/>
            </p:cNvSpPr>
            <p:nvPr/>
          </p:nvSpPr>
          <p:spPr bwMode="auto">
            <a:xfrm>
              <a:off x="3200400" y="22510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147473" name="Line 17"/>
            <p:cNvSpPr>
              <a:spLocks noChangeShapeType="1"/>
            </p:cNvSpPr>
            <p:nvPr/>
          </p:nvSpPr>
          <p:spPr bwMode="auto">
            <a:xfrm>
              <a:off x="5791200" y="2251075"/>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147474" name="Line 18"/>
            <p:cNvSpPr>
              <a:spLocks noChangeShapeType="1"/>
            </p:cNvSpPr>
            <p:nvPr/>
          </p:nvSpPr>
          <p:spPr bwMode="auto">
            <a:xfrm flipV="1">
              <a:off x="4495800" y="1946275"/>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147475" name="Text Box 19"/>
            <p:cNvSpPr txBox="1">
              <a:spLocks noChangeArrowheads="1"/>
            </p:cNvSpPr>
            <p:nvPr/>
          </p:nvSpPr>
          <p:spPr bwMode="auto">
            <a:xfrm>
              <a:off x="4191000" y="2251075"/>
              <a:ext cx="547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600" dirty="0">
                  <a:latin typeface="Calibri"/>
                  <a:cs typeface="Calibri"/>
                </a:rPr>
                <a:t>(</a:t>
              </a:r>
              <a:r>
                <a:rPr lang="en-US" sz="1600" dirty="0" err="1">
                  <a:latin typeface="Calibri"/>
                  <a:cs typeface="Calibri"/>
                </a:rPr>
                <a:t>t,e</a:t>
              </a:r>
              <a:r>
                <a:rPr lang="en-US" sz="1600" dirty="0">
                  <a:latin typeface="Calibri"/>
                  <a:cs typeface="Calibri"/>
                </a:rPr>
                <a:t>)</a:t>
              </a:r>
            </a:p>
          </p:txBody>
        </p:sp>
        <p:grpSp>
          <p:nvGrpSpPr>
            <p:cNvPr id="147476" name="Group 20"/>
            <p:cNvGrpSpPr>
              <a:grpSpLocks/>
            </p:cNvGrpSpPr>
            <p:nvPr/>
          </p:nvGrpSpPr>
          <p:grpSpPr bwMode="auto">
            <a:xfrm rot="9520560">
              <a:off x="3352800" y="1870075"/>
              <a:ext cx="538163" cy="125413"/>
              <a:chOff x="9000" y="9829"/>
              <a:chExt cx="736" cy="178"/>
            </a:xfrm>
          </p:grpSpPr>
          <p:sp>
            <p:nvSpPr>
              <p:cNvPr id="147477" name="Line 2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78" name="Oval 2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479" name="Text Box 23"/>
            <p:cNvSpPr txBox="1">
              <a:spLocks noChangeArrowheads="1"/>
            </p:cNvSpPr>
            <p:nvPr/>
          </p:nvSpPr>
          <p:spPr bwMode="auto">
            <a:xfrm>
              <a:off x="2362200" y="18700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dirty="0" err="1">
                  <a:latin typeface="Calibri"/>
                  <a:cs typeface="Calibri"/>
                </a:rPr>
                <a:t>Số</a:t>
              </a:r>
              <a:r>
                <a:rPr lang="en-US" sz="1400" dirty="0">
                  <a:latin typeface="Calibri"/>
                  <a:cs typeface="Calibri"/>
                </a:rPr>
                <a:t> CMND</a:t>
              </a:r>
            </a:p>
          </p:txBody>
        </p:sp>
        <p:grpSp>
          <p:nvGrpSpPr>
            <p:cNvPr id="147480" name="Group 24"/>
            <p:cNvGrpSpPr>
              <a:grpSpLocks/>
            </p:cNvGrpSpPr>
            <p:nvPr/>
          </p:nvGrpSpPr>
          <p:grpSpPr bwMode="auto">
            <a:xfrm rot="11511344">
              <a:off x="1955800" y="2541588"/>
              <a:ext cx="538163" cy="125412"/>
              <a:chOff x="9000" y="9829"/>
              <a:chExt cx="736" cy="178"/>
            </a:xfrm>
          </p:grpSpPr>
          <p:sp>
            <p:nvSpPr>
              <p:cNvPr id="147481" name="Line 2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82" name="Oval 2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483" name="Text Box 27"/>
            <p:cNvSpPr txBox="1">
              <a:spLocks noChangeArrowheads="1"/>
            </p:cNvSpPr>
            <p:nvPr/>
          </p:nvSpPr>
          <p:spPr bwMode="auto">
            <a:xfrm>
              <a:off x="914400" y="24034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Ngày sinh</a:t>
              </a:r>
            </a:p>
          </p:txBody>
        </p:sp>
        <p:grpSp>
          <p:nvGrpSpPr>
            <p:cNvPr id="147484" name="Group 28"/>
            <p:cNvGrpSpPr>
              <a:grpSpLocks/>
            </p:cNvGrpSpPr>
            <p:nvPr/>
          </p:nvGrpSpPr>
          <p:grpSpPr bwMode="auto">
            <a:xfrm rot="10800000">
              <a:off x="1981200" y="2708275"/>
              <a:ext cx="538163" cy="125413"/>
              <a:chOff x="9000" y="9829"/>
              <a:chExt cx="736" cy="178"/>
            </a:xfrm>
          </p:grpSpPr>
          <p:sp>
            <p:nvSpPr>
              <p:cNvPr id="147485" name="Line 2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86" name="Oval 3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487" name="Text Box 31"/>
            <p:cNvSpPr txBox="1">
              <a:spLocks noChangeArrowheads="1"/>
            </p:cNvSpPr>
            <p:nvPr/>
          </p:nvSpPr>
          <p:spPr bwMode="auto">
            <a:xfrm>
              <a:off x="914400" y="26320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Địa chỉ</a:t>
              </a:r>
            </a:p>
          </p:txBody>
        </p:sp>
        <p:grpSp>
          <p:nvGrpSpPr>
            <p:cNvPr id="147488" name="Group 32"/>
            <p:cNvGrpSpPr>
              <a:grpSpLocks/>
            </p:cNvGrpSpPr>
            <p:nvPr/>
          </p:nvGrpSpPr>
          <p:grpSpPr bwMode="auto">
            <a:xfrm rot="10800000">
              <a:off x="1981200" y="2936875"/>
              <a:ext cx="538163" cy="125413"/>
              <a:chOff x="9000" y="9829"/>
              <a:chExt cx="736" cy="178"/>
            </a:xfrm>
          </p:grpSpPr>
          <p:sp>
            <p:nvSpPr>
              <p:cNvPr id="147489" name="Line 3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90" name="Oval 3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491" name="Text Box 35"/>
            <p:cNvSpPr txBox="1">
              <a:spLocks noChangeArrowheads="1"/>
            </p:cNvSpPr>
            <p:nvPr/>
          </p:nvSpPr>
          <p:spPr bwMode="auto">
            <a:xfrm>
              <a:off x="914400" y="28606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TĐVH</a:t>
              </a:r>
            </a:p>
          </p:txBody>
        </p:sp>
        <p:grpSp>
          <p:nvGrpSpPr>
            <p:cNvPr id="147492" name="Group 36"/>
            <p:cNvGrpSpPr>
              <a:grpSpLocks/>
            </p:cNvGrpSpPr>
            <p:nvPr/>
          </p:nvGrpSpPr>
          <p:grpSpPr bwMode="auto">
            <a:xfrm rot="9436842">
              <a:off x="2052638" y="3089275"/>
              <a:ext cx="538162" cy="125413"/>
              <a:chOff x="9000" y="9829"/>
              <a:chExt cx="736" cy="178"/>
            </a:xfrm>
          </p:grpSpPr>
          <p:sp>
            <p:nvSpPr>
              <p:cNvPr id="147493" name="Line 3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94" name="Oval 3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495" name="Text Box 39"/>
            <p:cNvSpPr txBox="1">
              <a:spLocks noChangeArrowheads="1"/>
            </p:cNvSpPr>
            <p:nvPr/>
          </p:nvSpPr>
          <p:spPr bwMode="auto">
            <a:xfrm>
              <a:off x="1066800" y="31654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dirty="0" err="1">
                  <a:latin typeface="Calibri"/>
                  <a:cs typeface="Calibri"/>
                </a:rPr>
                <a:t>Chuyên</a:t>
              </a:r>
              <a:r>
                <a:rPr lang="en-US" sz="1400" dirty="0">
                  <a:latin typeface="Calibri"/>
                  <a:cs typeface="Calibri"/>
                </a:rPr>
                <a:t> </a:t>
              </a:r>
              <a:r>
                <a:rPr lang="en-US" sz="1400" dirty="0" err="1">
                  <a:latin typeface="Calibri"/>
                  <a:cs typeface="Calibri"/>
                </a:rPr>
                <a:t>ngành</a:t>
              </a:r>
              <a:r>
                <a:rPr lang="en-US" sz="1400" dirty="0">
                  <a:latin typeface="Calibri"/>
                  <a:cs typeface="Calibri"/>
                </a:rPr>
                <a:t> TN</a:t>
              </a:r>
            </a:p>
          </p:txBody>
        </p:sp>
        <p:grpSp>
          <p:nvGrpSpPr>
            <p:cNvPr id="147496" name="Group 40"/>
            <p:cNvGrpSpPr>
              <a:grpSpLocks/>
            </p:cNvGrpSpPr>
            <p:nvPr/>
          </p:nvGrpSpPr>
          <p:grpSpPr bwMode="auto">
            <a:xfrm rot="9348714">
              <a:off x="2438400" y="3089275"/>
              <a:ext cx="538163" cy="125413"/>
              <a:chOff x="9000" y="9829"/>
              <a:chExt cx="736" cy="178"/>
            </a:xfrm>
          </p:grpSpPr>
          <p:sp>
            <p:nvSpPr>
              <p:cNvPr id="147497" name="Line 4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498" name="Oval 4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499" name="Text Box 43"/>
            <p:cNvSpPr txBox="1">
              <a:spLocks noChangeArrowheads="1"/>
            </p:cNvSpPr>
            <p:nvPr/>
          </p:nvSpPr>
          <p:spPr bwMode="auto">
            <a:xfrm>
              <a:off x="2286000" y="3317875"/>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Ngọai ngữ</a:t>
              </a:r>
            </a:p>
          </p:txBody>
        </p:sp>
        <p:grpSp>
          <p:nvGrpSpPr>
            <p:cNvPr id="147500" name="Group 44"/>
            <p:cNvGrpSpPr>
              <a:grpSpLocks/>
            </p:cNvGrpSpPr>
            <p:nvPr/>
          </p:nvGrpSpPr>
          <p:grpSpPr bwMode="auto">
            <a:xfrm>
              <a:off x="6705600" y="2632075"/>
              <a:ext cx="538163" cy="125413"/>
              <a:chOff x="9000" y="9829"/>
              <a:chExt cx="736" cy="178"/>
            </a:xfrm>
          </p:grpSpPr>
          <p:sp>
            <p:nvSpPr>
              <p:cNvPr id="147501" name="Line 4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502" name="Oval 4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503" name="Text Box 47"/>
            <p:cNvSpPr txBox="1">
              <a:spLocks noChangeArrowheads="1"/>
            </p:cNvSpPr>
            <p:nvPr/>
          </p:nvSpPr>
          <p:spPr bwMode="auto">
            <a:xfrm>
              <a:off x="7315200" y="255587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Ngày bắt đầu</a:t>
              </a:r>
            </a:p>
          </p:txBody>
        </p:sp>
        <p:grpSp>
          <p:nvGrpSpPr>
            <p:cNvPr id="147504" name="Group 48"/>
            <p:cNvGrpSpPr>
              <a:grpSpLocks/>
            </p:cNvGrpSpPr>
            <p:nvPr/>
          </p:nvGrpSpPr>
          <p:grpSpPr bwMode="auto">
            <a:xfrm>
              <a:off x="6705600" y="2860675"/>
              <a:ext cx="538163" cy="125413"/>
              <a:chOff x="9000" y="9829"/>
              <a:chExt cx="736" cy="178"/>
            </a:xfrm>
          </p:grpSpPr>
          <p:sp>
            <p:nvSpPr>
              <p:cNvPr id="147505" name="Line 4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147506" name="Oval 5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147507" name="Text Box 51"/>
            <p:cNvSpPr txBox="1">
              <a:spLocks noChangeArrowheads="1"/>
            </p:cNvSpPr>
            <p:nvPr/>
          </p:nvSpPr>
          <p:spPr bwMode="auto">
            <a:xfrm>
              <a:off x="7315200" y="278447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Bậc nghề</a:t>
              </a:r>
            </a:p>
          </p:txBody>
        </p:sp>
        <p:sp>
          <p:nvSpPr>
            <p:cNvPr id="147508" name="Text Box 52"/>
            <p:cNvSpPr txBox="1">
              <a:spLocks noChangeArrowheads="1"/>
            </p:cNvSpPr>
            <p:nvPr/>
          </p:nvSpPr>
          <p:spPr bwMode="auto">
            <a:xfrm>
              <a:off x="6172200" y="2327275"/>
              <a:ext cx="684966" cy="307777"/>
            </a:xfrm>
            <a:prstGeom prst="rect">
              <a:avLst/>
            </a:prstGeom>
            <a:noFill/>
            <a:ln w="9525">
              <a:solidFill>
                <a:srgbClr val="3399FF"/>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400">
                  <a:solidFill>
                    <a:srgbClr val="FF0000"/>
                  </a:solidFill>
                  <a:latin typeface="Calibri"/>
                  <a:cs typeface="Calibri"/>
                </a:rPr>
                <a:t>10.000</a:t>
              </a:r>
            </a:p>
          </p:txBody>
        </p:sp>
        <p:sp>
          <p:nvSpPr>
            <p:cNvPr id="147509" name="Text Box 53"/>
            <p:cNvSpPr txBox="1">
              <a:spLocks noChangeArrowheads="1"/>
            </p:cNvSpPr>
            <p:nvPr/>
          </p:nvSpPr>
          <p:spPr bwMode="auto">
            <a:xfrm>
              <a:off x="3352800" y="2327275"/>
              <a:ext cx="457652" cy="307777"/>
            </a:xfrm>
            <a:prstGeom prst="rect">
              <a:avLst/>
            </a:prstGeom>
            <a:noFill/>
            <a:ln w="9525">
              <a:solidFill>
                <a:srgbClr val="3399FF"/>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400" dirty="0">
                  <a:solidFill>
                    <a:srgbClr val="FF0000"/>
                  </a:solidFill>
                  <a:latin typeface="Calibri"/>
                  <a:cs typeface="Calibri"/>
                </a:rPr>
                <a:t>100</a:t>
              </a:r>
            </a:p>
          </p:txBody>
        </p:sp>
        <p:sp>
          <p:nvSpPr>
            <p:cNvPr id="147510" name="Text Box 54"/>
            <p:cNvSpPr txBox="1">
              <a:spLocks noChangeArrowheads="1"/>
            </p:cNvSpPr>
            <p:nvPr/>
          </p:nvSpPr>
          <p:spPr bwMode="auto">
            <a:xfrm>
              <a:off x="4953000" y="1447800"/>
              <a:ext cx="684966" cy="307777"/>
            </a:xfrm>
            <a:prstGeom prst="rect">
              <a:avLst/>
            </a:prstGeom>
            <a:noFill/>
            <a:ln w="9525">
              <a:solidFill>
                <a:srgbClr val="3399FF"/>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400">
                  <a:solidFill>
                    <a:srgbClr val="FF0000"/>
                  </a:solidFill>
                  <a:latin typeface="Calibri"/>
                  <a:cs typeface="Calibri"/>
                </a:rPr>
                <a:t>10.100</a:t>
              </a:r>
            </a:p>
          </p:txBody>
        </p:sp>
      </p:grpSp>
      <p:sp>
        <p:nvSpPr>
          <p:cNvPr id="147527" name="Text Box 71"/>
          <p:cNvSpPr txBox="1">
            <a:spLocks noChangeArrowheads="1"/>
          </p:cNvSpPr>
          <p:nvPr/>
        </p:nvSpPr>
        <p:spPr bwMode="auto">
          <a:xfrm>
            <a:off x="712787" y="4382759"/>
            <a:ext cx="78644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2000" b="1" u="sng" dirty="0" err="1">
                <a:latin typeface="Calibri"/>
                <a:cs typeface="Calibri"/>
              </a:rPr>
              <a:t>Nhận</a:t>
            </a:r>
            <a:r>
              <a:rPr lang="en-US" sz="2000" b="1" u="sng" dirty="0">
                <a:latin typeface="Calibri"/>
                <a:cs typeface="Calibri"/>
              </a:rPr>
              <a:t> </a:t>
            </a:r>
            <a:r>
              <a:rPr lang="en-US" sz="2000" b="1" u="sng" dirty="0" err="1">
                <a:latin typeface="Calibri"/>
                <a:cs typeface="Calibri"/>
              </a:rPr>
              <a:t>xét</a:t>
            </a:r>
            <a:r>
              <a:rPr lang="en-US" sz="2000" b="1" u="sng" dirty="0">
                <a:latin typeface="Calibri"/>
                <a:cs typeface="Calibri"/>
              </a:rPr>
              <a:t>: </a:t>
            </a:r>
            <a:r>
              <a:rPr lang="en-US" sz="2000" dirty="0" err="1">
                <a:latin typeface="Calibri"/>
                <a:cs typeface="Calibri"/>
              </a:rPr>
              <a:t>việc</a:t>
            </a:r>
            <a:r>
              <a:rPr lang="en-US" sz="2000" dirty="0">
                <a:latin typeface="Calibri"/>
                <a:cs typeface="Calibri"/>
              </a:rPr>
              <a:t> </a:t>
            </a:r>
            <a:r>
              <a:rPr lang="en-US" sz="2000" dirty="0" err="1">
                <a:latin typeface="Calibri"/>
                <a:cs typeface="Calibri"/>
              </a:rPr>
              <a:t>chọn</a:t>
            </a:r>
            <a:r>
              <a:rPr lang="en-US" sz="2000" dirty="0">
                <a:latin typeface="Calibri"/>
                <a:cs typeface="Calibri"/>
              </a:rPr>
              <a:t> </a:t>
            </a:r>
            <a:r>
              <a:rPr lang="en-US" sz="2000" dirty="0" err="1">
                <a:latin typeface="Calibri"/>
                <a:cs typeface="Calibri"/>
              </a:rPr>
              <a:t>lựa</a:t>
            </a:r>
            <a:r>
              <a:rPr lang="en-US" sz="2000" dirty="0">
                <a:latin typeface="Calibri"/>
                <a:cs typeface="Calibri"/>
              </a:rPr>
              <a:t> </a:t>
            </a:r>
            <a:r>
              <a:rPr lang="en-US" sz="2000" dirty="0" err="1">
                <a:latin typeface="Calibri"/>
                <a:cs typeface="Calibri"/>
              </a:rPr>
              <a:t>phụ</a:t>
            </a:r>
            <a:r>
              <a:rPr lang="en-US" sz="2000" dirty="0">
                <a:latin typeface="Calibri"/>
                <a:cs typeface="Calibri"/>
              </a:rPr>
              <a:t> </a:t>
            </a:r>
            <a:r>
              <a:rPr lang="en-US" sz="2000" dirty="0" err="1">
                <a:latin typeface="Calibri"/>
                <a:cs typeface="Calibri"/>
              </a:rPr>
              <a:t>thuộc</a:t>
            </a:r>
            <a:r>
              <a:rPr lang="en-US" sz="2000" dirty="0">
                <a:latin typeface="Calibri"/>
                <a:cs typeface="Calibri"/>
              </a:rPr>
              <a:t> </a:t>
            </a:r>
            <a:r>
              <a:rPr lang="en-US" sz="2000" dirty="0" err="1">
                <a:latin typeface="Calibri"/>
                <a:cs typeface="Calibri"/>
              </a:rPr>
              <a:t>vào:</a:t>
            </a:r>
            <a:endParaRPr lang="en-US" sz="2000" dirty="0">
              <a:latin typeface="Calibri"/>
              <a:cs typeface="Calibri"/>
            </a:endParaRPr>
          </a:p>
          <a:p>
            <a:pPr algn="l" eaLnBrk="0" hangingPunct="0">
              <a:buFontTx/>
              <a:buChar char="-"/>
            </a:pPr>
            <a:r>
              <a:rPr lang="en-US" sz="2000" b="1" dirty="0">
                <a:solidFill>
                  <a:srgbClr val="FF6600"/>
                </a:solidFill>
                <a:latin typeface="Calibri"/>
                <a:cs typeface="Calibri"/>
              </a:rPr>
              <a:t>Dung </a:t>
            </a:r>
            <a:r>
              <a:rPr lang="en-US" sz="2000" b="1" dirty="0" err="1">
                <a:solidFill>
                  <a:srgbClr val="FF6600"/>
                </a:solidFill>
                <a:latin typeface="Calibri"/>
                <a:cs typeface="Calibri"/>
              </a:rPr>
              <a:t>lượng</a:t>
            </a:r>
            <a:r>
              <a:rPr lang="en-US" sz="2000" dirty="0">
                <a:latin typeface="Calibri"/>
                <a:cs typeface="Calibri"/>
              </a:rPr>
              <a:t>:</a:t>
            </a:r>
          </a:p>
          <a:p>
            <a:pPr lvl="1" algn="l" eaLnBrk="0" hangingPunct="0">
              <a:buFontTx/>
              <a:buChar char="-"/>
            </a:pPr>
            <a:r>
              <a:rPr lang="en-US" sz="2000" dirty="0" err="1">
                <a:latin typeface="Calibri"/>
                <a:cs typeface="Calibri"/>
              </a:rPr>
              <a:t> Gộp</a:t>
            </a:r>
            <a:r>
              <a:rPr lang="en-US" sz="2000" dirty="0">
                <a:latin typeface="Calibri"/>
                <a:cs typeface="Calibri"/>
              </a:rPr>
              <a:t>: dung </a:t>
            </a:r>
            <a:r>
              <a:rPr lang="en-US" sz="2000" dirty="0" err="1">
                <a:latin typeface="Calibri"/>
                <a:cs typeface="Calibri"/>
              </a:rPr>
              <a:t>lượng</a:t>
            </a:r>
            <a:r>
              <a:rPr lang="en-US" sz="2000" dirty="0">
                <a:latin typeface="Calibri"/>
                <a:cs typeface="Calibri"/>
              </a:rPr>
              <a:t> </a:t>
            </a:r>
            <a:r>
              <a:rPr lang="en-US" sz="2000" dirty="0" err="1">
                <a:latin typeface="Calibri"/>
                <a:cs typeface="Calibri"/>
              </a:rPr>
              <a:t>lớn</a:t>
            </a:r>
            <a:r>
              <a:rPr lang="en-US" sz="2000" dirty="0">
                <a:latin typeface="Calibri"/>
                <a:cs typeface="Calibri"/>
              </a:rPr>
              <a:t> (</a:t>
            </a:r>
            <a:r>
              <a:rPr lang="en-US" sz="2000" dirty="0" err="1">
                <a:latin typeface="Calibri"/>
                <a:cs typeface="Calibri"/>
              </a:rPr>
              <a:t>bởi</a:t>
            </a:r>
            <a:r>
              <a:rPr lang="en-US" sz="2000" dirty="0">
                <a:latin typeface="Calibri"/>
                <a:cs typeface="Calibri"/>
              </a:rPr>
              <a:t> </a:t>
            </a:r>
            <a:r>
              <a:rPr lang="en-US" sz="2000" dirty="0" err="1">
                <a:latin typeface="Calibri"/>
                <a:cs typeface="Calibri"/>
              </a:rPr>
              <a:t>vì</a:t>
            </a:r>
            <a:r>
              <a:rPr lang="en-US" sz="2000" dirty="0">
                <a:latin typeface="Calibri"/>
                <a:cs typeface="Calibri"/>
              </a:rPr>
              <a:t> </a:t>
            </a:r>
            <a:r>
              <a:rPr lang="en-US" sz="2000" dirty="0" err="1">
                <a:latin typeface="Calibri"/>
                <a:cs typeface="Calibri"/>
              </a:rPr>
              <a:t>phải</a:t>
            </a:r>
            <a:r>
              <a:rPr lang="en-US" sz="2000" dirty="0">
                <a:latin typeface="Calibri"/>
                <a:cs typeface="Calibri"/>
              </a:rPr>
              <a:t> </a:t>
            </a:r>
            <a:r>
              <a:rPr lang="en-US" sz="2000" dirty="0" err="1">
                <a:latin typeface="Calibri"/>
                <a:cs typeface="Calibri"/>
              </a:rPr>
              <a:t>để</a:t>
            </a:r>
            <a:r>
              <a:rPr lang="en-US" sz="2000" dirty="0">
                <a:latin typeface="Calibri"/>
                <a:cs typeface="Calibri"/>
              </a:rPr>
              <a:t> </a:t>
            </a:r>
            <a:r>
              <a:rPr lang="en-US" sz="2000" dirty="0" err="1">
                <a:latin typeface="Calibri"/>
                <a:cs typeface="Calibri"/>
              </a:rPr>
              <a:t>trống</a:t>
            </a:r>
            <a:r>
              <a:rPr lang="en-US" sz="2000" dirty="0">
                <a:latin typeface="Calibri"/>
                <a:cs typeface="Calibri"/>
              </a:rPr>
              <a:t> 10.000 </a:t>
            </a:r>
            <a:r>
              <a:rPr lang="en-US" sz="2000" dirty="0" err="1">
                <a:latin typeface="Calibri"/>
                <a:cs typeface="Calibri"/>
              </a:rPr>
              <a:t>giá</a:t>
            </a:r>
            <a:r>
              <a:rPr lang="en-US" sz="2000" dirty="0">
                <a:latin typeface="Calibri"/>
                <a:cs typeface="Calibri"/>
              </a:rPr>
              <a:t> </a:t>
            </a:r>
            <a:r>
              <a:rPr lang="en-US" sz="2000" dirty="0" err="1">
                <a:latin typeface="Calibri"/>
                <a:cs typeface="Calibri"/>
              </a:rPr>
              <a:t>trị</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thuộc</a:t>
            </a:r>
            <a:r>
              <a:rPr lang="en-US" sz="2000" dirty="0">
                <a:latin typeface="Calibri"/>
                <a:cs typeface="Calibri"/>
              </a:rPr>
              <a:t> </a:t>
            </a:r>
            <a:r>
              <a:rPr lang="en-US" sz="2000" dirty="0" err="1">
                <a:latin typeface="Calibri"/>
                <a:cs typeface="Calibri"/>
              </a:rPr>
              <a:t>tính</a:t>
            </a:r>
            <a:r>
              <a:rPr lang="en-US" sz="2000" dirty="0">
                <a:latin typeface="Calibri"/>
                <a:cs typeface="Calibri"/>
              </a:rPr>
              <a:t> NV_VPHÒNG </a:t>
            </a:r>
            <a:r>
              <a:rPr lang="en-US" sz="2000" dirty="0" err="1">
                <a:latin typeface="Calibri"/>
                <a:cs typeface="Calibri"/>
              </a:rPr>
              <a:t>của</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thể</a:t>
            </a:r>
            <a:r>
              <a:rPr lang="en-US" sz="2000" dirty="0">
                <a:latin typeface="Calibri"/>
                <a:cs typeface="Calibri"/>
              </a:rPr>
              <a:t> </a:t>
            </a:r>
            <a:r>
              <a:rPr lang="en-US" sz="2000" dirty="0" err="1">
                <a:latin typeface="Calibri"/>
                <a:cs typeface="Calibri"/>
              </a:rPr>
              <a:t>hiện</a:t>
            </a:r>
            <a:r>
              <a:rPr lang="en-US" sz="2000" dirty="0">
                <a:latin typeface="Calibri"/>
                <a:cs typeface="Calibri"/>
              </a:rPr>
              <a:t> CÔNG NHÂN) </a:t>
            </a:r>
            <a:r>
              <a:rPr lang="en-US" sz="2000" dirty="0">
                <a:latin typeface="Calibri"/>
                <a:cs typeface="Calibri"/>
                <a:sym typeface="Wingdings" charset="0"/>
              </a:rPr>
              <a:t> </a:t>
            </a:r>
            <a:r>
              <a:rPr lang="en-US" sz="2000" dirty="0" err="1">
                <a:latin typeface="Calibri"/>
                <a:cs typeface="Calibri"/>
                <a:sym typeface="Wingdings" charset="0"/>
              </a:rPr>
              <a:t>truy</a:t>
            </a:r>
            <a:r>
              <a:rPr lang="en-US" sz="2000" dirty="0">
                <a:latin typeface="Calibri"/>
                <a:cs typeface="Calibri"/>
                <a:sym typeface="Wingdings" charset="0"/>
              </a:rPr>
              <a:t> </a:t>
            </a:r>
            <a:r>
              <a:rPr lang="en-US" sz="2000" dirty="0" err="1">
                <a:latin typeface="Calibri"/>
                <a:cs typeface="Calibri"/>
                <a:sym typeface="Wingdings" charset="0"/>
              </a:rPr>
              <a:t>xuất</a:t>
            </a:r>
            <a:r>
              <a:rPr lang="en-US" sz="2000" dirty="0">
                <a:latin typeface="Calibri"/>
                <a:cs typeface="Calibri"/>
                <a:sym typeface="Wingdings" charset="0"/>
              </a:rPr>
              <a:t> </a:t>
            </a:r>
            <a:r>
              <a:rPr lang="en-US" sz="2000" dirty="0" err="1">
                <a:latin typeface="Calibri"/>
                <a:cs typeface="Calibri"/>
                <a:sym typeface="Wingdings" charset="0"/>
              </a:rPr>
              <a:t>chậm</a:t>
            </a:r>
            <a:endParaRPr lang="en-US" sz="2000" dirty="0">
              <a:latin typeface="Calibri"/>
              <a:cs typeface="Calibri"/>
              <a:sym typeface="Wingdings" charset="0"/>
            </a:endParaRPr>
          </a:p>
          <a:p>
            <a:pPr lvl="1" algn="l" eaLnBrk="0" hangingPunct="0">
              <a:buFontTx/>
              <a:buChar char="-"/>
            </a:pPr>
            <a:r>
              <a:rPr lang="en-US" sz="2000" dirty="0" err="1">
                <a:latin typeface="Calibri"/>
                <a:cs typeface="Calibri"/>
                <a:sym typeface="Wingdings" charset="0"/>
              </a:rPr>
              <a:t> Tách</a:t>
            </a:r>
            <a:r>
              <a:rPr lang="en-US" sz="2000" dirty="0">
                <a:latin typeface="Calibri"/>
                <a:cs typeface="Calibri"/>
                <a:sym typeface="Wingdings" charset="0"/>
              </a:rPr>
              <a:t>: dung </a:t>
            </a:r>
            <a:r>
              <a:rPr lang="en-US" sz="2000" dirty="0" err="1">
                <a:latin typeface="Calibri"/>
                <a:cs typeface="Calibri"/>
                <a:sym typeface="Wingdings" charset="0"/>
              </a:rPr>
              <a:t>lượng</a:t>
            </a:r>
            <a:r>
              <a:rPr lang="en-US" sz="2000" dirty="0">
                <a:latin typeface="Calibri"/>
                <a:cs typeface="Calibri"/>
                <a:sym typeface="Wingdings" charset="0"/>
              </a:rPr>
              <a:t> </a:t>
            </a:r>
            <a:r>
              <a:rPr lang="en-US" sz="2000" dirty="0" err="1">
                <a:latin typeface="Calibri"/>
                <a:cs typeface="Calibri"/>
                <a:sym typeface="Wingdings" charset="0"/>
              </a:rPr>
              <a:t>tối</a:t>
            </a:r>
            <a:r>
              <a:rPr lang="en-US" sz="2000" dirty="0">
                <a:latin typeface="Calibri"/>
                <a:cs typeface="Calibri"/>
                <a:sym typeface="Wingdings" charset="0"/>
              </a:rPr>
              <a:t> </a:t>
            </a:r>
            <a:r>
              <a:rPr lang="en-US" sz="2000" dirty="0" err="1">
                <a:latin typeface="Calibri"/>
                <a:cs typeface="Calibri"/>
                <a:sym typeface="Wingdings" charset="0"/>
              </a:rPr>
              <a:t>ưu</a:t>
            </a:r>
            <a:r>
              <a:rPr lang="en-US" sz="2000" dirty="0">
                <a:latin typeface="Calibri"/>
                <a:cs typeface="Calibri"/>
                <a:sym typeface="Wingdings" charset="0"/>
              </a:rPr>
              <a:t> </a:t>
            </a:r>
          </a:p>
          <a:p>
            <a:pPr algn="l" eaLnBrk="0" hangingPunct="0">
              <a:buFontTx/>
              <a:buChar char="-"/>
            </a:pPr>
            <a:r>
              <a:rPr lang="en-US" sz="2000" b="1" dirty="0" err="1">
                <a:solidFill>
                  <a:srgbClr val="FF6600"/>
                </a:solidFill>
                <a:latin typeface="Calibri"/>
                <a:cs typeface="Calibri"/>
              </a:rPr>
              <a:t>Xử</a:t>
            </a:r>
            <a:r>
              <a:rPr lang="en-US" sz="2000" b="1" dirty="0">
                <a:solidFill>
                  <a:srgbClr val="FF6600"/>
                </a:solidFill>
                <a:latin typeface="Calibri"/>
                <a:cs typeface="Calibri"/>
              </a:rPr>
              <a:t> </a:t>
            </a:r>
            <a:r>
              <a:rPr lang="en-US" sz="2000" b="1" dirty="0" err="1">
                <a:solidFill>
                  <a:srgbClr val="FF6600"/>
                </a:solidFill>
                <a:latin typeface="Calibri"/>
                <a:cs typeface="Calibri"/>
              </a:rPr>
              <a:t>lý</a:t>
            </a:r>
            <a:r>
              <a:rPr lang="en-US" sz="2000" dirty="0">
                <a:latin typeface="Calibri"/>
                <a:cs typeface="Calibri"/>
              </a:rPr>
              <a:t>: </a:t>
            </a:r>
            <a:r>
              <a:rPr lang="en-US" sz="2000" dirty="0" err="1">
                <a:latin typeface="Calibri"/>
                <a:cs typeface="Calibri"/>
              </a:rPr>
              <a:t>xác</a:t>
            </a:r>
            <a:r>
              <a:rPr lang="en-US" sz="2000" dirty="0">
                <a:latin typeface="Calibri"/>
                <a:cs typeface="Calibri"/>
              </a:rPr>
              <a:t> </a:t>
            </a:r>
            <a:r>
              <a:rPr lang="en-US" sz="2000" dirty="0" err="1">
                <a:latin typeface="Calibri"/>
                <a:cs typeface="Calibri"/>
              </a:rPr>
              <a:t>định</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xử</a:t>
            </a:r>
            <a:r>
              <a:rPr lang="en-US" sz="2000" dirty="0">
                <a:latin typeface="Calibri"/>
                <a:cs typeface="Calibri"/>
              </a:rPr>
              <a:t> </a:t>
            </a:r>
            <a:r>
              <a:rPr lang="en-US" sz="2000" dirty="0" err="1">
                <a:latin typeface="Calibri"/>
                <a:cs typeface="Calibri"/>
              </a:rPr>
              <a:t>lý</a:t>
            </a:r>
            <a:r>
              <a:rPr lang="en-US" sz="2000" dirty="0">
                <a:latin typeface="Calibri"/>
                <a:cs typeface="Calibri"/>
              </a:rPr>
              <a:t> </a:t>
            </a:r>
            <a:r>
              <a:rPr lang="en-US" sz="2000" dirty="0" err="1">
                <a:latin typeface="Calibri"/>
                <a:cs typeface="Calibri"/>
              </a:rPr>
              <a:t>ưu</a:t>
            </a:r>
            <a:r>
              <a:rPr lang="en-US" sz="2000" dirty="0">
                <a:latin typeface="Calibri"/>
                <a:cs typeface="Calibri"/>
              </a:rPr>
              <a:t> </a:t>
            </a:r>
            <a:r>
              <a:rPr lang="en-US" sz="2000" dirty="0" err="1">
                <a:latin typeface="Calibri"/>
                <a:cs typeface="Calibri"/>
              </a:rPr>
              <a:t>tiên</a:t>
            </a:r>
            <a:r>
              <a:rPr lang="en-US" sz="2000" dirty="0">
                <a:latin typeface="Calibri"/>
                <a:cs typeface="Calibri"/>
              </a:rPr>
              <a:t> (</a:t>
            </a:r>
            <a:r>
              <a:rPr lang="en-US" sz="2000" dirty="0" err="1">
                <a:latin typeface="Calibri"/>
                <a:cs typeface="Calibri"/>
              </a:rPr>
              <a:t>các</a:t>
            </a:r>
            <a:r>
              <a:rPr lang="en-US" sz="2000" dirty="0">
                <a:latin typeface="Calibri"/>
                <a:cs typeface="Calibri"/>
              </a:rPr>
              <a:t> </a:t>
            </a:r>
            <a:r>
              <a:rPr lang="en-US" sz="2000" dirty="0" err="1">
                <a:latin typeface="Calibri"/>
                <a:cs typeface="Calibri"/>
              </a:rPr>
              <a:t>xử</a:t>
            </a:r>
            <a:r>
              <a:rPr lang="en-US" sz="2000" dirty="0">
                <a:latin typeface="Calibri"/>
                <a:cs typeface="Calibri"/>
              </a:rPr>
              <a:t> </a:t>
            </a:r>
            <a:r>
              <a:rPr lang="en-US" sz="2000" dirty="0" err="1">
                <a:latin typeface="Calibri"/>
                <a:cs typeface="Calibri"/>
              </a:rPr>
              <a:t>lý</a:t>
            </a:r>
            <a:r>
              <a:rPr lang="en-US" sz="2000" dirty="0">
                <a:latin typeface="Calibri"/>
                <a:cs typeface="Calibri"/>
              </a:rPr>
              <a:t> </a:t>
            </a:r>
            <a:r>
              <a:rPr lang="en-US" sz="2000" dirty="0" err="1">
                <a:latin typeface="Calibri"/>
                <a:cs typeface="Calibri"/>
              </a:rPr>
              <a:t>có</a:t>
            </a:r>
            <a:r>
              <a:rPr lang="en-US" sz="2000" dirty="0">
                <a:latin typeface="Calibri"/>
                <a:cs typeface="Calibri"/>
              </a:rPr>
              <a:t> </a:t>
            </a:r>
            <a:r>
              <a:rPr lang="en-US" sz="2000" dirty="0" err="1">
                <a:latin typeface="Calibri"/>
                <a:cs typeface="Calibri"/>
              </a:rPr>
              <a:t>tần</a:t>
            </a:r>
            <a:r>
              <a:rPr lang="en-US" sz="2000" dirty="0">
                <a:latin typeface="Calibri"/>
                <a:cs typeface="Calibri"/>
              </a:rPr>
              <a:t> </a:t>
            </a:r>
            <a:r>
              <a:rPr lang="en-US" sz="2000" dirty="0" err="1">
                <a:latin typeface="Calibri"/>
                <a:cs typeface="Calibri"/>
              </a:rPr>
              <a:t>xuất</a:t>
            </a:r>
            <a:r>
              <a:rPr lang="en-US" sz="2000" dirty="0">
                <a:latin typeface="Calibri"/>
                <a:cs typeface="Calibri"/>
              </a:rPr>
              <a:t> </a:t>
            </a:r>
            <a:r>
              <a:rPr lang="en-US" sz="2000" dirty="0" err="1">
                <a:latin typeface="Calibri"/>
                <a:cs typeface="Calibri"/>
              </a:rPr>
              <a:t>cao</a:t>
            </a:r>
            <a:r>
              <a:rPr lang="en-US" sz="2000" dirty="0">
                <a:latin typeface="Calibri"/>
                <a:cs typeface="Calibri"/>
              </a:rPr>
              <a:t>,…)</a:t>
            </a:r>
          </a:p>
          <a:p>
            <a:pPr lvl="1" algn="l" eaLnBrk="0" hangingPunct="0">
              <a:buFontTx/>
              <a:buChar char="-"/>
            </a:pPr>
            <a:r>
              <a:rPr lang="en-US" sz="2000" dirty="0" err="1">
                <a:latin typeface="Calibri"/>
                <a:cs typeface="Calibri"/>
              </a:rPr>
              <a:t>Ví</a:t>
            </a:r>
            <a:r>
              <a:rPr lang="en-US" sz="2000" dirty="0">
                <a:latin typeface="Calibri"/>
                <a:cs typeface="Calibri"/>
              </a:rPr>
              <a:t> </a:t>
            </a:r>
            <a:r>
              <a:rPr lang="en-US" sz="2000" dirty="0" err="1">
                <a:latin typeface="Calibri"/>
                <a:cs typeface="Calibri"/>
              </a:rPr>
              <a:t>dụ</a:t>
            </a:r>
            <a:r>
              <a:rPr lang="en-US" sz="2000" dirty="0">
                <a:latin typeface="Calibri"/>
                <a:cs typeface="Calibri"/>
              </a:rPr>
              <a:t>: </a:t>
            </a:r>
            <a:r>
              <a:rPr lang="en-US" sz="2000" dirty="0" err="1">
                <a:latin typeface="Calibri"/>
                <a:cs typeface="Calibri"/>
              </a:rPr>
              <a:t>nếu</a:t>
            </a:r>
            <a:r>
              <a:rPr lang="en-US" sz="2000" dirty="0">
                <a:latin typeface="Calibri"/>
                <a:cs typeface="Calibri"/>
              </a:rPr>
              <a:t> </a:t>
            </a:r>
            <a:r>
              <a:rPr lang="en-US" sz="2000" dirty="0" err="1">
                <a:latin typeface="Calibri"/>
                <a:cs typeface="Calibri"/>
              </a:rPr>
              <a:t>ưu</a:t>
            </a:r>
            <a:r>
              <a:rPr lang="en-US" sz="2000" dirty="0">
                <a:latin typeface="Calibri"/>
                <a:cs typeface="Calibri"/>
              </a:rPr>
              <a:t> </a:t>
            </a:r>
            <a:r>
              <a:rPr lang="en-US" sz="2000" dirty="0" err="1">
                <a:latin typeface="Calibri"/>
                <a:cs typeface="Calibri"/>
              </a:rPr>
              <a:t>tiên</a:t>
            </a:r>
            <a:r>
              <a:rPr lang="en-US" sz="2000" dirty="0">
                <a:latin typeface="Calibri"/>
                <a:cs typeface="Calibri"/>
              </a:rPr>
              <a:t> </a:t>
            </a:r>
            <a:r>
              <a:rPr lang="en-US" sz="2000" dirty="0" err="1">
                <a:latin typeface="Calibri"/>
                <a:cs typeface="Calibri"/>
              </a:rPr>
              <a:t>cho</a:t>
            </a:r>
            <a:r>
              <a:rPr lang="en-US" sz="2000" dirty="0">
                <a:latin typeface="Calibri"/>
                <a:cs typeface="Calibri"/>
              </a:rPr>
              <a:t> (o4) </a:t>
            </a:r>
            <a:r>
              <a:rPr lang="en-US" sz="2000" dirty="0">
                <a:latin typeface="Calibri"/>
                <a:cs typeface="Calibri"/>
                <a:sym typeface="Wingdings" charset="0"/>
              </a:rPr>
              <a:t> </a:t>
            </a:r>
            <a:r>
              <a:rPr lang="en-US" sz="2000" dirty="0" err="1">
                <a:latin typeface="Calibri"/>
                <a:cs typeface="Calibri"/>
                <a:sym typeface="Wingdings" charset="0"/>
              </a:rPr>
              <a:t>Gộp</a:t>
            </a:r>
            <a:r>
              <a:rPr lang="en-US" sz="2000" dirty="0">
                <a:latin typeface="Calibri"/>
                <a:cs typeface="Calibri"/>
                <a:sym typeface="Wingdings" charset="0"/>
              </a:rPr>
              <a:t>; (o2), (o3),…  </a:t>
            </a:r>
            <a:r>
              <a:rPr lang="en-US" sz="2000" dirty="0" err="1">
                <a:latin typeface="Calibri"/>
                <a:cs typeface="Calibri"/>
                <a:sym typeface="Wingdings" charset="0"/>
              </a:rPr>
              <a:t>Tách</a:t>
            </a:r>
            <a:endParaRPr lang="en-US" sz="2000" dirty="0">
              <a:latin typeface="Calibri"/>
              <a:cs typeface="Calibri"/>
            </a:endParaRPr>
          </a:p>
        </p:txBody>
      </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23</a:t>
            </a:fld>
            <a:endParaRPr lang="en-US"/>
          </a:p>
        </p:txBody>
      </p:sp>
    </p:spTree>
    <p:extLst>
      <p:ext uri="{BB962C8B-B14F-4D97-AF65-F5344CB8AC3E}">
        <p14:creationId xmlns:p14="http://schemas.microsoft.com/office/powerpoint/2010/main" val="14585171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1" name="Rectangle 131"/>
          <p:cNvSpPr>
            <a:spLocks noGrp="1" noChangeArrowheads="1"/>
          </p:cNvSpPr>
          <p:nvPr>
            <p:ph type="title"/>
          </p:nvPr>
        </p:nvSpPr>
        <p:spPr/>
        <p:txBody>
          <a:bodyPr/>
          <a:lstStyle/>
          <a:p>
            <a:r>
              <a:rPr lang="en-US"/>
              <a:t>Thiết kế luận lý dữ liệu cấp cao</a:t>
            </a:r>
          </a:p>
        </p:txBody>
      </p:sp>
      <p:sp>
        <p:nvSpPr>
          <p:cNvPr id="30852" name="Rectangle 132"/>
          <p:cNvSpPr>
            <a:spLocks noGrp="1" noChangeArrowheads="1"/>
          </p:cNvSpPr>
          <p:nvPr>
            <p:ph type="body" idx="1"/>
          </p:nvPr>
        </p:nvSpPr>
        <p:spPr/>
        <p:txBody>
          <a:bodyPr/>
          <a:lstStyle/>
          <a:p>
            <a:r>
              <a:rPr lang="en-US"/>
              <a:t>Dùng mối kết hợp:</a:t>
            </a:r>
          </a:p>
          <a:p>
            <a:pPr lvl="1"/>
            <a:endParaRPr lang="en-US"/>
          </a:p>
        </p:txBody>
      </p:sp>
      <p:grpSp>
        <p:nvGrpSpPr>
          <p:cNvPr id="2" name="Group 1"/>
          <p:cNvGrpSpPr/>
          <p:nvPr/>
        </p:nvGrpSpPr>
        <p:grpSpPr>
          <a:xfrm>
            <a:off x="648270" y="2140200"/>
            <a:ext cx="8382000" cy="1746250"/>
            <a:chOff x="533400" y="1600200"/>
            <a:chExt cx="8382000" cy="1746250"/>
          </a:xfrm>
        </p:grpSpPr>
        <p:sp>
          <p:nvSpPr>
            <p:cNvPr id="30776" name="Rectangle 56"/>
            <p:cNvSpPr>
              <a:spLocks noChangeArrowheads="1"/>
            </p:cNvSpPr>
            <p:nvPr/>
          </p:nvSpPr>
          <p:spPr bwMode="auto">
            <a:xfrm>
              <a:off x="2743200" y="18288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sp>
          <p:nvSpPr>
            <p:cNvPr id="30777" name="Rectangle 57"/>
            <p:cNvSpPr>
              <a:spLocks noChangeArrowheads="1"/>
            </p:cNvSpPr>
            <p:nvPr/>
          </p:nvSpPr>
          <p:spPr bwMode="auto">
            <a:xfrm>
              <a:off x="1676400" y="28194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sp>
          <p:nvSpPr>
            <p:cNvPr id="30778" name="Rectangle 58"/>
            <p:cNvSpPr>
              <a:spLocks noChangeArrowheads="1"/>
            </p:cNvSpPr>
            <p:nvPr/>
          </p:nvSpPr>
          <p:spPr bwMode="auto">
            <a:xfrm>
              <a:off x="3352800" y="28194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30779" name="Line 59"/>
            <p:cNvSpPr>
              <a:spLocks noChangeShapeType="1"/>
            </p:cNvSpPr>
            <p:nvPr/>
          </p:nvSpPr>
          <p:spPr bwMode="auto">
            <a:xfrm>
              <a:off x="2057400" y="259080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780" name="Line 60"/>
            <p:cNvSpPr>
              <a:spLocks noChangeShapeType="1"/>
            </p:cNvSpPr>
            <p:nvPr/>
          </p:nvSpPr>
          <p:spPr bwMode="auto">
            <a:xfrm flipV="1">
              <a:off x="2971800" y="22098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781" name="Line 61"/>
            <p:cNvSpPr>
              <a:spLocks noChangeShapeType="1"/>
            </p:cNvSpPr>
            <p:nvPr/>
          </p:nvSpPr>
          <p:spPr bwMode="auto">
            <a:xfrm>
              <a:off x="2057400" y="25908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782" name="Line 62"/>
            <p:cNvSpPr>
              <a:spLocks noChangeShapeType="1"/>
            </p:cNvSpPr>
            <p:nvPr/>
          </p:nvSpPr>
          <p:spPr bwMode="auto">
            <a:xfrm>
              <a:off x="3733800" y="25908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30783" name="Group 63"/>
            <p:cNvGrpSpPr>
              <a:grpSpLocks/>
            </p:cNvGrpSpPr>
            <p:nvPr/>
          </p:nvGrpSpPr>
          <p:grpSpPr bwMode="auto">
            <a:xfrm>
              <a:off x="3432175" y="1797050"/>
              <a:ext cx="538163" cy="125413"/>
              <a:chOff x="9000" y="9829"/>
              <a:chExt cx="736" cy="178"/>
            </a:xfrm>
          </p:grpSpPr>
          <p:sp>
            <p:nvSpPr>
              <p:cNvPr id="30784" name="Line 6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0785" name="Oval 6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0786" name="Text Box 66"/>
            <p:cNvSpPr txBox="1">
              <a:spLocks noChangeArrowheads="1"/>
            </p:cNvSpPr>
            <p:nvPr/>
          </p:nvSpPr>
          <p:spPr bwMode="auto">
            <a:xfrm>
              <a:off x="4038600" y="17526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30787" name="Group 67"/>
            <p:cNvGrpSpPr>
              <a:grpSpLocks/>
            </p:cNvGrpSpPr>
            <p:nvPr/>
          </p:nvGrpSpPr>
          <p:grpSpPr bwMode="auto">
            <a:xfrm>
              <a:off x="4013200" y="2863850"/>
              <a:ext cx="538163" cy="125413"/>
              <a:chOff x="9000" y="9829"/>
              <a:chExt cx="736" cy="178"/>
            </a:xfrm>
          </p:grpSpPr>
          <p:sp>
            <p:nvSpPr>
              <p:cNvPr id="30788" name="Line 6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0789" name="Oval 6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grpSp>
          <p:nvGrpSpPr>
            <p:cNvPr id="30790" name="Group 70"/>
            <p:cNvGrpSpPr>
              <a:grpSpLocks/>
            </p:cNvGrpSpPr>
            <p:nvPr/>
          </p:nvGrpSpPr>
          <p:grpSpPr bwMode="auto">
            <a:xfrm>
              <a:off x="2357438" y="2863850"/>
              <a:ext cx="538162" cy="125413"/>
              <a:chOff x="9000" y="9829"/>
              <a:chExt cx="736" cy="178"/>
            </a:xfrm>
          </p:grpSpPr>
          <p:sp>
            <p:nvSpPr>
              <p:cNvPr id="30791" name="Line 7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0792" name="Oval 7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0793" name="Text Box 73"/>
            <p:cNvSpPr txBox="1">
              <a:spLocks noChangeArrowheads="1"/>
            </p:cNvSpPr>
            <p:nvPr/>
          </p:nvSpPr>
          <p:spPr bwMode="auto">
            <a:xfrm>
              <a:off x="2895600" y="2819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30794" name="Rectangle 74"/>
            <p:cNvSpPr>
              <a:spLocks noChangeArrowheads="1"/>
            </p:cNvSpPr>
            <p:nvPr/>
          </p:nvSpPr>
          <p:spPr bwMode="auto">
            <a:xfrm>
              <a:off x="533400" y="18288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30795" name="AutoShape 75"/>
            <p:cNvSpPr>
              <a:spLocks noChangeArrowheads="1"/>
            </p:cNvSpPr>
            <p:nvPr/>
          </p:nvSpPr>
          <p:spPr bwMode="auto">
            <a:xfrm>
              <a:off x="1600200" y="17526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30796" name="Line 76"/>
            <p:cNvSpPr>
              <a:spLocks noChangeShapeType="1"/>
            </p:cNvSpPr>
            <p:nvPr/>
          </p:nvSpPr>
          <p:spPr bwMode="auto">
            <a:xfrm>
              <a:off x="1219200" y="202406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797" name="Line 77"/>
            <p:cNvSpPr>
              <a:spLocks noChangeShapeType="1"/>
            </p:cNvSpPr>
            <p:nvPr/>
          </p:nvSpPr>
          <p:spPr bwMode="auto">
            <a:xfrm flipV="1">
              <a:off x="2209800" y="20240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798" name="Text Box 78"/>
            <p:cNvSpPr txBox="1">
              <a:spLocks noChangeArrowheads="1"/>
            </p:cNvSpPr>
            <p:nvPr/>
          </p:nvSpPr>
          <p:spPr bwMode="auto">
            <a:xfrm>
              <a:off x="4572000" y="2819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sp>
          <p:nvSpPr>
            <p:cNvPr id="30799" name="Rectangle 79"/>
            <p:cNvSpPr>
              <a:spLocks noChangeArrowheads="1"/>
            </p:cNvSpPr>
            <p:nvPr/>
          </p:nvSpPr>
          <p:spPr bwMode="auto">
            <a:xfrm>
              <a:off x="6858000" y="16764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sp>
          <p:nvSpPr>
            <p:cNvPr id="30800" name="Rectangle 80"/>
            <p:cNvSpPr>
              <a:spLocks noChangeArrowheads="1"/>
            </p:cNvSpPr>
            <p:nvPr/>
          </p:nvSpPr>
          <p:spPr bwMode="auto">
            <a:xfrm>
              <a:off x="5867400" y="29718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sp>
          <p:nvSpPr>
            <p:cNvPr id="30801" name="Rectangle 81"/>
            <p:cNvSpPr>
              <a:spLocks noChangeArrowheads="1"/>
            </p:cNvSpPr>
            <p:nvPr/>
          </p:nvSpPr>
          <p:spPr bwMode="auto">
            <a:xfrm>
              <a:off x="7467600" y="29718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grpSp>
          <p:nvGrpSpPr>
            <p:cNvPr id="30806" name="Group 86"/>
            <p:cNvGrpSpPr>
              <a:grpSpLocks/>
            </p:cNvGrpSpPr>
            <p:nvPr/>
          </p:nvGrpSpPr>
          <p:grpSpPr bwMode="auto">
            <a:xfrm>
              <a:off x="7546975" y="1644650"/>
              <a:ext cx="538163" cy="125413"/>
              <a:chOff x="9000" y="9829"/>
              <a:chExt cx="736" cy="178"/>
            </a:xfrm>
          </p:grpSpPr>
          <p:sp>
            <p:nvSpPr>
              <p:cNvPr id="30807" name="Line 8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0808" name="Oval 8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0809" name="Text Box 89"/>
            <p:cNvSpPr txBox="1">
              <a:spLocks noChangeArrowheads="1"/>
            </p:cNvSpPr>
            <p:nvPr/>
          </p:nvSpPr>
          <p:spPr bwMode="auto">
            <a:xfrm>
              <a:off x="8153400" y="16002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30810" name="Group 90"/>
            <p:cNvGrpSpPr>
              <a:grpSpLocks/>
            </p:cNvGrpSpPr>
            <p:nvPr/>
          </p:nvGrpSpPr>
          <p:grpSpPr bwMode="auto">
            <a:xfrm>
              <a:off x="8153400" y="3016250"/>
              <a:ext cx="538163" cy="125413"/>
              <a:chOff x="9000" y="9829"/>
              <a:chExt cx="736" cy="178"/>
            </a:xfrm>
          </p:grpSpPr>
          <p:sp>
            <p:nvSpPr>
              <p:cNvPr id="30811" name="Line 9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0812" name="Oval 9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grpSp>
          <p:nvGrpSpPr>
            <p:cNvPr id="30813" name="Group 93"/>
            <p:cNvGrpSpPr>
              <a:grpSpLocks/>
            </p:cNvGrpSpPr>
            <p:nvPr/>
          </p:nvGrpSpPr>
          <p:grpSpPr bwMode="auto">
            <a:xfrm>
              <a:off x="6548438" y="3016250"/>
              <a:ext cx="538162" cy="125413"/>
              <a:chOff x="9000" y="9829"/>
              <a:chExt cx="736" cy="178"/>
            </a:xfrm>
          </p:grpSpPr>
          <p:sp>
            <p:nvSpPr>
              <p:cNvPr id="30814" name="Line 9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0815" name="Oval 9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0816" name="Text Box 96"/>
            <p:cNvSpPr txBox="1">
              <a:spLocks noChangeArrowheads="1"/>
            </p:cNvSpPr>
            <p:nvPr/>
          </p:nvSpPr>
          <p:spPr bwMode="auto">
            <a:xfrm>
              <a:off x="7086600" y="2971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30817" name="Rectangle 97"/>
            <p:cNvSpPr>
              <a:spLocks noChangeArrowheads="1"/>
            </p:cNvSpPr>
            <p:nvPr/>
          </p:nvSpPr>
          <p:spPr bwMode="auto">
            <a:xfrm>
              <a:off x="4648200" y="16764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r>
                <a:rPr lang="ja-JP" altLang="en-US" sz="1600">
                  <a:latin typeface="Arial"/>
                  <a:cs typeface="Times New Roman" charset="0"/>
                </a:rPr>
                <a:t>’</a:t>
              </a:r>
              <a:endParaRPr lang="en-US" sz="1600"/>
            </a:p>
          </p:txBody>
        </p:sp>
        <p:sp>
          <p:nvSpPr>
            <p:cNvPr id="30818" name="AutoShape 98"/>
            <p:cNvSpPr>
              <a:spLocks noChangeArrowheads="1"/>
            </p:cNvSpPr>
            <p:nvPr/>
          </p:nvSpPr>
          <p:spPr bwMode="auto">
            <a:xfrm>
              <a:off x="5715000" y="16002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30819" name="Line 99"/>
            <p:cNvSpPr>
              <a:spLocks noChangeShapeType="1"/>
            </p:cNvSpPr>
            <p:nvPr/>
          </p:nvSpPr>
          <p:spPr bwMode="auto">
            <a:xfrm>
              <a:off x="5334000" y="187166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820" name="Line 100"/>
            <p:cNvSpPr>
              <a:spLocks noChangeShapeType="1"/>
            </p:cNvSpPr>
            <p:nvPr/>
          </p:nvSpPr>
          <p:spPr bwMode="auto">
            <a:xfrm flipV="1">
              <a:off x="6324600" y="18716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821" name="Text Box 101"/>
            <p:cNvSpPr txBox="1">
              <a:spLocks noChangeArrowheads="1"/>
            </p:cNvSpPr>
            <p:nvPr/>
          </p:nvSpPr>
          <p:spPr bwMode="auto">
            <a:xfrm>
              <a:off x="85344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sp>
          <p:nvSpPr>
            <p:cNvPr id="30822" name="AutoShape 102"/>
            <p:cNvSpPr>
              <a:spLocks noChangeArrowheads="1"/>
            </p:cNvSpPr>
            <p:nvPr/>
          </p:nvSpPr>
          <p:spPr bwMode="auto">
            <a:xfrm>
              <a:off x="6019800" y="22860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R1</a:t>
              </a:r>
            </a:p>
          </p:txBody>
        </p:sp>
        <p:sp>
          <p:nvSpPr>
            <p:cNvPr id="30823" name="AutoShape 103"/>
            <p:cNvSpPr>
              <a:spLocks noChangeArrowheads="1"/>
            </p:cNvSpPr>
            <p:nvPr/>
          </p:nvSpPr>
          <p:spPr bwMode="auto">
            <a:xfrm>
              <a:off x="7391400" y="22860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R2</a:t>
              </a:r>
            </a:p>
          </p:txBody>
        </p:sp>
        <p:sp>
          <p:nvSpPr>
            <p:cNvPr id="30824" name="Line 104"/>
            <p:cNvSpPr>
              <a:spLocks noChangeShapeType="1"/>
            </p:cNvSpPr>
            <p:nvPr/>
          </p:nvSpPr>
          <p:spPr bwMode="auto">
            <a:xfrm flipH="1">
              <a:off x="6400800" y="2057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825" name="Line 105"/>
            <p:cNvSpPr>
              <a:spLocks noChangeShapeType="1"/>
            </p:cNvSpPr>
            <p:nvPr/>
          </p:nvSpPr>
          <p:spPr bwMode="auto">
            <a:xfrm>
              <a:off x="6324600" y="2819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826" name="Line 106"/>
            <p:cNvSpPr>
              <a:spLocks noChangeShapeType="1"/>
            </p:cNvSpPr>
            <p:nvPr/>
          </p:nvSpPr>
          <p:spPr bwMode="auto">
            <a:xfrm>
              <a:off x="7696200" y="2819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827" name="Line 107"/>
            <p:cNvSpPr>
              <a:spLocks noChangeShapeType="1"/>
            </p:cNvSpPr>
            <p:nvPr/>
          </p:nvSpPr>
          <p:spPr bwMode="auto">
            <a:xfrm>
              <a:off x="7391400" y="20574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0828" name="Text Box 108"/>
            <p:cNvSpPr txBox="1">
              <a:spLocks noChangeArrowheads="1"/>
            </p:cNvSpPr>
            <p:nvPr/>
          </p:nvSpPr>
          <p:spPr bwMode="auto">
            <a:xfrm>
              <a:off x="6400800" y="26670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sp>
          <p:nvSpPr>
            <p:cNvPr id="30829" name="Text Box 109"/>
            <p:cNvSpPr txBox="1">
              <a:spLocks noChangeArrowheads="1"/>
            </p:cNvSpPr>
            <p:nvPr/>
          </p:nvSpPr>
          <p:spPr bwMode="auto">
            <a:xfrm>
              <a:off x="7772400" y="27432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sp>
          <p:nvSpPr>
            <p:cNvPr id="30830" name="Text Box 110"/>
            <p:cNvSpPr txBox="1">
              <a:spLocks noChangeArrowheads="1"/>
            </p:cNvSpPr>
            <p:nvPr/>
          </p:nvSpPr>
          <p:spPr bwMode="auto">
            <a:xfrm>
              <a:off x="7620000" y="20574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(0,1)</a:t>
              </a:r>
              <a:endParaRPr lang="en-US" sz="1400">
                <a:solidFill>
                  <a:srgbClr val="0033CC"/>
                </a:solidFill>
              </a:endParaRPr>
            </a:p>
          </p:txBody>
        </p:sp>
        <p:sp>
          <p:nvSpPr>
            <p:cNvPr id="30831" name="Text Box 111"/>
            <p:cNvSpPr txBox="1">
              <a:spLocks noChangeArrowheads="1"/>
            </p:cNvSpPr>
            <p:nvPr/>
          </p:nvSpPr>
          <p:spPr bwMode="auto">
            <a:xfrm>
              <a:off x="6553200" y="22098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(0,1)</a:t>
              </a:r>
              <a:endParaRPr lang="en-US" sz="1400">
                <a:solidFill>
                  <a:srgbClr val="0033CC"/>
                </a:solidFill>
              </a:endParaRPr>
            </a:p>
          </p:txBody>
        </p:sp>
      </p:grpSp>
      <p:sp>
        <p:nvSpPr>
          <p:cNvPr id="30832" name="Text Box 112"/>
          <p:cNvSpPr txBox="1">
            <a:spLocks noChangeArrowheads="1"/>
          </p:cNvSpPr>
          <p:nvPr/>
        </p:nvSpPr>
        <p:spPr bwMode="auto">
          <a:xfrm>
            <a:off x="860995" y="3892800"/>
            <a:ext cx="77882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buFontTx/>
              <a:buChar char="-"/>
            </a:pPr>
            <a:r>
              <a:rPr lang="en-US" sz="2000" i="1" dirty="0" err="1">
                <a:latin typeface="Calibri"/>
                <a:cs typeface="Calibri"/>
              </a:rPr>
              <a:t> Hũy</a:t>
            </a:r>
            <a:r>
              <a:rPr lang="en-US" sz="2000" i="1" dirty="0">
                <a:latin typeface="Calibri"/>
                <a:cs typeface="Calibri"/>
              </a:rPr>
              <a:t> </a:t>
            </a:r>
            <a:r>
              <a:rPr lang="en-US" sz="2000" i="1" dirty="0" err="1">
                <a:latin typeface="Calibri"/>
                <a:cs typeface="Calibri"/>
              </a:rPr>
              <a:t>bỏ</a:t>
            </a:r>
            <a:r>
              <a:rPr lang="en-US" sz="2000" i="1" dirty="0">
                <a:latin typeface="Calibri"/>
                <a:cs typeface="Calibri"/>
              </a:rPr>
              <a:t> </a:t>
            </a:r>
            <a:r>
              <a:rPr lang="en-US" sz="2000" i="1" dirty="0" err="1">
                <a:latin typeface="Calibri"/>
                <a:cs typeface="Calibri"/>
              </a:rPr>
              <a:t>tổng</a:t>
            </a:r>
            <a:r>
              <a:rPr lang="en-US" sz="2000" i="1" dirty="0">
                <a:latin typeface="Calibri"/>
                <a:cs typeface="Calibri"/>
              </a:rPr>
              <a:t> </a:t>
            </a:r>
            <a:r>
              <a:rPr lang="en-US" sz="2000" i="1" dirty="0" err="1">
                <a:latin typeface="Calibri"/>
                <a:cs typeface="Calibri"/>
              </a:rPr>
              <a:t>quát</a:t>
            </a:r>
            <a:r>
              <a:rPr lang="en-US" sz="2000" i="1" dirty="0">
                <a:latin typeface="Calibri"/>
                <a:cs typeface="Calibri"/>
              </a:rPr>
              <a:t> – </a:t>
            </a:r>
            <a:r>
              <a:rPr lang="en-US" sz="2000" i="1" dirty="0" err="1">
                <a:latin typeface="Calibri"/>
                <a:cs typeface="Calibri"/>
              </a:rPr>
              <a:t>chuyên</a:t>
            </a:r>
            <a:r>
              <a:rPr lang="en-US" sz="2000" i="1" dirty="0">
                <a:latin typeface="Calibri"/>
                <a:cs typeface="Calibri"/>
              </a:rPr>
              <a:t> </a:t>
            </a:r>
            <a:r>
              <a:rPr lang="en-US" sz="2000" i="1" dirty="0" err="1">
                <a:latin typeface="Calibri"/>
                <a:cs typeface="Calibri"/>
              </a:rPr>
              <a:t>biệt</a:t>
            </a:r>
            <a:endParaRPr lang="en-US" sz="2000" i="1" dirty="0">
              <a:latin typeface="Calibri"/>
              <a:cs typeface="Calibri"/>
            </a:endParaRPr>
          </a:p>
          <a:p>
            <a:pPr algn="l" eaLnBrk="0" hangingPunct="0">
              <a:buFontTx/>
              <a:buChar char="-"/>
            </a:pPr>
            <a:r>
              <a:rPr lang="en-US" sz="2000" i="1" dirty="0" err="1">
                <a:latin typeface="Calibri"/>
                <a:cs typeface="Calibri"/>
              </a:rPr>
              <a:t> Tạo</a:t>
            </a:r>
            <a:r>
              <a:rPr lang="en-US" sz="2000" i="1" dirty="0">
                <a:latin typeface="Calibri"/>
                <a:cs typeface="Calibri"/>
              </a:rPr>
              <a:t> </a:t>
            </a:r>
            <a:r>
              <a:rPr lang="en-US" sz="2000" i="1" dirty="0" err="1">
                <a:latin typeface="Calibri"/>
                <a:cs typeface="Calibri"/>
              </a:rPr>
              <a:t>mối</a:t>
            </a:r>
            <a:r>
              <a:rPr lang="en-US" sz="2000" i="1" dirty="0">
                <a:latin typeface="Calibri"/>
                <a:cs typeface="Calibri"/>
              </a:rPr>
              <a:t> </a:t>
            </a:r>
            <a:r>
              <a:rPr lang="en-US" sz="2000" i="1" dirty="0" err="1">
                <a:latin typeface="Calibri"/>
                <a:cs typeface="Calibri"/>
              </a:rPr>
              <a:t>kết</a:t>
            </a:r>
            <a:r>
              <a:rPr lang="en-US" sz="2000" i="1" dirty="0">
                <a:latin typeface="Calibri"/>
                <a:cs typeface="Calibri"/>
              </a:rPr>
              <a:t> </a:t>
            </a:r>
            <a:r>
              <a:rPr lang="en-US" sz="2000" i="1" dirty="0" err="1">
                <a:latin typeface="Calibri"/>
                <a:cs typeface="Calibri"/>
              </a:rPr>
              <a:t>hợp</a:t>
            </a:r>
            <a:r>
              <a:rPr lang="en-US" sz="2000" i="1" dirty="0">
                <a:latin typeface="Calibri"/>
                <a:cs typeface="Calibri"/>
              </a:rPr>
              <a:t> </a:t>
            </a:r>
            <a:r>
              <a:rPr lang="en-US" sz="2000" i="1" dirty="0" err="1">
                <a:latin typeface="Calibri"/>
                <a:cs typeface="Calibri"/>
              </a:rPr>
              <a:t>từ</a:t>
            </a:r>
            <a:r>
              <a:rPr lang="en-US" sz="2000" i="1" dirty="0">
                <a:latin typeface="Calibri"/>
                <a:cs typeface="Calibri"/>
              </a:rPr>
              <a:t> </a:t>
            </a:r>
            <a:r>
              <a:rPr lang="en-US" sz="2000" i="1" dirty="0" err="1">
                <a:latin typeface="Calibri"/>
                <a:cs typeface="Calibri"/>
              </a:rPr>
              <a:t>thực</a:t>
            </a:r>
            <a:r>
              <a:rPr lang="en-US" sz="2000" i="1" dirty="0">
                <a:latin typeface="Calibri"/>
                <a:cs typeface="Calibri"/>
              </a:rPr>
              <a:t> </a:t>
            </a:r>
            <a:r>
              <a:rPr lang="en-US" sz="2000" i="1" dirty="0" err="1">
                <a:latin typeface="Calibri"/>
                <a:cs typeface="Calibri"/>
              </a:rPr>
              <a:t>thể</a:t>
            </a:r>
            <a:r>
              <a:rPr lang="en-US" sz="2000" i="1" dirty="0">
                <a:latin typeface="Calibri"/>
                <a:cs typeface="Calibri"/>
              </a:rPr>
              <a:t> </a:t>
            </a:r>
            <a:r>
              <a:rPr lang="en-US" sz="2000" i="1" dirty="0" err="1">
                <a:latin typeface="Calibri"/>
                <a:cs typeface="Calibri"/>
              </a:rPr>
              <a:t>tổng</a:t>
            </a:r>
            <a:r>
              <a:rPr lang="en-US" sz="2000" i="1" dirty="0">
                <a:latin typeface="Calibri"/>
                <a:cs typeface="Calibri"/>
              </a:rPr>
              <a:t> </a:t>
            </a:r>
            <a:r>
              <a:rPr lang="en-US" sz="2000" i="1" dirty="0" err="1">
                <a:latin typeface="Calibri"/>
                <a:cs typeface="Calibri"/>
              </a:rPr>
              <a:t>quát</a:t>
            </a:r>
            <a:r>
              <a:rPr lang="en-US" sz="2000" i="1" dirty="0">
                <a:latin typeface="Calibri"/>
                <a:cs typeface="Calibri"/>
              </a:rPr>
              <a:t> </a:t>
            </a:r>
            <a:r>
              <a:rPr lang="en-US" sz="2000" i="1" dirty="0" err="1">
                <a:latin typeface="Calibri"/>
                <a:cs typeface="Calibri"/>
              </a:rPr>
              <a:t>đến</a:t>
            </a:r>
            <a:r>
              <a:rPr lang="en-US" sz="2000" i="1" dirty="0">
                <a:latin typeface="Calibri"/>
                <a:cs typeface="Calibri"/>
              </a:rPr>
              <a:t> </a:t>
            </a:r>
            <a:r>
              <a:rPr lang="en-US" sz="2000" i="1" dirty="0" err="1">
                <a:latin typeface="Calibri"/>
                <a:cs typeface="Calibri"/>
              </a:rPr>
              <a:t>các</a:t>
            </a:r>
            <a:r>
              <a:rPr lang="en-US" sz="2000" i="1" dirty="0">
                <a:latin typeface="Calibri"/>
                <a:cs typeface="Calibri"/>
              </a:rPr>
              <a:t> </a:t>
            </a:r>
            <a:r>
              <a:rPr lang="en-US" sz="2000" i="1" dirty="0" err="1">
                <a:latin typeface="Calibri"/>
                <a:cs typeface="Calibri"/>
              </a:rPr>
              <a:t>thực</a:t>
            </a:r>
            <a:r>
              <a:rPr lang="en-US" sz="2000" i="1" dirty="0">
                <a:latin typeface="Calibri"/>
                <a:cs typeface="Calibri"/>
              </a:rPr>
              <a:t> </a:t>
            </a:r>
            <a:r>
              <a:rPr lang="en-US" sz="2000" i="1" dirty="0" err="1">
                <a:latin typeface="Calibri"/>
                <a:cs typeface="Calibri"/>
              </a:rPr>
              <a:t>thể</a:t>
            </a:r>
            <a:r>
              <a:rPr lang="en-US" sz="2000" i="1" dirty="0">
                <a:latin typeface="Calibri"/>
                <a:cs typeface="Calibri"/>
              </a:rPr>
              <a:t> </a:t>
            </a:r>
            <a:r>
              <a:rPr lang="en-US" sz="2000" i="1" dirty="0" err="1">
                <a:latin typeface="Calibri"/>
                <a:cs typeface="Calibri"/>
              </a:rPr>
              <a:t>chuyên</a:t>
            </a:r>
            <a:r>
              <a:rPr lang="en-US" sz="2000" i="1" dirty="0">
                <a:latin typeface="Calibri"/>
                <a:cs typeface="Calibri"/>
              </a:rPr>
              <a:t> </a:t>
            </a:r>
            <a:r>
              <a:rPr lang="en-US" sz="2000" i="1" dirty="0" err="1">
                <a:latin typeface="Calibri"/>
                <a:cs typeface="Calibri"/>
              </a:rPr>
              <a:t>biệt</a:t>
            </a:r>
            <a:endParaRPr lang="en-US" sz="2000" i="1" dirty="0">
              <a:latin typeface="Calibri"/>
              <a:cs typeface="Calibri"/>
            </a:endParaRPr>
          </a:p>
        </p:txBody>
      </p:sp>
      <p:sp>
        <p:nvSpPr>
          <p:cNvPr id="30833" name="Oval 113"/>
          <p:cNvSpPr>
            <a:spLocks noChangeArrowheads="1"/>
          </p:cNvSpPr>
          <p:nvPr/>
        </p:nvSpPr>
        <p:spPr bwMode="auto">
          <a:xfrm>
            <a:off x="876870" y="5126288"/>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4" name="Freeform 114"/>
          <p:cNvSpPr>
            <a:spLocks/>
          </p:cNvSpPr>
          <p:nvPr/>
        </p:nvSpPr>
        <p:spPr bwMode="auto">
          <a:xfrm>
            <a:off x="1014983" y="5412038"/>
            <a:ext cx="838200" cy="990600"/>
          </a:xfrm>
          <a:custGeom>
            <a:avLst/>
            <a:gdLst>
              <a:gd name="T0" fmla="*/ 0 w 528"/>
              <a:gd name="T1" fmla="*/ 0 h 624"/>
              <a:gd name="T2" fmla="*/ 432 w 528"/>
              <a:gd name="T3" fmla="*/ 192 h 624"/>
              <a:gd name="T4" fmla="*/ 480 w 528"/>
              <a:gd name="T5" fmla="*/ 528 h 624"/>
              <a:gd name="T6" fmla="*/ 528 w 528"/>
              <a:gd name="T7" fmla="*/ 624 h 624"/>
            </a:gdLst>
            <a:ahLst/>
            <a:cxnLst>
              <a:cxn ang="0">
                <a:pos x="T0" y="T1"/>
              </a:cxn>
              <a:cxn ang="0">
                <a:pos x="T2" y="T3"/>
              </a:cxn>
              <a:cxn ang="0">
                <a:pos x="T4" y="T5"/>
              </a:cxn>
              <a:cxn ang="0">
                <a:pos x="T6" y="T7"/>
              </a:cxn>
            </a:cxnLst>
            <a:rect l="0" t="0" r="r" b="b"/>
            <a:pathLst>
              <a:path w="528" h="624">
                <a:moveTo>
                  <a:pt x="0" y="0"/>
                </a:moveTo>
                <a:cubicBezTo>
                  <a:pt x="176" y="52"/>
                  <a:pt x="352" y="104"/>
                  <a:pt x="432" y="192"/>
                </a:cubicBezTo>
                <a:cubicBezTo>
                  <a:pt x="512" y="280"/>
                  <a:pt x="464" y="456"/>
                  <a:pt x="480" y="528"/>
                </a:cubicBezTo>
                <a:cubicBezTo>
                  <a:pt x="496" y="600"/>
                  <a:pt x="512" y="612"/>
                  <a:pt x="528" y="62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35" name="Text Box 115"/>
          <p:cNvSpPr txBox="1">
            <a:spLocks noChangeArrowheads="1"/>
          </p:cNvSpPr>
          <p:nvPr/>
        </p:nvSpPr>
        <p:spPr bwMode="auto">
          <a:xfrm>
            <a:off x="1334070" y="64978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(t,e)</a:t>
            </a:r>
          </a:p>
        </p:txBody>
      </p:sp>
      <p:sp>
        <p:nvSpPr>
          <p:cNvPr id="30836" name="Oval 116"/>
          <p:cNvSpPr>
            <a:spLocks noChangeArrowheads="1"/>
          </p:cNvSpPr>
          <p:nvPr/>
        </p:nvSpPr>
        <p:spPr bwMode="auto">
          <a:xfrm>
            <a:off x="3010470" y="5126288"/>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7" name="Freeform 117"/>
          <p:cNvSpPr>
            <a:spLocks/>
          </p:cNvSpPr>
          <p:nvPr/>
        </p:nvSpPr>
        <p:spPr bwMode="auto">
          <a:xfrm>
            <a:off x="3467670" y="5202488"/>
            <a:ext cx="774700" cy="1219200"/>
          </a:xfrm>
          <a:custGeom>
            <a:avLst/>
            <a:gdLst>
              <a:gd name="T0" fmla="*/ 0 w 488"/>
              <a:gd name="T1" fmla="*/ 0 h 768"/>
              <a:gd name="T2" fmla="*/ 384 w 488"/>
              <a:gd name="T3" fmla="*/ 240 h 768"/>
              <a:gd name="T4" fmla="*/ 480 w 488"/>
              <a:gd name="T5" fmla="*/ 528 h 768"/>
              <a:gd name="T6" fmla="*/ 336 w 488"/>
              <a:gd name="T7" fmla="*/ 768 h 768"/>
            </a:gdLst>
            <a:ahLst/>
            <a:cxnLst>
              <a:cxn ang="0">
                <a:pos x="T0" y="T1"/>
              </a:cxn>
              <a:cxn ang="0">
                <a:pos x="T2" y="T3"/>
              </a:cxn>
              <a:cxn ang="0">
                <a:pos x="T4" y="T5"/>
              </a:cxn>
              <a:cxn ang="0">
                <a:pos x="T6" y="T7"/>
              </a:cxn>
            </a:cxnLst>
            <a:rect l="0" t="0" r="r" b="b"/>
            <a:pathLst>
              <a:path w="488" h="768">
                <a:moveTo>
                  <a:pt x="0" y="0"/>
                </a:moveTo>
                <a:cubicBezTo>
                  <a:pt x="152" y="76"/>
                  <a:pt x="304" y="152"/>
                  <a:pt x="384" y="240"/>
                </a:cubicBezTo>
                <a:cubicBezTo>
                  <a:pt x="464" y="328"/>
                  <a:pt x="488" y="440"/>
                  <a:pt x="480" y="528"/>
                </a:cubicBezTo>
                <a:cubicBezTo>
                  <a:pt x="472" y="616"/>
                  <a:pt x="404" y="692"/>
                  <a:pt x="336"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38" name="Freeform 118"/>
          <p:cNvSpPr>
            <a:spLocks/>
          </p:cNvSpPr>
          <p:nvPr/>
        </p:nvSpPr>
        <p:spPr bwMode="auto">
          <a:xfrm>
            <a:off x="3129533" y="5416800"/>
            <a:ext cx="838200" cy="990600"/>
          </a:xfrm>
          <a:custGeom>
            <a:avLst/>
            <a:gdLst>
              <a:gd name="T0" fmla="*/ 0 w 528"/>
              <a:gd name="T1" fmla="*/ 0 h 624"/>
              <a:gd name="T2" fmla="*/ 288 w 528"/>
              <a:gd name="T3" fmla="*/ 336 h 624"/>
              <a:gd name="T4" fmla="*/ 432 w 528"/>
              <a:gd name="T5" fmla="*/ 576 h 624"/>
              <a:gd name="T6" fmla="*/ 528 w 528"/>
              <a:gd name="T7" fmla="*/ 624 h 624"/>
            </a:gdLst>
            <a:ahLst/>
            <a:cxnLst>
              <a:cxn ang="0">
                <a:pos x="T0" y="T1"/>
              </a:cxn>
              <a:cxn ang="0">
                <a:pos x="T2" y="T3"/>
              </a:cxn>
              <a:cxn ang="0">
                <a:pos x="T4" y="T5"/>
              </a:cxn>
              <a:cxn ang="0">
                <a:pos x="T6" y="T7"/>
              </a:cxn>
            </a:cxnLst>
            <a:rect l="0" t="0" r="r" b="b"/>
            <a:pathLst>
              <a:path w="528" h="624">
                <a:moveTo>
                  <a:pt x="0" y="0"/>
                </a:moveTo>
                <a:cubicBezTo>
                  <a:pt x="108" y="120"/>
                  <a:pt x="216" y="240"/>
                  <a:pt x="288" y="336"/>
                </a:cubicBezTo>
                <a:cubicBezTo>
                  <a:pt x="360" y="432"/>
                  <a:pt x="392" y="528"/>
                  <a:pt x="432" y="576"/>
                </a:cubicBezTo>
                <a:cubicBezTo>
                  <a:pt x="472" y="624"/>
                  <a:pt x="500" y="624"/>
                  <a:pt x="528" y="624"/>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39" name="Text Box 119"/>
          <p:cNvSpPr txBox="1">
            <a:spLocks noChangeArrowheads="1"/>
          </p:cNvSpPr>
          <p:nvPr/>
        </p:nvSpPr>
        <p:spPr bwMode="auto">
          <a:xfrm>
            <a:off x="3543870" y="64978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(t,o)</a:t>
            </a:r>
          </a:p>
        </p:txBody>
      </p:sp>
      <p:sp>
        <p:nvSpPr>
          <p:cNvPr id="30840" name="Oval 120"/>
          <p:cNvSpPr>
            <a:spLocks noChangeArrowheads="1"/>
          </p:cNvSpPr>
          <p:nvPr/>
        </p:nvSpPr>
        <p:spPr bwMode="auto">
          <a:xfrm>
            <a:off x="5067870" y="5126288"/>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1" name="Freeform 121"/>
          <p:cNvSpPr>
            <a:spLocks/>
          </p:cNvSpPr>
          <p:nvPr/>
        </p:nvSpPr>
        <p:spPr bwMode="auto">
          <a:xfrm>
            <a:off x="5082158" y="5597775"/>
            <a:ext cx="723900" cy="838200"/>
          </a:xfrm>
          <a:custGeom>
            <a:avLst/>
            <a:gdLst>
              <a:gd name="T0" fmla="*/ 0 w 456"/>
              <a:gd name="T1" fmla="*/ 0 h 528"/>
              <a:gd name="T2" fmla="*/ 384 w 456"/>
              <a:gd name="T3" fmla="*/ 192 h 528"/>
              <a:gd name="T4" fmla="*/ 432 w 456"/>
              <a:gd name="T5" fmla="*/ 528 h 528"/>
            </a:gdLst>
            <a:ahLst/>
            <a:cxnLst>
              <a:cxn ang="0">
                <a:pos x="T0" y="T1"/>
              </a:cxn>
              <a:cxn ang="0">
                <a:pos x="T2" y="T3"/>
              </a:cxn>
              <a:cxn ang="0">
                <a:pos x="T4" y="T5"/>
              </a:cxn>
            </a:cxnLst>
            <a:rect l="0" t="0" r="r" b="b"/>
            <a:pathLst>
              <a:path w="456" h="528">
                <a:moveTo>
                  <a:pt x="0" y="0"/>
                </a:moveTo>
                <a:cubicBezTo>
                  <a:pt x="156" y="52"/>
                  <a:pt x="312" y="104"/>
                  <a:pt x="384" y="192"/>
                </a:cubicBezTo>
                <a:cubicBezTo>
                  <a:pt x="456" y="280"/>
                  <a:pt x="444" y="404"/>
                  <a:pt x="432" y="52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42" name="Freeform 122"/>
          <p:cNvSpPr>
            <a:spLocks/>
          </p:cNvSpPr>
          <p:nvPr/>
        </p:nvSpPr>
        <p:spPr bwMode="auto">
          <a:xfrm>
            <a:off x="6033070" y="5188200"/>
            <a:ext cx="177800" cy="1219200"/>
          </a:xfrm>
          <a:custGeom>
            <a:avLst/>
            <a:gdLst>
              <a:gd name="T0" fmla="*/ 112 w 112"/>
              <a:gd name="T1" fmla="*/ 0 h 768"/>
              <a:gd name="T2" fmla="*/ 16 w 112"/>
              <a:gd name="T3" fmla="*/ 288 h 768"/>
              <a:gd name="T4" fmla="*/ 16 w 112"/>
              <a:gd name="T5" fmla="*/ 768 h 768"/>
            </a:gdLst>
            <a:ahLst/>
            <a:cxnLst>
              <a:cxn ang="0">
                <a:pos x="T0" y="T1"/>
              </a:cxn>
              <a:cxn ang="0">
                <a:pos x="T2" y="T3"/>
              </a:cxn>
              <a:cxn ang="0">
                <a:pos x="T4" y="T5"/>
              </a:cxn>
            </a:cxnLst>
            <a:rect l="0" t="0" r="r" b="b"/>
            <a:pathLst>
              <a:path w="112" h="768">
                <a:moveTo>
                  <a:pt x="112" y="0"/>
                </a:moveTo>
                <a:cubicBezTo>
                  <a:pt x="72" y="80"/>
                  <a:pt x="32" y="160"/>
                  <a:pt x="16" y="288"/>
                </a:cubicBezTo>
                <a:cubicBezTo>
                  <a:pt x="0" y="416"/>
                  <a:pt x="8" y="592"/>
                  <a:pt x="16" y="76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43" name="Text Box 123"/>
          <p:cNvSpPr txBox="1">
            <a:spLocks noChangeArrowheads="1"/>
          </p:cNvSpPr>
          <p:nvPr/>
        </p:nvSpPr>
        <p:spPr bwMode="auto">
          <a:xfrm>
            <a:off x="5601270" y="64978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(p,e)</a:t>
            </a:r>
          </a:p>
        </p:txBody>
      </p:sp>
      <p:sp>
        <p:nvSpPr>
          <p:cNvPr id="30844" name="Oval 124"/>
          <p:cNvSpPr>
            <a:spLocks noChangeArrowheads="1"/>
          </p:cNvSpPr>
          <p:nvPr/>
        </p:nvSpPr>
        <p:spPr bwMode="auto">
          <a:xfrm>
            <a:off x="7125270" y="5126288"/>
            <a:ext cx="1600200" cy="1295400"/>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5" name="Freeform 125"/>
          <p:cNvSpPr>
            <a:spLocks/>
          </p:cNvSpPr>
          <p:nvPr/>
        </p:nvSpPr>
        <p:spPr bwMode="auto">
          <a:xfrm>
            <a:off x="7230045" y="5431088"/>
            <a:ext cx="1066800" cy="914400"/>
          </a:xfrm>
          <a:custGeom>
            <a:avLst/>
            <a:gdLst>
              <a:gd name="T0" fmla="*/ 0 w 672"/>
              <a:gd name="T1" fmla="*/ 0 h 576"/>
              <a:gd name="T2" fmla="*/ 528 w 672"/>
              <a:gd name="T3" fmla="*/ 192 h 576"/>
              <a:gd name="T4" fmla="*/ 672 w 672"/>
              <a:gd name="T5" fmla="*/ 576 h 576"/>
            </a:gdLst>
            <a:ahLst/>
            <a:cxnLst>
              <a:cxn ang="0">
                <a:pos x="T0" y="T1"/>
              </a:cxn>
              <a:cxn ang="0">
                <a:pos x="T2" y="T3"/>
              </a:cxn>
              <a:cxn ang="0">
                <a:pos x="T4" y="T5"/>
              </a:cxn>
            </a:cxnLst>
            <a:rect l="0" t="0" r="r" b="b"/>
            <a:pathLst>
              <a:path w="672" h="576">
                <a:moveTo>
                  <a:pt x="0" y="0"/>
                </a:moveTo>
                <a:cubicBezTo>
                  <a:pt x="208" y="48"/>
                  <a:pt x="416" y="96"/>
                  <a:pt x="528" y="192"/>
                </a:cubicBezTo>
                <a:cubicBezTo>
                  <a:pt x="640" y="288"/>
                  <a:pt x="656" y="432"/>
                  <a:pt x="672" y="576"/>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46" name="Freeform 126"/>
          <p:cNvSpPr>
            <a:spLocks/>
          </p:cNvSpPr>
          <p:nvPr/>
        </p:nvSpPr>
        <p:spPr bwMode="auto">
          <a:xfrm>
            <a:off x="7709470" y="5202488"/>
            <a:ext cx="635000" cy="1219200"/>
          </a:xfrm>
          <a:custGeom>
            <a:avLst/>
            <a:gdLst>
              <a:gd name="T0" fmla="*/ 400 w 400"/>
              <a:gd name="T1" fmla="*/ 0 h 768"/>
              <a:gd name="T2" fmla="*/ 64 w 400"/>
              <a:gd name="T3" fmla="*/ 384 h 768"/>
              <a:gd name="T4" fmla="*/ 16 w 400"/>
              <a:gd name="T5" fmla="*/ 768 h 768"/>
            </a:gdLst>
            <a:ahLst/>
            <a:cxnLst>
              <a:cxn ang="0">
                <a:pos x="T0" y="T1"/>
              </a:cxn>
              <a:cxn ang="0">
                <a:pos x="T2" y="T3"/>
              </a:cxn>
              <a:cxn ang="0">
                <a:pos x="T4" y="T5"/>
              </a:cxn>
            </a:cxnLst>
            <a:rect l="0" t="0" r="r" b="b"/>
            <a:pathLst>
              <a:path w="400" h="768">
                <a:moveTo>
                  <a:pt x="400" y="0"/>
                </a:moveTo>
                <a:cubicBezTo>
                  <a:pt x="264" y="128"/>
                  <a:pt x="128" y="256"/>
                  <a:pt x="64" y="384"/>
                </a:cubicBezTo>
                <a:cubicBezTo>
                  <a:pt x="0" y="512"/>
                  <a:pt x="8" y="640"/>
                  <a:pt x="16" y="768"/>
                </a:cubicBezTo>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47" name="Text Box 127"/>
          <p:cNvSpPr txBox="1">
            <a:spLocks noChangeArrowheads="1"/>
          </p:cNvSpPr>
          <p:nvPr/>
        </p:nvSpPr>
        <p:spPr bwMode="auto">
          <a:xfrm>
            <a:off x="7658670" y="64978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(p,o)</a:t>
            </a:r>
          </a:p>
        </p:txBody>
      </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24</a:t>
            </a:fld>
            <a:endParaRPr lang="en-US"/>
          </a:p>
        </p:txBody>
      </p:sp>
    </p:spTree>
    <p:extLst>
      <p:ext uri="{BB962C8B-B14F-4D97-AF65-F5344CB8AC3E}">
        <p14:creationId xmlns:p14="http://schemas.microsoft.com/office/powerpoint/2010/main" val="12975253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74" name="Rectangle 230"/>
          <p:cNvSpPr>
            <a:spLocks noGrp="1" noChangeArrowheads="1"/>
          </p:cNvSpPr>
          <p:nvPr>
            <p:ph type="title"/>
          </p:nvPr>
        </p:nvSpPr>
        <p:spPr/>
        <p:txBody>
          <a:bodyPr/>
          <a:lstStyle/>
          <a:p>
            <a:r>
              <a:rPr lang="en-US" dirty="0" err="1"/>
              <a:t>Thiết</a:t>
            </a:r>
            <a:r>
              <a:rPr lang="en-US" dirty="0"/>
              <a:t> </a:t>
            </a:r>
            <a:r>
              <a:rPr lang="en-US" dirty="0" err="1"/>
              <a:t>kế</a:t>
            </a:r>
            <a:r>
              <a:rPr lang="en-US" dirty="0"/>
              <a:t> </a:t>
            </a:r>
            <a:r>
              <a:rPr lang="en-US" dirty="0" err="1"/>
              <a:t>luận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cấp</a:t>
            </a:r>
            <a:r>
              <a:rPr lang="en-US" dirty="0"/>
              <a:t> </a:t>
            </a:r>
            <a:r>
              <a:rPr lang="en-US" dirty="0" err="1"/>
              <a:t>cao</a:t>
            </a:r>
            <a:endParaRPr lang="en-US" dirty="0"/>
          </a:p>
        </p:txBody>
      </p:sp>
      <p:sp>
        <p:nvSpPr>
          <p:cNvPr id="31975" name="Rectangle 231"/>
          <p:cNvSpPr>
            <a:spLocks noGrp="1" noChangeArrowheads="1"/>
          </p:cNvSpPr>
          <p:nvPr>
            <p:ph type="body" idx="1"/>
          </p:nvPr>
        </p:nvSpPr>
        <p:spPr/>
        <p:txBody>
          <a:bodyPr/>
          <a:lstStyle/>
          <a:p>
            <a:r>
              <a:rPr lang="en-US" dirty="0" err="1"/>
              <a:t>Dùng</a:t>
            </a:r>
            <a:r>
              <a:rPr lang="en-US" dirty="0"/>
              <a:t> </a:t>
            </a:r>
            <a:r>
              <a:rPr lang="en-US" dirty="0" err="1"/>
              <a:t>mối</a:t>
            </a:r>
            <a:r>
              <a:rPr lang="en-US" dirty="0"/>
              <a:t> </a:t>
            </a:r>
            <a:r>
              <a:rPr lang="en-US" dirty="0" err="1"/>
              <a:t>kết</a:t>
            </a:r>
            <a:r>
              <a:rPr lang="en-US" dirty="0"/>
              <a:t> </a:t>
            </a:r>
            <a:r>
              <a:rPr lang="en-US" dirty="0" err="1"/>
              <a:t>hợp</a:t>
            </a:r>
            <a:endParaRPr lang="en-US" dirty="0"/>
          </a:p>
          <a:p>
            <a:pPr lvl="1"/>
            <a:r>
              <a:rPr lang="en-US" dirty="0" err="1"/>
              <a:t>Ví</a:t>
            </a:r>
            <a:r>
              <a:rPr lang="en-US" dirty="0"/>
              <a:t> </a:t>
            </a:r>
            <a:r>
              <a:rPr lang="en-US" dirty="0" err="1"/>
              <a:t>dụ</a:t>
            </a:r>
            <a:r>
              <a:rPr lang="en-US" dirty="0"/>
              <a:t>:</a:t>
            </a:r>
          </a:p>
          <a:p>
            <a:pPr lvl="1"/>
            <a:endParaRPr lang="en-US" dirty="0"/>
          </a:p>
        </p:txBody>
      </p:sp>
      <p:grpSp>
        <p:nvGrpSpPr>
          <p:cNvPr id="31816" name="Group 72"/>
          <p:cNvGrpSpPr>
            <a:grpSpLocks/>
          </p:cNvGrpSpPr>
          <p:nvPr/>
        </p:nvGrpSpPr>
        <p:grpSpPr bwMode="auto">
          <a:xfrm>
            <a:off x="570707" y="1496337"/>
            <a:ext cx="8469312" cy="2743200"/>
            <a:chOff x="288" y="720"/>
            <a:chExt cx="5335" cy="1964"/>
          </a:xfrm>
        </p:grpSpPr>
        <p:sp>
          <p:nvSpPr>
            <p:cNvPr id="31817" name="Rectangle 73"/>
            <p:cNvSpPr>
              <a:spLocks noChangeArrowheads="1"/>
            </p:cNvSpPr>
            <p:nvPr/>
          </p:nvSpPr>
          <p:spPr bwMode="auto">
            <a:xfrm>
              <a:off x="2112" y="1200"/>
              <a:ext cx="72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NHÂN VIÊN</a:t>
              </a:r>
            </a:p>
          </p:txBody>
        </p:sp>
        <p:sp>
          <p:nvSpPr>
            <p:cNvPr id="31818" name="AutoShape 74"/>
            <p:cNvSpPr>
              <a:spLocks noChangeArrowheads="1"/>
            </p:cNvSpPr>
            <p:nvPr/>
          </p:nvSpPr>
          <p:spPr bwMode="auto">
            <a:xfrm>
              <a:off x="3360" y="720"/>
              <a:ext cx="666"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Thuộc</a:t>
              </a:r>
            </a:p>
          </p:txBody>
        </p:sp>
        <p:sp>
          <p:nvSpPr>
            <p:cNvPr id="31819" name="Text Box 75"/>
            <p:cNvSpPr txBox="1">
              <a:spLocks noChangeArrowheads="1"/>
            </p:cNvSpPr>
            <p:nvPr/>
          </p:nvSpPr>
          <p:spPr bwMode="auto">
            <a:xfrm>
              <a:off x="2736" y="86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31820" name="Rectangle 76"/>
            <p:cNvSpPr>
              <a:spLocks noChangeArrowheads="1"/>
            </p:cNvSpPr>
            <p:nvPr/>
          </p:nvSpPr>
          <p:spPr bwMode="auto">
            <a:xfrm>
              <a:off x="1152" y="2448"/>
              <a:ext cx="816"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sz="1600">
                  <a:latin typeface="Calibri"/>
                  <a:cs typeface="Calibri"/>
                </a:rPr>
                <a:t>PHẦN MỀM</a:t>
              </a:r>
            </a:p>
          </p:txBody>
        </p:sp>
        <p:grpSp>
          <p:nvGrpSpPr>
            <p:cNvPr id="31821" name="Group 77"/>
            <p:cNvGrpSpPr>
              <a:grpSpLocks/>
            </p:cNvGrpSpPr>
            <p:nvPr/>
          </p:nvGrpSpPr>
          <p:grpSpPr bwMode="auto">
            <a:xfrm rot="2273943">
              <a:off x="3328" y="1995"/>
              <a:ext cx="423" cy="77"/>
              <a:chOff x="3600" y="6573"/>
              <a:chExt cx="915" cy="178"/>
            </a:xfrm>
          </p:grpSpPr>
          <p:sp>
            <p:nvSpPr>
              <p:cNvPr id="31822" name="Line 78"/>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23" name="Oval 79"/>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31824" name="Group 80"/>
            <p:cNvGrpSpPr>
              <a:grpSpLocks/>
            </p:cNvGrpSpPr>
            <p:nvPr/>
          </p:nvGrpSpPr>
          <p:grpSpPr bwMode="auto">
            <a:xfrm rot="10800000">
              <a:off x="1776" y="1200"/>
              <a:ext cx="339" cy="77"/>
              <a:chOff x="9000" y="9829"/>
              <a:chExt cx="736" cy="178"/>
            </a:xfrm>
          </p:grpSpPr>
          <p:sp>
            <p:nvSpPr>
              <p:cNvPr id="31825" name="Line 8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26" name="Oval 82"/>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31827" name="Group 83"/>
            <p:cNvGrpSpPr>
              <a:grpSpLocks/>
            </p:cNvGrpSpPr>
            <p:nvPr/>
          </p:nvGrpSpPr>
          <p:grpSpPr bwMode="auto">
            <a:xfrm rot="10800000">
              <a:off x="1776" y="1313"/>
              <a:ext cx="339" cy="79"/>
              <a:chOff x="9000" y="9829"/>
              <a:chExt cx="736" cy="178"/>
            </a:xfrm>
          </p:grpSpPr>
          <p:sp>
            <p:nvSpPr>
              <p:cNvPr id="31828" name="Line 8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29" name="Oval 8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830" name="Text Box 86"/>
            <p:cNvSpPr txBox="1">
              <a:spLocks noChangeArrowheads="1"/>
            </p:cNvSpPr>
            <p:nvPr/>
          </p:nvSpPr>
          <p:spPr bwMode="auto">
            <a:xfrm>
              <a:off x="1248" y="1152"/>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NV</a:t>
              </a:r>
            </a:p>
          </p:txBody>
        </p:sp>
        <p:sp>
          <p:nvSpPr>
            <p:cNvPr id="31831" name="Text Box 87"/>
            <p:cNvSpPr txBox="1">
              <a:spLocks noChangeArrowheads="1"/>
            </p:cNvSpPr>
            <p:nvPr/>
          </p:nvSpPr>
          <p:spPr bwMode="auto">
            <a:xfrm>
              <a:off x="1120" y="1274"/>
              <a:ext cx="60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NV</a:t>
              </a:r>
            </a:p>
          </p:txBody>
        </p:sp>
        <p:sp>
          <p:nvSpPr>
            <p:cNvPr id="31832" name="Text Box 88"/>
            <p:cNvSpPr txBox="1">
              <a:spLocks noChangeArrowheads="1"/>
            </p:cNvSpPr>
            <p:nvPr/>
          </p:nvSpPr>
          <p:spPr bwMode="auto">
            <a:xfrm>
              <a:off x="3744" y="206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SLượng NV trực thuộc</a:t>
              </a:r>
            </a:p>
          </p:txBody>
        </p:sp>
        <p:sp>
          <p:nvSpPr>
            <p:cNvPr id="31833" name="Text Box 89"/>
            <p:cNvSpPr txBox="1">
              <a:spLocks noChangeArrowheads="1"/>
            </p:cNvSpPr>
            <p:nvPr/>
          </p:nvSpPr>
          <p:spPr bwMode="auto">
            <a:xfrm>
              <a:off x="2160" y="2112"/>
              <a:ext cx="51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Kỹ năng</a:t>
              </a:r>
            </a:p>
          </p:txBody>
        </p:sp>
        <p:sp>
          <p:nvSpPr>
            <p:cNvPr id="31834" name="Text Box 90"/>
            <p:cNvSpPr txBox="1">
              <a:spLocks noChangeArrowheads="1"/>
            </p:cNvSpPr>
            <p:nvPr/>
          </p:nvSpPr>
          <p:spPr bwMode="auto">
            <a:xfrm>
              <a:off x="2880" y="2064"/>
              <a:ext cx="60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Chuyên ngành</a:t>
              </a:r>
            </a:p>
          </p:txBody>
        </p:sp>
        <p:sp>
          <p:nvSpPr>
            <p:cNvPr id="31835" name="Rectangle 91"/>
            <p:cNvSpPr>
              <a:spLocks noChangeArrowheads="1"/>
            </p:cNvSpPr>
            <p:nvPr/>
          </p:nvSpPr>
          <p:spPr bwMode="auto">
            <a:xfrm>
              <a:off x="4464" y="1200"/>
              <a:ext cx="72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BỘ PHẬN</a:t>
              </a:r>
            </a:p>
          </p:txBody>
        </p:sp>
        <p:sp>
          <p:nvSpPr>
            <p:cNvPr id="31836" name="Rectangle 92"/>
            <p:cNvSpPr>
              <a:spLocks noChangeArrowheads="1"/>
            </p:cNvSpPr>
            <p:nvPr/>
          </p:nvSpPr>
          <p:spPr bwMode="auto">
            <a:xfrm>
              <a:off x="1200" y="1680"/>
              <a:ext cx="72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THƯ KÝ</a:t>
              </a:r>
            </a:p>
          </p:txBody>
        </p:sp>
        <p:sp>
          <p:nvSpPr>
            <p:cNvPr id="31837" name="Rectangle 93"/>
            <p:cNvSpPr>
              <a:spLocks noChangeArrowheads="1"/>
            </p:cNvSpPr>
            <p:nvPr/>
          </p:nvSpPr>
          <p:spPr bwMode="auto">
            <a:xfrm>
              <a:off x="2208" y="1680"/>
              <a:ext cx="72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KỸ SƯ</a:t>
              </a:r>
            </a:p>
          </p:txBody>
        </p:sp>
        <p:sp>
          <p:nvSpPr>
            <p:cNvPr id="31838" name="Rectangle 94"/>
            <p:cNvSpPr>
              <a:spLocks noChangeArrowheads="1"/>
            </p:cNvSpPr>
            <p:nvPr/>
          </p:nvSpPr>
          <p:spPr bwMode="auto">
            <a:xfrm>
              <a:off x="3168" y="1680"/>
              <a:ext cx="72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NV QLÝ</a:t>
              </a:r>
            </a:p>
          </p:txBody>
        </p:sp>
        <p:grpSp>
          <p:nvGrpSpPr>
            <p:cNvPr id="31839" name="Group 95"/>
            <p:cNvGrpSpPr>
              <a:grpSpLocks/>
            </p:cNvGrpSpPr>
            <p:nvPr/>
          </p:nvGrpSpPr>
          <p:grpSpPr bwMode="auto">
            <a:xfrm>
              <a:off x="1584" y="1440"/>
              <a:ext cx="1920" cy="240"/>
              <a:chOff x="1488" y="1824"/>
              <a:chExt cx="1920" cy="240"/>
            </a:xfrm>
          </p:grpSpPr>
          <p:sp>
            <p:nvSpPr>
              <p:cNvPr id="31840" name="Line 96"/>
              <p:cNvSpPr>
                <a:spLocks noChangeShapeType="1"/>
              </p:cNvSpPr>
              <p:nvPr/>
            </p:nvSpPr>
            <p:spPr bwMode="auto">
              <a:xfrm>
                <a:off x="1488" y="1920"/>
                <a:ext cx="19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41" name="Line 97"/>
              <p:cNvSpPr>
                <a:spLocks noChangeShapeType="1"/>
              </p:cNvSpPr>
              <p:nvPr/>
            </p:nvSpPr>
            <p:spPr bwMode="auto">
              <a:xfrm>
                <a:off x="148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42" name="Line 98"/>
              <p:cNvSpPr>
                <a:spLocks noChangeShapeType="1"/>
              </p:cNvSpPr>
              <p:nvPr/>
            </p:nvSpPr>
            <p:spPr bwMode="auto">
              <a:xfrm>
                <a:off x="340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43" name="Line 99"/>
              <p:cNvSpPr>
                <a:spLocks noChangeShapeType="1"/>
              </p:cNvSpPr>
              <p:nvPr/>
            </p:nvSpPr>
            <p:spPr bwMode="auto">
              <a:xfrm flipV="1">
                <a:off x="2448" y="1824"/>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grpSp>
        <p:sp>
          <p:nvSpPr>
            <p:cNvPr id="31844" name="Text Box 100"/>
            <p:cNvSpPr txBox="1">
              <a:spLocks noChangeArrowheads="1"/>
            </p:cNvSpPr>
            <p:nvPr/>
          </p:nvSpPr>
          <p:spPr bwMode="auto">
            <a:xfrm>
              <a:off x="2307" y="1487"/>
              <a:ext cx="28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latin typeface="Calibri"/>
                  <a:cs typeface="Calibri"/>
                </a:rPr>
                <a:t>(t,e)</a:t>
              </a:r>
            </a:p>
          </p:txBody>
        </p:sp>
        <p:grpSp>
          <p:nvGrpSpPr>
            <p:cNvPr id="31845" name="Group 101"/>
            <p:cNvGrpSpPr>
              <a:grpSpLocks/>
            </p:cNvGrpSpPr>
            <p:nvPr/>
          </p:nvGrpSpPr>
          <p:grpSpPr bwMode="auto">
            <a:xfrm rot="2273943">
              <a:off x="2496" y="2016"/>
              <a:ext cx="423" cy="77"/>
              <a:chOff x="3600" y="6573"/>
              <a:chExt cx="915" cy="178"/>
            </a:xfrm>
          </p:grpSpPr>
          <p:sp>
            <p:nvSpPr>
              <p:cNvPr id="31846" name="Line 102"/>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47" name="Oval 103"/>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31848" name="Group 104"/>
            <p:cNvGrpSpPr>
              <a:grpSpLocks/>
            </p:cNvGrpSpPr>
            <p:nvPr/>
          </p:nvGrpSpPr>
          <p:grpSpPr bwMode="auto">
            <a:xfrm rot="2273943">
              <a:off x="1776" y="2016"/>
              <a:ext cx="423" cy="77"/>
              <a:chOff x="3600" y="6573"/>
              <a:chExt cx="915" cy="178"/>
            </a:xfrm>
          </p:grpSpPr>
          <p:sp>
            <p:nvSpPr>
              <p:cNvPr id="31849" name="Line 105"/>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50" name="Oval 106"/>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851" name="Text Box 107"/>
            <p:cNvSpPr txBox="1">
              <a:spLocks noChangeArrowheads="1"/>
            </p:cNvSpPr>
            <p:nvPr/>
          </p:nvSpPr>
          <p:spPr bwMode="auto">
            <a:xfrm>
              <a:off x="1975" y="1969"/>
              <a:ext cx="299"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chemeClr val="bg2"/>
                  </a:solidFill>
                  <a:latin typeface="Calibri"/>
                  <a:cs typeface="Calibri"/>
                </a:rPr>
                <a:t>(0,n)</a:t>
              </a:r>
            </a:p>
          </p:txBody>
        </p:sp>
        <p:sp>
          <p:nvSpPr>
            <p:cNvPr id="31852" name="AutoShape 108"/>
            <p:cNvSpPr>
              <a:spLocks noChangeArrowheads="1"/>
            </p:cNvSpPr>
            <p:nvPr/>
          </p:nvSpPr>
          <p:spPr bwMode="auto">
            <a:xfrm>
              <a:off x="3408" y="1152"/>
              <a:ext cx="666"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QLý</a:t>
              </a:r>
            </a:p>
          </p:txBody>
        </p:sp>
        <p:sp>
          <p:nvSpPr>
            <p:cNvPr id="31853" name="AutoShape 109"/>
            <p:cNvSpPr>
              <a:spLocks noChangeArrowheads="1"/>
            </p:cNvSpPr>
            <p:nvPr/>
          </p:nvSpPr>
          <p:spPr bwMode="auto">
            <a:xfrm>
              <a:off x="1104" y="2016"/>
              <a:ext cx="864"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Sử dụng</a:t>
              </a:r>
            </a:p>
          </p:txBody>
        </p:sp>
        <p:sp>
          <p:nvSpPr>
            <p:cNvPr id="31854" name="AutoShape 110"/>
            <p:cNvSpPr>
              <a:spLocks noChangeArrowheads="1"/>
            </p:cNvSpPr>
            <p:nvPr/>
          </p:nvSpPr>
          <p:spPr bwMode="auto">
            <a:xfrm>
              <a:off x="4272" y="1632"/>
              <a:ext cx="666"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Ptrách</a:t>
              </a:r>
            </a:p>
          </p:txBody>
        </p:sp>
        <p:sp>
          <p:nvSpPr>
            <p:cNvPr id="31855" name="Line 111"/>
            <p:cNvSpPr>
              <a:spLocks noChangeShapeType="1"/>
            </p:cNvSpPr>
            <p:nvPr/>
          </p:nvSpPr>
          <p:spPr bwMode="auto">
            <a:xfrm flipV="1">
              <a:off x="2496" y="903"/>
              <a:ext cx="864" cy="2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56" name="Line 112"/>
            <p:cNvSpPr>
              <a:spLocks noChangeShapeType="1"/>
            </p:cNvSpPr>
            <p:nvPr/>
          </p:nvSpPr>
          <p:spPr bwMode="auto">
            <a:xfrm>
              <a:off x="3987" y="864"/>
              <a:ext cx="72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57" name="Line 113"/>
            <p:cNvSpPr>
              <a:spLocks noChangeShapeType="1"/>
            </p:cNvSpPr>
            <p:nvPr/>
          </p:nvSpPr>
          <p:spPr bwMode="auto">
            <a:xfrm flipH="1">
              <a:off x="3696" y="1488"/>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58" name="Line 114"/>
            <p:cNvSpPr>
              <a:spLocks noChangeShapeType="1"/>
            </p:cNvSpPr>
            <p:nvPr/>
          </p:nvSpPr>
          <p:spPr bwMode="auto">
            <a:xfrm flipH="1">
              <a:off x="2832" y="1317"/>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59" name="Line 115"/>
            <p:cNvSpPr>
              <a:spLocks noChangeShapeType="1"/>
            </p:cNvSpPr>
            <p:nvPr/>
          </p:nvSpPr>
          <p:spPr bwMode="auto">
            <a:xfrm>
              <a:off x="3888" y="179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60" name="Line 116"/>
            <p:cNvSpPr>
              <a:spLocks noChangeShapeType="1"/>
            </p:cNvSpPr>
            <p:nvPr/>
          </p:nvSpPr>
          <p:spPr bwMode="auto">
            <a:xfrm flipH="1">
              <a:off x="4608" y="144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61" name="Line 117"/>
            <p:cNvSpPr>
              <a:spLocks noChangeShapeType="1"/>
            </p:cNvSpPr>
            <p:nvPr/>
          </p:nvSpPr>
          <p:spPr bwMode="auto">
            <a:xfrm>
              <a:off x="1536" y="192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62" name="Line 118"/>
            <p:cNvSpPr>
              <a:spLocks noChangeShapeType="1"/>
            </p:cNvSpPr>
            <p:nvPr/>
          </p:nvSpPr>
          <p:spPr bwMode="auto">
            <a:xfrm>
              <a:off x="1536" y="235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863" name="Text Box 119"/>
            <p:cNvSpPr txBox="1">
              <a:spLocks noChangeArrowheads="1"/>
            </p:cNvSpPr>
            <p:nvPr/>
          </p:nvSpPr>
          <p:spPr bwMode="auto">
            <a:xfrm>
              <a:off x="4368" y="91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31864" name="Text Box 120"/>
            <p:cNvSpPr txBox="1">
              <a:spLocks noChangeArrowheads="1"/>
            </p:cNvSpPr>
            <p:nvPr/>
          </p:nvSpPr>
          <p:spPr bwMode="auto">
            <a:xfrm>
              <a:off x="3744" y="1488"/>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31865" name="Text Box 121"/>
            <p:cNvSpPr txBox="1">
              <a:spLocks noChangeArrowheads="1"/>
            </p:cNvSpPr>
            <p:nvPr/>
          </p:nvSpPr>
          <p:spPr bwMode="auto">
            <a:xfrm>
              <a:off x="2880" y="115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31866" name="Text Box 122"/>
            <p:cNvSpPr txBox="1">
              <a:spLocks noChangeArrowheads="1"/>
            </p:cNvSpPr>
            <p:nvPr/>
          </p:nvSpPr>
          <p:spPr bwMode="auto">
            <a:xfrm>
              <a:off x="3936" y="182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31867" name="Text Box 123"/>
            <p:cNvSpPr txBox="1">
              <a:spLocks noChangeArrowheads="1"/>
            </p:cNvSpPr>
            <p:nvPr/>
          </p:nvSpPr>
          <p:spPr bwMode="auto">
            <a:xfrm>
              <a:off x="4752" y="1488"/>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31868" name="Text Box 124"/>
            <p:cNvSpPr txBox="1">
              <a:spLocks noChangeArrowheads="1"/>
            </p:cNvSpPr>
            <p:nvPr/>
          </p:nvSpPr>
          <p:spPr bwMode="auto">
            <a:xfrm>
              <a:off x="1584" y="1920"/>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31869" name="Text Box 125"/>
            <p:cNvSpPr txBox="1">
              <a:spLocks noChangeArrowheads="1"/>
            </p:cNvSpPr>
            <p:nvPr/>
          </p:nvSpPr>
          <p:spPr bwMode="auto">
            <a:xfrm>
              <a:off x="1584" y="230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nvGrpSpPr>
            <p:cNvPr id="31870" name="Group 126"/>
            <p:cNvGrpSpPr>
              <a:grpSpLocks/>
            </p:cNvGrpSpPr>
            <p:nvPr/>
          </p:nvGrpSpPr>
          <p:grpSpPr bwMode="auto">
            <a:xfrm rot="10800000">
              <a:off x="816" y="2431"/>
              <a:ext cx="339" cy="77"/>
              <a:chOff x="9000" y="9829"/>
              <a:chExt cx="736" cy="178"/>
            </a:xfrm>
          </p:grpSpPr>
          <p:sp>
            <p:nvSpPr>
              <p:cNvPr id="31871" name="Line 12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72" name="Oval 128"/>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31873" name="Group 129"/>
            <p:cNvGrpSpPr>
              <a:grpSpLocks/>
            </p:cNvGrpSpPr>
            <p:nvPr/>
          </p:nvGrpSpPr>
          <p:grpSpPr bwMode="auto">
            <a:xfrm rot="10800000">
              <a:off x="816" y="2544"/>
              <a:ext cx="339" cy="79"/>
              <a:chOff x="9000" y="9829"/>
              <a:chExt cx="736" cy="178"/>
            </a:xfrm>
          </p:grpSpPr>
          <p:sp>
            <p:nvSpPr>
              <p:cNvPr id="31874" name="Line 13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75" name="Oval 13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876" name="Text Box 132"/>
            <p:cNvSpPr txBox="1">
              <a:spLocks noChangeArrowheads="1"/>
            </p:cNvSpPr>
            <p:nvPr/>
          </p:nvSpPr>
          <p:spPr bwMode="auto">
            <a:xfrm>
              <a:off x="288" y="2383"/>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PM</a:t>
              </a:r>
            </a:p>
          </p:txBody>
        </p:sp>
        <p:sp>
          <p:nvSpPr>
            <p:cNvPr id="31877" name="Text Box 133"/>
            <p:cNvSpPr txBox="1">
              <a:spLocks noChangeArrowheads="1"/>
            </p:cNvSpPr>
            <p:nvPr/>
          </p:nvSpPr>
          <p:spPr bwMode="auto">
            <a:xfrm>
              <a:off x="288" y="2496"/>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PM</a:t>
              </a:r>
            </a:p>
          </p:txBody>
        </p:sp>
        <p:grpSp>
          <p:nvGrpSpPr>
            <p:cNvPr id="31878" name="Group 134"/>
            <p:cNvGrpSpPr>
              <a:grpSpLocks/>
            </p:cNvGrpSpPr>
            <p:nvPr/>
          </p:nvGrpSpPr>
          <p:grpSpPr bwMode="auto">
            <a:xfrm rot="-1764283">
              <a:off x="4800" y="1075"/>
              <a:ext cx="339" cy="77"/>
              <a:chOff x="9000" y="9829"/>
              <a:chExt cx="736" cy="178"/>
            </a:xfrm>
          </p:grpSpPr>
          <p:sp>
            <p:nvSpPr>
              <p:cNvPr id="31879" name="Line 13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80" name="Oval 136"/>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31881" name="Group 137"/>
            <p:cNvGrpSpPr>
              <a:grpSpLocks/>
            </p:cNvGrpSpPr>
            <p:nvPr/>
          </p:nvGrpSpPr>
          <p:grpSpPr bwMode="auto">
            <a:xfrm rot="2106254">
              <a:off x="4944" y="1488"/>
              <a:ext cx="339" cy="79"/>
              <a:chOff x="9000" y="9829"/>
              <a:chExt cx="736" cy="178"/>
            </a:xfrm>
          </p:grpSpPr>
          <p:sp>
            <p:nvSpPr>
              <p:cNvPr id="31882" name="Line 13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83" name="Oval 13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884" name="Text Box 140"/>
            <p:cNvSpPr txBox="1">
              <a:spLocks noChangeArrowheads="1"/>
            </p:cNvSpPr>
            <p:nvPr/>
          </p:nvSpPr>
          <p:spPr bwMode="auto">
            <a:xfrm>
              <a:off x="5136" y="960"/>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BP</a:t>
              </a:r>
            </a:p>
          </p:txBody>
        </p:sp>
        <p:sp>
          <p:nvSpPr>
            <p:cNvPr id="31885" name="Text Box 141"/>
            <p:cNvSpPr txBox="1">
              <a:spLocks noChangeArrowheads="1"/>
            </p:cNvSpPr>
            <p:nvPr/>
          </p:nvSpPr>
          <p:spPr bwMode="auto">
            <a:xfrm>
              <a:off x="5088" y="1632"/>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BP</a:t>
              </a:r>
            </a:p>
          </p:txBody>
        </p:sp>
      </p:grpSp>
      <p:grpSp>
        <p:nvGrpSpPr>
          <p:cNvPr id="2" name="Group 1"/>
          <p:cNvGrpSpPr/>
          <p:nvPr/>
        </p:nvGrpSpPr>
        <p:grpSpPr>
          <a:xfrm>
            <a:off x="505619" y="4315737"/>
            <a:ext cx="8469313" cy="2590800"/>
            <a:chOff x="457200" y="3810000"/>
            <a:chExt cx="8469313" cy="2590800"/>
          </a:xfrm>
        </p:grpSpPr>
        <p:sp>
          <p:nvSpPr>
            <p:cNvPr id="31887" name="Rectangle 143"/>
            <p:cNvSpPr>
              <a:spLocks noChangeArrowheads="1"/>
            </p:cNvSpPr>
            <p:nvPr/>
          </p:nvSpPr>
          <p:spPr bwMode="auto">
            <a:xfrm>
              <a:off x="3363913" y="3976688"/>
              <a:ext cx="1143000" cy="306387"/>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NHÂN VIÊN</a:t>
              </a:r>
            </a:p>
          </p:txBody>
        </p:sp>
        <p:sp>
          <p:nvSpPr>
            <p:cNvPr id="31888" name="AutoShape 144"/>
            <p:cNvSpPr>
              <a:spLocks noChangeArrowheads="1"/>
            </p:cNvSpPr>
            <p:nvPr/>
          </p:nvSpPr>
          <p:spPr bwMode="auto">
            <a:xfrm>
              <a:off x="5334000" y="3836988"/>
              <a:ext cx="1057275" cy="439737"/>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Thuộc</a:t>
              </a:r>
            </a:p>
          </p:txBody>
        </p:sp>
        <p:sp>
          <p:nvSpPr>
            <p:cNvPr id="31889" name="Text Box 145"/>
            <p:cNvSpPr txBox="1">
              <a:spLocks noChangeArrowheads="1"/>
            </p:cNvSpPr>
            <p:nvPr/>
          </p:nvSpPr>
          <p:spPr bwMode="auto">
            <a:xfrm>
              <a:off x="4506913" y="3906838"/>
              <a:ext cx="3968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31890" name="Rectangle 146"/>
            <p:cNvSpPr>
              <a:spLocks noChangeArrowheads="1"/>
            </p:cNvSpPr>
            <p:nvPr/>
          </p:nvSpPr>
          <p:spPr bwMode="auto">
            <a:xfrm>
              <a:off x="1828800" y="6092825"/>
              <a:ext cx="1295400" cy="30797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sz="1600">
                  <a:latin typeface="Calibri"/>
                  <a:cs typeface="Calibri"/>
                </a:rPr>
                <a:t>PHẦN MỀM</a:t>
              </a:r>
            </a:p>
          </p:txBody>
        </p:sp>
        <p:grpSp>
          <p:nvGrpSpPr>
            <p:cNvPr id="31891" name="Group 147"/>
            <p:cNvGrpSpPr>
              <a:grpSpLocks/>
            </p:cNvGrpSpPr>
            <p:nvPr/>
          </p:nvGrpSpPr>
          <p:grpSpPr bwMode="auto">
            <a:xfrm rot="2273943">
              <a:off x="5268913" y="5537200"/>
              <a:ext cx="671512" cy="101600"/>
              <a:chOff x="3600" y="6573"/>
              <a:chExt cx="915" cy="178"/>
            </a:xfrm>
          </p:grpSpPr>
          <p:sp>
            <p:nvSpPr>
              <p:cNvPr id="31892" name="Line 148"/>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93" name="Oval 149"/>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31894" name="Group 150"/>
            <p:cNvGrpSpPr>
              <a:grpSpLocks/>
            </p:cNvGrpSpPr>
            <p:nvPr/>
          </p:nvGrpSpPr>
          <p:grpSpPr bwMode="auto">
            <a:xfrm rot="10800000">
              <a:off x="2830513" y="3976688"/>
              <a:ext cx="538162" cy="100012"/>
              <a:chOff x="9000" y="9829"/>
              <a:chExt cx="736" cy="178"/>
            </a:xfrm>
          </p:grpSpPr>
          <p:sp>
            <p:nvSpPr>
              <p:cNvPr id="31895" name="Line 15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96" name="Oval 152"/>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31897" name="Group 153"/>
            <p:cNvGrpSpPr>
              <a:grpSpLocks/>
            </p:cNvGrpSpPr>
            <p:nvPr/>
          </p:nvGrpSpPr>
          <p:grpSpPr bwMode="auto">
            <a:xfrm rot="10800000">
              <a:off x="2830513" y="4122738"/>
              <a:ext cx="538162" cy="104775"/>
              <a:chOff x="9000" y="9829"/>
              <a:chExt cx="736" cy="178"/>
            </a:xfrm>
          </p:grpSpPr>
          <p:sp>
            <p:nvSpPr>
              <p:cNvPr id="31898" name="Line 15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899" name="Oval 15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900" name="Text Box 156"/>
            <p:cNvSpPr txBox="1">
              <a:spLocks noChangeArrowheads="1"/>
            </p:cNvSpPr>
            <p:nvPr/>
          </p:nvSpPr>
          <p:spPr bwMode="auto">
            <a:xfrm>
              <a:off x="1992313" y="3914775"/>
              <a:ext cx="7731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NV</a:t>
              </a:r>
            </a:p>
          </p:txBody>
        </p:sp>
        <p:sp>
          <p:nvSpPr>
            <p:cNvPr id="31901" name="Text Box 157"/>
            <p:cNvSpPr txBox="1">
              <a:spLocks noChangeArrowheads="1"/>
            </p:cNvSpPr>
            <p:nvPr/>
          </p:nvSpPr>
          <p:spPr bwMode="auto">
            <a:xfrm>
              <a:off x="1789113" y="4073525"/>
              <a:ext cx="965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NV</a:t>
              </a:r>
            </a:p>
          </p:txBody>
        </p:sp>
        <p:sp>
          <p:nvSpPr>
            <p:cNvPr id="31902" name="Text Box 158"/>
            <p:cNvSpPr txBox="1">
              <a:spLocks noChangeArrowheads="1"/>
            </p:cNvSpPr>
            <p:nvPr/>
          </p:nvSpPr>
          <p:spPr bwMode="auto">
            <a:xfrm>
              <a:off x="5943600" y="5591175"/>
              <a:ext cx="9906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SLượng NV trực thuộc</a:t>
              </a:r>
            </a:p>
          </p:txBody>
        </p:sp>
        <p:sp>
          <p:nvSpPr>
            <p:cNvPr id="31903" name="Text Box 159"/>
            <p:cNvSpPr txBox="1">
              <a:spLocks noChangeArrowheads="1"/>
            </p:cNvSpPr>
            <p:nvPr/>
          </p:nvSpPr>
          <p:spPr bwMode="auto">
            <a:xfrm>
              <a:off x="3429000" y="5654675"/>
              <a:ext cx="812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Kỹ năng</a:t>
              </a:r>
            </a:p>
          </p:txBody>
        </p:sp>
        <p:sp>
          <p:nvSpPr>
            <p:cNvPr id="31904" name="Text Box 160"/>
            <p:cNvSpPr txBox="1">
              <a:spLocks noChangeArrowheads="1"/>
            </p:cNvSpPr>
            <p:nvPr/>
          </p:nvSpPr>
          <p:spPr bwMode="auto">
            <a:xfrm>
              <a:off x="4572000" y="5591175"/>
              <a:ext cx="965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Chuyên ngành</a:t>
              </a:r>
            </a:p>
          </p:txBody>
        </p:sp>
        <p:sp>
          <p:nvSpPr>
            <p:cNvPr id="31905" name="Rectangle 161"/>
            <p:cNvSpPr>
              <a:spLocks noChangeArrowheads="1"/>
            </p:cNvSpPr>
            <p:nvPr/>
          </p:nvSpPr>
          <p:spPr bwMode="auto">
            <a:xfrm>
              <a:off x="7086600" y="4464050"/>
              <a:ext cx="1143000" cy="30797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BỘ PHẬN</a:t>
              </a:r>
            </a:p>
          </p:txBody>
        </p:sp>
        <p:sp>
          <p:nvSpPr>
            <p:cNvPr id="31906" name="Rectangle 162"/>
            <p:cNvSpPr>
              <a:spLocks noChangeArrowheads="1"/>
            </p:cNvSpPr>
            <p:nvPr/>
          </p:nvSpPr>
          <p:spPr bwMode="auto">
            <a:xfrm>
              <a:off x="1905000" y="5091113"/>
              <a:ext cx="1143000" cy="30797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THƯ KÝ</a:t>
              </a:r>
            </a:p>
          </p:txBody>
        </p:sp>
        <p:sp>
          <p:nvSpPr>
            <p:cNvPr id="31907" name="Rectangle 163"/>
            <p:cNvSpPr>
              <a:spLocks noChangeArrowheads="1"/>
            </p:cNvSpPr>
            <p:nvPr/>
          </p:nvSpPr>
          <p:spPr bwMode="auto">
            <a:xfrm>
              <a:off x="3505200" y="5091113"/>
              <a:ext cx="1143000" cy="30797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KỸ SƯ</a:t>
              </a:r>
            </a:p>
          </p:txBody>
        </p:sp>
        <p:sp>
          <p:nvSpPr>
            <p:cNvPr id="31908" name="Rectangle 164"/>
            <p:cNvSpPr>
              <a:spLocks noChangeArrowheads="1"/>
            </p:cNvSpPr>
            <p:nvPr/>
          </p:nvSpPr>
          <p:spPr bwMode="auto">
            <a:xfrm>
              <a:off x="5029200" y="5091113"/>
              <a:ext cx="1143000" cy="307975"/>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NV QLÝ</a:t>
              </a:r>
            </a:p>
          </p:txBody>
        </p:sp>
        <p:grpSp>
          <p:nvGrpSpPr>
            <p:cNvPr id="31915" name="Group 171"/>
            <p:cNvGrpSpPr>
              <a:grpSpLocks/>
            </p:cNvGrpSpPr>
            <p:nvPr/>
          </p:nvGrpSpPr>
          <p:grpSpPr bwMode="auto">
            <a:xfrm rot="2273943">
              <a:off x="3962400" y="5529263"/>
              <a:ext cx="671513" cy="101600"/>
              <a:chOff x="3600" y="6573"/>
              <a:chExt cx="915" cy="178"/>
            </a:xfrm>
          </p:grpSpPr>
          <p:sp>
            <p:nvSpPr>
              <p:cNvPr id="31916" name="Line 172"/>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917" name="Oval 173"/>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31918" name="Group 174"/>
            <p:cNvGrpSpPr>
              <a:grpSpLocks/>
            </p:cNvGrpSpPr>
            <p:nvPr/>
          </p:nvGrpSpPr>
          <p:grpSpPr bwMode="auto">
            <a:xfrm rot="2273943">
              <a:off x="2819400" y="5529263"/>
              <a:ext cx="671513" cy="101600"/>
              <a:chOff x="3600" y="6573"/>
              <a:chExt cx="915" cy="178"/>
            </a:xfrm>
          </p:grpSpPr>
          <p:sp>
            <p:nvSpPr>
              <p:cNvPr id="31919" name="Line 175"/>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920" name="Oval 176"/>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921" name="Text Box 177"/>
            <p:cNvSpPr txBox="1">
              <a:spLocks noChangeArrowheads="1"/>
            </p:cNvSpPr>
            <p:nvPr/>
          </p:nvSpPr>
          <p:spPr bwMode="auto">
            <a:xfrm>
              <a:off x="3135027" y="5467350"/>
              <a:ext cx="475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chemeClr val="bg2"/>
                  </a:solidFill>
                  <a:latin typeface="Calibri"/>
                  <a:cs typeface="Calibri"/>
                </a:rPr>
                <a:t>(0,n)</a:t>
              </a:r>
            </a:p>
          </p:txBody>
        </p:sp>
        <p:sp>
          <p:nvSpPr>
            <p:cNvPr id="31922" name="AutoShape 178"/>
            <p:cNvSpPr>
              <a:spLocks noChangeArrowheads="1"/>
            </p:cNvSpPr>
            <p:nvPr/>
          </p:nvSpPr>
          <p:spPr bwMode="auto">
            <a:xfrm>
              <a:off x="5410200" y="4402138"/>
              <a:ext cx="1057275" cy="436562"/>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QLý</a:t>
              </a:r>
            </a:p>
          </p:txBody>
        </p:sp>
        <p:sp>
          <p:nvSpPr>
            <p:cNvPr id="31923" name="AutoShape 179"/>
            <p:cNvSpPr>
              <a:spLocks noChangeArrowheads="1"/>
            </p:cNvSpPr>
            <p:nvPr/>
          </p:nvSpPr>
          <p:spPr bwMode="auto">
            <a:xfrm>
              <a:off x="1752600" y="5529263"/>
              <a:ext cx="1371600" cy="43815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Sử dụng</a:t>
              </a:r>
            </a:p>
          </p:txBody>
        </p:sp>
        <p:sp>
          <p:nvSpPr>
            <p:cNvPr id="31924" name="AutoShape 180"/>
            <p:cNvSpPr>
              <a:spLocks noChangeArrowheads="1"/>
            </p:cNvSpPr>
            <p:nvPr/>
          </p:nvSpPr>
          <p:spPr bwMode="auto">
            <a:xfrm>
              <a:off x="6781800" y="5027613"/>
              <a:ext cx="1057275" cy="439737"/>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Ptrách</a:t>
              </a:r>
            </a:p>
          </p:txBody>
        </p:sp>
        <p:sp>
          <p:nvSpPr>
            <p:cNvPr id="31925" name="Line 181"/>
            <p:cNvSpPr>
              <a:spLocks noChangeShapeType="1"/>
            </p:cNvSpPr>
            <p:nvPr/>
          </p:nvSpPr>
          <p:spPr bwMode="auto">
            <a:xfrm flipV="1">
              <a:off x="4506913" y="4075113"/>
              <a:ext cx="827087" cy="39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26" name="Line 182"/>
            <p:cNvSpPr>
              <a:spLocks noChangeShapeType="1"/>
            </p:cNvSpPr>
            <p:nvPr/>
          </p:nvSpPr>
          <p:spPr bwMode="auto">
            <a:xfrm>
              <a:off x="6329363" y="4025900"/>
              <a:ext cx="1143000" cy="438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27" name="Line 183"/>
            <p:cNvSpPr>
              <a:spLocks noChangeShapeType="1"/>
            </p:cNvSpPr>
            <p:nvPr/>
          </p:nvSpPr>
          <p:spPr bwMode="auto">
            <a:xfrm flipH="1">
              <a:off x="5867400" y="4838700"/>
              <a:ext cx="76200" cy="252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28" name="Line 184"/>
            <p:cNvSpPr>
              <a:spLocks noChangeShapeType="1"/>
            </p:cNvSpPr>
            <p:nvPr/>
          </p:nvSpPr>
          <p:spPr bwMode="auto">
            <a:xfrm flipH="1" flipV="1">
              <a:off x="4506913" y="4252913"/>
              <a:ext cx="903287" cy="363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29" name="Line 185"/>
            <p:cNvSpPr>
              <a:spLocks noChangeShapeType="1"/>
            </p:cNvSpPr>
            <p:nvPr/>
          </p:nvSpPr>
          <p:spPr bwMode="auto">
            <a:xfrm>
              <a:off x="6172200" y="5243513"/>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30" name="Line 186"/>
            <p:cNvSpPr>
              <a:spLocks noChangeShapeType="1"/>
            </p:cNvSpPr>
            <p:nvPr/>
          </p:nvSpPr>
          <p:spPr bwMode="auto">
            <a:xfrm flipH="1">
              <a:off x="7315200" y="4776788"/>
              <a:ext cx="381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31" name="Line 187"/>
            <p:cNvSpPr>
              <a:spLocks noChangeShapeType="1"/>
            </p:cNvSpPr>
            <p:nvPr/>
          </p:nvSpPr>
          <p:spPr bwMode="auto">
            <a:xfrm>
              <a:off x="2438400" y="5403850"/>
              <a:ext cx="0" cy="125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32" name="Line 188"/>
            <p:cNvSpPr>
              <a:spLocks noChangeShapeType="1"/>
            </p:cNvSpPr>
            <p:nvPr/>
          </p:nvSpPr>
          <p:spPr bwMode="auto">
            <a:xfrm>
              <a:off x="2438400" y="5967413"/>
              <a:ext cx="0" cy="125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33" name="Text Box 189"/>
            <p:cNvSpPr txBox="1">
              <a:spLocks noChangeArrowheads="1"/>
            </p:cNvSpPr>
            <p:nvPr/>
          </p:nvSpPr>
          <p:spPr bwMode="auto">
            <a:xfrm>
              <a:off x="6934200" y="4089400"/>
              <a:ext cx="396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31934" name="Text Box 190"/>
            <p:cNvSpPr txBox="1">
              <a:spLocks noChangeArrowheads="1"/>
            </p:cNvSpPr>
            <p:nvPr/>
          </p:nvSpPr>
          <p:spPr bwMode="auto">
            <a:xfrm>
              <a:off x="5943600" y="4838700"/>
              <a:ext cx="3968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31935" name="Text Box 191"/>
            <p:cNvSpPr txBox="1">
              <a:spLocks noChangeArrowheads="1"/>
            </p:cNvSpPr>
            <p:nvPr/>
          </p:nvSpPr>
          <p:spPr bwMode="auto">
            <a:xfrm>
              <a:off x="4887913" y="4252913"/>
              <a:ext cx="396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31936" name="Text Box 192"/>
            <p:cNvSpPr txBox="1">
              <a:spLocks noChangeArrowheads="1"/>
            </p:cNvSpPr>
            <p:nvPr/>
          </p:nvSpPr>
          <p:spPr bwMode="auto">
            <a:xfrm>
              <a:off x="6248400" y="5278438"/>
              <a:ext cx="3968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31937" name="Text Box 193"/>
            <p:cNvSpPr txBox="1">
              <a:spLocks noChangeArrowheads="1"/>
            </p:cNvSpPr>
            <p:nvPr/>
          </p:nvSpPr>
          <p:spPr bwMode="auto">
            <a:xfrm>
              <a:off x="7543800" y="4838700"/>
              <a:ext cx="3968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31938" name="Text Box 194"/>
            <p:cNvSpPr txBox="1">
              <a:spLocks noChangeArrowheads="1"/>
            </p:cNvSpPr>
            <p:nvPr/>
          </p:nvSpPr>
          <p:spPr bwMode="auto">
            <a:xfrm>
              <a:off x="2514600" y="5403850"/>
              <a:ext cx="3968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31939" name="Text Box 195"/>
            <p:cNvSpPr txBox="1">
              <a:spLocks noChangeArrowheads="1"/>
            </p:cNvSpPr>
            <p:nvPr/>
          </p:nvSpPr>
          <p:spPr bwMode="auto">
            <a:xfrm>
              <a:off x="2514600" y="5903913"/>
              <a:ext cx="3968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nvGrpSpPr>
            <p:cNvPr id="31940" name="Group 196"/>
            <p:cNvGrpSpPr>
              <a:grpSpLocks/>
            </p:cNvGrpSpPr>
            <p:nvPr/>
          </p:nvGrpSpPr>
          <p:grpSpPr bwMode="auto">
            <a:xfrm rot="10800000">
              <a:off x="1295400" y="6070600"/>
              <a:ext cx="538163" cy="100013"/>
              <a:chOff x="9000" y="9829"/>
              <a:chExt cx="736" cy="178"/>
            </a:xfrm>
          </p:grpSpPr>
          <p:sp>
            <p:nvSpPr>
              <p:cNvPr id="31941" name="Line 19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942" name="Oval 198"/>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31943" name="Group 199"/>
            <p:cNvGrpSpPr>
              <a:grpSpLocks/>
            </p:cNvGrpSpPr>
            <p:nvPr/>
          </p:nvGrpSpPr>
          <p:grpSpPr bwMode="auto">
            <a:xfrm rot="10800000">
              <a:off x="1295400" y="6218238"/>
              <a:ext cx="538163" cy="103187"/>
              <a:chOff x="9000" y="9829"/>
              <a:chExt cx="736" cy="178"/>
            </a:xfrm>
          </p:grpSpPr>
          <p:sp>
            <p:nvSpPr>
              <p:cNvPr id="31944" name="Line 20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945" name="Oval 20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946" name="Text Box 202"/>
            <p:cNvSpPr txBox="1">
              <a:spLocks noChangeArrowheads="1"/>
            </p:cNvSpPr>
            <p:nvPr/>
          </p:nvSpPr>
          <p:spPr bwMode="auto">
            <a:xfrm>
              <a:off x="457200" y="6008688"/>
              <a:ext cx="7731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PM</a:t>
              </a:r>
            </a:p>
          </p:txBody>
        </p:sp>
        <p:sp>
          <p:nvSpPr>
            <p:cNvPr id="31947" name="Text Box 203"/>
            <p:cNvSpPr txBox="1">
              <a:spLocks noChangeArrowheads="1"/>
            </p:cNvSpPr>
            <p:nvPr/>
          </p:nvSpPr>
          <p:spPr bwMode="auto">
            <a:xfrm>
              <a:off x="457200" y="6154738"/>
              <a:ext cx="7731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PM</a:t>
              </a:r>
            </a:p>
          </p:txBody>
        </p:sp>
        <p:grpSp>
          <p:nvGrpSpPr>
            <p:cNvPr id="31948" name="Group 204"/>
            <p:cNvGrpSpPr>
              <a:grpSpLocks/>
            </p:cNvGrpSpPr>
            <p:nvPr/>
          </p:nvGrpSpPr>
          <p:grpSpPr bwMode="auto">
            <a:xfrm rot="19835717">
              <a:off x="7620000" y="4300538"/>
              <a:ext cx="538163" cy="101600"/>
              <a:chOff x="9000" y="9829"/>
              <a:chExt cx="736" cy="178"/>
            </a:xfrm>
          </p:grpSpPr>
          <p:sp>
            <p:nvSpPr>
              <p:cNvPr id="31949" name="Line 20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950" name="Oval 206"/>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31951" name="Group 207"/>
            <p:cNvGrpSpPr>
              <a:grpSpLocks/>
            </p:cNvGrpSpPr>
            <p:nvPr/>
          </p:nvGrpSpPr>
          <p:grpSpPr bwMode="auto">
            <a:xfrm rot="2106254">
              <a:off x="7848600" y="4838700"/>
              <a:ext cx="538163" cy="104775"/>
              <a:chOff x="9000" y="9829"/>
              <a:chExt cx="736" cy="178"/>
            </a:xfrm>
          </p:grpSpPr>
          <p:sp>
            <p:nvSpPr>
              <p:cNvPr id="31952" name="Line 20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31953" name="Oval 20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31954" name="Text Box 210"/>
            <p:cNvSpPr txBox="1">
              <a:spLocks noChangeArrowheads="1"/>
            </p:cNvSpPr>
            <p:nvPr/>
          </p:nvSpPr>
          <p:spPr bwMode="auto">
            <a:xfrm>
              <a:off x="8153400" y="4151313"/>
              <a:ext cx="7731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BP</a:t>
              </a:r>
            </a:p>
          </p:txBody>
        </p:sp>
        <p:sp>
          <p:nvSpPr>
            <p:cNvPr id="31955" name="Text Box 211"/>
            <p:cNvSpPr txBox="1">
              <a:spLocks noChangeArrowheads="1"/>
            </p:cNvSpPr>
            <p:nvPr/>
          </p:nvSpPr>
          <p:spPr bwMode="auto">
            <a:xfrm>
              <a:off x="8077200" y="5027613"/>
              <a:ext cx="7731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BP</a:t>
              </a:r>
            </a:p>
          </p:txBody>
        </p:sp>
        <p:sp>
          <p:nvSpPr>
            <p:cNvPr id="31956" name="AutoShape 212"/>
            <p:cNvSpPr>
              <a:spLocks noChangeArrowheads="1"/>
            </p:cNvSpPr>
            <p:nvPr/>
          </p:nvSpPr>
          <p:spPr bwMode="auto">
            <a:xfrm>
              <a:off x="1916113" y="4460875"/>
              <a:ext cx="1057275" cy="43815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Lq1</a:t>
              </a:r>
            </a:p>
          </p:txBody>
        </p:sp>
        <p:sp>
          <p:nvSpPr>
            <p:cNvPr id="31957" name="AutoShape 213"/>
            <p:cNvSpPr>
              <a:spLocks noChangeArrowheads="1"/>
            </p:cNvSpPr>
            <p:nvPr/>
          </p:nvSpPr>
          <p:spPr bwMode="auto">
            <a:xfrm>
              <a:off x="3135313" y="4460875"/>
              <a:ext cx="1057275" cy="43815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Lq2</a:t>
              </a:r>
            </a:p>
          </p:txBody>
        </p:sp>
        <p:sp>
          <p:nvSpPr>
            <p:cNvPr id="31958" name="AutoShape 214"/>
            <p:cNvSpPr>
              <a:spLocks noChangeArrowheads="1"/>
            </p:cNvSpPr>
            <p:nvPr/>
          </p:nvSpPr>
          <p:spPr bwMode="auto">
            <a:xfrm>
              <a:off x="4278313" y="4460875"/>
              <a:ext cx="1057275" cy="43815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Lq3</a:t>
              </a:r>
            </a:p>
          </p:txBody>
        </p:sp>
        <p:sp>
          <p:nvSpPr>
            <p:cNvPr id="31959" name="Line 215"/>
            <p:cNvSpPr>
              <a:spLocks noChangeShapeType="1"/>
            </p:cNvSpPr>
            <p:nvPr/>
          </p:nvSpPr>
          <p:spPr bwMode="auto">
            <a:xfrm flipH="1">
              <a:off x="2449513" y="4322763"/>
              <a:ext cx="914400" cy="138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60" name="Line 216"/>
            <p:cNvSpPr>
              <a:spLocks noChangeShapeType="1"/>
            </p:cNvSpPr>
            <p:nvPr/>
          </p:nvSpPr>
          <p:spPr bwMode="auto">
            <a:xfrm>
              <a:off x="2449513" y="4876800"/>
              <a:ext cx="0" cy="207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61" name="Line 217"/>
            <p:cNvSpPr>
              <a:spLocks noChangeShapeType="1"/>
            </p:cNvSpPr>
            <p:nvPr/>
          </p:nvSpPr>
          <p:spPr bwMode="auto">
            <a:xfrm>
              <a:off x="3668713" y="4322763"/>
              <a:ext cx="0" cy="138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62" name="Line 218"/>
            <p:cNvSpPr>
              <a:spLocks noChangeShapeType="1"/>
            </p:cNvSpPr>
            <p:nvPr/>
          </p:nvSpPr>
          <p:spPr bwMode="auto">
            <a:xfrm>
              <a:off x="3668713" y="4876800"/>
              <a:ext cx="0" cy="207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63" name="Line 219"/>
            <p:cNvSpPr>
              <a:spLocks noChangeShapeType="1"/>
            </p:cNvSpPr>
            <p:nvPr/>
          </p:nvSpPr>
          <p:spPr bwMode="auto">
            <a:xfrm>
              <a:off x="4202113" y="4322763"/>
              <a:ext cx="381000" cy="207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64" name="Line 220"/>
            <p:cNvSpPr>
              <a:spLocks noChangeShapeType="1"/>
            </p:cNvSpPr>
            <p:nvPr/>
          </p:nvSpPr>
          <p:spPr bwMode="auto">
            <a:xfrm>
              <a:off x="5040313" y="4806950"/>
              <a:ext cx="304800" cy="277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31965" name="Text Box 221"/>
            <p:cNvSpPr txBox="1">
              <a:spLocks noChangeArrowheads="1"/>
            </p:cNvSpPr>
            <p:nvPr/>
          </p:nvSpPr>
          <p:spPr bwMode="auto">
            <a:xfrm>
              <a:off x="4202113" y="4322763"/>
              <a:ext cx="396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31966" name="Text Box 222"/>
            <p:cNvSpPr txBox="1">
              <a:spLocks noChangeArrowheads="1"/>
            </p:cNvSpPr>
            <p:nvPr/>
          </p:nvSpPr>
          <p:spPr bwMode="auto">
            <a:xfrm>
              <a:off x="3516313" y="4322763"/>
              <a:ext cx="396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31967" name="Text Box 223"/>
            <p:cNvSpPr txBox="1">
              <a:spLocks noChangeArrowheads="1"/>
            </p:cNvSpPr>
            <p:nvPr/>
          </p:nvSpPr>
          <p:spPr bwMode="auto">
            <a:xfrm>
              <a:off x="2754313" y="4322763"/>
              <a:ext cx="396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31968" name="Text Box 224"/>
            <p:cNvSpPr txBox="1">
              <a:spLocks noChangeArrowheads="1"/>
            </p:cNvSpPr>
            <p:nvPr/>
          </p:nvSpPr>
          <p:spPr bwMode="auto">
            <a:xfrm>
              <a:off x="5116513" y="4806950"/>
              <a:ext cx="3968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31969" name="Text Box 225"/>
            <p:cNvSpPr txBox="1">
              <a:spLocks noChangeArrowheads="1"/>
            </p:cNvSpPr>
            <p:nvPr/>
          </p:nvSpPr>
          <p:spPr bwMode="auto">
            <a:xfrm>
              <a:off x="3744913" y="4876800"/>
              <a:ext cx="3968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31970" name="Text Box 226"/>
            <p:cNvSpPr txBox="1">
              <a:spLocks noChangeArrowheads="1"/>
            </p:cNvSpPr>
            <p:nvPr/>
          </p:nvSpPr>
          <p:spPr bwMode="auto">
            <a:xfrm>
              <a:off x="2525713" y="4876800"/>
              <a:ext cx="39687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31976" name="Line 232"/>
            <p:cNvSpPr>
              <a:spLocks noChangeShapeType="1"/>
            </p:cNvSpPr>
            <p:nvPr/>
          </p:nvSpPr>
          <p:spPr bwMode="auto">
            <a:xfrm>
              <a:off x="533400" y="3810000"/>
              <a:ext cx="8077200" cy="0"/>
            </a:xfrm>
            <a:prstGeom prst="line">
              <a:avLst/>
            </a:prstGeom>
            <a:noFill/>
            <a:ln w="12700">
              <a:solidFill>
                <a:srgbClr val="003366"/>
              </a:solidFill>
              <a:round/>
              <a:headEnd/>
              <a:tailEnd/>
            </a:ln>
            <a:effectLst>
              <a:outerShdw blurRad="63500" dist="38099" dir="2700000" algn="ctr" rotWithShape="0">
                <a:srgbClr val="003366">
                  <a:alpha val="50000"/>
                </a:srgbClr>
              </a:outerShdw>
            </a:effectLst>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25</a:t>
            </a:fld>
            <a:endParaRPr lang="en-US"/>
          </a:p>
        </p:txBody>
      </p:sp>
    </p:spTree>
    <p:extLst>
      <p:ext uri="{BB962C8B-B14F-4D97-AF65-F5344CB8AC3E}">
        <p14:creationId xmlns:p14="http://schemas.microsoft.com/office/powerpoint/2010/main" val="111846316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66" name="Rectangle 198"/>
          <p:cNvSpPr>
            <a:spLocks noGrp="1" noChangeArrowheads="1"/>
          </p:cNvSpPr>
          <p:nvPr>
            <p:ph type="title"/>
          </p:nvPr>
        </p:nvSpPr>
        <p:spPr/>
        <p:txBody>
          <a:bodyPr/>
          <a:lstStyle/>
          <a:p>
            <a:r>
              <a:rPr lang="en-US"/>
              <a:t>Thiết kế luận lý dữ liệu cấp cao</a:t>
            </a:r>
          </a:p>
        </p:txBody>
      </p:sp>
      <p:sp>
        <p:nvSpPr>
          <p:cNvPr id="32967" name="Rectangle 199"/>
          <p:cNvSpPr>
            <a:spLocks noGrp="1" noChangeArrowheads="1"/>
          </p:cNvSpPr>
          <p:nvPr>
            <p:ph type="body" idx="1"/>
          </p:nvPr>
        </p:nvSpPr>
        <p:spPr/>
        <p:txBody>
          <a:bodyPr/>
          <a:lstStyle/>
          <a:p>
            <a:r>
              <a:rPr lang="en-US"/>
              <a:t>Dùng mối kết hợp</a:t>
            </a:r>
          </a:p>
          <a:p>
            <a:pPr lvl="1"/>
            <a:r>
              <a:rPr lang="en-US"/>
              <a:t>Nhận xét</a:t>
            </a:r>
          </a:p>
          <a:p>
            <a:pPr lvl="1"/>
            <a:endParaRPr lang="en-US"/>
          </a:p>
        </p:txBody>
      </p:sp>
      <p:graphicFrame>
        <p:nvGraphicFramePr>
          <p:cNvPr id="32965" name="Group 197"/>
          <p:cNvGraphicFramePr>
            <a:graphicFrameLocks noGrp="1"/>
          </p:cNvGraphicFramePr>
          <p:nvPr>
            <p:ph sz="half" idx="4294967295"/>
            <p:extLst>
              <p:ext uri="{D42A27DB-BD31-4B8C-83A1-F6EECF244321}">
                <p14:modId xmlns:p14="http://schemas.microsoft.com/office/powerpoint/2010/main" val="3236513025"/>
              </p:ext>
            </p:extLst>
          </p:nvPr>
        </p:nvGraphicFramePr>
        <p:xfrm>
          <a:off x="712787" y="2565901"/>
          <a:ext cx="7704137" cy="3200400"/>
        </p:xfrm>
        <a:graphic>
          <a:graphicData uri="http://schemas.openxmlformats.org/drawingml/2006/table">
            <a:tbl>
              <a:tblPr firstRow="1">
                <a:tableStyleId>{FABFCF23-3B69-468F-B69F-88F6DE6A72F2}</a:tableStyleId>
              </a:tblPr>
              <a:tblGrid>
                <a:gridCol w="3760787"/>
                <a:gridCol w="3943350"/>
              </a:tblGrid>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32038" algn="l"/>
                        </a:tabLst>
                      </a:pPr>
                      <a:r>
                        <a:rPr kumimoji="0" lang="en-US" sz="1800" u="none" strike="noStrike" cap="none" normalizeH="0" baseline="0" dirty="0" err="1">
                          <a:ln>
                            <a:noFill/>
                          </a:ln>
                          <a:effectLst/>
                        </a:rPr>
                        <a:t>Ưu</a:t>
                      </a:r>
                      <a:r>
                        <a:rPr kumimoji="0" lang="en-US" sz="1800" u="none" strike="noStrike" cap="none" normalizeH="0" baseline="0" dirty="0">
                          <a:ln>
                            <a:noFill/>
                          </a:ln>
                          <a:effectLst/>
                        </a:rPr>
                        <a:t> </a:t>
                      </a:r>
                      <a:r>
                        <a:rPr kumimoji="0" lang="en-US" sz="1800" u="none" strike="noStrike" cap="none" normalizeH="0" baseline="0" dirty="0" err="1">
                          <a:ln>
                            <a:noFill/>
                          </a:ln>
                          <a:effectLst/>
                        </a:rPr>
                        <a:t>điểm</a:t>
                      </a:r>
                      <a:endParaRPr kumimoji="0" lang="en-US" sz="1800" b="0" i="0" u="none" strike="noStrike" cap="none" normalizeH="0" baseline="0" dirty="0">
                        <a:ln>
                          <a:noFill/>
                        </a:ln>
                        <a:solidFill>
                          <a:schemeClr val="accent4">
                            <a:lumMod val="50000"/>
                          </a:schemeClr>
                        </a:solidFill>
                        <a:effectLst/>
                        <a:latin typeface="+mn-lt"/>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332038" algn="l"/>
                        </a:tabLst>
                      </a:pPr>
                      <a:r>
                        <a:rPr kumimoji="0" lang="en-US" sz="1800" u="none" strike="noStrike" cap="none" normalizeH="0" baseline="0" dirty="0" err="1">
                          <a:ln>
                            <a:noFill/>
                          </a:ln>
                          <a:effectLst/>
                        </a:rPr>
                        <a:t>Khuyết</a:t>
                      </a:r>
                      <a:r>
                        <a:rPr kumimoji="0" lang="en-US" sz="1800" u="none" strike="noStrike" cap="none" normalizeH="0" baseline="0" dirty="0">
                          <a:ln>
                            <a:noFill/>
                          </a:ln>
                          <a:effectLst/>
                        </a:rPr>
                        <a:t> </a:t>
                      </a:r>
                      <a:r>
                        <a:rPr kumimoji="0" lang="en-US" sz="1800" u="none" strike="noStrike" cap="none" normalizeH="0" baseline="0" dirty="0" err="1">
                          <a:ln>
                            <a:noFill/>
                          </a:ln>
                          <a:effectLst/>
                        </a:rPr>
                        <a:t>điểm</a:t>
                      </a:r>
                      <a:endParaRPr kumimoji="0" lang="en-US" sz="1800" b="0" i="0" u="none" strike="noStrike" cap="none" normalizeH="0" baseline="0" dirty="0">
                        <a:ln>
                          <a:noFill/>
                        </a:ln>
                        <a:solidFill>
                          <a:schemeClr val="accent4">
                            <a:lumMod val="50000"/>
                          </a:schemeClr>
                        </a:solidFill>
                        <a:effectLst/>
                        <a:latin typeface="+mn-lt"/>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2720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800" u="none" strike="noStrike" cap="none" normalizeH="0" baseline="0" dirty="0">
                          <a:ln>
                            <a:noFill/>
                          </a:ln>
                          <a:effectLst>
                            <a:outerShdw blurRad="38100" dist="38100" dir="2700000" algn="tl">
                              <a:srgbClr val="DDDDDD"/>
                            </a:outerShdw>
                          </a:effectLst>
                        </a:rPr>
                        <a:t>Có </a:t>
                      </a:r>
                      <a:r>
                        <a:rPr kumimoji="0" lang="en-US" sz="1800" u="none" strike="noStrike" cap="none" normalizeH="0" baseline="0" dirty="0" err="1">
                          <a:ln>
                            <a:noFill/>
                          </a:ln>
                          <a:effectLst>
                            <a:outerShdw blurRad="38100" dist="38100" dir="2700000" algn="tl">
                              <a:srgbClr val="DDDDDD"/>
                            </a:outerShdw>
                          </a:effectLst>
                        </a:rPr>
                        <a:t>thê</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mô</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hình</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tất</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ca</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các</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loại</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cấu</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trúc</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tổng</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quát</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hóa</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toàn</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bô</a:t>
                      </a:r>
                      <a:r>
                        <a:rPr kumimoji="0" lang="en-US" sz="1800" u="none" strike="noStrike" cap="none" normalizeH="0" baseline="0" dirty="0">
                          <a:ln>
                            <a:noFill/>
                          </a:ln>
                          <a:effectLst>
                            <a:outerShdw blurRad="38100" dist="38100" dir="2700000" algn="tl">
                              <a:srgbClr val="DDDDDD"/>
                            </a:outerShdw>
                          </a:effectLst>
                        </a:rPr>
                        <a:t>̣ / </a:t>
                      </a:r>
                      <a:r>
                        <a:rPr kumimoji="0" lang="en-US" sz="1800" u="none" strike="noStrike" cap="none" normalizeH="0" baseline="0" dirty="0" err="1">
                          <a:ln>
                            <a:noFill/>
                          </a:ln>
                          <a:effectLst>
                            <a:outerShdw blurRad="38100" dist="38100" dir="2700000" algn="tl">
                              <a:srgbClr val="DDDDDD"/>
                            </a:outerShdw>
                          </a:effectLst>
                        </a:rPr>
                        <a:t>bán</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phần</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va</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chồng</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chéo</a:t>
                      </a:r>
                      <a:r>
                        <a:rPr kumimoji="0" lang="en-US" sz="1800" u="none" strike="noStrike" cap="none" normalizeH="0" baseline="0" dirty="0">
                          <a:ln>
                            <a:noFill/>
                          </a:ln>
                          <a:effectLst>
                            <a:outerShdw blurRad="38100" dist="38100" dir="2700000" algn="tl">
                              <a:srgbClr val="DDDDDD"/>
                            </a:outerShdw>
                          </a:effectLst>
                        </a:rPr>
                        <a:t> / </a:t>
                      </a:r>
                      <a:r>
                        <a:rPr kumimoji="0" lang="en-US" sz="1800" u="none" strike="noStrike" cap="none" normalizeH="0" baseline="0" dirty="0" err="1">
                          <a:ln>
                            <a:noFill/>
                          </a:ln>
                          <a:effectLst>
                            <a:outerShdw blurRad="38100" dist="38100" dir="2700000" algn="tl">
                              <a:srgbClr val="DDDDDD"/>
                            </a:outerShdw>
                          </a:effectLst>
                        </a:rPr>
                        <a:t>riêng</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biệt</a:t>
                      </a:r>
                      <a:endParaRPr kumimoji="0" lang="en-US" sz="1800" b="0" i="0" u="none" strike="noStrike" cap="none" normalizeH="0" baseline="0" dirty="0">
                        <a:ln>
                          <a:noFill/>
                        </a:ln>
                        <a:solidFill>
                          <a:srgbClr val="04620F"/>
                        </a:solidFill>
                        <a:effectLst>
                          <a:outerShdw blurRad="38100" dist="38100" dir="2700000" algn="tl">
                            <a:srgbClr val="DDDDDD"/>
                          </a:outerShdw>
                        </a:effectLst>
                        <a:latin typeface="+mn-lt"/>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800" u="none" strike="noStrike" cap="none" normalizeH="0" baseline="0" dirty="0" err="1">
                          <a:ln>
                            <a:noFill/>
                          </a:ln>
                          <a:effectLst>
                            <a:outerShdw blurRad="38100" dist="38100" dir="2700000" algn="tl">
                              <a:srgbClr val="DDDDDD"/>
                            </a:outerShdw>
                          </a:effectLst>
                        </a:rPr>
                        <a:t>Lược</a:t>
                      </a:r>
                      <a:r>
                        <a:rPr kumimoji="0" lang="en-US" sz="1800" u="none" strike="noStrike" cap="none" normalizeH="0" baseline="0" dirty="0">
                          <a:ln>
                            <a:noFill/>
                          </a:ln>
                          <a:effectLst>
                            <a:outerShdw blurRad="38100" dist="38100" dir="2700000" algn="tl">
                              <a:srgbClr val="DDDDDD"/>
                            </a:outerShdw>
                          </a:effectLst>
                        </a:rPr>
                        <a:t> đồ̀ </a:t>
                      </a:r>
                      <a:r>
                        <a:rPr kumimoji="0" lang="en-US" sz="1800" u="none" strike="noStrike" cap="none" normalizeH="0" baseline="0" dirty="0" err="1">
                          <a:ln>
                            <a:noFill/>
                          </a:ln>
                          <a:effectLst>
                            <a:outerShdw blurRad="38100" dist="38100" dir="2700000" algn="tl">
                              <a:srgbClr val="DDDDDD"/>
                            </a:outerShdw>
                          </a:effectLst>
                        </a:rPr>
                        <a:t>kết</a:t>
                      </a:r>
                      <a:r>
                        <a:rPr kumimoji="0" lang="en-US" sz="1800" u="none" strike="noStrike" cap="none" normalizeH="0" baseline="0" dirty="0">
                          <a:ln>
                            <a:noFill/>
                          </a:ln>
                          <a:effectLst>
                            <a:outerShdw blurRad="38100" dist="38100" dir="2700000" algn="tl">
                              <a:srgbClr val="DDDDDD"/>
                            </a:outerShdw>
                          </a:effectLst>
                        </a:rPr>
                        <a:t> quả </a:t>
                      </a:r>
                      <a:r>
                        <a:rPr kumimoji="0" lang="en-US" sz="1800" u="none" strike="noStrike" cap="none" normalizeH="0" baseline="0" dirty="0" err="1">
                          <a:ln>
                            <a:noFill/>
                          </a:ln>
                          <a:effectLst>
                            <a:outerShdw blurRad="38100" dist="38100" dir="2700000" algn="tl">
                              <a:srgbClr val="DDDDDD"/>
                            </a:outerShdw>
                          </a:effectLst>
                        </a:rPr>
                        <a:t>kha</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phức</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tạp</a:t>
                      </a:r>
                      <a:r>
                        <a:rPr kumimoji="0" lang="en-US" sz="1800" u="none" strike="noStrike" cap="none" normalizeH="0" baseline="0" dirty="0">
                          <a:ln>
                            <a:noFill/>
                          </a:ln>
                          <a:effectLst>
                            <a:outerShdw blurRad="38100" dist="38100" dir="2700000" algn="tl">
                              <a:srgbClr val="DDDDDD"/>
                            </a:outerShdw>
                          </a:effectLst>
                        </a:rPr>
                        <a:t>. Ví dụ </a:t>
                      </a:r>
                      <a:r>
                        <a:rPr kumimoji="0" lang="en-US" sz="1800" u="none" strike="noStrike" cap="none" normalizeH="0" baseline="0" dirty="0" err="1">
                          <a:ln>
                            <a:noFill/>
                          </a:ln>
                          <a:effectLst>
                            <a:outerShdw blurRad="38100" dist="38100" dir="2700000" algn="tl">
                              <a:srgbClr val="DDDDDD"/>
                            </a:outerShdw>
                          </a:effectLst>
                        </a:rPr>
                        <a:t>như</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thêm</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một</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thê</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hiện</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cho</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một</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thực</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thê</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tập</a:t>
                      </a:r>
                      <a:r>
                        <a:rPr kumimoji="0" lang="en-US" sz="1800" u="none" strike="noStrike" cap="none" normalizeH="0" baseline="0" dirty="0">
                          <a:ln>
                            <a:noFill/>
                          </a:ln>
                          <a:effectLst>
                            <a:outerShdw blurRad="38100" dist="38100" dir="2700000" algn="tl">
                              <a:srgbClr val="DDDDDD"/>
                            </a:outerShdw>
                          </a:effectLst>
                        </a:rPr>
                        <a:t> con </a:t>
                      </a:r>
                      <a:r>
                        <a:rPr kumimoji="0" lang="en-US" sz="1800" u="none" strike="noStrike" cap="none" normalizeH="0" baseline="0" dirty="0" err="1">
                          <a:ln>
                            <a:noFill/>
                          </a:ln>
                          <a:effectLst>
                            <a:outerShdw blurRad="38100" dist="38100" dir="2700000" algn="tl">
                              <a:srgbClr val="DDDDDD"/>
                            </a:outerShdw>
                          </a:effectLst>
                        </a:rPr>
                        <a:t>phải</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thêm</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mới</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một</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thê</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hiện</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cho</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quan</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hê</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va</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một</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thê</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hiện</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cho</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thực</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thê</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tổng</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quát</a:t>
                      </a:r>
                      <a:r>
                        <a:rPr kumimoji="0" lang="en-US" sz="1800" u="none" strike="noStrike" cap="none" normalizeH="0" baseline="0" dirty="0">
                          <a:ln>
                            <a:noFill/>
                          </a:ln>
                          <a:effectLst>
                            <a:outerShdw blurRad="38100" dist="38100" dir="2700000" algn="tl">
                              <a:srgbClr val="DDDDDD"/>
                            </a:outerShdw>
                          </a:effectLst>
                        </a:rPr>
                        <a:t> </a:t>
                      </a:r>
                      <a:r>
                        <a:rPr kumimoji="0" lang="en-US" sz="1800" u="none" strike="noStrike" cap="none" normalizeH="0" baseline="0" dirty="0" err="1">
                          <a:ln>
                            <a:noFill/>
                          </a:ln>
                          <a:effectLst>
                            <a:outerShdw blurRad="38100" dist="38100" dir="2700000" algn="tl">
                              <a:srgbClr val="DDDDDD"/>
                            </a:outerShdw>
                          </a:effectLst>
                        </a:rPr>
                        <a:t>hóa</a:t>
                      </a:r>
                      <a:endParaRPr kumimoji="0" lang="en-US" sz="1800" b="0" i="0" u="none" strike="noStrike" cap="none" normalizeH="0" baseline="0" dirty="0">
                        <a:ln>
                          <a:noFill/>
                        </a:ln>
                        <a:solidFill>
                          <a:srgbClr val="04620F"/>
                        </a:solidFill>
                        <a:effectLst>
                          <a:outerShdw blurRad="38100" dist="38100" dir="2700000" algn="tl">
                            <a:srgbClr val="DDDDDD"/>
                          </a:outerShdw>
                        </a:effectLst>
                        <a:latin typeface="+mn-lt"/>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191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r>
                        <a:rPr kumimoji="0" lang="en-US" sz="1800" u="none" strike="noStrike" cap="none" normalizeH="0" baseline="0">
                          <a:ln>
                            <a:noFill/>
                          </a:ln>
                          <a:effectLst>
                            <a:outerShdw blurRad="38100" dist="38100" dir="2700000" algn="tl">
                              <a:srgbClr val="DDDDDD"/>
                            </a:outerShdw>
                          </a:effectLst>
                        </a:rPr>
                        <a:t>Rất uyển chuyển khi thay đổi yêu cầu của ứng dụng</a:t>
                      </a:r>
                      <a:endParaRPr kumimoji="0" lang="en-US" sz="1800" b="0" i="0" u="none" strike="noStrike" cap="none" normalizeH="0" baseline="0">
                        <a:ln>
                          <a:noFill/>
                        </a:ln>
                        <a:solidFill>
                          <a:srgbClr val="04620F"/>
                        </a:solidFill>
                        <a:effectLst>
                          <a:outerShdw blurRad="38100" dist="38100" dir="2700000" algn="tl">
                            <a:srgbClr val="DDDDDD"/>
                          </a:outerShdw>
                        </a:effectLst>
                        <a:latin typeface="+mn-lt"/>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332038" algn="l"/>
                        </a:tabLst>
                      </a:pPr>
                      <a:endParaRPr kumimoji="0" lang="en-US" sz="1800" b="0" i="0" u="none" strike="noStrike" cap="none" normalizeH="0" baseline="0" dirty="0">
                        <a:ln>
                          <a:noFill/>
                        </a:ln>
                        <a:solidFill>
                          <a:srgbClr val="04620F"/>
                        </a:solidFill>
                        <a:effectLst>
                          <a:outerShdw blurRad="38100" dist="38100" dir="2700000" algn="tl">
                            <a:srgbClr val="DDDDDD"/>
                          </a:outerShdw>
                        </a:effectLst>
                        <a:latin typeface="+mn-lt"/>
                        <a:ea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26</a:t>
            </a:fld>
            <a:endParaRPr lang="en-US"/>
          </a:p>
        </p:txBody>
      </p:sp>
    </p:spTree>
    <p:extLst>
      <p:ext uri="{BB962C8B-B14F-4D97-AF65-F5344CB8AC3E}">
        <p14:creationId xmlns:p14="http://schemas.microsoft.com/office/powerpoint/2010/main" val="248380476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1" name="Rectangle 19"/>
          <p:cNvSpPr>
            <a:spLocks noGrp="1" noChangeArrowheads="1"/>
          </p:cNvSpPr>
          <p:nvPr>
            <p:ph type="title"/>
          </p:nvPr>
        </p:nvSpPr>
        <p:spPr/>
        <p:txBody>
          <a:bodyPr/>
          <a:lstStyle/>
          <a:p>
            <a:r>
              <a:rPr lang="en-US"/>
              <a:t>Thiết kế luận lý dữ liệu cấp thấp</a:t>
            </a:r>
          </a:p>
        </p:txBody>
      </p:sp>
      <p:sp>
        <p:nvSpPr>
          <p:cNvPr id="33812" name="Rectangle 20"/>
          <p:cNvSpPr>
            <a:spLocks noGrp="1" noChangeArrowheads="1"/>
          </p:cNvSpPr>
          <p:nvPr>
            <p:ph type="body" idx="1"/>
          </p:nvPr>
        </p:nvSpPr>
        <p:spPr/>
        <p:txBody>
          <a:bodyPr/>
          <a:lstStyle/>
          <a:p>
            <a:r>
              <a:rPr lang="en-US" u="sng">
                <a:solidFill>
                  <a:srgbClr val="AD4BAA"/>
                </a:solidFill>
              </a:rPr>
              <a:t>Bước 1</a:t>
            </a:r>
            <a:r>
              <a:rPr lang="en-US"/>
              <a:t>: Chuẩn bị chuyển đổi</a:t>
            </a:r>
          </a:p>
          <a:p>
            <a:pPr lvl="1"/>
            <a:r>
              <a:rPr lang="en-US"/>
              <a:t>Loại bỏ định danh bên ngòai</a:t>
            </a:r>
          </a:p>
          <a:p>
            <a:pPr lvl="1"/>
            <a:r>
              <a:rPr lang="en-US"/>
              <a:t>Loại bỏ thuộc tính đa trị và thuộc tính kết hợp</a:t>
            </a:r>
          </a:p>
          <a:p>
            <a:r>
              <a:rPr lang="en-US" u="sng">
                <a:solidFill>
                  <a:srgbClr val="AD4BAA"/>
                </a:solidFill>
              </a:rPr>
              <a:t>Bước 2</a:t>
            </a:r>
            <a:r>
              <a:rPr lang="en-US"/>
              <a:t>: Chuyển đổi từ mô hình thực thể - kết hợp sang mô hình quan hệ</a:t>
            </a:r>
          </a:p>
          <a:p>
            <a:pPr lvl="1"/>
            <a:endParaRPr lang="en-US"/>
          </a:p>
          <a:p>
            <a:pPr lvl="1"/>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27</a:t>
            </a:fld>
            <a:endParaRPr lang="en-US"/>
          </a:p>
        </p:txBody>
      </p:sp>
    </p:spTree>
    <p:extLst>
      <p:ext uri="{BB962C8B-B14F-4D97-AF65-F5344CB8AC3E}">
        <p14:creationId xmlns:p14="http://schemas.microsoft.com/office/powerpoint/2010/main" val="4548779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74" name="Rectangle 58"/>
          <p:cNvSpPr>
            <a:spLocks noGrp="1" noChangeArrowheads="1"/>
          </p:cNvSpPr>
          <p:nvPr>
            <p:ph type="title"/>
          </p:nvPr>
        </p:nvSpPr>
        <p:spPr/>
        <p:txBody>
          <a:bodyPr/>
          <a:lstStyle/>
          <a:p>
            <a:r>
              <a:rPr lang="en-US"/>
              <a:t>Thiết kế luận lý dữ liệu cấp thấp</a:t>
            </a:r>
          </a:p>
        </p:txBody>
      </p:sp>
      <p:sp>
        <p:nvSpPr>
          <p:cNvPr id="34875" name="Rectangle 59"/>
          <p:cNvSpPr>
            <a:spLocks noGrp="1" noChangeArrowheads="1"/>
          </p:cNvSpPr>
          <p:nvPr>
            <p:ph type="body" idx="1"/>
          </p:nvPr>
        </p:nvSpPr>
        <p:spPr/>
        <p:txBody>
          <a:bodyPr/>
          <a:lstStyle/>
          <a:p>
            <a:r>
              <a:rPr lang="en-US" dirty="0" err="1"/>
              <a:t>Loại</a:t>
            </a:r>
            <a:r>
              <a:rPr lang="en-US" dirty="0"/>
              <a:t> </a:t>
            </a:r>
            <a:r>
              <a:rPr lang="en-US" dirty="0" err="1"/>
              <a:t>bỏ</a:t>
            </a:r>
            <a:r>
              <a:rPr lang="en-US" dirty="0"/>
              <a:t> </a:t>
            </a:r>
            <a:r>
              <a:rPr lang="en-US" dirty="0" err="1"/>
              <a:t>định</a:t>
            </a:r>
            <a:r>
              <a:rPr lang="en-US" dirty="0"/>
              <a:t> </a:t>
            </a:r>
            <a:r>
              <a:rPr lang="en-US" dirty="0" err="1"/>
              <a:t>danh</a:t>
            </a:r>
            <a:r>
              <a:rPr lang="en-US" dirty="0"/>
              <a:t> </a:t>
            </a:r>
            <a:r>
              <a:rPr lang="en-US" dirty="0" err="1"/>
              <a:t>bên</a:t>
            </a:r>
            <a:r>
              <a:rPr lang="en-US" dirty="0"/>
              <a:t> </a:t>
            </a:r>
            <a:r>
              <a:rPr lang="en-US" dirty="0" err="1"/>
              <a:t>ngoài</a:t>
            </a:r>
            <a:endParaRPr lang="en-US" dirty="0"/>
          </a:p>
          <a:p>
            <a:pPr lvl="1"/>
            <a:endParaRPr lang="en-US" dirty="0"/>
          </a:p>
          <a:p>
            <a:pPr lvl="1"/>
            <a:endParaRPr lang="en-US" dirty="0"/>
          </a:p>
        </p:txBody>
      </p:sp>
      <p:grpSp>
        <p:nvGrpSpPr>
          <p:cNvPr id="2" name="Group 1"/>
          <p:cNvGrpSpPr/>
          <p:nvPr/>
        </p:nvGrpSpPr>
        <p:grpSpPr>
          <a:xfrm>
            <a:off x="2050770" y="2246944"/>
            <a:ext cx="1676400" cy="2133600"/>
            <a:chOff x="1981200" y="1828800"/>
            <a:chExt cx="1676400" cy="2133600"/>
          </a:xfrm>
        </p:grpSpPr>
        <p:sp>
          <p:nvSpPr>
            <p:cNvPr id="34820" name="Rectangle 4"/>
            <p:cNvSpPr>
              <a:spLocks noChangeArrowheads="1"/>
            </p:cNvSpPr>
            <p:nvPr/>
          </p:nvSpPr>
          <p:spPr bwMode="auto">
            <a:xfrm>
              <a:off x="1981200" y="19050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grpSp>
          <p:nvGrpSpPr>
            <p:cNvPr id="34821" name="Group 5"/>
            <p:cNvGrpSpPr>
              <a:grpSpLocks/>
            </p:cNvGrpSpPr>
            <p:nvPr/>
          </p:nvGrpSpPr>
          <p:grpSpPr bwMode="auto">
            <a:xfrm>
              <a:off x="2670175" y="1873250"/>
              <a:ext cx="538163" cy="125413"/>
              <a:chOff x="9000" y="9829"/>
              <a:chExt cx="736" cy="178"/>
            </a:xfrm>
          </p:grpSpPr>
          <p:sp>
            <p:nvSpPr>
              <p:cNvPr id="34822" name="Line 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23" name="Oval 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4824" name="Text Box 8"/>
            <p:cNvSpPr txBox="1">
              <a:spLocks noChangeArrowheads="1"/>
            </p:cNvSpPr>
            <p:nvPr/>
          </p:nvSpPr>
          <p:spPr bwMode="auto">
            <a:xfrm>
              <a:off x="3276600" y="1828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34825" name="Group 9"/>
            <p:cNvGrpSpPr>
              <a:grpSpLocks/>
            </p:cNvGrpSpPr>
            <p:nvPr/>
          </p:nvGrpSpPr>
          <p:grpSpPr bwMode="auto">
            <a:xfrm>
              <a:off x="2667000" y="2133600"/>
              <a:ext cx="538163" cy="125413"/>
              <a:chOff x="9000" y="9829"/>
              <a:chExt cx="736" cy="178"/>
            </a:xfrm>
          </p:grpSpPr>
          <p:sp>
            <p:nvSpPr>
              <p:cNvPr id="34826" name="Line 1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27" name="Oval 1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4828" name="Text Box 12"/>
            <p:cNvSpPr txBox="1">
              <a:spLocks noChangeArrowheads="1"/>
            </p:cNvSpPr>
            <p:nvPr/>
          </p:nvSpPr>
          <p:spPr bwMode="auto">
            <a:xfrm>
              <a:off x="3276600" y="2057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34829" name="Rectangle 13"/>
            <p:cNvSpPr>
              <a:spLocks noChangeArrowheads="1"/>
            </p:cNvSpPr>
            <p:nvPr/>
          </p:nvSpPr>
          <p:spPr bwMode="auto">
            <a:xfrm>
              <a:off x="1981200" y="35052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grpSp>
          <p:nvGrpSpPr>
            <p:cNvPr id="34830" name="Group 14"/>
            <p:cNvGrpSpPr>
              <a:grpSpLocks/>
            </p:cNvGrpSpPr>
            <p:nvPr/>
          </p:nvGrpSpPr>
          <p:grpSpPr bwMode="auto">
            <a:xfrm>
              <a:off x="2670175" y="3473450"/>
              <a:ext cx="538163" cy="125413"/>
              <a:chOff x="9000" y="9829"/>
              <a:chExt cx="736" cy="178"/>
            </a:xfrm>
          </p:grpSpPr>
          <p:sp>
            <p:nvSpPr>
              <p:cNvPr id="34831" name="Line 1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32" name="Oval 16"/>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34833" name="Text Box 17"/>
            <p:cNvSpPr txBox="1">
              <a:spLocks noChangeArrowheads="1"/>
            </p:cNvSpPr>
            <p:nvPr/>
          </p:nvSpPr>
          <p:spPr bwMode="auto">
            <a:xfrm>
              <a:off x="3276600" y="3429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grpSp>
          <p:nvGrpSpPr>
            <p:cNvPr id="34834" name="Group 18"/>
            <p:cNvGrpSpPr>
              <a:grpSpLocks/>
            </p:cNvGrpSpPr>
            <p:nvPr/>
          </p:nvGrpSpPr>
          <p:grpSpPr bwMode="auto">
            <a:xfrm>
              <a:off x="2667000" y="3733800"/>
              <a:ext cx="538163" cy="125413"/>
              <a:chOff x="9000" y="9829"/>
              <a:chExt cx="736" cy="178"/>
            </a:xfrm>
          </p:grpSpPr>
          <p:sp>
            <p:nvSpPr>
              <p:cNvPr id="34835" name="Line 1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36" name="Oval 2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4837" name="Text Box 21"/>
            <p:cNvSpPr txBox="1">
              <a:spLocks noChangeArrowheads="1"/>
            </p:cNvSpPr>
            <p:nvPr/>
          </p:nvSpPr>
          <p:spPr bwMode="auto">
            <a:xfrm>
              <a:off x="3276600" y="36576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D</a:t>
              </a:r>
              <a:endParaRPr lang="en-US" sz="1400"/>
            </a:p>
          </p:txBody>
        </p:sp>
        <p:sp>
          <p:nvSpPr>
            <p:cNvPr id="34838" name="AutoShape 22"/>
            <p:cNvSpPr>
              <a:spLocks noChangeArrowheads="1"/>
            </p:cNvSpPr>
            <p:nvPr/>
          </p:nvSpPr>
          <p:spPr bwMode="auto">
            <a:xfrm>
              <a:off x="2057400" y="26670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34839" name="Line 23"/>
            <p:cNvSpPr>
              <a:spLocks noChangeShapeType="1"/>
            </p:cNvSpPr>
            <p:nvPr/>
          </p:nvSpPr>
          <p:spPr bwMode="auto">
            <a:xfrm>
              <a:off x="2362200" y="2286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4840" name="Line 24"/>
            <p:cNvSpPr>
              <a:spLocks noChangeShapeType="1"/>
            </p:cNvSpPr>
            <p:nvPr/>
          </p:nvSpPr>
          <p:spPr bwMode="auto">
            <a:xfrm>
              <a:off x="23622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4841" name="Text Box 25"/>
            <p:cNvSpPr txBox="1">
              <a:spLocks noChangeArrowheads="1"/>
            </p:cNvSpPr>
            <p:nvPr/>
          </p:nvSpPr>
          <p:spPr bwMode="auto">
            <a:xfrm>
              <a:off x="1981200" y="22860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dirty="0">
                  <a:solidFill>
                    <a:srgbClr val="0033CC"/>
                  </a:solidFill>
                  <a:cs typeface="Times New Roman" charset="0"/>
                </a:rPr>
                <a:t>(1,1)</a:t>
              </a:r>
              <a:endParaRPr lang="en-US" sz="1400" dirty="0">
                <a:solidFill>
                  <a:srgbClr val="0033CC"/>
                </a:solidFill>
              </a:endParaRPr>
            </a:p>
          </p:txBody>
        </p:sp>
        <p:sp>
          <p:nvSpPr>
            <p:cNvPr id="34842" name="Freeform 26"/>
            <p:cNvSpPr>
              <a:spLocks/>
            </p:cNvSpPr>
            <p:nvPr/>
          </p:nvSpPr>
          <p:spPr bwMode="auto">
            <a:xfrm>
              <a:off x="2133600" y="2057400"/>
              <a:ext cx="762000" cy="546100"/>
            </a:xfrm>
            <a:custGeom>
              <a:avLst/>
              <a:gdLst>
                <a:gd name="T0" fmla="*/ 480 w 480"/>
                <a:gd name="T1" fmla="*/ 0 h 344"/>
                <a:gd name="T2" fmla="*/ 336 w 480"/>
                <a:gd name="T3" fmla="*/ 288 h 344"/>
                <a:gd name="T4" fmla="*/ 0 w 480"/>
                <a:gd name="T5" fmla="*/ 336 h 344"/>
              </a:gdLst>
              <a:ahLst/>
              <a:cxnLst>
                <a:cxn ang="0">
                  <a:pos x="T0" y="T1"/>
                </a:cxn>
                <a:cxn ang="0">
                  <a:pos x="T2" y="T3"/>
                </a:cxn>
                <a:cxn ang="0">
                  <a:pos x="T4" y="T5"/>
                </a:cxn>
              </a:cxnLst>
              <a:rect l="0" t="0" r="r" b="b"/>
              <a:pathLst>
                <a:path w="480" h="344">
                  <a:moveTo>
                    <a:pt x="480" y="0"/>
                  </a:moveTo>
                  <a:cubicBezTo>
                    <a:pt x="448" y="116"/>
                    <a:pt x="416" y="232"/>
                    <a:pt x="336" y="288"/>
                  </a:cubicBezTo>
                  <a:cubicBezTo>
                    <a:pt x="256" y="344"/>
                    <a:pt x="128" y="340"/>
                    <a:pt x="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4846" name="Oval 30"/>
            <p:cNvSpPr>
              <a:spLocks noChangeArrowheads="1"/>
            </p:cNvSpPr>
            <p:nvPr/>
          </p:nvSpPr>
          <p:spPr bwMode="auto">
            <a:xfrm>
              <a:off x="1981200" y="2514600"/>
              <a:ext cx="131763" cy="125413"/>
            </a:xfrm>
            <a:prstGeom prst="ellipse">
              <a:avLst/>
            </a:prstGeom>
            <a:solidFill>
              <a:schemeClr val="bg2"/>
            </a:solidFill>
            <a:ln w="9525">
              <a:solidFill>
                <a:srgbClr val="000000"/>
              </a:solidFill>
              <a:round/>
              <a:headEnd/>
              <a:tailEnd/>
            </a:ln>
          </p:spPr>
          <p:txBody>
            <a:bodyPr/>
            <a:lstStyle/>
            <a:p>
              <a:pPr algn="ctr"/>
              <a:endParaRPr lang="en-US"/>
            </a:p>
          </p:txBody>
        </p:sp>
      </p:grpSp>
      <p:grpSp>
        <p:nvGrpSpPr>
          <p:cNvPr id="3" name="Group 2"/>
          <p:cNvGrpSpPr/>
          <p:nvPr/>
        </p:nvGrpSpPr>
        <p:grpSpPr>
          <a:xfrm>
            <a:off x="5555970" y="2246944"/>
            <a:ext cx="1676400" cy="2133600"/>
            <a:chOff x="5486400" y="1828800"/>
            <a:chExt cx="1676400" cy="2133600"/>
          </a:xfrm>
        </p:grpSpPr>
        <p:sp>
          <p:nvSpPr>
            <p:cNvPr id="34847" name="Rectangle 31"/>
            <p:cNvSpPr>
              <a:spLocks noChangeArrowheads="1"/>
            </p:cNvSpPr>
            <p:nvPr/>
          </p:nvSpPr>
          <p:spPr bwMode="auto">
            <a:xfrm>
              <a:off x="5486400" y="19050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grpSp>
          <p:nvGrpSpPr>
            <p:cNvPr id="34848" name="Group 32"/>
            <p:cNvGrpSpPr>
              <a:grpSpLocks/>
            </p:cNvGrpSpPr>
            <p:nvPr/>
          </p:nvGrpSpPr>
          <p:grpSpPr bwMode="auto">
            <a:xfrm>
              <a:off x="6175375" y="1873250"/>
              <a:ext cx="538163" cy="125413"/>
              <a:chOff x="9000" y="9829"/>
              <a:chExt cx="736" cy="178"/>
            </a:xfrm>
          </p:grpSpPr>
          <p:sp>
            <p:nvSpPr>
              <p:cNvPr id="34849" name="Line 3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50" name="Oval 3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4851" name="Text Box 35"/>
            <p:cNvSpPr txBox="1">
              <a:spLocks noChangeArrowheads="1"/>
            </p:cNvSpPr>
            <p:nvPr/>
          </p:nvSpPr>
          <p:spPr bwMode="auto">
            <a:xfrm>
              <a:off x="6781800" y="1828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34852" name="Group 36"/>
            <p:cNvGrpSpPr>
              <a:grpSpLocks/>
            </p:cNvGrpSpPr>
            <p:nvPr/>
          </p:nvGrpSpPr>
          <p:grpSpPr bwMode="auto">
            <a:xfrm>
              <a:off x="6172200" y="2133600"/>
              <a:ext cx="538163" cy="125413"/>
              <a:chOff x="9000" y="9829"/>
              <a:chExt cx="736" cy="178"/>
            </a:xfrm>
          </p:grpSpPr>
          <p:sp>
            <p:nvSpPr>
              <p:cNvPr id="34853" name="Line 3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54" name="Oval 3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4855" name="Text Box 39"/>
            <p:cNvSpPr txBox="1">
              <a:spLocks noChangeArrowheads="1"/>
            </p:cNvSpPr>
            <p:nvPr/>
          </p:nvSpPr>
          <p:spPr bwMode="auto">
            <a:xfrm>
              <a:off x="6781800" y="2057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34856" name="Rectangle 40"/>
            <p:cNvSpPr>
              <a:spLocks noChangeArrowheads="1"/>
            </p:cNvSpPr>
            <p:nvPr/>
          </p:nvSpPr>
          <p:spPr bwMode="auto">
            <a:xfrm>
              <a:off x="5486400" y="35052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grpSp>
          <p:nvGrpSpPr>
            <p:cNvPr id="34857" name="Group 41"/>
            <p:cNvGrpSpPr>
              <a:grpSpLocks/>
            </p:cNvGrpSpPr>
            <p:nvPr/>
          </p:nvGrpSpPr>
          <p:grpSpPr bwMode="auto">
            <a:xfrm>
              <a:off x="6175375" y="3473450"/>
              <a:ext cx="538163" cy="125413"/>
              <a:chOff x="9000" y="9829"/>
              <a:chExt cx="736" cy="178"/>
            </a:xfrm>
          </p:grpSpPr>
          <p:sp>
            <p:nvSpPr>
              <p:cNvPr id="34858" name="Line 4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59" name="Oval 43"/>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34860" name="Text Box 44"/>
            <p:cNvSpPr txBox="1">
              <a:spLocks noChangeArrowheads="1"/>
            </p:cNvSpPr>
            <p:nvPr/>
          </p:nvSpPr>
          <p:spPr bwMode="auto">
            <a:xfrm>
              <a:off x="6781800" y="3429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grpSp>
          <p:nvGrpSpPr>
            <p:cNvPr id="34861" name="Group 45"/>
            <p:cNvGrpSpPr>
              <a:grpSpLocks/>
            </p:cNvGrpSpPr>
            <p:nvPr/>
          </p:nvGrpSpPr>
          <p:grpSpPr bwMode="auto">
            <a:xfrm>
              <a:off x="6172200" y="3733800"/>
              <a:ext cx="538163" cy="125413"/>
              <a:chOff x="9000" y="9829"/>
              <a:chExt cx="736" cy="178"/>
            </a:xfrm>
          </p:grpSpPr>
          <p:sp>
            <p:nvSpPr>
              <p:cNvPr id="34862" name="Line 4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63" name="Oval 4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4864" name="Text Box 48"/>
            <p:cNvSpPr txBox="1">
              <a:spLocks noChangeArrowheads="1"/>
            </p:cNvSpPr>
            <p:nvPr/>
          </p:nvSpPr>
          <p:spPr bwMode="auto">
            <a:xfrm>
              <a:off x="6781800" y="36576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D</a:t>
              </a:r>
              <a:endParaRPr lang="en-US" sz="1400"/>
            </a:p>
          </p:txBody>
        </p:sp>
        <p:grpSp>
          <p:nvGrpSpPr>
            <p:cNvPr id="34865" name="Group 49"/>
            <p:cNvGrpSpPr>
              <a:grpSpLocks/>
            </p:cNvGrpSpPr>
            <p:nvPr/>
          </p:nvGrpSpPr>
          <p:grpSpPr bwMode="auto">
            <a:xfrm rot="1489039">
              <a:off x="6172200" y="2286000"/>
              <a:ext cx="538163" cy="125413"/>
              <a:chOff x="9000" y="9829"/>
              <a:chExt cx="736" cy="178"/>
            </a:xfrm>
          </p:grpSpPr>
          <p:sp>
            <p:nvSpPr>
              <p:cNvPr id="34866" name="Line 5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67" name="Oval 5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sp>
          <p:nvSpPr>
            <p:cNvPr id="34868" name="Text Box 52"/>
            <p:cNvSpPr txBox="1">
              <a:spLocks noChangeArrowheads="1"/>
            </p:cNvSpPr>
            <p:nvPr/>
          </p:nvSpPr>
          <p:spPr bwMode="auto">
            <a:xfrm>
              <a:off x="6778625" y="23939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grpSp>
          <p:nvGrpSpPr>
            <p:cNvPr id="34869" name="Group 53"/>
            <p:cNvGrpSpPr>
              <a:grpSpLocks/>
            </p:cNvGrpSpPr>
            <p:nvPr/>
          </p:nvGrpSpPr>
          <p:grpSpPr bwMode="auto">
            <a:xfrm rot="6285397">
              <a:off x="6194425" y="2263775"/>
              <a:ext cx="538163" cy="125413"/>
              <a:chOff x="9000" y="9829"/>
              <a:chExt cx="736" cy="178"/>
            </a:xfrm>
          </p:grpSpPr>
          <p:sp>
            <p:nvSpPr>
              <p:cNvPr id="34870" name="Line 5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4871" name="Oval 55"/>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grpSp>
      <p:sp>
        <p:nvSpPr>
          <p:cNvPr id="34872" name="AutoShape 56"/>
          <p:cNvSpPr>
            <a:spLocks noChangeArrowheads="1"/>
          </p:cNvSpPr>
          <p:nvPr/>
        </p:nvSpPr>
        <p:spPr bwMode="auto">
          <a:xfrm>
            <a:off x="4108170" y="3085144"/>
            <a:ext cx="609600" cy="3048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73" name="Text Box 57"/>
          <p:cNvSpPr txBox="1">
            <a:spLocks noChangeArrowheads="1"/>
          </p:cNvSpPr>
          <p:nvPr/>
        </p:nvSpPr>
        <p:spPr bwMode="auto">
          <a:xfrm>
            <a:off x="685800" y="4711828"/>
            <a:ext cx="77120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2000" b="1" i="1" u="sng">
                <a:latin typeface="Calibri"/>
                <a:cs typeface="Calibri"/>
              </a:rPr>
              <a:t>Cách làm:</a:t>
            </a:r>
          </a:p>
          <a:p>
            <a:pPr algn="l" eaLnBrk="0" hangingPunct="0">
              <a:buFontTx/>
              <a:buChar char="-"/>
            </a:pPr>
            <a:r>
              <a:rPr lang="en-US" sz="2000" i="1">
                <a:latin typeface="Calibri"/>
                <a:cs typeface="Calibri"/>
              </a:rPr>
              <a:t> Lấy định danh của các thực thể thuộc thành phần định danh của thực thể đó kết hợp với thuộc tính định danh làm định danh của thực thể</a:t>
            </a:r>
          </a:p>
          <a:p>
            <a:pPr algn="l" eaLnBrk="0" hangingPunct="0">
              <a:buFontTx/>
              <a:buChar char="-"/>
            </a:pPr>
            <a:r>
              <a:rPr lang="en-US" sz="2000" i="1">
                <a:latin typeface="Calibri"/>
                <a:cs typeface="Calibri"/>
              </a:rPr>
              <a:t> Lọai bỏ mối kết hợp</a:t>
            </a:r>
          </a:p>
        </p:txBody>
      </p:sp>
      <p:sp>
        <p:nvSpPr>
          <p:cNvPr id="4" name="Footer Placeholder 3"/>
          <p:cNvSpPr>
            <a:spLocks noGrp="1"/>
          </p:cNvSpPr>
          <p:nvPr>
            <p:ph type="ftr" sz="quarter" idx="11"/>
          </p:nvPr>
        </p:nvSpPr>
        <p:spPr/>
        <p:txBody>
          <a:bodyPr/>
          <a:lstStyle/>
          <a:p>
            <a:r>
              <a:rPr lang="vi-VN" smtClean="0"/>
              <a:t>Chương 2 : Thiết kế Dữ liệu</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28</a:t>
            </a:fld>
            <a:endParaRPr lang="en-US"/>
          </a:p>
        </p:txBody>
      </p:sp>
    </p:spTree>
    <p:extLst>
      <p:ext uri="{BB962C8B-B14F-4D97-AF65-F5344CB8AC3E}">
        <p14:creationId xmlns:p14="http://schemas.microsoft.com/office/powerpoint/2010/main" val="5961830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00" name="Rectangle 160"/>
          <p:cNvSpPr>
            <a:spLocks noGrp="1" noChangeArrowheads="1"/>
          </p:cNvSpPr>
          <p:nvPr>
            <p:ph type="title"/>
          </p:nvPr>
        </p:nvSpPr>
        <p:spPr/>
        <p:txBody>
          <a:bodyPr/>
          <a:lstStyle/>
          <a:p>
            <a:r>
              <a:rPr lang="en-US"/>
              <a:t>Thiết kế luận lý dữ liệu cấp thấp</a:t>
            </a:r>
          </a:p>
        </p:txBody>
      </p:sp>
      <p:sp>
        <p:nvSpPr>
          <p:cNvPr id="36001" name="Rectangle 161"/>
          <p:cNvSpPr>
            <a:spLocks noGrp="1" noChangeArrowheads="1"/>
          </p:cNvSpPr>
          <p:nvPr>
            <p:ph type="body" idx="1"/>
          </p:nvPr>
        </p:nvSpPr>
        <p:spPr/>
        <p:txBody>
          <a:bodyPr/>
          <a:lstStyle/>
          <a:p>
            <a:r>
              <a:rPr lang="en-US" dirty="0" err="1"/>
              <a:t>Loại</a:t>
            </a:r>
            <a:r>
              <a:rPr lang="en-US" dirty="0"/>
              <a:t> </a:t>
            </a:r>
            <a:r>
              <a:rPr lang="en-US" dirty="0" err="1"/>
              <a:t>bỏ</a:t>
            </a:r>
            <a:r>
              <a:rPr lang="en-US" dirty="0"/>
              <a:t> </a:t>
            </a:r>
            <a:r>
              <a:rPr lang="en-US" dirty="0" err="1"/>
              <a:t>định</a:t>
            </a:r>
            <a:r>
              <a:rPr lang="en-US" dirty="0"/>
              <a:t> </a:t>
            </a:r>
            <a:r>
              <a:rPr lang="en-US" dirty="0" err="1"/>
              <a:t>danh</a:t>
            </a:r>
            <a:r>
              <a:rPr lang="en-US" dirty="0"/>
              <a:t> </a:t>
            </a:r>
            <a:r>
              <a:rPr lang="en-US" dirty="0" err="1"/>
              <a:t>bên</a:t>
            </a:r>
            <a:r>
              <a:rPr lang="en-US" dirty="0"/>
              <a:t> </a:t>
            </a:r>
            <a:r>
              <a:rPr lang="en-US" dirty="0" err="1"/>
              <a:t>ngoài</a:t>
            </a:r>
            <a:endParaRPr lang="en-US" dirty="0"/>
          </a:p>
          <a:p>
            <a:pPr lvl="1"/>
            <a:r>
              <a:rPr lang="en-US" dirty="0" err="1"/>
              <a:t>Ví</a:t>
            </a:r>
            <a:r>
              <a:rPr lang="en-US" dirty="0"/>
              <a:t> </a:t>
            </a:r>
            <a:r>
              <a:rPr lang="en-US" dirty="0" err="1"/>
              <a:t>dụ</a:t>
            </a:r>
            <a:r>
              <a:rPr lang="en-US" dirty="0"/>
              <a:t>:</a:t>
            </a:r>
          </a:p>
        </p:txBody>
      </p:sp>
      <p:grpSp>
        <p:nvGrpSpPr>
          <p:cNvPr id="3" name="Group 2"/>
          <p:cNvGrpSpPr/>
          <p:nvPr/>
        </p:nvGrpSpPr>
        <p:grpSpPr>
          <a:xfrm>
            <a:off x="872738" y="2716213"/>
            <a:ext cx="3124200" cy="2895600"/>
            <a:chOff x="762000" y="2362200"/>
            <a:chExt cx="3124200" cy="2895600"/>
          </a:xfrm>
        </p:grpSpPr>
        <p:sp>
          <p:nvSpPr>
            <p:cNvPr id="35899" name="Text Box 59"/>
            <p:cNvSpPr txBox="1">
              <a:spLocks noChangeArrowheads="1"/>
            </p:cNvSpPr>
            <p:nvPr/>
          </p:nvSpPr>
          <p:spPr bwMode="auto">
            <a:xfrm>
              <a:off x="2590800" y="2895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dirty="0" err="1">
                  <a:latin typeface="Calibri"/>
                  <a:cs typeface="Calibri"/>
                </a:rPr>
                <a:t>Diện</a:t>
              </a:r>
              <a:r>
                <a:rPr lang="en-US" sz="1400" b="1" dirty="0">
                  <a:latin typeface="Calibri"/>
                  <a:cs typeface="Calibri"/>
                </a:rPr>
                <a:t> </a:t>
              </a:r>
              <a:r>
                <a:rPr lang="en-US" sz="1400" b="1" dirty="0" err="1">
                  <a:latin typeface="Calibri"/>
                  <a:cs typeface="Calibri"/>
                </a:rPr>
                <a:t>tích</a:t>
              </a:r>
              <a:endParaRPr lang="en-US" sz="1400" b="1" dirty="0">
                <a:latin typeface="Calibri"/>
                <a:cs typeface="Calibri"/>
              </a:endParaRPr>
            </a:p>
          </p:txBody>
        </p:sp>
        <p:sp>
          <p:nvSpPr>
            <p:cNvPr id="35904" name="Text Box 64"/>
            <p:cNvSpPr txBox="1">
              <a:spLocks noChangeArrowheads="1"/>
            </p:cNvSpPr>
            <p:nvPr/>
          </p:nvSpPr>
          <p:spPr bwMode="auto">
            <a:xfrm>
              <a:off x="2590800" y="3124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Số phòng</a:t>
              </a:r>
            </a:p>
          </p:txBody>
        </p:sp>
        <p:sp>
          <p:nvSpPr>
            <p:cNvPr id="35908" name="Text Box 68"/>
            <p:cNvSpPr txBox="1">
              <a:spLocks noChangeArrowheads="1"/>
            </p:cNvSpPr>
            <p:nvPr/>
          </p:nvSpPr>
          <p:spPr bwMode="auto">
            <a:xfrm>
              <a:off x="2514600" y="2590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Lọai phòng</a:t>
              </a:r>
            </a:p>
          </p:txBody>
        </p:sp>
        <p:sp>
          <p:nvSpPr>
            <p:cNvPr id="35916" name="Text Box 76"/>
            <p:cNvSpPr txBox="1">
              <a:spLocks noChangeArrowheads="1"/>
            </p:cNvSpPr>
            <p:nvPr/>
          </p:nvSpPr>
          <p:spPr bwMode="auto">
            <a:xfrm>
              <a:off x="2590800" y="4267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Mã số TN</a:t>
              </a:r>
            </a:p>
          </p:txBody>
        </p:sp>
        <p:sp>
          <p:nvSpPr>
            <p:cNvPr id="35920" name="Text Box 80"/>
            <p:cNvSpPr txBox="1">
              <a:spLocks noChangeArrowheads="1"/>
            </p:cNvSpPr>
            <p:nvPr/>
          </p:nvSpPr>
          <p:spPr bwMode="auto">
            <a:xfrm>
              <a:off x="2590800" y="4495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Tên tòa nhà</a:t>
              </a:r>
            </a:p>
          </p:txBody>
        </p:sp>
        <p:sp>
          <p:nvSpPr>
            <p:cNvPr id="35924" name="Text Box 84"/>
            <p:cNvSpPr txBox="1">
              <a:spLocks noChangeArrowheads="1"/>
            </p:cNvSpPr>
            <p:nvPr/>
          </p:nvSpPr>
          <p:spPr bwMode="auto">
            <a:xfrm>
              <a:off x="2590800" y="4724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Địa chỉ</a:t>
              </a:r>
            </a:p>
          </p:txBody>
        </p:sp>
        <p:grpSp>
          <p:nvGrpSpPr>
            <p:cNvPr id="2" name="Group 1"/>
            <p:cNvGrpSpPr/>
            <p:nvPr/>
          </p:nvGrpSpPr>
          <p:grpSpPr>
            <a:xfrm>
              <a:off x="762000" y="2362200"/>
              <a:ext cx="2514600" cy="2895600"/>
              <a:chOff x="762000" y="2362200"/>
              <a:chExt cx="2514600" cy="2895600"/>
            </a:xfrm>
          </p:grpSpPr>
          <p:sp>
            <p:nvSpPr>
              <p:cNvPr id="35895" name="Rectangle 55"/>
              <p:cNvSpPr>
                <a:spLocks noChangeArrowheads="1"/>
              </p:cNvSpPr>
              <p:nvPr/>
            </p:nvSpPr>
            <p:spPr bwMode="auto">
              <a:xfrm>
                <a:off x="762000" y="2895600"/>
                <a:ext cx="12192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b="1" dirty="0">
                    <a:latin typeface="Calibri"/>
                    <a:cs typeface="Calibri"/>
                  </a:rPr>
                  <a:t>PHÒNG</a:t>
                </a:r>
              </a:p>
            </p:txBody>
          </p:sp>
          <p:grpSp>
            <p:nvGrpSpPr>
              <p:cNvPr id="35896" name="Group 56"/>
              <p:cNvGrpSpPr>
                <a:grpSpLocks/>
              </p:cNvGrpSpPr>
              <p:nvPr/>
            </p:nvGrpSpPr>
            <p:grpSpPr bwMode="auto">
              <a:xfrm>
                <a:off x="1981200" y="2971800"/>
                <a:ext cx="538163" cy="125413"/>
                <a:chOff x="9000" y="9829"/>
                <a:chExt cx="736" cy="178"/>
              </a:xfrm>
            </p:grpSpPr>
            <p:sp>
              <p:nvSpPr>
                <p:cNvPr id="35897" name="Line 5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898" name="Oval 5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00" name="Rectangle 60"/>
              <p:cNvSpPr>
                <a:spLocks noChangeArrowheads="1"/>
              </p:cNvSpPr>
              <p:nvPr/>
            </p:nvSpPr>
            <p:spPr bwMode="auto">
              <a:xfrm>
                <a:off x="762000" y="4343400"/>
                <a:ext cx="12192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b="1">
                    <a:latin typeface="Calibri"/>
                    <a:cs typeface="Calibri"/>
                  </a:rPr>
                  <a:t>TÒA NHÀ</a:t>
                </a:r>
              </a:p>
            </p:txBody>
          </p:sp>
          <p:grpSp>
            <p:nvGrpSpPr>
              <p:cNvPr id="35901" name="Group 61"/>
              <p:cNvGrpSpPr>
                <a:grpSpLocks/>
              </p:cNvGrpSpPr>
              <p:nvPr/>
            </p:nvGrpSpPr>
            <p:grpSpPr bwMode="auto">
              <a:xfrm>
                <a:off x="1981200" y="3200400"/>
                <a:ext cx="538163" cy="125413"/>
                <a:chOff x="9000" y="9829"/>
                <a:chExt cx="736" cy="178"/>
              </a:xfrm>
            </p:grpSpPr>
            <p:sp>
              <p:nvSpPr>
                <p:cNvPr id="35902" name="Line 6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03" name="Oval 6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grpSp>
            <p:nvGrpSpPr>
              <p:cNvPr id="35905" name="Group 65"/>
              <p:cNvGrpSpPr>
                <a:grpSpLocks/>
              </p:cNvGrpSpPr>
              <p:nvPr/>
            </p:nvGrpSpPr>
            <p:grpSpPr bwMode="auto">
              <a:xfrm rot="-1020171">
                <a:off x="1976438" y="2743200"/>
                <a:ext cx="538162" cy="125413"/>
                <a:chOff x="9000" y="9829"/>
                <a:chExt cx="736" cy="178"/>
              </a:xfrm>
            </p:grpSpPr>
            <p:sp>
              <p:nvSpPr>
                <p:cNvPr id="35906" name="Line 6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07" name="Oval 6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grpSp>
            <p:nvGrpSpPr>
              <p:cNvPr id="35909" name="Group 69"/>
              <p:cNvGrpSpPr>
                <a:grpSpLocks/>
              </p:cNvGrpSpPr>
              <p:nvPr/>
            </p:nvGrpSpPr>
            <p:grpSpPr bwMode="auto">
              <a:xfrm rot="-2603691">
                <a:off x="1447800" y="2619375"/>
                <a:ext cx="538163" cy="125413"/>
                <a:chOff x="9000" y="9829"/>
                <a:chExt cx="736" cy="178"/>
              </a:xfrm>
            </p:grpSpPr>
            <p:sp>
              <p:nvSpPr>
                <p:cNvPr id="35910" name="Line 7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11" name="Oval 7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12" name="Text Box 72"/>
              <p:cNvSpPr txBox="1">
                <a:spLocks noChangeArrowheads="1"/>
              </p:cNvSpPr>
              <p:nvPr/>
            </p:nvSpPr>
            <p:spPr bwMode="auto">
              <a:xfrm>
                <a:off x="1981200" y="2362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Tầng</a:t>
                </a:r>
              </a:p>
            </p:txBody>
          </p:sp>
          <p:grpSp>
            <p:nvGrpSpPr>
              <p:cNvPr id="35913" name="Group 73"/>
              <p:cNvGrpSpPr>
                <a:grpSpLocks/>
              </p:cNvGrpSpPr>
              <p:nvPr/>
            </p:nvGrpSpPr>
            <p:grpSpPr bwMode="auto">
              <a:xfrm>
                <a:off x="1981200" y="4343400"/>
                <a:ext cx="538163" cy="125413"/>
                <a:chOff x="9000" y="9829"/>
                <a:chExt cx="736" cy="178"/>
              </a:xfrm>
            </p:grpSpPr>
            <p:sp>
              <p:nvSpPr>
                <p:cNvPr id="35914" name="Line 7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15" name="Oval 75"/>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b="1">
                    <a:latin typeface="Calibri"/>
                    <a:cs typeface="Calibri"/>
                  </a:endParaRPr>
                </a:p>
              </p:txBody>
            </p:sp>
          </p:grpSp>
          <p:grpSp>
            <p:nvGrpSpPr>
              <p:cNvPr id="35917" name="Group 77"/>
              <p:cNvGrpSpPr>
                <a:grpSpLocks/>
              </p:cNvGrpSpPr>
              <p:nvPr/>
            </p:nvGrpSpPr>
            <p:grpSpPr bwMode="auto">
              <a:xfrm>
                <a:off x="1981200" y="4572000"/>
                <a:ext cx="538163" cy="125413"/>
                <a:chOff x="9000" y="9829"/>
                <a:chExt cx="736" cy="178"/>
              </a:xfrm>
            </p:grpSpPr>
            <p:sp>
              <p:nvSpPr>
                <p:cNvPr id="35918" name="Line 7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19" name="Oval 7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grpSp>
            <p:nvGrpSpPr>
              <p:cNvPr id="35921" name="Group 81"/>
              <p:cNvGrpSpPr>
                <a:grpSpLocks/>
              </p:cNvGrpSpPr>
              <p:nvPr/>
            </p:nvGrpSpPr>
            <p:grpSpPr bwMode="auto">
              <a:xfrm rot="1137460">
                <a:off x="1981200" y="4724400"/>
                <a:ext cx="538163" cy="125413"/>
                <a:chOff x="9000" y="9829"/>
                <a:chExt cx="736" cy="178"/>
              </a:xfrm>
            </p:grpSpPr>
            <p:sp>
              <p:nvSpPr>
                <p:cNvPr id="35922" name="Line 8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23" name="Oval 8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grpSp>
            <p:nvGrpSpPr>
              <p:cNvPr id="35925" name="Group 85"/>
              <p:cNvGrpSpPr>
                <a:grpSpLocks/>
              </p:cNvGrpSpPr>
              <p:nvPr/>
            </p:nvGrpSpPr>
            <p:grpSpPr bwMode="auto">
              <a:xfrm rot="1137460">
                <a:off x="1524000" y="4724400"/>
                <a:ext cx="538163" cy="125413"/>
                <a:chOff x="9000" y="9829"/>
                <a:chExt cx="736" cy="178"/>
              </a:xfrm>
            </p:grpSpPr>
            <p:sp>
              <p:nvSpPr>
                <p:cNvPr id="35926" name="Line 8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27" name="Oval 8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28" name="Text Box 88"/>
              <p:cNvSpPr txBox="1">
                <a:spLocks noChangeArrowheads="1"/>
              </p:cNvSpPr>
              <p:nvPr/>
            </p:nvSpPr>
            <p:spPr bwMode="auto">
              <a:xfrm>
                <a:off x="1447800" y="4953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Tổng số phòng</a:t>
                </a:r>
              </a:p>
            </p:txBody>
          </p:sp>
          <p:sp>
            <p:nvSpPr>
              <p:cNvPr id="35929" name="AutoShape 89"/>
              <p:cNvSpPr>
                <a:spLocks noChangeArrowheads="1"/>
              </p:cNvSpPr>
              <p:nvPr/>
            </p:nvSpPr>
            <p:spPr bwMode="auto">
              <a:xfrm>
                <a:off x="838200" y="3657600"/>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b="1">
                    <a:latin typeface="Calibri"/>
                    <a:cs typeface="Calibri"/>
                  </a:rPr>
                  <a:t>Thuộc</a:t>
                </a:r>
              </a:p>
            </p:txBody>
          </p:sp>
          <p:sp>
            <p:nvSpPr>
              <p:cNvPr id="35930" name="Line 90"/>
              <p:cNvSpPr>
                <a:spLocks noChangeShapeType="1"/>
              </p:cNvSpPr>
              <p:nvPr/>
            </p:nvSpPr>
            <p:spPr bwMode="auto">
              <a:xfrm>
                <a:off x="1371600" y="3276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b="1">
                  <a:latin typeface="Calibri"/>
                  <a:cs typeface="Calibri"/>
                </a:endParaRPr>
              </a:p>
            </p:txBody>
          </p:sp>
          <p:sp>
            <p:nvSpPr>
              <p:cNvPr id="35931" name="Line 91"/>
              <p:cNvSpPr>
                <a:spLocks noChangeShapeType="1"/>
              </p:cNvSpPr>
              <p:nvPr/>
            </p:nvSpPr>
            <p:spPr bwMode="auto">
              <a:xfrm>
                <a:off x="1371600" y="4191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b="1">
                  <a:latin typeface="Calibri"/>
                  <a:cs typeface="Calibri"/>
                </a:endParaRPr>
              </a:p>
            </p:txBody>
          </p:sp>
          <p:sp>
            <p:nvSpPr>
              <p:cNvPr id="35932" name="Text Box 92"/>
              <p:cNvSpPr txBox="1">
                <a:spLocks noChangeArrowheads="1"/>
              </p:cNvSpPr>
              <p:nvPr/>
            </p:nvSpPr>
            <p:spPr bwMode="auto">
              <a:xfrm>
                <a:off x="838200" y="32766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solidFill>
                      <a:srgbClr val="0033CC"/>
                    </a:solidFill>
                    <a:latin typeface="Calibri"/>
                    <a:cs typeface="Calibri"/>
                  </a:rPr>
                  <a:t>(1,1)</a:t>
                </a:r>
              </a:p>
            </p:txBody>
          </p:sp>
          <p:sp>
            <p:nvSpPr>
              <p:cNvPr id="35933" name="Text Box 93"/>
              <p:cNvSpPr txBox="1">
                <a:spLocks noChangeArrowheads="1"/>
              </p:cNvSpPr>
              <p:nvPr/>
            </p:nvSpPr>
            <p:spPr bwMode="auto">
              <a:xfrm>
                <a:off x="914400" y="41148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solidFill>
                      <a:srgbClr val="0033CC"/>
                    </a:solidFill>
                    <a:latin typeface="Calibri"/>
                    <a:cs typeface="Calibri"/>
                  </a:rPr>
                  <a:t>(1,n)</a:t>
                </a:r>
              </a:p>
            </p:txBody>
          </p:sp>
          <p:sp>
            <p:nvSpPr>
              <p:cNvPr id="35934" name="Freeform 94"/>
              <p:cNvSpPr>
                <a:spLocks/>
              </p:cNvSpPr>
              <p:nvPr/>
            </p:nvSpPr>
            <p:spPr bwMode="auto">
              <a:xfrm>
                <a:off x="1066800" y="3124200"/>
                <a:ext cx="1143000" cy="457200"/>
              </a:xfrm>
              <a:custGeom>
                <a:avLst/>
                <a:gdLst>
                  <a:gd name="T0" fmla="*/ 720 w 720"/>
                  <a:gd name="T1" fmla="*/ 0 h 288"/>
                  <a:gd name="T2" fmla="*/ 528 w 720"/>
                  <a:gd name="T3" fmla="*/ 240 h 288"/>
                  <a:gd name="T4" fmla="*/ 0 w 720"/>
                  <a:gd name="T5" fmla="*/ 288 h 288"/>
                </a:gdLst>
                <a:ahLst/>
                <a:cxnLst>
                  <a:cxn ang="0">
                    <a:pos x="T0" y="T1"/>
                  </a:cxn>
                  <a:cxn ang="0">
                    <a:pos x="T2" y="T3"/>
                  </a:cxn>
                  <a:cxn ang="0">
                    <a:pos x="T4" y="T5"/>
                  </a:cxn>
                </a:cxnLst>
                <a:rect l="0" t="0" r="r" b="b"/>
                <a:pathLst>
                  <a:path w="720" h="288">
                    <a:moveTo>
                      <a:pt x="720" y="0"/>
                    </a:moveTo>
                    <a:cubicBezTo>
                      <a:pt x="684" y="96"/>
                      <a:pt x="648" y="192"/>
                      <a:pt x="528" y="240"/>
                    </a:cubicBezTo>
                    <a:cubicBezTo>
                      <a:pt x="408" y="288"/>
                      <a:pt x="204" y="288"/>
                      <a:pt x="0" y="2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b="1">
                  <a:latin typeface="Calibri"/>
                  <a:cs typeface="Calibri"/>
                </a:endParaRPr>
              </a:p>
            </p:txBody>
          </p:sp>
          <p:sp>
            <p:nvSpPr>
              <p:cNvPr id="35937" name="Oval 97"/>
              <p:cNvSpPr>
                <a:spLocks noChangeArrowheads="1"/>
              </p:cNvSpPr>
              <p:nvPr/>
            </p:nvSpPr>
            <p:spPr bwMode="auto">
              <a:xfrm>
                <a:off x="914400" y="3505200"/>
                <a:ext cx="131763" cy="125413"/>
              </a:xfrm>
              <a:prstGeom prst="ellipse">
                <a:avLst/>
              </a:prstGeom>
              <a:solidFill>
                <a:schemeClr val="bg2"/>
              </a:solidFill>
              <a:ln w="9525">
                <a:solidFill>
                  <a:srgbClr val="000000"/>
                </a:solidFill>
                <a:round/>
                <a:headEnd/>
                <a:tailEnd/>
              </a:ln>
            </p:spPr>
            <p:txBody>
              <a:bodyPr/>
              <a:lstStyle/>
              <a:p>
                <a:pPr algn="ctr"/>
                <a:endParaRPr lang="en-US" b="1">
                  <a:latin typeface="Calibri"/>
                  <a:cs typeface="Calibri"/>
                </a:endParaRPr>
              </a:p>
            </p:txBody>
          </p:sp>
        </p:grpSp>
      </p:grpSp>
      <p:sp>
        <p:nvSpPr>
          <p:cNvPr id="35938" name="AutoShape 98"/>
          <p:cNvSpPr>
            <a:spLocks noChangeArrowheads="1"/>
          </p:cNvSpPr>
          <p:nvPr/>
        </p:nvSpPr>
        <p:spPr bwMode="auto">
          <a:xfrm>
            <a:off x="3996938" y="4038600"/>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1">
              <a:latin typeface="Calibri"/>
              <a:cs typeface="Calibri"/>
            </a:endParaRPr>
          </a:p>
        </p:txBody>
      </p:sp>
      <p:grpSp>
        <p:nvGrpSpPr>
          <p:cNvPr id="4" name="Group 3"/>
          <p:cNvGrpSpPr/>
          <p:nvPr/>
        </p:nvGrpSpPr>
        <p:grpSpPr>
          <a:xfrm>
            <a:off x="5296068" y="2787190"/>
            <a:ext cx="3124200" cy="2971800"/>
            <a:chOff x="5334000" y="2057400"/>
            <a:chExt cx="3124200" cy="2971800"/>
          </a:xfrm>
        </p:grpSpPr>
        <p:sp>
          <p:nvSpPr>
            <p:cNvPr id="35955" name="Rectangle 115"/>
            <p:cNvSpPr>
              <a:spLocks noChangeArrowheads="1"/>
            </p:cNvSpPr>
            <p:nvPr/>
          </p:nvSpPr>
          <p:spPr bwMode="auto">
            <a:xfrm>
              <a:off x="5334000" y="2590800"/>
              <a:ext cx="12192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b="1" dirty="0">
                  <a:latin typeface="Calibri"/>
                  <a:cs typeface="Calibri"/>
                </a:rPr>
                <a:t>PHÒNG</a:t>
              </a:r>
            </a:p>
          </p:txBody>
        </p:sp>
        <p:grpSp>
          <p:nvGrpSpPr>
            <p:cNvPr id="35956" name="Group 116"/>
            <p:cNvGrpSpPr>
              <a:grpSpLocks/>
            </p:cNvGrpSpPr>
            <p:nvPr/>
          </p:nvGrpSpPr>
          <p:grpSpPr bwMode="auto">
            <a:xfrm>
              <a:off x="6553200" y="2667000"/>
              <a:ext cx="538163" cy="125413"/>
              <a:chOff x="9000" y="9829"/>
              <a:chExt cx="736" cy="178"/>
            </a:xfrm>
          </p:grpSpPr>
          <p:sp>
            <p:nvSpPr>
              <p:cNvPr id="35957" name="Line 11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58" name="Oval 11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59" name="Text Box 119"/>
            <p:cNvSpPr txBox="1">
              <a:spLocks noChangeArrowheads="1"/>
            </p:cNvSpPr>
            <p:nvPr/>
          </p:nvSpPr>
          <p:spPr bwMode="auto">
            <a:xfrm>
              <a:off x="7162800" y="2590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Diện tích</a:t>
              </a:r>
            </a:p>
          </p:txBody>
        </p:sp>
        <p:grpSp>
          <p:nvGrpSpPr>
            <p:cNvPr id="35960" name="Group 120"/>
            <p:cNvGrpSpPr>
              <a:grpSpLocks/>
            </p:cNvGrpSpPr>
            <p:nvPr/>
          </p:nvGrpSpPr>
          <p:grpSpPr bwMode="auto">
            <a:xfrm>
              <a:off x="6553200" y="2895600"/>
              <a:ext cx="538163" cy="125413"/>
              <a:chOff x="9000" y="9829"/>
              <a:chExt cx="736" cy="178"/>
            </a:xfrm>
          </p:grpSpPr>
          <p:sp>
            <p:nvSpPr>
              <p:cNvPr id="35961" name="Line 12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62" name="Oval 12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63" name="Text Box 123"/>
            <p:cNvSpPr txBox="1">
              <a:spLocks noChangeArrowheads="1"/>
            </p:cNvSpPr>
            <p:nvPr/>
          </p:nvSpPr>
          <p:spPr bwMode="auto">
            <a:xfrm>
              <a:off x="7162800" y="2819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Số phòng</a:t>
              </a:r>
            </a:p>
          </p:txBody>
        </p:sp>
        <p:grpSp>
          <p:nvGrpSpPr>
            <p:cNvPr id="35964" name="Group 124"/>
            <p:cNvGrpSpPr>
              <a:grpSpLocks/>
            </p:cNvGrpSpPr>
            <p:nvPr/>
          </p:nvGrpSpPr>
          <p:grpSpPr bwMode="auto">
            <a:xfrm rot="-1020171">
              <a:off x="6548438" y="2438400"/>
              <a:ext cx="538162" cy="125413"/>
              <a:chOff x="9000" y="9829"/>
              <a:chExt cx="736" cy="178"/>
            </a:xfrm>
          </p:grpSpPr>
          <p:sp>
            <p:nvSpPr>
              <p:cNvPr id="35965" name="Line 12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66" name="Oval 12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67" name="Text Box 127"/>
            <p:cNvSpPr txBox="1">
              <a:spLocks noChangeArrowheads="1"/>
            </p:cNvSpPr>
            <p:nvPr/>
          </p:nvSpPr>
          <p:spPr bwMode="auto">
            <a:xfrm>
              <a:off x="7086600" y="2286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Lọai phòng</a:t>
              </a:r>
            </a:p>
          </p:txBody>
        </p:sp>
        <p:grpSp>
          <p:nvGrpSpPr>
            <p:cNvPr id="35968" name="Group 128"/>
            <p:cNvGrpSpPr>
              <a:grpSpLocks/>
            </p:cNvGrpSpPr>
            <p:nvPr/>
          </p:nvGrpSpPr>
          <p:grpSpPr bwMode="auto">
            <a:xfrm rot="-2603691">
              <a:off x="6019800" y="2314575"/>
              <a:ext cx="538163" cy="125413"/>
              <a:chOff x="9000" y="9829"/>
              <a:chExt cx="736" cy="178"/>
            </a:xfrm>
          </p:grpSpPr>
          <p:sp>
            <p:nvSpPr>
              <p:cNvPr id="35969" name="Line 12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70" name="Oval 13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71" name="Text Box 131"/>
            <p:cNvSpPr txBox="1">
              <a:spLocks noChangeArrowheads="1"/>
            </p:cNvSpPr>
            <p:nvPr/>
          </p:nvSpPr>
          <p:spPr bwMode="auto">
            <a:xfrm>
              <a:off x="6553200" y="2057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Tầng</a:t>
              </a:r>
            </a:p>
          </p:txBody>
        </p:sp>
        <p:sp>
          <p:nvSpPr>
            <p:cNvPr id="35974" name="Rectangle 134"/>
            <p:cNvSpPr>
              <a:spLocks noChangeArrowheads="1"/>
            </p:cNvSpPr>
            <p:nvPr/>
          </p:nvSpPr>
          <p:spPr bwMode="auto">
            <a:xfrm>
              <a:off x="5334000" y="4114800"/>
              <a:ext cx="12192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b="1">
                  <a:latin typeface="Calibri"/>
                  <a:cs typeface="Calibri"/>
                </a:rPr>
                <a:t>TÒA NHÀ</a:t>
              </a:r>
            </a:p>
          </p:txBody>
        </p:sp>
        <p:grpSp>
          <p:nvGrpSpPr>
            <p:cNvPr id="35975" name="Group 135"/>
            <p:cNvGrpSpPr>
              <a:grpSpLocks/>
            </p:cNvGrpSpPr>
            <p:nvPr/>
          </p:nvGrpSpPr>
          <p:grpSpPr bwMode="auto">
            <a:xfrm>
              <a:off x="6553200" y="4114800"/>
              <a:ext cx="538163" cy="125413"/>
              <a:chOff x="9000" y="9829"/>
              <a:chExt cx="736" cy="178"/>
            </a:xfrm>
          </p:grpSpPr>
          <p:sp>
            <p:nvSpPr>
              <p:cNvPr id="35976" name="Line 13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77" name="Oval 137"/>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b="1">
                  <a:latin typeface="Calibri"/>
                  <a:cs typeface="Calibri"/>
                </a:endParaRPr>
              </a:p>
            </p:txBody>
          </p:sp>
        </p:grpSp>
        <p:sp>
          <p:nvSpPr>
            <p:cNvPr id="35978" name="Text Box 138"/>
            <p:cNvSpPr txBox="1">
              <a:spLocks noChangeArrowheads="1"/>
            </p:cNvSpPr>
            <p:nvPr/>
          </p:nvSpPr>
          <p:spPr bwMode="auto">
            <a:xfrm>
              <a:off x="7162800" y="4038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Mã số TN</a:t>
              </a:r>
            </a:p>
          </p:txBody>
        </p:sp>
        <p:grpSp>
          <p:nvGrpSpPr>
            <p:cNvPr id="35979" name="Group 139"/>
            <p:cNvGrpSpPr>
              <a:grpSpLocks/>
            </p:cNvGrpSpPr>
            <p:nvPr/>
          </p:nvGrpSpPr>
          <p:grpSpPr bwMode="auto">
            <a:xfrm>
              <a:off x="6553200" y="4343400"/>
              <a:ext cx="538163" cy="125413"/>
              <a:chOff x="9000" y="9829"/>
              <a:chExt cx="736" cy="178"/>
            </a:xfrm>
          </p:grpSpPr>
          <p:sp>
            <p:nvSpPr>
              <p:cNvPr id="35980" name="Line 14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81" name="Oval 14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82" name="Text Box 142"/>
            <p:cNvSpPr txBox="1">
              <a:spLocks noChangeArrowheads="1"/>
            </p:cNvSpPr>
            <p:nvPr/>
          </p:nvSpPr>
          <p:spPr bwMode="auto">
            <a:xfrm>
              <a:off x="7162800" y="4267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Tên tòa nhà</a:t>
              </a:r>
            </a:p>
          </p:txBody>
        </p:sp>
        <p:grpSp>
          <p:nvGrpSpPr>
            <p:cNvPr id="35983" name="Group 143"/>
            <p:cNvGrpSpPr>
              <a:grpSpLocks/>
            </p:cNvGrpSpPr>
            <p:nvPr/>
          </p:nvGrpSpPr>
          <p:grpSpPr bwMode="auto">
            <a:xfrm rot="1137460">
              <a:off x="6553200" y="4495800"/>
              <a:ext cx="538163" cy="125413"/>
              <a:chOff x="9000" y="9829"/>
              <a:chExt cx="736" cy="178"/>
            </a:xfrm>
          </p:grpSpPr>
          <p:sp>
            <p:nvSpPr>
              <p:cNvPr id="35984" name="Line 14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85" name="Oval 14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86" name="Text Box 146"/>
            <p:cNvSpPr txBox="1">
              <a:spLocks noChangeArrowheads="1"/>
            </p:cNvSpPr>
            <p:nvPr/>
          </p:nvSpPr>
          <p:spPr bwMode="auto">
            <a:xfrm>
              <a:off x="7162800" y="4495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Địa chỉ</a:t>
              </a:r>
            </a:p>
          </p:txBody>
        </p:sp>
        <p:grpSp>
          <p:nvGrpSpPr>
            <p:cNvPr id="35987" name="Group 147"/>
            <p:cNvGrpSpPr>
              <a:grpSpLocks/>
            </p:cNvGrpSpPr>
            <p:nvPr/>
          </p:nvGrpSpPr>
          <p:grpSpPr bwMode="auto">
            <a:xfrm rot="1137460">
              <a:off x="6096000" y="4495800"/>
              <a:ext cx="538163" cy="125413"/>
              <a:chOff x="9000" y="9829"/>
              <a:chExt cx="736" cy="178"/>
            </a:xfrm>
          </p:grpSpPr>
          <p:sp>
            <p:nvSpPr>
              <p:cNvPr id="35988" name="Line 14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89" name="Oval 14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90" name="Text Box 150"/>
            <p:cNvSpPr txBox="1">
              <a:spLocks noChangeArrowheads="1"/>
            </p:cNvSpPr>
            <p:nvPr/>
          </p:nvSpPr>
          <p:spPr bwMode="auto">
            <a:xfrm>
              <a:off x="6019800" y="4724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Tổng số phòng</a:t>
              </a:r>
            </a:p>
          </p:txBody>
        </p:sp>
        <p:grpSp>
          <p:nvGrpSpPr>
            <p:cNvPr id="35993" name="Group 153"/>
            <p:cNvGrpSpPr>
              <a:grpSpLocks/>
            </p:cNvGrpSpPr>
            <p:nvPr/>
          </p:nvGrpSpPr>
          <p:grpSpPr bwMode="auto">
            <a:xfrm rot="1795664">
              <a:off x="6248400" y="3048000"/>
              <a:ext cx="538163" cy="125413"/>
              <a:chOff x="9000" y="9829"/>
              <a:chExt cx="736" cy="178"/>
            </a:xfrm>
          </p:grpSpPr>
          <p:sp>
            <p:nvSpPr>
              <p:cNvPr id="35994" name="Line 15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95" name="Oval 15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latin typeface="Calibri"/>
                  <a:cs typeface="Calibri"/>
                </a:endParaRPr>
              </a:p>
            </p:txBody>
          </p:sp>
        </p:grpSp>
        <p:sp>
          <p:nvSpPr>
            <p:cNvPr id="35996" name="Text Box 156"/>
            <p:cNvSpPr txBox="1">
              <a:spLocks noChangeArrowheads="1"/>
            </p:cNvSpPr>
            <p:nvPr/>
          </p:nvSpPr>
          <p:spPr bwMode="auto">
            <a:xfrm>
              <a:off x="6858000" y="3200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latin typeface="Calibri"/>
                  <a:cs typeface="Calibri"/>
                </a:rPr>
                <a:t>Mã số TN</a:t>
              </a:r>
            </a:p>
          </p:txBody>
        </p:sp>
        <p:grpSp>
          <p:nvGrpSpPr>
            <p:cNvPr id="35997" name="Group 157"/>
            <p:cNvGrpSpPr>
              <a:grpSpLocks/>
            </p:cNvGrpSpPr>
            <p:nvPr/>
          </p:nvGrpSpPr>
          <p:grpSpPr bwMode="auto">
            <a:xfrm rot="8621117">
              <a:off x="6324600" y="3048000"/>
              <a:ext cx="538163" cy="125413"/>
              <a:chOff x="9000" y="9829"/>
              <a:chExt cx="736" cy="178"/>
            </a:xfrm>
          </p:grpSpPr>
          <p:sp>
            <p:nvSpPr>
              <p:cNvPr id="35998" name="Line 15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latin typeface="Calibri"/>
                  <a:cs typeface="Calibri"/>
                </a:endParaRPr>
              </a:p>
            </p:txBody>
          </p:sp>
          <p:sp>
            <p:nvSpPr>
              <p:cNvPr id="35999" name="Oval 159"/>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b="1">
                  <a:latin typeface="Calibri"/>
                  <a:cs typeface="Calibri"/>
                </a:endParaRPr>
              </a:p>
            </p:txBody>
          </p:sp>
        </p:grpSp>
      </p:grpSp>
      <p:sp>
        <p:nvSpPr>
          <p:cNvPr id="5" name="Footer Placeholder 4"/>
          <p:cNvSpPr>
            <a:spLocks noGrp="1"/>
          </p:cNvSpPr>
          <p:nvPr>
            <p:ph type="ftr" sz="quarter" idx="11"/>
          </p:nvPr>
        </p:nvSpPr>
        <p:spPr/>
        <p:txBody>
          <a:bodyPr/>
          <a:lstStyle/>
          <a:p>
            <a:r>
              <a:rPr lang="vi-VN" smtClean="0"/>
              <a:t>Chương 2 : Thiết kế Dữ liệu</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pPr/>
              <a:t>29</a:t>
            </a:fld>
            <a:endParaRPr lang="en-US"/>
          </a:p>
        </p:txBody>
      </p:sp>
    </p:spTree>
    <p:extLst>
      <p:ext uri="{BB962C8B-B14F-4D97-AF65-F5344CB8AC3E}">
        <p14:creationId xmlns:p14="http://schemas.microsoft.com/office/powerpoint/2010/main" val="395799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a:t>Thiết kế luận lý dữ liệu</a:t>
            </a:r>
          </a:p>
        </p:txBody>
      </p:sp>
      <p:sp>
        <p:nvSpPr>
          <p:cNvPr id="7173" name="Rectangle 5"/>
          <p:cNvSpPr>
            <a:spLocks noGrp="1" noChangeArrowheads="1"/>
          </p:cNvSpPr>
          <p:nvPr>
            <p:ph type="body" idx="1"/>
          </p:nvPr>
        </p:nvSpPr>
        <p:spPr/>
        <p:txBody>
          <a:bodyPr/>
          <a:lstStyle/>
          <a:p>
            <a:r>
              <a:rPr lang="en-US"/>
              <a:t>Thiết kế luận lý cấp cao: </a:t>
            </a:r>
          </a:p>
          <a:p>
            <a:pPr lvl="1"/>
            <a:r>
              <a:rPr lang="en-US"/>
              <a:t>Độc lập với mô hình cài đặt </a:t>
            </a:r>
          </a:p>
          <a:p>
            <a:pPr lvl="1"/>
            <a:r>
              <a:rPr lang="en-US"/>
              <a:t>Dùng chung cho nhiều loại mô hình dữ liệu </a:t>
            </a:r>
          </a:p>
          <a:p>
            <a:r>
              <a:rPr lang="en-US"/>
              <a:t>Thiết kế luận lý cấp thấp: </a:t>
            </a:r>
          </a:p>
          <a:p>
            <a:pPr lvl="1"/>
            <a:r>
              <a:rPr lang="en-US"/>
              <a:t>Chuyển đổi lược đồ kết quả của bước 1 sang một mô hình dữ liệu nhất định (mô hình quan hệ,…) </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3</a:t>
            </a:fld>
            <a:endParaRPr lang="en-US"/>
          </a:p>
        </p:txBody>
      </p:sp>
    </p:spTree>
    <p:extLst>
      <p:ext uri="{BB962C8B-B14F-4D97-AF65-F5344CB8AC3E}">
        <p14:creationId xmlns:p14="http://schemas.microsoft.com/office/powerpoint/2010/main" val="4207425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dissolve">
                                      <p:cBhvr>
                                        <p:cTn id="7" dur="500"/>
                                        <p:tgtEl>
                                          <p:spTgt spid="717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173">
                                            <p:txEl>
                                              <p:pRg st="1" end="1"/>
                                            </p:txEl>
                                          </p:spTgt>
                                        </p:tgtEl>
                                        <p:attrNameLst>
                                          <p:attrName>style.visibility</p:attrName>
                                        </p:attrNameLst>
                                      </p:cBhvr>
                                      <p:to>
                                        <p:strVal val="visible"/>
                                      </p:to>
                                    </p:set>
                                    <p:animEffect transition="in" filter="dissolve">
                                      <p:cBhvr>
                                        <p:cTn id="10" dur="500"/>
                                        <p:tgtEl>
                                          <p:spTgt spid="717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173">
                                            <p:txEl>
                                              <p:pRg st="2" end="2"/>
                                            </p:txEl>
                                          </p:spTgt>
                                        </p:tgtEl>
                                        <p:attrNameLst>
                                          <p:attrName>style.visibility</p:attrName>
                                        </p:attrNameLst>
                                      </p:cBhvr>
                                      <p:to>
                                        <p:strVal val="visible"/>
                                      </p:to>
                                    </p:set>
                                    <p:animEffect transition="in" filter="dissolve">
                                      <p:cBhvr>
                                        <p:cTn id="13" dur="500"/>
                                        <p:tgtEl>
                                          <p:spTgt spid="717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173">
                                            <p:txEl>
                                              <p:pRg st="3" end="3"/>
                                            </p:txEl>
                                          </p:spTgt>
                                        </p:tgtEl>
                                        <p:attrNameLst>
                                          <p:attrName>style.visibility</p:attrName>
                                        </p:attrNameLst>
                                      </p:cBhvr>
                                      <p:to>
                                        <p:strVal val="visible"/>
                                      </p:to>
                                    </p:set>
                                    <p:animEffect transition="in" filter="dissolve">
                                      <p:cBhvr>
                                        <p:cTn id="18" dur="500"/>
                                        <p:tgtEl>
                                          <p:spTgt spid="717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173">
                                            <p:txEl>
                                              <p:pRg st="4" end="4"/>
                                            </p:txEl>
                                          </p:spTgt>
                                        </p:tgtEl>
                                        <p:attrNameLst>
                                          <p:attrName>style.visibility</p:attrName>
                                        </p:attrNameLst>
                                      </p:cBhvr>
                                      <p:to>
                                        <p:strVal val="visible"/>
                                      </p:to>
                                    </p:set>
                                    <p:animEffect transition="in" filter="dissolve">
                                      <p:cBhvr>
                                        <p:cTn id="21" dur="500"/>
                                        <p:tgtEl>
                                          <p:spTgt spid="7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13" name="Rectangle 149"/>
          <p:cNvSpPr>
            <a:spLocks noGrp="1" noChangeArrowheads="1"/>
          </p:cNvSpPr>
          <p:nvPr>
            <p:ph type="title"/>
          </p:nvPr>
        </p:nvSpPr>
        <p:spPr/>
        <p:txBody>
          <a:bodyPr/>
          <a:lstStyle/>
          <a:p>
            <a:r>
              <a:rPr lang="en-US"/>
              <a:t>Thiết kế luận lý dữ liệu cấp thấp</a:t>
            </a:r>
          </a:p>
        </p:txBody>
      </p:sp>
      <p:sp>
        <p:nvSpPr>
          <p:cNvPr id="37014" name="Rectangle 150"/>
          <p:cNvSpPr>
            <a:spLocks noGrp="1" noChangeArrowheads="1"/>
          </p:cNvSpPr>
          <p:nvPr>
            <p:ph type="body" idx="1"/>
          </p:nvPr>
        </p:nvSpPr>
        <p:spPr/>
        <p:txBody>
          <a:bodyPr/>
          <a:lstStyle/>
          <a:p>
            <a:r>
              <a:rPr lang="en-US"/>
              <a:t>Loại bỏ thuộc tính đa trị và thuộc tính kết hợp</a:t>
            </a:r>
          </a:p>
          <a:p>
            <a:pPr lvl="1"/>
            <a:r>
              <a:rPr lang="en-US"/>
              <a:t>Chuyển đổi thuộc tính kết hợp</a:t>
            </a:r>
          </a:p>
        </p:txBody>
      </p:sp>
      <p:sp>
        <p:nvSpPr>
          <p:cNvPr id="36951" name="Rectangle 87"/>
          <p:cNvSpPr>
            <a:spLocks noChangeArrowheads="1"/>
          </p:cNvSpPr>
          <p:nvPr/>
        </p:nvSpPr>
        <p:spPr bwMode="auto">
          <a:xfrm>
            <a:off x="1219200" y="2734164"/>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b="1">
                <a:latin typeface="Arial Narrow" charset="0"/>
                <a:cs typeface="Times New Roman" charset="0"/>
              </a:rPr>
              <a:t>E</a:t>
            </a:r>
            <a:endParaRPr lang="en-US" sz="1600" b="1"/>
          </a:p>
        </p:txBody>
      </p:sp>
      <p:grpSp>
        <p:nvGrpSpPr>
          <p:cNvPr id="36956" name="Group 92"/>
          <p:cNvGrpSpPr>
            <a:grpSpLocks/>
          </p:cNvGrpSpPr>
          <p:nvPr/>
        </p:nvGrpSpPr>
        <p:grpSpPr bwMode="auto">
          <a:xfrm>
            <a:off x="1905000" y="2734164"/>
            <a:ext cx="538163" cy="125413"/>
            <a:chOff x="9000" y="9829"/>
            <a:chExt cx="736" cy="178"/>
          </a:xfrm>
        </p:grpSpPr>
        <p:sp>
          <p:nvSpPr>
            <p:cNvPr id="36957" name="Line 9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58" name="Oval 9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6959" name="Text Box 95"/>
          <p:cNvSpPr txBox="1">
            <a:spLocks noChangeArrowheads="1"/>
          </p:cNvSpPr>
          <p:nvPr/>
        </p:nvSpPr>
        <p:spPr bwMode="auto">
          <a:xfrm>
            <a:off x="2438400" y="2657964"/>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A</a:t>
            </a:r>
            <a:endParaRPr lang="en-US" sz="1400" b="1"/>
          </a:p>
        </p:txBody>
      </p:sp>
      <p:sp>
        <p:nvSpPr>
          <p:cNvPr id="36960" name="Oval 96"/>
          <p:cNvSpPr>
            <a:spLocks noChangeArrowheads="1"/>
          </p:cNvSpPr>
          <p:nvPr/>
        </p:nvSpPr>
        <p:spPr bwMode="auto">
          <a:xfrm>
            <a:off x="2514600" y="2962764"/>
            <a:ext cx="9906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b="1"/>
              <a:t>B</a:t>
            </a:r>
          </a:p>
        </p:txBody>
      </p:sp>
      <p:grpSp>
        <p:nvGrpSpPr>
          <p:cNvPr id="36961" name="Group 97"/>
          <p:cNvGrpSpPr>
            <a:grpSpLocks/>
          </p:cNvGrpSpPr>
          <p:nvPr/>
        </p:nvGrpSpPr>
        <p:grpSpPr bwMode="auto">
          <a:xfrm>
            <a:off x="3429000" y="3038964"/>
            <a:ext cx="538163" cy="125413"/>
            <a:chOff x="9000" y="9829"/>
            <a:chExt cx="736" cy="178"/>
          </a:xfrm>
        </p:grpSpPr>
        <p:sp>
          <p:nvSpPr>
            <p:cNvPr id="36962" name="Line 9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63" name="Oval 9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grpSp>
        <p:nvGrpSpPr>
          <p:cNvPr id="36964" name="Group 100"/>
          <p:cNvGrpSpPr>
            <a:grpSpLocks/>
          </p:cNvGrpSpPr>
          <p:nvPr/>
        </p:nvGrpSpPr>
        <p:grpSpPr bwMode="auto">
          <a:xfrm>
            <a:off x="3467100" y="3267564"/>
            <a:ext cx="538163" cy="125413"/>
            <a:chOff x="9000" y="9829"/>
            <a:chExt cx="736" cy="178"/>
          </a:xfrm>
        </p:grpSpPr>
        <p:sp>
          <p:nvSpPr>
            <p:cNvPr id="36965" name="Line 10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66" name="Oval 10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grpSp>
        <p:nvGrpSpPr>
          <p:cNvPr id="36967" name="Group 103"/>
          <p:cNvGrpSpPr>
            <a:grpSpLocks/>
          </p:cNvGrpSpPr>
          <p:nvPr/>
        </p:nvGrpSpPr>
        <p:grpSpPr bwMode="auto">
          <a:xfrm>
            <a:off x="3124200" y="3419964"/>
            <a:ext cx="538163" cy="125413"/>
            <a:chOff x="9000" y="9829"/>
            <a:chExt cx="736" cy="178"/>
          </a:xfrm>
        </p:grpSpPr>
        <p:sp>
          <p:nvSpPr>
            <p:cNvPr id="36968" name="Line 10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69" name="Oval 10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6970" name="Text Box 106"/>
          <p:cNvSpPr txBox="1">
            <a:spLocks noChangeArrowheads="1"/>
          </p:cNvSpPr>
          <p:nvPr/>
        </p:nvSpPr>
        <p:spPr bwMode="auto">
          <a:xfrm>
            <a:off x="3962400" y="2962764"/>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B1</a:t>
            </a:r>
            <a:endParaRPr lang="en-US" sz="1400" b="1"/>
          </a:p>
        </p:txBody>
      </p:sp>
      <p:sp>
        <p:nvSpPr>
          <p:cNvPr id="36971" name="Text Box 107"/>
          <p:cNvSpPr txBox="1">
            <a:spLocks noChangeArrowheads="1"/>
          </p:cNvSpPr>
          <p:nvPr/>
        </p:nvSpPr>
        <p:spPr bwMode="auto">
          <a:xfrm>
            <a:off x="4038600" y="3191364"/>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B2</a:t>
            </a:r>
            <a:endParaRPr lang="en-US" sz="1400" b="1"/>
          </a:p>
        </p:txBody>
      </p:sp>
      <p:sp>
        <p:nvSpPr>
          <p:cNvPr id="36972" name="Text Box 108"/>
          <p:cNvSpPr txBox="1">
            <a:spLocks noChangeArrowheads="1"/>
          </p:cNvSpPr>
          <p:nvPr/>
        </p:nvSpPr>
        <p:spPr bwMode="auto">
          <a:xfrm>
            <a:off x="3657600" y="3419964"/>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B3</a:t>
            </a:r>
            <a:endParaRPr lang="en-US" sz="1400" b="1"/>
          </a:p>
        </p:txBody>
      </p:sp>
      <p:sp>
        <p:nvSpPr>
          <p:cNvPr id="36973" name="Line 109"/>
          <p:cNvSpPr>
            <a:spLocks noChangeShapeType="1"/>
          </p:cNvSpPr>
          <p:nvPr/>
        </p:nvSpPr>
        <p:spPr bwMode="auto">
          <a:xfrm>
            <a:off x="1905000" y="2962764"/>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b="1"/>
          </a:p>
        </p:txBody>
      </p:sp>
      <p:grpSp>
        <p:nvGrpSpPr>
          <p:cNvPr id="37010" name="Group 146"/>
          <p:cNvGrpSpPr>
            <a:grpSpLocks/>
          </p:cNvGrpSpPr>
          <p:nvPr/>
        </p:nvGrpSpPr>
        <p:grpSpPr bwMode="auto">
          <a:xfrm>
            <a:off x="4724400" y="2657964"/>
            <a:ext cx="2286000" cy="914400"/>
            <a:chOff x="3312" y="1872"/>
            <a:chExt cx="1440" cy="576"/>
          </a:xfrm>
        </p:grpSpPr>
        <p:sp>
          <p:nvSpPr>
            <p:cNvPr id="36974" name="AutoShape 110"/>
            <p:cNvSpPr>
              <a:spLocks noChangeArrowheads="1"/>
            </p:cNvSpPr>
            <p:nvPr/>
          </p:nvSpPr>
          <p:spPr bwMode="auto">
            <a:xfrm>
              <a:off x="3312" y="1968"/>
              <a:ext cx="288" cy="192"/>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1"/>
            </a:p>
          </p:txBody>
        </p:sp>
        <p:sp>
          <p:nvSpPr>
            <p:cNvPr id="36975" name="Rectangle 111"/>
            <p:cNvSpPr>
              <a:spLocks noChangeArrowheads="1"/>
            </p:cNvSpPr>
            <p:nvPr/>
          </p:nvSpPr>
          <p:spPr bwMode="auto">
            <a:xfrm>
              <a:off x="3744" y="1920"/>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b="1">
                  <a:latin typeface="Arial Narrow" charset="0"/>
                  <a:cs typeface="Times New Roman" charset="0"/>
                </a:rPr>
                <a:t>E</a:t>
              </a:r>
              <a:endParaRPr lang="en-US" sz="1600" b="1"/>
            </a:p>
          </p:txBody>
        </p:sp>
        <p:grpSp>
          <p:nvGrpSpPr>
            <p:cNvPr id="36976" name="Group 112"/>
            <p:cNvGrpSpPr>
              <a:grpSpLocks/>
            </p:cNvGrpSpPr>
            <p:nvPr/>
          </p:nvGrpSpPr>
          <p:grpSpPr bwMode="auto">
            <a:xfrm>
              <a:off x="4176" y="1920"/>
              <a:ext cx="339" cy="79"/>
              <a:chOff x="9000" y="9829"/>
              <a:chExt cx="736" cy="178"/>
            </a:xfrm>
          </p:grpSpPr>
          <p:sp>
            <p:nvSpPr>
              <p:cNvPr id="36977" name="Line 11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78" name="Oval 11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6979" name="Text Box 115"/>
            <p:cNvSpPr txBox="1">
              <a:spLocks noChangeArrowheads="1"/>
            </p:cNvSpPr>
            <p:nvPr/>
          </p:nvSpPr>
          <p:spPr bwMode="auto">
            <a:xfrm>
              <a:off x="4512" y="187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A</a:t>
              </a:r>
              <a:endParaRPr lang="en-US" sz="1400" b="1"/>
            </a:p>
          </p:txBody>
        </p:sp>
        <p:grpSp>
          <p:nvGrpSpPr>
            <p:cNvPr id="36980" name="Group 116"/>
            <p:cNvGrpSpPr>
              <a:grpSpLocks/>
            </p:cNvGrpSpPr>
            <p:nvPr/>
          </p:nvGrpSpPr>
          <p:grpSpPr bwMode="auto">
            <a:xfrm>
              <a:off x="4176" y="2064"/>
              <a:ext cx="339" cy="79"/>
              <a:chOff x="9000" y="9829"/>
              <a:chExt cx="736" cy="178"/>
            </a:xfrm>
          </p:grpSpPr>
          <p:sp>
            <p:nvSpPr>
              <p:cNvPr id="36981" name="Line 11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82" name="Oval 11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6983" name="Text Box 119"/>
            <p:cNvSpPr txBox="1">
              <a:spLocks noChangeArrowheads="1"/>
            </p:cNvSpPr>
            <p:nvPr/>
          </p:nvSpPr>
          <p:spPr bwMode="auto">
            <a:xfrm>
              <a:off x="4512" y="2016"/>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B1</a:t>
              </a:r>
              <a:endParaRPr lang="en-US" sz="1400" b="1"/>
            </a:p>
          </p:txBody>
        </p:sp>
        <p:grpSp>
          <p:nvGrpSpPr>
            <p:cNvPr id="36984" name="Group 120"/>
            <p:cNvGrpSpPr>
              <a:grpSpLocks/>
            </p:cNvGrpSpPr>
            <p:nvPr/>
          </p:nvGrpSpPr>
          <p:grpSpPr bwMode="auto">
            <a:xfrm rot="1219091">
              <a:off x="4173" y="2160"/>
              <a:ext cx="339" cy="79"/>
              <a:chOff x="9000" y="9829"/>
              <a:chExt cx="736" cy="178"/>
            </a:xfrm>
          </p:grpSpPr>
          <p:sp>
            <p:nvSpPr>
              <p:cNvPr id="36985" name="Line 12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86" name="Oval 12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6987" name="Text Box 123"/>
            <p:cNvSpPr txBox="1">
              <a:spLocks noChangeArrowheads="1"/>
            </p:cNvSpPr>
            <p:nvPr/>
          </p:nvSpPr>
          <p:spPr bwMode="auto">
            <a:xfrm>
              <a:off x="4512" y="220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B2</a:t>
              </a:r>
              <a:endParaRPr lang="en-US" sz="1400" b="1"/>
            </a:p>
          </p:txBody>
        </p:sp>
        <p:grpSp>
          <p:nvGrpSpPr>
            <p:cNvPr id="36988" name="Group 124"/>
            <p:cNvGrpSpPr>
              <a:grpSpLocks/>
            </p:cNvGrpSpPr>
            <p:nvPr/>
          </p:nvGrpSpPr>
          <p:grpSpPr bwMode="auto">
            <a:xfrm rot="2167901">
              <a:off x="3984" y="2217"/>
              <a:ext cx="339" cy="79"/>
              <a:chOff x="9000" y="9829"/>
              <a:chExt cx="736" cy="178"/>
            </a:xfrm>
          </p:grpSpPr>
          <p:sp>
            <p:nvSpPr>
              <p:cNvPr id="36989" name="Line 12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90" name="Oval 12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6991" name="Text Box 127"/>
            <p:cNvSpPr txBox="1">
              <a:spLocks noChangeArrowheads="1"/>
            </p:cNvSpPr>
            <p:nvPr/>
          </p:nvSpPr>
          <p:spPr bwMode="auto">
            <a:xfrm>
              <a:off x="4320" y="230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B3</a:t>
              </a:r>
              <a:endParaRPr lang="en-US" sz="1400" b="1"/>
            </a:p>
          </p:txBody>
        </p:sp>
      </p:grpSp>
      <p:grpSp>
        <p:nvGrpSpPr>
          <p:cNvPr id="37011" name="Group 147"/>
          <p:cNvGrpSpPr>
            <a:grpSpLocks/>
          </p:cNvGrpSpPr>
          <p:nvPr/>
        </p:nvGrpSpPr>
        <p:grpSpPr bwMode="auto">
          <a:xfrm>
            <a:off x="4724400" y="3648564"/>
            <a:ext cx="3657600" cy="609600"/>
            <a:chOff x="3312" y="2496"/>
            <a:chExt cx="2304" cy="384"/>
          </a:xfrm>
        </p:grpSpPr>
        <p:sp>
          <p:nvSpPr>
            <p:cNvPr id="36992" name="Rectangle 128"/>
            <p:cNvSpPr>
              <a:spLocks noChangeArrowheads="1"/>
            </p:cNvSpPr>
            <p:nvPr/>
          </p:nvSpPr>
          <p:spPr bwMode="auto">
            <a:xfrm>
              <a:off x="3792" y="2544"/>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b="1">
                  <a:latin typeface="Arial Narrow" charset="0"/>
                  <a:cs typeface="Times New Roman" charset="0"/>
                </a:rPr>
                <a:t>E</a:t>
              </a:r>
              <a:endParaRPr lang="en-US" sz="1600" b="1"/>
            </a:p>
          </p:txBody>
        </p:sp>
        <p:grpSp>
          <p:nvGrpSpPr>
            <p:cNvPr id="36993" name="Group 129"/>
            <p:cNvGrpSpPr>
              <a:grpSpLocks/>
            </p:cNvGrpSpPr>
            <p:nvPr/>
          </p:nvGrpSpPr>
          <p:grpSpPr bwMode="auto">
            <a:xfrm>
              <a:off x="4224" y="2544"/>
              <a:ext cx="339" cy="79"/>
              <a:chOff x="9000" y="9829"/>
              <a:chExt cx="736" cy="178"/>
            </a:xfrm>
          </p:grpSpPr>
          <p:sp>
            <p:nvSpPr>
              <p:cNvPr id="36994" name="Line 13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95" name="Oval 13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6996" name="Text Box 132"/>
            <p:cNvSpPr txBox="1">
              <a:spLocks noChangeArrowheads="1"/>
            </p:cNvSpPr>
            <p:nvPr/>
          </p:nvSpPr>
          <p:spPr bwMode="auto">
            <a:xfrm>
              <a:off x="4560" y="249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A</a:t>
              </a:r>
              <a:endParaRPr lang="en-US" sz="1400" b="1"/>
            </a:p>
          </p:txBody>
        </p:sp>
        <p:grpSp>
          <p:nvGrpSpPr>
            <p:cNvPr id="36997" name="Group 133"/>
            <p:cNvGrpSpPr>
              <a:grpSpLocks/>
            </p:cNvGrpSpPr>
            <p:nvPr/>
          </p:nvGrpSpPr>
          <p:grpSpPr bwMode="auto">
            <a:xfrm>
              <a:off x="4224" y="2688"/>
              <a:ext cx="339" cy="79"/>
              <a:chOff x="9000" y="9829"/>
              <a:chExt cx="736" cy="178"/>
            </a:xfrm>
          </p:grpSpPr>
          <p:sp>
            <p:nvSpPr>
              <p:cNvPr id="36998" name="Line 13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b="1"/>
              </a:p>
            </p:txBody>
          </p:sp>
          <p:sp>
            <p:nvSpPr>
              <p:cNvPr id="36999" name="Oval 13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1"/>
              </a:p>
            </p:txBody>
          </p:sp>
        </p:grpSp>
        <p:sp>
          <p:nvSpPr>
            <p:cNvPr id="37000" name="Text Box 136"/>
            <p:cNvSpPr txBox="1">
              <a:spLocks noChangeArrowheads="1"/>
            </p:cNvSpPr>
            <p:nvPr/>
          </p:nvSpPr>
          <p:spPr bwMode="auto">
            <a:xfrm>
              <a:off x="4560" y="2640"/>
              <a:ext cx="10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b="1">
                  <a:cs typeface="Times New Roman" charset="0"/>
                </a:rPr>
                <a:t>B (B1+B2+B3)</a:t>
              </a:r>
              <a:endParaRPr lang="en-US" sz="1400" b="1"/>
            </a:p>
          </p:txBody>
        </p:sp>
        <p:sp>
          <p:nvSpPr>
            <p:cNvPr id="37009" name="AutoShape 145"/>
            <p:cNvSpPr>
              <a:spLocks noChangeArrowheads="1"/>
            </p:cNvSpPr>
            <p:nvPr/>
          </p:nvSpPr>
          <p:spPr bwMode="auto">
            <a:xfrm>
              <a:off x="3312" y="2544"/>
              <a:ext cx="288" cy="192"/>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1"/>
            </a:p>
          </p:txBody>
        </p:sp>
      </p:grpSp>
      <p:sp>
        <p:nvSpPr>
          <p:cNvPr id="37012" name="Text Box 148"/>
          <p:cNvSpPr txBox="1">
            <a:spLocks noChangeArrowheads="1"/>
          </p:cNvSpPr>
          <p:nvPr/>
        </p:nvSpPr>
        <p:spPr bwMode="auto">
          <a:xfrm>
            <a:off x="669925" y="4518663"/>
            <a:ext cx="79406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buFontTx/>
              <a:buChar char="-"/>
            </a:pPr>
            <a:r>
              <a:rPr lang="en-US" sz="2000" i="1">
                <a:latin typeface="Calibri"/>
                <a:cs typeface="Calibri"/>
              </a:rPr>
              <a:t> Thuộc tính thành phần được truy cập nhiều</a:t>
            </a:r>
            <a:r>
              <a:rPr lang="en-US" sz="2000" i="1">
                <a:latin typeface="Calibri"/>
                <a:cs typeface="Calibri"/>
                <a:sym typeface="Wingdings" charset="0"/>
              </a:rPr>
              <a:t> chuyển các thuộc tính thành phần thành thuộc tính đơn</a:t>
            </a:r>
            <a:endParaRPr lang="en-US" sz="2000" i="1">
              <a:latin typeface="Calibri"/>
              <a:cs typeface="Calibri"/>
            </a:endParaRPr>
          </a:p>
          <a:p>
            <a:pPr algn="l" eaLnBrk="0" hangingPunct="0">
              <a:buFontTx/>
              <a:buChar char="-"/>
            </a:pPr>
            <a:r>
              <a:rPr lang="en-US" sz="2000" i="1">
                <a:latin typeface="Calibri"/>
                <a:cs typeface="Calibri"/>
              </a:rPr>
              <a:t> Thuộc tính kết hợp được truy cập tường xuyên</a:t>
            </a:r>
            <a:r>
              <a:rPr lang="en-US" sz="2000" i="1">
                <a:latin typeface="Calibri"/>
                <a:cs typeface="Calibri"/>
                <a:sym typeface="Wingdings" charset="0"/>
              </a:rPr>
              <a:t> chuyển thành một thuộc tính đơn</a:t>
            </a:r>
            <a:endParaRPr lang="en-US" sz="2000" i="1">
              <a:latin typeface="Calibri"/>
              <a:cs typeface="Calibri"/>
            </a:endParaRP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30</a:t>
            </a:fld>
            <a:endParaRPr lang="en-US"/>
          </a:p>
        </p:txBody>
      </p:sp>
    </p:spTree>
    <p:extLst>
      <p:ext uri="{BB962C8B-B14F-4D97-AF65-F5344CB8AC3E}">
        <p14:creationId xmlns:p14="http://schemas.microsoft.com/office/powerpoint/2010/main" val="423182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010"/>
                                        </p:tgtEl>
                                        <p:attrNameLst>
                                          <p:attrName>style.visibility</p:attrName>
                                        </p:attrNameLst>
                                      </p:cBhvr>
                                      <p:to>
                                        <p:strVal val="visible"/>
                                      </p:to>
                                    </p:set>
                                    <p:animEffect transition="in" filter="dissolve">
                                      <p:cBhvr>
                                        <p:cTn id="7" dur="500"/>
                                        <p:tgtEl>
                                          <p:spTgt spid="37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011"/>
                                        </p:tgtEl>
                                        <p:attrNameLst>
                                          <p:attrName>style.visibility</p:attrName>
                                        </p:attrNameLst>
                                      </p:cBhvr>
                                      <p:to>
                                        <p:strVal val="visible"/>
                                      </p:to>
                                    </p:set>
                                    <p:animEffect transition="in" filter="dissolve">
                                      <p:cBhvr>
                                        <p:cTn id="12" dur="500"/>
                                        <p:tgtEl>
                                          <p:spTgt spid="37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53" name="Rectangle 165"/>
          <p:cNvSpPr>
            <a:spLocks noGrp="1" noChangeArrowheads="1"/>
          </p:cNvSpPr>
          <p:nvPr>
            <p:ph type="title"/>
          </p:nvPr>
        </p:nvSpPr>
        <p:spPr/>
        <p:txBody>
          <a:bodyPr/>
          <a:lstStyle/>
          <a:p>
            <a:r>
              <a:rPr lang="en-US"/>
              <a:t>Thiết kế luận lý dữ liệu cấp thấp</a:t>
            </a:r>
          </a:p>
        </p:txBody>
      </p:sp>
      <p:sp>
        <p:nvSpPr>
          <p:cNvPr id="38054" name="Rectangle 166"/>
          <p:cNvSpPr>
            <a:spLocks noGrp="1" noChangeArrowheads="1"/>
          </p:cNvSpPr>
          <p:nvPr>
            <p:ph type="body" idx="1"/>
          </p:nvPr>
        </p:nvSpPr>
        <p:spPr/>
        <p:txBody>
          <a:bodyPr/>
          <a:lstStyle/>
          <a:p>
            <a:r>
              <a:rPr lang="en-US"/>
              <a:t>Loại bỏ thuộc tính đa trị và thuộc tính kết hợp</a:t>
            </a:r>
          </a:p>
          <a:p>
            <a:pPr lvl="1"/>
            <a:r>
              <a:rPr lang="en-US"/>
              <a:t>Chuyển đổi thuộc tính kết hợp</a:t>
            </a:r>
          </a:p>
          <a:p>
            <a:pPr lvl="1"/>
            <a:r>
              <a:rPr lang="en-US"/>
              <a:t>Ví dụ:</a:t>
            </a:r>
          </a:p>
        </p:txBody>
      </p:sp>
      <p:grpSp>
        <p:nvGrpSpPr>
          <p:cNvPr id="2" name="Group 1"/>
          <p:cNvGrpSpPr/>
          <p:nvPr/>
        </p:nvGrpSpPr>
        <p:grpSpPr>
          <a:xfrm>
            <a:off x="848730" y="2901950"/>
            <a:ext cx="4343400" cy="1447800"/>
            <a:chOff x="848730" y="2901950"/>
            <a:chExt cx="4343400" cy="1447800"/>
          </a:xfrm>
        </p:grpSpPr>
        <p:sp>
          <p:nvSpPr>
            <p:cNvPr id="37942" name="Rectangle 54"/>
            <p:cNvSpPr>
              <a:spLocks noChangeArrowheads="1"/>
            </p:cNvSpPr>
            <p:nvPr/>
          </p:nvSpPr>
          <p:spPr bwMode="auto">
            <a:xfrm>
              <a:off x="848730" y="2978150"/>
              <a:ext cx="1524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NHÂN KHẢU</a:t>
              </a:r>
            </a:p>
          </p:txBody>
        </p:sp>
        <p:grpSp>
          <p:nvGrpSpPr>
            <p:cNvPr id="37943" name="Group 55"/>
            <p:cNvGrpSpPr>
              <a:grpSpLocks/>
            </p:cNvGrpSpPr>
            <p:nvPr/>
          </p:nvGrpSpPr>
          <p:grpSpPr bwMode="auto">
            <a:xfrm>
              <a:off x="2372730" y="2978150"/>
              <a:ext cx="538163" cy="125413"/>
              <a:chOff x="9000" y="9829"/>
              <a:chExt cx="736" cy="178"/>
            </a:xfrm>
          </p:grpSpPr>
          <p:sp>
            <p:nvSpPr>
              <p:cNvPr id="37944" name="Line 5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5" name="Oval 5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46" name="Text Box 58"/>
            <p:cNvSpPr txBox="1">
              <a:spLocks noChangeArrowheads="1"/>
            </p:cNvSpPr>
            <p:nvPr/>
          </p:nvSpPr>
          <p:spPr bwMode="auto">
            <a:xfrm>
              <a:off x="2906130" y="29019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Tên NK</a:t>
              </a:r>
              <a:endParaRPr lang="en-US" sz="1400"/>
            </a:p>
          </p:txBody>
        </p:sp>
        <p:grpSp>
          <p:nvGrpSpPr>
            <p:cNvPr id="37947" name="Group 59"/>
            <p:cNvGrpSpPr>
              <a:grpSpLocks/>
            </p:cNvGrpSpPr>
            <p:nvPr/>
          </p:nvGrpSpPr>
          <p:grpSpPr bwMode="auto">
            <a:xfrm>
              <a:off x="2372730" y="3206750"/>
              <a:ext cx="538163" cy="125413"/>
              <a:chOff x="9000" y="9829"/>
              <a:chExt cx="736" cy="178"/>
            </a:xfrm>
          </p:grpSpPr>
          <p:sp>
            <p:nvSpPr>
              <p:cNvPr id="37948" name="Line 6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9" name="Oval 6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50" name="Text Box 62"/>
            <p:cNvSpPr txBox="1">
              <a:spLocks noChangeArrowheads="1"/>
            </p:cNvSpPr>
            <p:nvPr/>
          </p:nvSpPr>
          <p:spPr bwMode="auto">
            <a:xfrm>
              <a:off x="2906130" y="31305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Ngày sinh</a:t>
              </a:r>
              <a:endParaRPr lang="en-US" sz="1400"/>
            </a:p>
          </p:txBody>
        </p:sp>
        <p:grpSp>
          <p:nvGrpSpPr>
            <p:cNvPr id="37951" name="Group 63"/>
            <p:cNvGrpSpPr>
              <a:grpSpLocks/>
            </p:cNvGrpSpPr>
            <p:nvPr/>
          </p:nvGrpSpPr>
          <p:grpSpPr bwMode="auto">
            <a:xfrm rot="1795664">
              <a:off x="2367968" y="3359150"/>
              <a:ext cx="538162" cy="125413"/>
              <a:chOff x="9000" y="9829"/>
              <a:chExt cx="736" cy="178"/>
            </a:xfrm>
          </p:grpSpPr>
          <p:sp>
            <p:nvSpPr>
              <p:cNvPr id="37952" name="Line 6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3" name="Oval 6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54" name="Text Box 66"/>
            <p:cNvSpPr txBox="1">
              <a:spLocks noChangeArrowheads="1"/>
            </p:cNvSpPr>
            <p:nvPr/>
          </p:nvSpPr>
          <p:spPr bwMode="auto">
            <a:xfrm>
              <a:off x="2906130" y="34353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Quê quán</a:t>
              </a:r>
              <a:endParaRPr lang="en-US" sz="1400"/>
            </a:p>
          </p:txBody>
        </p:sp>
        <p:sp>
          <p:nvSpPr>
            <p:cNvPr id="37955" name="Oval 67"/>
            <p:cNvSpPr>
              <a:spLocks noChangeArrowheads="1"/>
            </p:cNvSpPr>
            <p:nvPr/>
          </p:nvSpPr>
          <p:spPr bwMode="auto">
            <a:xfrm>
              <a:off x="2144130" y="3663950"/>
              <a:ext cx="12192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r>
                <a:rPr lang="en-US" sz="1800"/>
                <a:t>CMND</a:t>
              </a:r>
            </a:p>
          </p:txBody>
        </p:sp>
        <p:sp>
          <p:nvSpPr>
            <p:cNvPr id="37956" name="Line 68"/>
            <p:cNvSpPr>
              <a:spLocks noChangeShapeType="1"/>
            </p:cNvSpPr>
            <p:nvPr/>
          </p:nvSpPr>
          <p:spPr bwMode="auto">
            <a:xfrm>
              <a:off x="1991730" y="33591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957" name="Group 69"/>
            <p:cNvGrpSpPr>
              <a:grpSpLocks/>
            </p:cNvGrpSpPr>
            <p:nvPr/>
          </p:nvGrpSpPr>
          <p:grpSpPr bwMode="auto">
            <a:xfrm>
              <a:off x="3210930" y="3689350"/>
              <a:ext cx="538163" cy="125413"/>
              <a:chOff x="9000" y="9829"/>
              <a:chExt cx="736" cy="178"/>
            </a:xfrm>
          </p:grpSpPr>
          <p:sp>
            <p:nvSpPr>
              <p:cNvPr id="37958" name="Line 7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9" name="Oval 7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60" name="Text Box 72"/>
            <p:cNvSpPr txBox="1">
              <a:spLocks noChangeArrowheads="1"/>
            </p:cNvSpPr>
            <p:nvPr/>
          </p:nvSpPr>
          <p:spPr bwMode="auto">
            <a:xfrm>
              <a:off x="3744330" y="36639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Số CMND</a:t>
              </a:r>
              <a:endParaRPr lang="en-US" sz="1400"/>
            </a:p>
          </p:txBody>
        </p:sp>
        <p:grpSp>
          <p:nvGrpSpPr>
            <p:cNvPr id="37961" name="Group 73"/>
            <p:cNvGrpSpPr>
              <a:grpSpLocks/>
            </p:cNvGrpSpPr>
            <p:nvPr/>
          </p:nvGrpSpPr>
          <p:grpSpPr bwMode="auto">
            <a:xfrm>
              <a:off x="3363330" y="3892550"/>
              <a:ext cx="538163" cy="125413"/>
              <a:chOff x="9000" y="9829"/>
              <a:chExt cx="736" cy="178"/>
            </a:xfrm>
          </p:grpSpPr>
          <p:sp>
            <p:nvSpPr>
              <p:cNvPr id="37962" name="Line 7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3" name="Oval 7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64" name="Text Box 76"/>
            <p:cNvSpPr txBox="1">
              <a:spLocks noChangeArrowheads="1"/>
            </p:cNvSpPr>
            <p:nvPr/>
          </p:nvSpPr>
          <p:spPr bwMode="auto">
            <a:xfrm>
              <a:off x="3896730" y="38925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Ngày lập</a:t>
              </a:r>
              <a:endParaRPr lang="en-US" sz="1400"/>
            </a:p>
          </p:txBody>
        </p:sp>
        <p:grpSp>
          <p:nvGrpSpPr>
            <p:cNvPr id="37965" name="Group 77"/>
            <p:cNvGrpSpPr>
              <a:grpSpLocks/>
            </p:cNvGrpSpPr>
            <p:nvPr/>
          </p:nvGrpSpPr>
          <p:grpSpPr bwMode="auto">
            <a:xfrm>
              <a:off x="3134730" y="4044950"/>
              <a:ext cx="538163" cy="125413"/>
              <a:chOff x="9000" y="9829"/>
              <a:chExt cx="736" cy="178"/>
            </a:xfrm>
          </p:grpSpPr>
          <p:sp>
            <p:nvSpPr>
              <p:cNvPr id="37966" name="Line 7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7" name="Oval 7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68" name="Text Box 80"/>
            <p:cNvSpPr txBox="1">
              <a:spLocks noChangeArrowheads="1"/>
            </p:cNvSpPr>
            <p:nvPr/>
          </p:nvSpPr>
          <p:spPr bwMode="auto">
            <a:xfrm>
              <a:off x="3668130" y="40449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Nơi cấp</a:t>
              </a:r>
              <a:endParaRPr lang="en-US" sz="1400"/>
            </a:p>
          </p:txBody>
        </p:sp>
      </p:grpSp>
      <p:sp>
        <p:nvSpPr>
          <p:cNvPr id="37991" name="Text Box 103"/>
          <p:cNvSpPr txBox="1">
            <a:spLocks noChangeArrowheads="1"/>
          </p:cNvSpPr>
          <p:nvPr/>
        </p:nvSpPr>
        <p:spPr bwMode="auto">
          <a:xfrm>
            <a:off x="3896730" y="55689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Đường</a:t>
            </a:r>
            <a:endParaRPr lang="en-US" sz="1400"/>
          </a:p>
        </p:txBody>
      </p:sp>
      <p:grpSp>
        <p:nvGrpSpPr>
          <p:cNvPr id="3" name="Group 2"/>
          <p:cNvGrpSpPr/>
          <p:nvPr/>
        </p:nvGrpSpPr>
        <p:grpSpPr>
          <a:xfrm>
            <a:off x="848730" y="4578350"/>
            <a:ext cx="4191000" cy="1828800"/>
            <a:chOff x="848730" y="4578350"/>
            <a:chExt cx="4191000" cy="1828800"/>
          </a:xfrm>
        </p:grpSpPr>
        <p:sp>
          <p:nvSpPr>
            <p:cNvPr id="37969" name="Rectangle 81"/>
            <p:cNvSpPr>
              <a:spLocks noChangeArrowheads="1"/>
            </p:cNvSpPr>
            <p:nvPr/>
          </p:nvSpPr>
          <p:spPr bwMode="auto">
            <a:xfrm>
              <a:off x="848730" y="4654550"/>
              <a:ext cx="1524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NHÂN VIÊN</a:t>
              </a:r>
            </a:p>
          </p:txBody>
        </p:sp>
        <p:grpSp>
          <p:nvGrpSpPr>
            <p:cNvPr id="37970" name="Group 82"/>
            <p:cNvGrpSpPr>
              <a:grpSpLocks/>
            </p:cNvGrpSpPr>
            <p:nvPr/>
          </p:nvGrpSpPr>
          <p:grpSpPr bwMode="auto">
            <a:xfrm>
              <a:off x="2372730" y="4654550"/>
              <a:ext cx="538163" cy="125413"/>
              <a:chOff x="9000" y="9829"/>
              <a:chExt cx="736" cy="178"/>
            </a:xfrm>
          </p:grpSpPr>
          <p:sp>
            <p:nvSpPr>
              <p:cNvPr id="37971" name="Line 8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2" name="Oval 8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73" name="Text Box 85"/>
            <p:cNvSpPr txBox="1">
              <a:spLocks noChangeArrowheads="1"/>
            </p:cNvSpPr>
            <p:nvPr/>
          </p:nvSpPr>
          <p:spPr bwMode="auto">
            <a:xfrm>
              <a:off x="2906130" y="45783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Mã NV</a:t>
              </a:r>
              <a:endParaRPr lang="en-US" sz="1400"/>
            </a:p>
          </p:txBody>
        </p:sp>
        <p:grpSp>
          <p:nvGrpSpPr>
            <p:cNvPr id="37974" name="Group 86"/>
            <p:cNvGrpSpPr>
              <a:grpSpLocks/>
            </p:cNvGrpSpPr>
            <p:nvPr/>
          </p:nvGrpSpPr>
          <p:grpSpPr bwMode="auto">
            <a:xfrm>
              <a:off x="2372730" y="4883150"/>
              <a:ext cx="538163" cy="125413"/>
              <a:chOff x="9000" y="9829"/>
              <a:chExt cx="736" cy="178"/>
            </a:xfrm>
          </p:grpSpPr>
          <p:sp>
            <p:nvSpPr>
              <p:cNvPr id="37975" name="Line 8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76" name="Oval 8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77" name="Text Box 89"/>
            <p:cNvSpPr txBox="1">
              <a:spLocks noChangeArrowheads="1"/>
            </p:cNvSpPr>
            <p:nvPr/>
          </p:nvSpPr>
          <p:spPr bwMode="auto">
            <a:xfrm>
              <a:off x="2906130" y="48069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Tên NV</a:t>
              </a:r>
              <a:endParaRPr lang="en-US" sz="1400"/>
            </a:p>
          </p:txBody>
        </p:sp>
        <p:grpSp>
          <p:nvGrpSpPr>
            <p:cNvPr id="37978" name="Group 90"/>
            <p:cNvGrpSpPr>
              <a:grpSpLocks/>
            </p:cNvGrpSpPr>
            <p:nvPr/>
          </p:nvGrpSpPr>
          <p:grpSpPr bwMode="auto">
            <a:xfrm rot="1795664">
              <a:off x="2367968" y="5035550"/>
              <a:ext cx="538162" cy="125413"/>
              <a:chOff x="9000" y="9829"/>
              <a:chExt cx="736" cy="178"/>
            </a:xfrm>
          </p:grpSpPr>
          <p:sp>
            <p:nvSpPr>
              <p:cNvPr id="37979" name="Line 9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0" name="Oval 9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81" name="Text Box 93"/>
            <p:cNvSpPr txBox="1">
              <a:spLocks noChangeArrowheads="1"/>
            </p:cNvSpPr>
            <p:nvPr/>
          </p:nvSpPr>
          <p:spPr bwMode="auto">
            <a:xfrm>
              <a:off x="2906130" y="51117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TĐVH</a:t>
              </a:r>
              <a:endParaRPr lang="en-US" sz="1400"/>
            </a:p>
          </p:txBody>
        </p:sp>
        <p:sp>
          <p:nvSpPr>
            <p:cNvPr id="37982" name="Oval 94"/>
            <p:cNvSpPr>
              <a:spLocks noChangeArrowheads="1"/>
            </p:cNvSpPr>
            <p:nvPr/>
          </p:nvSpPr>
          <p:spPr bwMode="auto">
            <a:xfrm>
              <a:off x="2144130" y="5340350"/>
              <a:ext cx="12192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r>
                <a:rPr lang="en-US" sz="1800"/>
                <a:t>Địa chỉ</a:t>
              </a:r>
            </a:p>
          </p:txBody>
        </p:sp>
        <p:sp>
          <p:nvSpPr>
            <p:cNvPr id="37983" name="Line 95"/>
            <p:cNvSpPr>
              <a:spLocks noChangeShapeType="1"/>
            </p:cNvSpPr>
            <p:nvPr/>
          </p:nvSpPr>
          <p:spPr bwMode="auto">
            <a:xfrm>
              <a:off x="1991730" y="50355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37984" name="Group 96"/>
            <p:cNvGrpSpPr>
              <a:grpSpLocks/>
            </p:cNvGrpSpPr>
            <p:nvPr/>
          </p:nvGrpSpPr>
          <p:grpSpPr bwMode="auto">
            <a:xfrm>
              <a:off x="3210930" y="5365750"/>
              <a:ext cx="538163" cy="125413"/>
              <a:chOff x="9000" y="9829"/>
              <a:chExt cx="736" cy="178"/>
            </a:xfrm>
          </p:grpSpPr>
          <p:sp>
            <p:nvSpPr>
              <p:cNvPr id="37985" name="Line 9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86" name="Oval 9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87" name="Text Box 99"/>
            <p:cNvSpPr txBox="1">
              <a:spLocks noChangeArrowheads="1"/>
            </p:cNvSpPr>
            <p:nvPr/>
          </p:nvSpPr>
          <p:spPr bwMode="auto">
            <a:xfrm>
              <a:off x="3744330" y="53403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Số nhà</a:t>
              </a:r>
              <a:endParaRPr lang="en-US" sz="1400"/>
            </a:p>
          </p:txBody>
        </p:sp>
        <p:grpSp>
          <p:nvGrpSpPr>
            <p:cNvPr id="37988" name="Group 100"/>
            <p:cNvGrpSpPr>
              <a:grpSpLocks/>
            </p:cNvGrpSpPr>
            <p:nvPr/>
          </p:nvGrpSpPr>
          <p:grpSpPr bwMode="auto">
            <a:xfrm>
              <a:off x="3363330" y="5568950"/>
              <a:ext cx="538163" cy="125413"/>
              <a:chOff x="9000" y="9829"/>
              <a:chExt cx="736" cy="178"/>
            </a:xfrm>
          </p:grpSpPr>
          <p:sp>
            <p:nvSpPr>
              <p:cNvPr id="37989" name="Line 10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0" name="Oval 10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7992" name="Group 104"/>
            <p:cNvGrpSpPr>
              <a:grpSpLocks/>
            </p:cNvGrpSpPr>
            <p:nvPr/>
          </p:nvGrpSpPr>
          <p:grpSpPr bwMode="auto">
            <a:xfrm>
              <a:off x="3134730" y="5721350"/>
              <a:ext cx="538163" cy="125413"/>
              <a:chOff x="9000" y="9829"/>
              <a:chExt cx="736" cy="178"/>
            </a:xfrm>
          </p:grpSpPr>
          <p:sp>
            <p:nvSpPr>
              <p:cNvPr id="37993" name="Line 10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4" name="Oval 10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95" name="Text Box 107"/>
            <p:cNvSpPr txBox="1">
              <a:spLocks noChangeArrowheads="1"/>
            </p:cNvSpPr>
            <p:nvPr/>
          </p:nvSpPr>
          <p:spPr bwMode="auto">
            <a:xfrm>
              <a:off x="3668130" y="57213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Phường</a:t>
              </a:r>
              <a:endParaRPr lang="en-US" sz="1400"/>
            </a:p>
          </p:txBody>
        </p:sp>
        <p:grpSp>
          <p:nvGrpSpPr>
            <p:cNvPr id="37996" name="Group 108"/>
            <p:cNvGrpSpPr>
              <a:grpSpLocks/>
            </p:cNvGrpSpPr>
            <p:nvPr/>
          </p:nvGrpSpPr>
          <p:grpSpPr bwMode="auto">
            <a:xfrm rot="1410000">
              <a:off x="2982330" y="5873750"/>
              <a:ext cx="538163" cy="125413"/>
              <a:chOff x="9000" y="9829"/>
              <a:chExt cx="736" cy="178"/>
            </a:xfrm>
          </p:grpSpPr>
          <p:sp>
            <p:nvSpPr>
              <p:cNvPr id="37997" name="Line 10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98" name="Oval 11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7999" name="Text Box 111"/>
            <p:cNvSpPr txBox="1">
              <a:spLocks noChangeArrowheads="1"/>
            </p:cNvSpPr>
            <p:nvPr/>
          </p:nvSpPr>
          <p:spPr bwMode="auto">
            <a:xfrm>
              <a:off x="3515730" y="59499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Quận</a:t>
              </a:r>
              <a:endParaRPr lang="en-US" sz="1400"/>
            </a:p>
          </p:txBody>
        </p:sp>
        <p:grpSp>
          <p:nvGrpSpPr>
            <p:cNvPr id="38000" name="Group 112"/>
            <p:cNvGrpSpPr>
              <a:grpSpLocks/>
            </p:cNvGrpSpPr>
            <p:nvPr/>
          </p:nvGrpSpPr>
          <p:grpSpPr bwMode="auto">
            <a:xfrm rot="1753275">
              <a:off x="2677530" y="5949950"/>
              <a:ext cx="538163" cy="125413"/>
              <a:chOff x="9000" y="9829"/>
              <a:chExt cx="736" cy="178"/>
            </a:xfrm>
          </p:grpSpPr>
          <p:sp>
            <p:nvSpPr>
              <p:cNvPr id="38001" name="Line 11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2" name="Oval 11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03" name="Text Box 115"/>
            <p:cNvSpPr txBox="1">
              <a:spLocks noChangeArrowheads="1"/>
            </p:cNvSpPr>
            <p:nvPr/>
          </p:nvSpPr>
          <p:spPr bwMode="auto">
            <a:xfrm>
              <a:off x="3134730" y="61023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Thành phố</a:t>
              </a:r>
              <a:endParaRPr lang="en-US" sz="1400"/>
            </a:p>
          </p:txBody>
        </p:sp>
      </p:grpSp>
      <p:grpSp>
        <p:nvGrpSpPr>
          <p:cNvPr id="38051" name="Group 163"/>
          <p:cNvGrpSpPr>
            <a:grpSpLocks/>
          </p:cNvGrpSpPr>
          <p:nvPr/>
        </p:nvGrpSpPr>
        <p:grpSpPr bwMode="auto">
          <a:xfrm>
            <a:off x="4658730" y="2901950"/>
            <a:ext cx="3810000" cy="1219200"/>
            <a:chOff x="2880" y="1920"/>
            <a:chExt cx="2400" cy="768"/>
          </a:xfrm>
        </p:grpSpPr>
        <p:sp>
          <p:nvSpPr>
            <p:cNvPr id="38004" name="AutoShape 116"/>
            <p:cNvSpPr>
              <a:spLocks noChangeArrowheads="1"/>
            </p:cNvSpPr>
            <p:nvPr/>
          </p:nvSpPr>
          <p:spPr bwMode="auto">
            <a:xfrm>
              <a:off x="2880" y="2064"/>
              <a:ext cx="192" cy="144"/>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006" name="Rectangle 118"/>
            <p:cNvSpPr>
              <a:spLocks noChangeArrowheads="1"/>
            </p:cNvSpPr>
            <p:nvPr/>
          </p:nvSpPr>
          <p:spPr bwMode="auto">
            <a:xfrm>
              <a:off x="3168" y="1968"/>
              <a:ext cx="96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dirty="0"/>
                <a:t>NHÂN KHẢU</a:t>
              </a:r>
            </a:p>
          </p:txBody>
        </p:sp>
        <p:grpSp>
          <p:nvGrpSpPr>
            <p:cNvPr id="38007" name="Group 119"/>
            <p:cNvGrpSpPr>
              <a:grpSpLocks/>
            </p:cNvGrpSpPr>
            <p:nvPr/>
          </p:nvGrpSpPr>
          <p:grpSpPr bwMode="auto">
            <a:xfrm>
              <a:off x="4128" y="1968"/>
              <a:ext cx="339" cy="79"/>
              <a:chOff x="9000" y="9829"/>
              <a:chExt cx="736" cy="178"/>
            </a:xfrm>
          </p:grpSpPr>
          <p:sp>
            <p:nvSpPr>
              <p:cNvPr id="38008" name="Line 12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09" name="Oval 12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10" name="Text Box 122"/>
            <p:cNvSpPr txBox="1">
              <a:spLocks noChangeArrowheads="1"/>
            </p:cNvSpPr>
            <p:nvPr/>
          </p:nvSpPr>
          <p:spPr bwMode="auto">
            <a:xfrm>
              <a:off x="4464" y="192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Tên NK</a:t>
              </a:r>
              <a:endParaRPr lang="en-US" sz="1400"/>
            </a:p>
          </p:txBody>
        </p:sp>
        <p:grpSp>
          <p:nvGrpSpPr>
            <p:cNvPr id="38011" name="Group 123"/>
            <p:cNvGrpSpPr>
              <a:grpSpLocks/>
            </p:cNvGrpSpPr>
            <p:nvPr/>
          </p:nvGrpSpPr>
          <p:grpSpPr bwMode="auto">
            <a:xfrm>
              <a:off x="4128" y="2112"/>
              <a:ext cx="339" cy="79"/>
              <a:chOff x="9000" y="9829"/>
              <a:chExt cx="736" cy="178"/>
            </a:xfrm>
          </p:grpSpPr>
          <p:sp>
            <p:nvSpPr>
              <p:cNvPr id="38012" name="Line 12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13" name="Oval 12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14" name="Text Box 126"/>
            <p:cNvSpPr txBox="1">
              <a:spLocks noChangeArrowheads="1"/>
            </p:cNvSpPr>
            <p:nvPr/>
          </p:nvSpPr>
          <p:spPr bwMode="auto">
            <a:xfrm>
              <a:off x="4464" y="206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Ngày sinh</a:t>
              </a:r>
              <a:endParaRPr lang="en-US" sz="1400"/>
            </a:p>
          </p:txBody>
        </p:sp>
        <p:grpSp>
          <p:nvGrpSpPr>
            <p:cNvPr id="38015" name="Group 127"/>
            <p:cNvGrpSpPr>
              <a:grpSpLocks/>
            </p:cNvGrpSpPr>
            <p:nvPr/>
          </p:nvGrpSpPr>
          <p:grpSpPr bwMode="auto">
            <a:xfrm rot="1795664">
              <a:off x="4125" y="2208"/>
              <a:ext cx="339" cy="79"/>
              <a:chOff x="9000" y="9829"/>
              <a:chExt cx="736" cy="178"/>
            </a:xfrm>
          </p:grpSpPr>
          <p:sp>
            <p:nvSpPr>
              <p:cNvPr id="38016" name="Line 12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17" name="Oval 12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18" name="Text Box 130"/>
            <p:cNvSpPr txBox="1">
              <a:spLocks noChangeArrowheads="1"/>
            </p:cNvSpPr>
            <p:nvPr/>
          </p:nvSpPr>
          <p:spPr bwMode="auto">
            <a:xfrm>
              <a:off x="4464" y="225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Quê quán</a:t>
              </a:r>
              <a:endParaRPr lang="en-US" sz="1400"/>
            </a:p>
          </p:txBody>
        </p:sp>
        <p:grpSp>
          <p:nvGrpSpPr>
            <p:cNvPr id="38021" name="Group 133"/>
            <p:cNvGrpSpPr>
              <a:grpSpLocks/>
            </p:cNvGrpSpPr>
            <p:nvPr/>
          </p:nvGrpSpPr>
          <p:grpSpPr bwMode="auto">
            <a:xfrm rot="2365850">
              <a:off x="3885" y="2256"/>
              <a:ext cx="339" cy="79"/>
              <a:chOff x="9000" y="9829"/>
              <a:chExt cx="736" cy="178"/>
            </a:xfrm>
          </p:grpSpPr>
          <p:sp>
            <p:nvSpPr>
              <p:cNvPr id="38022" name="Line 13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23" name="Oval 13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024" name="Group 136"/>
            <p:cNvGrpSpPr>
              <a:grpSpLocks/>
            </p:cNvGrpSpPr>
            <p:nvPr/>
          </p:nvGrpSpPr>
          <p:grpSpPr bwMode="auto">
            <a:xfrm rot="3086712">
              <a:off x="3552" y="2290"/>
              <a:ext cx="339" cy="79"/>
              <a:chOff x="9000" y="9829"/>
              <a:chExt cx="736" cy="178"/>
            </a:xfrm>
          </p:grpSpPr>
          <p:sp>
            <p:nvSpPr>
              <p:cNvPr id="38025" name="Line 13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26" name="Oval 13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027" name="Group 139"/>
            <p:cNvGrpSpPr>
              <a:grpSpLocks/>
            </p:cNvGrpSpPr>
            <p:nvPr/>
          </p:nvGrpSpPr>
          <p:grpSpPr bwMode="auto">
            <a:xfrm rot="3583840">
              <a:off x="3168" y="2298"/>
              <a:ext cx="339" cy="79"/>
              <a:chOff x="9000" y="9829"/>
              <a:chExt cx="736" cy="178"/>
            </a:xfrm>
          </p:grpSpPr>
          <p:sp>
            <p:nvSpPr>
              <p:cNvPr id="38028" name="Line 14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29" name="Oval 14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30" name="Text Box 142"/>
            <p:cNvSpPr txBox="1">
              <a:spLocks noChangeArrowheads="1"/>
            </p:cNvSpPr>
            <p:nvPr/>
          </p:nvSpPr>
          <p:spPr bwMode="auto">
            <a:xfrm>
              <a:off x="3312" y="249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Nơi cấp</a:t>
              </a:r>
              <a:endParaRPr lang="en-US" sz="1400"/>
            </a:p>
          </p:txBody>
        </p:sp>
        <p:sp>
          <p:nvSpPr>
            <p:cNvPr id="38031" name="Text Box 143"/>
            <p:cNvSpPr txBox="1">
              <a:spLocks noChangeArrowheads="1"/>
            </p:cNvSpPr>
            <p:nvPr/>
          </p:nvSpPr>
          <p:spPr bwMode="auto">
            <a:xfrm>
              <a:off x="4176" y="240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Số CMND</a:t>
              </a:r>
              <a:endParaRPr lang="en-US" sz="1400"/>
            </a:p>
          </p:txBody>
        </p:sp>
        <p:sp>
          <p:nvSpPr>
            <p:cNvPr id="38032" name="Text Box 144"/>
            <p:cNvSpPr txBox="1">
              <a:spLocks noChangeArrowheads="1"/>
            </p:cNvSpPr>
            <p:nvPr/>
          </p:nvSpPr>
          <p:spPr bwMode="auto">
            <a:xfrm>
              <a:off x="3744" y="249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Ngày lập</a:t>
              </a:r>
              <a:endParaRPr lang="en-US" sz="1400"/>
            </a:p>
          </p:txBody>
        </p:sp>
      </p:grpSp>
      <p:grpSp>
        <p:nvGrpSpPr>
          <p:cNvPr id="38052" name="Group 164"/>
          <p:cNvGrpSpPr>
            <a:grpSpLocks/>
          </p:cNvGrpSpPr>
          <p:nvPr/>
        </p:nvGrpSpPr>
        <p:grpSpPr bwMode="auto">
          <a:xfrm>
            <a:off x="4658730" y="4654550"/>
            <a:ext cx="3810000" cy="1143000"/>
            <a:chOff x="2880" y="3024"/>
            <a:chExt cx="2400" cy="720"/>
          </a:xfrm>
        </p:grpSpPr>
        <p:sp>
          <p:nvSpPr>
            <p:cNvPr id="38005" name="AutoShape 117"/>
            <p:cNvSpPr>
              <a:spLocks noChangeArrowheads="1"/>
            </p:cNvSpPr>
            <p:nvPr/>
          </p:nvSpPr>
          <p:spPr bwMode="auto">
            <a:xfrm>
              <a:off x="2880" y="3120"/>
              <a:ext cx="192" cy="144"/>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033" name="Rectangle 145"/>
            <p:cNvSpPr>
              <a:spLocks noChangeArrowheads="1"/>
            </p:cNvSpPr>
            <p:nvPr/>
          </p:nvSpPr>
          <p:spPr bwMode="auto">
            <a:xfrm>
              <a:off x="3168" y="3072"/>
              <a:ext cx="96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NHÂN VIÊN</a:t>
              </a:r>
            </a:p>
          </p:txBody>
        </p:sp>
        <p:grpSp>
          <p:nvGrpSpPr>
            <p:cNvPr id="38034" name="Group 146"/>
            <p:cNvGrpSpPr>
              <a:grpSpLocks/>
            </p:cNvGrpSpPr>
            <p:nvPr/>
          </p:nvGrpSpPr>
          <p:grpSpPr bwMode="auto">
            <a:xfrm>
              <a:off x="4128" y="3072"/>
              <a:ext cx="339" cy="79"/>
              <a:chOff x="9000" y="9829"/>
              <a:chExt cx="736" cy="178"/>
            </a:xfrm>
          </p:grpSpPr>
          <p:sp>
            <p:nvSpPr>
              <p:cNvPr id="38035" name="Line 14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36" name="Oval 14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37" name="Text Box 149"/>
            <p:cNvSpPr txBox="1">
              <a:spLocks noChangeArrowheads="1"/>
            </p:cNvSpPr>
            <p:nvPr/>
          </p:nvSpPr>
          <p:spPr bwMode="auto">
            <a:xfrm>
              <a:off x="4464" y="302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Mã NV</a:t>
              </a:r>
              <a:endParaRPr lang="en-US" sz="1400"/>
            </a:p>
          </p:txBody>
        </p:sp>
        <p:grpSp>
          <p:nvGrpSpPr>
            <p:cNvPr id="38038" name="Group 150"/>
            <p:cNvGrpSpPr>
              <a:grpSpLocks/>
            </p:cNvGrpSpPr>
            <p:nvPr/>
          </p:nvGrpSpPr>
          <p:grpSpPr bwMode="auto">
            <a:xfrm>
              <a:off x="4128" y="3216"/>
              <a:ext cx="339" cy="79"/>
              <a:chOff x="9000" y="9829"/>
              <a:chExt cx="736" cy="178"/>
            </a:xfrm>
          </p:grpSpPr>
          <p:sp>
            <p:nvSpPr>
              <p:cNvPr id="38039" name="Line 15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0" name="Oval 15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41" name="Text Box 153"/>
            <p:cNvSpPr txBox="1">
              <a:spLocks noChangeArrowheads="1"/>
            </p:cNvSpPr>
            <p:nvPr/>
          </p:nvSpPr>
          <p:spPr bwMode="auto">
            <a:xfrm>
              <a:off x="4464" y="3168"/>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Tên NV</a:t>
              </a:r>
              <a:endParaRPr lang="en-US" sz="1400"/>
            </a:p>
          </p:txBody>
        </p:sp>
        <p:grpSp>
          <p:nvGrpSpPr>
            <p:cNvPr id="38042" name="Group 154"/>
            <p:cNvGrpSpPr>
              <a:grpSpLocks/>
            </p:cNvGrpSpPr>
            <p:nvPr/>
          </p:nvGrpSpPr>
          <p:grpSpPr bwMode="auto">
            <a:xfrm rot="1795664">
              <a:off x="4125" y="3312"/>
              <a:ext cx="339" cy="79"/>
              <a:chOff x="9000" y="9829"/>
              <a:chExt cx="736" cy="178"/>
            </a:xfrm>
          </p:grpSpPr>
          <p:sp>
            <p:nvSpPr>
              <p:cNvPr id="38043" name="Line 15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4" name="Oval 15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45" name="Text Box 157"/>
            <p:cNvSpPr txBox="1">
              <a:spLocks noChangeArrowheads="1"/>
            </p:cNvSpPr>
            <p:nvPr/>
          </p:nvSpPr>
          <p:spPr bwMode="auto">
            <a:xfrm>
              <a:off x="4464" y="336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TĐVH</a:t>
              </a:r>
              <a:endParaRPr lang="en-US" sz="1400"/>
            </a:p>
          </p:txBody>
        </p:sp>
        <p:grpSp>
          <p:nvGrpSpPr>
            <p:cNvPr id="38047" name="Group 159"/>
            <p:cNvGrpSpPr>
              <a:grpSpLocks/>
            </p:cNvGrpSpPr>
            <p:nvPr/>
          </p:nvGrpSpPr>
          <p:grpSpPr bwMode="auto">
            <a:xfrm rot="3464522">
              <a:off x="3552" y="3402"/>
              <a:ext cx="339" cy="79"/>
              <a:chOff x="9000" y="9829"/>
              <a:chExt cx="736" cy="178"/>
            </a:xfrm>
          </p:grpSpPr>
          <p:sp>
            <p:nvSpPr>
              <p:cNvPr id="38048" name="Line 16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49" name="Oval 16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050" name="Text Box 162"/>
            <p:cNvSpPr txBox="1">
              <a:spLocks noChangeArrowheads="1"/>
            </p:cNvSpPr>
            <p:nvPr/>
          </p:nvSpPr>
          <p:spPr bwMode="auto">
            <a:xfrm>
              <a:off x="3840" y="3552"/>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Địa chỉ</a:t>
              </a:r>
              <a:endParaRPr lang="en-US" sz="1400"/>
            </a:p>
          </p:txBody>
        </p:sp>
      </p:grpSp>
      <p:sp>
        <p:nvSpPr>
          <p:cNvPr id="4" name="Footer Placeholder 3"/>
          <p:cNvSpPr>
            <a:spLocks noGrp="1"/>
          </p:cNvSpPr>
          <p:nvPr>
            <p:ph type="ftr" sz="quarter" idx="11"/>
          </p:nvPr>
        </p:nvSpPr>
        <p:spPr/>
        <p:txBody>
          <a:bodyPr/>
          <a:lstStyle/>
          <a:p>
            <a:r>
              <a:rPr lang="vi-VN" smtClean="0"/>
              <a:t>Chương 2 : Thiết kế Dữ liệu</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31</a:t>
            </a:fld>
            <a:endParaRPr lang="en-US"/>
          </a:p>
        </p:txBody>
      </p:sp>
    </p:spTree>
    <p:extLst>
      <p:ext uri="{BB962C8B-B14F-4D97-AF65-F5344CB8AC3E}">
        <p14:creationId xmlns:p14="http://schemas.microsoft.com/office/powerpoint/2010/main" val="3377864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051"/>
                                        </p:tgtEl>
                                        <p:attrNameLst>
                                          <p:attrName>style.visibility</p:attrName>
                                        </p:attrNameLst>
                                      </p:cBhvr>
                                      <p:to>
                                        <p:strVal val="visible"/>
                                      </p:to>
                                    </p:set>
                                    <p:animEffect transition="in" filter="dissolve">
                                      <p:cBhvr>
                                        <p:cTn id="7" dur="500"/>
                                        <p:tgtEl>
                                          <p:spTgt spid="38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8052"/>
                                        </p:tgtEl>
                                        <p:attrNameLst>
                                          <p:attrName>style.visibility</p:attrName>
                                        </p:attrNameLst>
                                      </p:cBhvr>
                                      <p:to>
                                        <p:strVal val="visible"/>
                                      </p:to>
                                    </p:set>
                                    <p:animEffect transition="in" filter="dissolve">
                                      <p:cBhvr>
                                        <p:cTn id="12" dur="500"/>
                                        <p:tgtEl>
                                          <p:spTgt spid="38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88" name="Rectangle 176"/>
          <p:cNvSpPr>
            <a:spLocks noGrp="1" noChangeArrowheads="1"/>
          </p:cNvSpPr>
          <p:nvPr>
            <p:ph type="title"/>
          </p:nvPr>
        </p:nvSpPr>
        <p:spPr/>
        <p:txBody>
          <a:bodyPr/>
          <a:lstStyle/>
          <a:p>
            <a:r>
              <a:rPr lang="en-US"/>
              <a:t>Thiết kế luận lý dữ liệu cấp thấp</a:t>
            </a:r>
          </a:p>
        </p:txBody>
      </p:sp>
      <p:sp>
        <p:nvSpPr>
          <p:cNvPr id="39089" name="Rectangle 177"/>
          <p:cNvSpPr>
            <a:spLocks noGrp="1" noChangeArrowheads="1"/>
          </p:cNvSpPr>
          <p:nvPr>
            <p:ph type="body" idx="1"/>
          </p:nvPr>
        </p:nvSpPr>
        <p:spPr/>
        <p:txBody>
          <a:bodyPr/>
          <a:lstStyle/>
          <a:p>
            <a:r>
              <a:rPr lang="en-US"/>
              <a:t>Loại bỏ thuộc tính đa trị và thuộc tính kết hợp</a:t>
            </a:r>
          </a:p>
          <a:p>
            <a:pPr lvl="1"/>
            <a:r>
              <a:rPr lang="en-US"/>
              <a:t>Chuyển đổi thuộc tính đa trị - thực thể</a:t>
            </a:r>
          </a:p>
        </p:txBody>
      </p:sp>
      <p:sp>
        <p:nvSpPr>
          <p:cNvPr id="39024" name="Rectangle 112"/>
          <p:cNvSpPr>
            <a:spLocks noChangeArrowheads="1"/>
          </p:cNvSpPr>
          <p:nvPr/>
        </p:nvSpPr>
        <p:spPr bwMode="auto">
          <a:xfrm>
            <a:off x="990600" y="26431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grpSp>
        <p:nvGrpSpPr>
          <p:cNvPr id="39025" name="Group 113"/>
          <p:cNvGrpSpPr>
            <a:grpSpLocks/>
          </p:cNvGrpSpPr>
          <p:nvPr/>
        </p:nvGrpSpPr>
        <p:grpSpPr bwMode="auto">
          <a:xfrm>
            <a:off x="1676400" y="2795588"/>
            <a:ext cx="538163" cy="125412"/>
            <a:chOff x="9000" y="9829"/>
            <a:chExt cx="736" cy="178"/>
          </a:xfrm>
        </p:grpSpPr>
        <p:sp>
          <p:nvSpPr>
            <p:cNvPr id="39026" name="Line 11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27" name="Oval 11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9028" name="Text Box 116"/>
          <p:cNvSpPr txBox="1">
            <a:spLocks noChangeArrowheads="1"/>
          </p:cNvSpPr>
          <p:nvPr/>
        </p:nvSpPr>
        <p:spPr bwMode="auto">
          <a:xfrm>
            <a:off x="2286000" y="27193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sp>
        <p:nvSpPr>
          <p:cNvPr id="39029" name="Text Box 117"/>
          <p:cNvSpPr txBox="1">
            <a:spLocks noChangeArrowheads="1"/>
          </p:cNvSpPr>
          <p:nvPr/>
        </p:nvSpPr>
        <p:spPr bwMode="auto">
          <a:xfrm>
            <a:off x="1752600" y="2566988"/>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(0,n)</a:t>
            </a:r>
            <a:endParaRPr lang="en-US" sz="1400">
              <a:solidFill>
                <a:srgbClr val="0033CC"/>
              </a:solidFill>
            </a:endParaRPr>
          </a:p>
        </p:txBody>
      </p:sp>
      <p:sp>
        <p:nvSpPr>
          <p:cNvPr id="39030" name="Rectangle 118"/>
          <p:cNvSpPr>
            <a:spLocks noChangeArrowheads="1"/>
          </p:cNvSpPr>
          <p:nvPr/>
        </p:nvSpPr>
        <p:spPr bwMode="auto">
          <a:xfrm>
            <a:off x="3886200" y="26431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t>
            </a:r>
            <a:endParaRPr lang="en-US" sz="1600"/>
          </a:p>
        </p:txBody>
      </p:sp>
      <p:sp>
        <p:nvSpPr>
          <p:cNvPr id="39035" name="Text Box 123"/>
          <p:cNvSpPr txBox="1">
            <a:spLocks noChangeArrowheads="1"/>
          </p:cNvSpPr>
          <p:nvPr/>
        </p:nvSpPr>
        <p:spPr bwMode="auto">
          <a:xfrm>
            <a:off x="4724400" y="2566988"/>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(0,n)</a:t>
            </a:r>
            <a:endParaRPr lang="en-US" sz="1400">
              <a:solidFill>
                <a:srgbClr val="0033CC"/>
              </a:solidFill>
            </a:endParaRPr>
          </a:p>
        </p:txBody>
      </p:sp>
      <p:sp>
        <p:nvSpPr>
          <p:cNvPr id="39036" name="Rectangle 124"/>
          <p:cNvSpPr>
            <a:spLocks noChangeArrowheads="1"/>
          </p:cNvSpPr>
          <p:nvPr/>
        </p:nvSpPr>
        <p:spPr bwMode="auto">
          <a:xfrm>
            <a:off x="6781800" y="26431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EA</a:t>
            </a:r>
            <a:endParaRPr lang="en-US" sz="1600"/>
          </a:p>
        </p:txBody>
      </p:sp>
      <p:grpSp>
        <p:nvGrpSpPr>
          <p:cNvPr id="39037" name="Group 125"/>
          <p:cNvGrpSpPr>
            <a:grpSpLocks/>
          </p:cNvGrpSpPr>
          <p:nvPr/>
        </p:nvGrpSpPr>
        <p:grpSpPr bwMode="auto">
          <a:xfrm>
            <a:off x="7467600" y="2719388"/>
            <a:ext cx="538163" cy="125412"/>
            <a:chOff x="9000" y="9829"/>
            <a:chExt cx="736" cy="178"/>
          </a:xfrm>
        </p:grpSpPr>
        <p:sp>
          <p:nvSpPr>
            <p:cNvPr id="39038" name="Line 12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39" name="Oval 12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9040" name="Text Box 128"/>
          <p:cNvSpPr txBox="1">
            <a:spLocks noChangeArrowheads="1"/>
          </p:cNvSpPr>
          <p:nvPr/>
        </p:nvSpPr>
        <p:spPr bwMode="auto">
          <a:xfrm>
            <a:off x="8077200" y="27193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sp>
        <p:nvSpPr>
          <p:cNvPr id="39041" name="AutoShape 129"/>
          <p:cNvSpPr>
            <a:spLocks noChangeArrowheads="1"/>
          </p:cNvSpPr>
          <p:nvPr/>
        </p:nvSpPr>
        <p:spPr bwMode="auto">
          <a:xfrm>
            <a:off x="5334000" y="2566988"/>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39042" name="Line 130"/>
          <p:cNvSpPr>
            <a:spLocks noChangeShapeType="1"/>
          </p:cNvSpPr>
          <p:nvPr/>
        </p:nvSpPr>
        <p:spPr bwMode="auto">
          <a:xfrm>
            <a:off x="4572000" y="2824163"/>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9043" name="Line 131"/>
          <p:cNvSpPr>
            <a:spLocks noChangeShapeType="1"/>
          </p:cNvSpPr>
          <p:nvPr/>
        </p:nvSpPr>
        <p:spPr bwMode="auto">
          <a:xfrm>
            <a:off x="5943600" y="283845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9044" name="Text Box 132"/>
          <p:cNvSpPr txBox="1">
            <a:spLocks noChangeArrowheads="1"/>
          </p:cNvSpPr>
          <p:nvPr/>
        </p:nvSpPr>
        <p:spPr bwMode="auto">
          <a:xfrm>
            <a:off x="6248400" y="2566988"/>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sp>
        <p:nvSpPr>
          <p:cNvPr id="39045" name="Text Box 133"/>
          <p:cNvSpPr txBox="1">
            <a:spLocks noChangeArrowheads="1"/>
          </p:cNvSpPr>
          <p:nvPr/>
        </p:nvSpPr>
        <p:spPr bwMode="auto">
          <a:xfrm>
            <a:off x="6248400" y="2947988"/>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FF0000"/>
                </a:solidFill>
                <a:cs typeface="Times New Roman" charset="0"/>
              </a:rPr>
              <a:t>(1,n)</a:t>
            </a:r>
            <a:endParaRPr lang="en-US" sz="1400">
              <a:solidFill>
                <a:srgbClr val="FF0000"/>
              </a:solidFill>
            </a:endParaRPr>
          </a:p>
        </p:txBody>
      </p:sp>
      <p:sp>
        <p:nvSpPr>
          <p:cNvPr id="39046" name="AutoShape 134"/>
          <p:cNvSpPr>
            <a:spLocks noChangeArrowheads="1"/>
          </p:cNvSpPr>
          <p:nvPr/>
        </p:nvSpPr>
        <p:spPr bwMode="auto">
          <a:xfrm>
            <a:off x="2819400" y="2719388"/>
            <a:ext cx="685800" cy="252412"/>
          </a:xfrm>
          <a:prstGeom prst="rightArrow">
            <a:avLst>
              <a:gd name="adj1" fmla="val 50000"/>
              <a:gd name="adj2" fmla="val 679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39091" name="Group 179"/>
          <p:cNvGrpSpPr>
            <a:grpSpLocks/>
          </p:cNvGrpSpPr>
          <p:nvPr/>
        </p:nvGrpSpPr>
        <p:grpSpPr bwMode="auto">
          <a:xfrm>
            <a:off x="1447800" y="3429000"/>
            <a:ext cx="2971800" cy="838200"/>
            <a:chOff x="96" y="2784"/>
            <a:chExt cx="1872" cy="528"/>
          </a:xfrm>
        </p:grpSpPr>
        <p:sp>
          <p:nvSpPr>
            <p:cNvPr id="39047" name="Rectangle 135"/>
            <p:cNvSpPr>
              <a:spLocks noChangeArrowheads="1"/>
            </p:cNvSpPr>
            <p:nvPr/>
          </p:nvSpPr>
          <p:spPr bwMode="auto">
            <a:xfrm>
              <a:off x="96" y="2832"/>
              <a:ext cx="960"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NHÂN VIÊN</a:t>
              </a:r>
            </a:p>
          </p:txBody>
        </p:sp>
        <p:sp>
          <p:nvSpPr>
            <p:cNvPr id="39049" name="Line 137"/>
            <p:cNvSpPr>
              <a:spLocks noChangeShapeType="1"/>
            </p:cNvSpPr>
            <p:nvPr/>
          </p:nvSpPr>
          <p:spPr bwMode="auto">
            <a:xfrm flipV="1">
              <a:off x="1056" y="2879"/>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50" name="Oval 138"/>
            <p:cNvSpPr>
              <a:spLocks noChangeArrowheads="1"/>
            </p:cNvSpPr>
            <p:nvPr/>
          </p:nvSpPr>
          <p:spPr bwMode="auto">
            <a:xfrm>
              <a:off x="1312" y="2832"/>
              <a:ext cx="83" cy="79"/>
            </a:xfrm>
            <a:prstGeom prst="ellipse">
              <a:avLst/>
            </a:prstGeom>
            <a:solidFill>
              <a:schemeClr val="bg2"/>
            </a:solidFill>
            <a:ln w="9525">
              <a:solidFill>
                <a:srgbClr val="000000"/>
              </a:solidFill>
              <a:round/>
              <a:headEnd/>
              <a:tailEnd/>
            </a:ln>
          </p:spPr>
          <p:txBody>
            <a:bodyPr/>
            <a:lstStyle/>
            <a:p>
              <a:pPr algn="ctr"/>
              <a:endParaRPr lang="en-US"/>
            </a:p>
          </p:txBody>
        </p:sp>
        <p:sp>
          <p:nvSpPr>
            <p:cNvPr id="39051" name="Text Box 139"/>
            <p:cNvSpPr txBox="1">
              <a:spLocks noChangeArrowheads="1"/>
            </p:cNvSpPr>
            <p:nvPr/>
          </p:nvSpPr>
          <p:spPr bwMode="auto">
            <a:xfrm>
              <a:off x="1392" y="278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NV</a:t>
              </a:r>
              <a:endParaRPr lang="en-US" sz="1400"/>
            </a:p>
          </p:txBody>
        </p:sp>
        <p:sp>
          <p:nvSpPr>
            <p:cNvPr id="39053" name="Line 141"/>
            <p:cNvSpPr>
              <a:spLocks noChangeShapeType="1"/>
            </p:cNvSpPr>
            <p:nvPr/>
          </p:nvSpPr>
          <p:spPr bwMode="auto">
            <a:xfrm flipV="1">
              <a:off x="1056" y="3023"/>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54" name="Oval 142"/>
            <p:cNvSpPr>
              <a:spLocks noChangeArrowheads="1"/>
            </p:cNvSpPr>
            <p:nvPr/>
          </p:nvSpPr>
          <p:spPr bwMode="auto">
            <a:xfrm>
              <a:off x="1312" y="2976"/>
              <a:ext cx="83" cy="7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39055" name="Text Box 143"/>
            <p:cNvSpPr txBox="1">
              <a:spLocks noChangeArrowheads="1"/>
            </p:cNvSpPr>
            <p:nvPr/>
          </p:nvSpPr>
          <p:spPr bwMode="auto">
            <a:xfrm>
              <a:off x="1392" y="292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NV</a:t>
              </a:r>
              <a:endParaRPr lang="en-US" sz="1400"/>
            </a:p>
          </p:txBody>
        </p:sp>
        <p:grpSp>
          <p:nvGrpSpPr>
            <p:cNvPr id="39090" name="Group 178"/>
            <p:cNvGrpSpPr>
              <a:grpSpLocks/>
            </p:cNvGrpSpPr>
            <p:nvPr/>
          </p:nvGrpSpPr>
          <p:grpSpPr bwMode="auto">
            <a:xfrm>
              <a:off x="1055" y="3095"/>
              <a:ext cx="319" cy="119"/>
              <a:chOff x="1055" y="3095"/>
              <a:chExt cx="319" cy="119"/>
            </a:xfrm>
          </p:grpSpPr>
          <p:sp>
            <p:nvSpPr>
              <p:cNvPr id="39057" name="Line 145"/>
              <p:cNvSpPr>
                <a:spLocks noChangeShapeType="1"/>
              </p:cNvSpPr>
              <p:nvPr/>
            </p:nvSpPr>
            <p:spPr bwMode="auto">
              <a:xfrm rot="1795664" flipV="1">
                <a:off x="1055" y="3095"/>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58" name="Oval 146"/>
              <p:cNvSpPr>
                <a:spLocks noChangeArrowheads="1"/>
              </p:cNvSpPr>
              <p:nvPr/>
            </p:nvSpPr>
            <p:spPr bwMode="auto">
              <a:xfrm rot="1795664">
                <a:off x="1291" y="3135"/>
                <a:ext cx="83" cy="7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9059" name="Text Box 147"/>
            <p:cNvSpPr txBox="1">
              <a:spLocks noChangeArrowheads="1"/>
            </p:cNvSpPr>
            <p:nvPr/>
          </p:nvSpPr>
          <p:spPr bwMode="auto">
            <a:xfrm>
              <a:off x="1392" y="3120"/>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Số ĐT</a:t>
              </a:r>
              <a:endParaRPr lang="en-US" sz="1400"/>
            </a:p>
          </p:txBody>
        </p:sp>
        <p:sp>
          <p:nvSpPr>
            <p:cNvPr id="39061" name="Text Box 149"/>
            <p:cNvSpPr txBox="1">
              <a:spLocks noChangeArrowheads="1"/>
            </p:cNvSpPr>
            <p:nvPr/>
          </p:nvSpPr>
          <p:spPr bwMode="auto">
            <a:xfrm>
              <a:off x="1008" y="307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(0,n)</a:t>
              </a:r>
              <a:endParaRPr lang="en-US" sz="1400">
                <a:solidFill>
                  <a:srgbClr val="0033CC"/>
                </a:solidFill>
              </a:endParaRPr>
            </a:p>
          </p:txBody>
        </p:sp>
      </p:grpSp>
      <p:sp>
        <p:nvSpPr>
          <p:cNvPr id="39062" name="Rectangle 150"/>
          <p:cNvSpPr>
            <a:spLocks noChangeArrowheads="1"/>
          </p:cNvSpPr>
          <p:nvPr/>
        </p:nvSpPr>
        <p:spPr bwMode="auto">
          <a:xfrm>
            <a:off x="3124200" y="5105400"/>
            <a:ext cx="1524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NHÂN VIÊN</a:t>
            </a:r>
          </a:p>
        </p:txBody>
      </p:sp>
      <p:grpSp>
        <p:nvGrpSpPr>
          <p:cNvPr id="39063" name="Group 151"/>
          <p:cNvGrpSpPr>
            <a:grpSpLocks/>
          </p:cNvGrpSpPr>
          <p:nvPr/>
        </p:nvGrpSpPr>
        <p:grpSpPr bwMode="auto">
          <a:xfrm>
            <a:off x="4648200" y="5105400"/>
            <a:ext cx="538163" cy="125413"/>
            <a:chOff x="9000" y="9829"/>
            <a:chExt cx="736" cy="178"/>
          </a:xfrm>
        </p:grpSpPr>
        <p:sp>
          <p:nvSpPr>
            <p:cNvPr id="39064" name="Line 15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65" name="Oval 153"/>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39066" name="Text Box 154"/>
          <p:cNvSpPr txBox="1">
            <a:spLocks noChangeArrowheads="1"/>
          </p:cNvSpPr>
          <p:nvPr/>
        </p:nvSpPr>
        <p:spPr bwMode="auto">
          <a:xfrm>
            <a:off x="5181600" y="5029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NV</a:t>
            </a:r>
            <a:endParaRPr lang="en-US" sz="1400"/>
          </a:p>
        </p:txBody>
      </p:sp>
      <p:grpSp>
        <p:nvGrpSpPr>
          <p:cNvPr id="39067" name="Group 155"/>
          <p:cNvGrpSpPr>
            <a:grpSpLocks/>
          </p:cNvGrpSpPr>
          <p:nvPr/>
        </p:nvGrpSpPr>
        <p:grpSpPr bwMode="auto">
          <a:xfrm>
            <a:off x="4648200" y="5334000"/>
            <a:ext cx="538163" cy="125413"/>
            <a:chOff x="9000" y="9829"/>
            <a:chExt cx="736" cy="178"/>
          </a:xfrm>
        </p:grpSpPr>
        <p:sp>
          <p:nvSpPr>
            <p:cNvPr id="39068" name="Line 15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69" name="Oval 15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9070" name="Text Box 158"/>
          <p:cNvSpPr txBox="1">
            <a:spLocks noChangeArrowheads="1"/>
          </p:cNvSpPr>
          <p:nvPr/>
        </p:nvSpPr>
        <p:spPr bwMode="auto">
          <a:xfrm>
            <a:off x="5181600" y="52578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NV</a:t>
            </a:r>
            <a:endParaRPr lang="en-US" sz="1400"/>
          </a:p>
        </p:txBody>
      </p:sp>
      <p:sp>
        <p:nvSpPr>
          <p:cNvPr id="39075" name="Text Box 163"/>
          <p:cNvSpPr txBox="1">
            <a:spLocks noChangeArrowheads="1"/>
          </p:cNvSpPr>
          <p:nvPr/>
        </p:nvSpPr>
        <p:spPr bwMode="auto">
          <a:xfrm>
            <a:off x="4724400" y="51816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(0,n)</a:t>
            </a:r>
            <a:endParaRPr lang="en-US" sz="1400">
              <a:solidFill>
                <a:srgbClr val="0033CC"/>
              </a:solidFill>
            </a:endParaRPr>
          </a:p>
        </p:txBody>
      </p:sp>
      <p:sp>
        <p:nvSpPr>
          <p:cNvPr id="39076" name="Rectangle 164"/>
          <p:cNvSpPr>
            <a:spLocks noChangeArrowheads="1"/>
          </p:cNvSpPr>
          <p:nvPr/>
        </p:nvSpPr>
        <p:spPr bwMode="auto">
          <a:xfrm>
            <a:off x="6781800" y="5105400"/>
            <a:ext cx="1447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ĐiỆN THOẠI</a:t>
            </a:r>
          </a:p>
        </p:txBody>
      </p:sp>
      <p:sp>
        <p:nvSpPr>
          <p:cNvPr id="39077" name="AutoShape 165"/>
          <p:cNvSpPr>
            <a:spLocks noChangeArrowheads="1"/>
          </p:cNvSpPr>
          <p:nvPr/>
        </p:nvSpPr>
        <p:spPr bwMode="auto">
          <a:xfrm>
            <a:off x="5867400" y="50292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Của</a:t>
            </a:r>
          </a:p>
        </p:txBody>
      </p:sp>
      <p:sp>
        <p:nvSpPr>
          <p:cNvPr id="39078" name="Line 166"/>
          <p:cNvSpPr>
            <a:spLocks noChangeShapeType="1"/>
          </p:cNvSpPr>
          <p:nvPr/>
        </p:nvSpPr>
        <p:spPr bwMode="auto">
          <a:xfrm>
            <a:off x="4648200" y="5257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39079" name="Line 167"/>
          <p:cNvSpPr>
            <a:spLocks noChangeShapeType="1"/>
          </p:cNvSpPr>
          <p:nvPr/>
        </p:nvSpPr>
        <p:spPr bwMode="auto">
          <a:xfrm>
            <a:off x="6477000" y="5291138"/>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39080" name="Group 168"/>
          <p:cNvGrpSpPr>
            <a:grpSpLocks/>
          </p:cNvGrpSpPr>
          <p:nvPr/>
        </p:nvGrpSpPr>
        <p:grpSpPr bwMode="auto">
          <a:xfrm rot="1795664">
            <a:off x="7086600" y="5562600"/>
            <a:ext cx="538163" cy="125413"/>
            <a:chOff x="9000" y="9829"/>
            <a:chExt cx="736" cy="178"/>
          </a:xfrm>
        </p:grpSpPr>
        <p:sp>
          <p:nvSpPr>
            <p:cNvPr id="39081" name="Line 16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9082" name="Oval 17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39083" name="Text Box 171"/>
          <p:cNvSpPr txBox="1">
            <a:spLocks noChangeArrowheads="1"/>
          </p:cNvSpPr>
          <p:nvPr/>
        </p:nvSpPr>
        <p:spPr bwMode="auto">
          <a:xfrm>
            <a:off x="7620000" y="56388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Số ĐT</a:t>
            </a:r>
            <a:endParaRPr lang="en-US" sz="1400"/>
          </a:p>
        </p:txBody>
      </p:sp>
      <p:sp>
        <p:nvSpPr>
          <p:cNvPr id="39084" name="Text Box 172"/>
          <p:cNvSpPr txBox="1">
            <a:spLocks noChangeArrowheads="1"/>
          </p:cNvSpPr>
          <p:nvPr/>
        </p:nvSpPr>
        <p:spPr bwMode="auto">
          <a:xfrm>
            <a:off x="6400800" y="49530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sp>
        <p:nvSpPr>
          <p:cNvPr id="39093" name="AutoShape 181"/>
          <p:cNvSpPr>
            <a:spLocks noChangeArrowheads="1"/>
          </p:cNvSpPr>
          <p:nvPr/>
        </p:nvSpPr>
        <p:spPr bwMode="auto">
          <a:xfrm rot="2152190">
            <a:off x="3962400" y="4419600"/>
            <a:ext cx="685800" cy="252413"/>
          </a:xfrm>
          <a:prstGeom prst="rightArrow">
            <a:avLst>
              <a:gd name="adj1" fmla="val 50000"/>
              <a:gd name="adj2" fmla="val 6792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32</a:t>
            </a:fld>
            <a:endParaRPr lang="en-US"/>
          </a:p>
        </p:txBody>
      </p:sp>
    </p:spTree>
    <p:extLst>
      <p:ext uri="{BB962C8B-B14F-4D97-AF65-F5344CB8AC3E}">
        <p14:creationId xmlns:p14="http://schemas.microsoft.com/office/powerpoint/2010/main" val="1166740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030"/>
                                        </p:tgtEl>
                                        <p:attrNameLst>
                                          <p:attrName>style.visibility</p:attrName>
                                        </p:attrNameLst>
                                      </p:cBhvr>
                                      <p:to>
                                        <p:strVal val="visible"/>
                                      </p:to>
                                    </p:set>
                                    <p:animEffect transition="in" filter="dissolve">
                                      <p:cBhvr>
                                        <p:cTn id="7" dur="500"/>
                                        <p:tgtEl>
                                          <p:spTgt spid="390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035"/>
                                        </p:tgtEl>
                                        <p:attrNameLst>
                                          <p:attrName>style.visibility</p:attrName>
                                        </p:attrNameLst>
                                      </p:cBhvr>
                                      <p:to>
                                        <p:strVal val="visible"/>
                                      </p:to>
                                    </p:set>
                                    <p:animEffect transition="in" filter="dissolve">
                                      <p:cBhvr>
                                        <p:cTn id="10" dur="500"/>
                                        <p:tgtEl>
                                          <p:spTgt spid="3903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036"/>
                                        </p:tgtEl>
                                        <p:attrNameLst>
                                          <p:attrName>style.visibility</p:attrName>
                                        </p:attrNameLst>
                                      </p:cBhvr>
                                      <p:to>
                                        <p:strVal val="visible"/>
                                      </p:to>
                                    </p:set>
                                    <p:animEffect transition="in" filter="dissolve">
                                      <p:cBhvr>
                                        <p:cTn id="13" dur="500"/>
                                        <p:tgtEl>
                                          <p:spTgt spid="39036"/>
                                        </p:tgtEl>
                                      </p:cBhvr>
                                    </p:animEffect>
                                  </p:childTnLst>
                                </p:cTn>
                              </p:par>
                              <p:par>
                                <p:cTn id="14" presetID="9" presetClass="entr" presetSubtype="0" fill="hold" nodeType="withEffect">
                                  <p:stCondLst>
                                    <p:cond delay="0"/>
                                  </p:stCondLst>
                                  <p:childTnLst>
                                    <p:set>
                                      <p:cBhvr>
                                        <p:cTn id="15" dur="1" fill="hold">
                                          <p:stCondLst>
                                            <p:cond delay="0"/>
                                          </p:stCondLst>
                                        </p:cTn>
                                        <p:tgtEl>
                                          <p:spTgt spid="39037"/>
                                        </p:tgtEl>
                                        <p:attrNameLst>
                                          <p:attrName>style.visibility</p:attrName>
                                        </p:attrNameLst>
                                      </p:cBhvr>
                                      <p:to>
                                        <p:strVal val="visible"/>
                                      </p:to>
                                    </p:set>
                                    <p:animEffect transition="in" filter="dissolve">
                                      <p:cBhvr>
                                        <p:cTn id="16" dur="500"/>
                                        <p:tgtEl>
                                          <p:spTgt spid="3903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040"/>
                                        </p:tgtEl>
                                        <p:attrNameLst>
                                          <p:attrName>style.visibility</p:attrName>
                                        </p:attrNameLst>
                                      </p:cBhvr>
                                      <p:to>
                                        <p:strVal val="visible"/>
                                      </p:to>
                                    </p:set>
                                    <p:animEffect transition="in" filter="dissolve">
                                      <p:cBhvr>
                                        <p:cTn id="19" dur="500"/>
                                        <p:tgtEl>
                                          <p:spTgt spid="3904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9041"/>
                                        </p:tgtEl>
                                        <p:attrNameLst>
                                          <p:attrName>style.visibility</p:attrName>
                                        </p:attrNameLst>
                                      </p:cBhvr>
                                      <p:to>
                                        <p:strVal val="visible"/>
                                      </p:to>
                                    </p:set>
                                    <p:animEffect transition="in" filter="dissolve">
                                      <p:cBhvr>
                                        <p:cTn id="22" dur="500"/>
                                        <p:tgtEl>
                                          <p:spTgt spid="3904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9042"/>
                                        </p:tgtEl>
                                        <p:attrNameLst>
                                          <p:attrName>style.visibility</p:attrName>
                                        </p:attrNameLst>
                                      </p:cBhvr>
                                      <p:to>
                                        <p:strVal val="visible"/>
                                      </p:to>
                                    </p:set>
                                    <p:animEffect transition="in" filter="dissolve">
                                      <p:cBhvr>
                                        <p:cTn id="25" dur="500"/>
                                        <p:tgtEl>
                                          <p:spTgt spid="3904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9043"/>
                                        </p:tgtEl>
                                        <p:attrNameLst>
                                          <p:attrName>style.visibility</p:attrName>
                                        </p:attrNameLst>
                                      </p:cBhvr>
                                      <p:to>
                                        <p:strVal val="visible"/>
                                      </p:to>
                                    </p:set>
                                    <p:animEffect transition="in" filter="dissolve">
                                      <p:cBhvr>
                                        <p:cTn id="28" dur="500"/>
                                        <p:tgtEl>
                                          <p:spTgt spid="3904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9044"/>
                                        </p:tgtEl>
                                        <p:attrNameLst>
                                          <p:attrName>style.visibility</p:attrName>
                                        </p:attrNameLst>
                                      </p:cBhvr>
                                      <p:to>
                                        <p:strVal val="visible"/>
                                      </p:to>
                                    </p:set>
                                    <p:animEffect transition="in" filter="dissolve">
                                      <p:cBhvr>
                                        <p:cTn id="31" dur="500"/>
                                        <p:tgtEl>
                                          <p:spTgt spid="390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9045"/>
                                        </p:tgtEl>
                                        <p:attrNameLst>
                                          <p:attrName>style.visibility</p:attrName>
                                        </p:attrNameLst>
                                      </p:cBhvr>
                                      <p:to>
                                        <p:strVal val="visible"/>
                                      </p:to>
                                    </p:set>
                                    <p:animEffect transition="in" filter="dissolve">
                                      <p:cBhvr>
                                        <p:cTn id="36" dur="500"/>
                                        <p:tgtEl>
                                          <p:spTgt spid="39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30" grpId="0" animBg="1"/>
      <p:bldP spid="39035" grpId="0"/>
      <p:bldP spid="39036" grpId="0" animBg="1"/>
      <p:bldP spid="39040" grpId="0"/>
      <p:bldP spid="39041" grpId="0" animBg="1"/>
      <p:bldP spid="39042" grpId="0" animBg="1"/>
      <p:bldP spid="39043" grpId="0" animBg="1"/>
      <p:bldP spid="39044" grpId="0"/>
      <p:bldP spid="390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27" name="Rectangle 191"/>
          <p:cNvSpPr>
            <a:spLocks noGrp="1" noChangeArrowheads="1"/>
          </p:cNvSpPr>
          <p:nvPr>
            <p:ph type="title"/>
          </p:nvPr>
        </p:nvSpPr>
        <p:spPr/>
        <p:txBody>
          <a:bodyPr/>
          <a:lstStyle/>
          <a:p>
            <a:r>
              <a:rPr lang="en-US"/>
              <a:t>Thiết kế luận lý dữ liệu cấp thấp</a:t>
            </a:r>
          </a:p>
        </p:txBody>
      </p:sp>
      <p:sp>
        <p:nvSpPr>
          <p:cNvPr id="40128" name="Rectangle 192"/>
          <p:cNvSpPr>
            <a:spLocks noGrp="1" noChangeArrowheads="1"/>
          </p:cNvSpPr>
          <p:nvPr>
            <p:ph type="body" idx="1"/>
          </p:nvPr>
        </p:nvSpPr>
        <p:spPr/>
        <p:txBody>
          <a:bodyPr/>
          <a:lstStyle/>
          <a:p>
            <a:r>
              <a:rPr lang="en-US"/>
              <a:t>Loại bỏ thuộc tính đa trị và thuộc tính kết hợp</a:t>
            </a:r>
          </a:p>
          <a:p>
            <a:pPr lvl="1"/>
            <a:r>
              <a:rPr lang="en-US"/>
              <a:t>Chuyển đổi thuộc tính đa trị - mối kết hợp</a:t>
            </a:r>
          </a:p>
        </p:txBody>
      </p:sp>
      <p:sp>
        <p:nvSpPr>
          <p:cNvPr id="39940" name="Rectangle 4"/>
          <p:cNvSpPr>
            <a:spLocks noChangeArrowheads="1"/>
          </p:cNvSpPr>
          <p:nvPr/>
        </p:nvSpPr>
        <p:spPr bwMode="auto">
          <a:xfrm>
            <a:off x="1371600" y="23666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Arial Narrow" charset="0"/>
                <a:cs typeface="Times New Roman" charset="0"/>
              </a:rPr>
              <a:t>E1</a:t>
            </a:r>
            <a:endParaRPr lang="en-US" sz="1600"/>
          </a:p>
        </p:txBody>
      </p:sp>
      <p:grpSp>
        <p:nvGrpSpPr>
          <p:cNvPr id="39941" name="Group 5"/>
          <p:cNvGrpSpPr>
            <a:grpSpLocks/>
          </p:cNvGrpSpPr>
          <p:nvPr/>
        </p:nvGrpSpPr>
        <p:grpSpPr bwMode="auto">
          <a:xfrm>
            <a:off x="1981200" y="3128600"/>
            <a:ext cx="538163" cy="125413"/>
            <a:chOff x="9000" y="9829"/>
            <a:chExt cx="736" cy="178"/>
          </a:xfrm>
        </p:grpSpPr>
        <p:sp>
          <p:nvSpPr>
            <p:cNvPr id="39942" name="Line 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Oval 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944" name="Text Box 8"/>
          <p:cNvSpPr txBox="1">
            <a:spLocks noChangeArrowheads="1"/>
          </p:cNvSpPr>
          <p:nvPr/>
        </p:nvSpPr>
        <p:spPr bwMode="auto">
          <a:xfrm>
            <a:off x="2590800" y="31286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RA</a:t>
            </a:r>
            <a:endParaRPr lang="en-US" sz="1400"/>
          </a:p>
        </p:txBody>
      </p:sp>
      <p:sp>
        <p:nvSpPr>
          <p:cNvPr id="39945" name="Text Box 9"/>
          <p:cNvSpPr txBox="1">
            <a:spLocks noChangeArrowheads="1"/>
          </p:cNvSpPr>
          <p:nvPr/>
        </p:nvSpPr>
        <p:spPr bwMode="auto">
          <a:xfrm>
            <a:off x="1981200" y="2952388"/>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cs typeface="Times New Roman" charset="0"/>
              </a:rPr>
              <a:t>(0,n)</a:t>
            </a:r>
            <a:endParaRPr lang="en-US" sz="1400">
              <a:solidFill>
                <a:srgbClr val="0033CC"/>
              </a:solidFill>
            </a:endParaRPr>
          </a:p>
        </p:txBody>
      </p:sp>
      <p:sp>
        <p:nvSpPr>
          <p:cNvPr id="39958" name="AutoShape 22"/>
          <p:cNvSpPr>
            <a:spLocks noChangeArrowheads="1"/>
          </p:cNvSpPr>
          <p:nvPr/>
        </p:nvSpPr>
        <p:spPr bwMode="auto">
          <a:xfrm>
            <a:off x="2971800" y="31286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98" name="Rectangle 62"/>
          <p:cNvSpPr>
            <a:spLocks noChangeArrowheads="1"/>
          </p:cNvSpPr>
          <p:nvPr/>
        </p:nvSpPr>
        <p:spPr bwMode="auto">
          <a:xfrm>
            <a:off x="1371600" y="36620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Arial Narrow" charset="0"/>
                <a:cs typeface="Times New Roman" charset="0"/>
              </a:rPr>
              <a:t>E2</a:t>
            </a:r>
            <a:endParaRPr lang="en-US" sz="1600"/>
          </a:p>
        </p:txBody>
      </p:sp>
      <p:sp>
        <p:nvSpPr>
          <p:cNvPr id="39999" name="AutoShape 63"/>
          <p:cNvSpPr>
            <a:spLocks noChangeArrowheads="1"/>
          </p:cNvSpPr>
          <p:nvPr/>
        </p:nvSpPr>
        <p:spPr bwMode="auto">
          <a:xfrm>
            <a:off x="1371600" y="29000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r>
              <a:rPr lang="en-US" sz="1800"/>
              <a:t>R</a:t>
            </a:r>
          </a:p>
        </p:txBody>
      </p:sp>
      <p:sp>
        <p:nvSpPr>
          <p:cNvPr id="40000" name="Line 64"/>
          <p:cNvSpPr>
            <a:spLocks noChangeShapeType="1"/>
          </p:cNvSpPr>
          <p:nvPr/>
        </p:nvSpPr>
        <p:spPr bwMode="auto">
          <a:xfrm>
            <a:off x="1676400" y="2747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001" name="Line 65"/>
          <p:cNvSpPr>
            <a:spLocks noChangeShapeType="1"/>
          </p:cNvSpPr>
          <p:nvPr/>
        </p:nvSpPr>
        <p:spPr bwMode="auto">
          <a:xfrm>
            <a:off x="1676400" y="3433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002" name="Rectangle 66"/>
          <p:cNvSpPr>
            <a:spLocks noChangeArrowheads="1"/>
          </p:cNvSpPr>
          <p:nvPr/>
        </p:nvSpPr>
        <p:spPr bwMode="auto">
          <a:xfrm>
            <a:off x="3886200" y="23666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Arial Narrow" charset="0"/>
                <a:cs typeface="Times New Roman" charset="0"/>
              </a:rPr>
              <a:t>E1</a:t>
            </a:r>
            <a:endParaRPr lang="en-US" sz="1600"/>
          </a:p>
        </p:txBody>
      </p:sp>
      <p:sp>
        <p:nvSpPr>
          <p:cNvPr id="40004" name="Rectangle 68"/>
          <p:cNvSpPr>
            <a:spLocks noChangeArrowheads="1"/>
          </p:cNvSpPr>
          <p:nvPr/>
        </p:nvSpPr>
        <p:spPr bwMode="auto">
          <a:xfrm>
            <a:off x="3886200" y="366200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Arial Narrow" charset="0"/>
                <a:cs typeface="Times New Roman" charset="0"/>
              </a:rPr>
              <a:t>E2</a:t>
            </a:r>
            <a:endParaRPr lang="en-US" sz="1600"/>
          </a:p>
        </p:txBody>
      </p:sp>
      <p:sp>
        <p:nvSpPr>
          <p:cNvPr id="40005" name="AutoShape 69"/>
          <p:cNvSpPr>
            <a:spLocks noChangeArrowheads="1"/>
          </p:cNvSpPr>
          <p:nvPr/>
        </p:nvSpPr>
        <p:spPr bwMode="auto">
          <a:xfrm>
            <a:off x="3886200" y="290000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r>
              <a:rPr lang="en-US" sz="1800"/>
              <a:t>R</a:t>
            </a:r>
          </a:p>
        </p:txBody>
      </p:sp>
      <p:sp>
        <p:nvSpPr>
          <p:cNvPr id="40006" name="Line 70"/>
          <p:cNvSpPr>
            <a:spLocks noChangeShapeType="1"/>
          </p:cNvSpPr>
          <p:nvPr/>
        </p:nvSpPr>
        <p:spPr bwMode="auto">
          <a:xfrm>
            <a:off x="4191000" y="2747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007" name="Line 71"/>
          <p:cNvSpPr>
            <a:spLocks noChangeShapeType="1"/>
          </p:cNvSpPr>
          <p:nvPr/>
        </p:nvSpPr>
        <p:spPr bwMode="auto">
          <a:xfrm>
            <a:off x="4191000" y="3433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40008" name="Group 72"/>
          <p:cNvGrpSpPr>
            <a:grpSpLocks/>
          </p:cNvGrpSpPr>
          <p:nvPr/>
        </p:nvGrpSpPr>
        <p:grpSpPr bwMode="auto">
          <a:xfrm>
            <a:off x="2057400" y="2366600"/>
            <a:ext cx="538163" cy="125413"/>
            <a:chOff x="9000" y="9829"/>
            <a:chExt cx="736" cy="178"/>
          </a:xfrm>
        </p:grpSpPr>
        <p:sp>
          <p:nvSpPr>
            <p:cNvPr id="40009" name="Line 7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0" name="Oval 74"/>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endParaRPr lang="en-US"/>
            </a:p>
          </p:txBody>
        </p:sp>
      </p:grpSp>
      <p:sp>
        <p:nvSpPr>
          <p:cNvPr id="40011" name="Text Box 75"/>
          <p:cNvSpPr txBox="1">
            <a:spLocks noChangeArrowheads="1"/>
          </p:cNvSpPr>
          <p:nvPr/>
        </p:nvSpPr>
        <p:spPr bwMode="auto">
          <a:xfrm>
            <a:off x="2590800" y="2290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A</a:t>
            </a:r>
            <a:endParaRPr lang="en-US" sz="1400"/>
          </a:p>
        </p:txBody>
      </p:sp>
      <p:grpSp>
        <p:nvGrpSpPr>
          <p:cNvPr id="40012" name="Group 76"/>
          <p:cNvGrpSpPr>
            <a:grpSpLocks/>
          </p:cNvGrpSpPr>
          <p:nvPr/>
        </p:nvGrpSpPr>
        <p:grpSpPr bwMode="auto">
          <a:xfrm>
            <a:off x="2057400" y="3814400"/>
            <a:ext cx="538163" cy="125413"/>
            <a:chOff x="9000" y="9829"/>
            <a:chExt cx="736" cy="178"/>
          </a:xfrm>
        </p:grpSpPr>
        <p:sp>
          <p:nvSpPr>
            <p:cNvPr id="40013" name="Line 7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4" name="Oval 78"/>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endParaRPr lang="en-US"/>
            </a:p>
          </p:txBody>
        </p:sp>
      </p:grpSp>
      <p:sp>
        <p:nvSpPr>
          <p:cNvPr id="40015" name="Text Box 79"/>
          <p:cNvSpPr txBox="1">
            <a:spLocks noChangeArrowheads="1"/>
          </p:cNvSpPr>
          <p:nvPr/>
        </p:nvSpPr>
        <p:spPr bwMode="auto">
          <a:xfrm>
            <a:off x="2590800" y="37382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B</a:t>
            </a:r>
            <a:endParaRPr lang="en-US" sz="1400"/>
          </a:p>
        </p:txBody>
      </p:sp>
      <p:grpSp>
        <p:nvGrpSpPr>
          <p:cNvPr id="40016" name="Group 80"/>
          <p:cNvGrpSpPr>
            <a:grpSpLocks/>
          </p:cNvGrpSpPr>
          <p:nvPr/>
        </p:nvGrpSpPr>
        <p:grpSpPr bwMode="auto">
          <a:xfrm>
            <a:off x="4572000" y="2366600"/>
            <a:ext cx="538163" cy="125413"/>
            <a:chOff x="9000" y="9829"/>
            <a:chExt cx="736" cy="178"/>
          </a:xfrm>
        </p:grpSpPr>
        <p:sp>
          <p:nvSpPr>
            <p:cNvPr id="40017" name="Line 8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8" name="Oval 82"/>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endParaRPr lang="en-US"/>
            </a:p>
          </p:txBody>
        </p:sp>
      </p:grpSp>
      <p:sp>
        <p:nvSpPr>
          <p:cNvPr id="40019" name="Text Box 83"/>
          <p:cNvSpPr txBox="1">
            <a:spLocks noChangeArrowheads="1"/>
          </p:cNvSpPr>
          <p:nvPr/>
        </p:nvSpPr>
        <p:spPr bwMode="auto">
          <a:xfrm>
            <a:off x="5105400" y="22904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A</a:t>
            </a:r>
            <a:endParaRPr lang="en-US" sz="1400"/>
          </a:p>
        </p:txBody>
      </p:sp>
      <p:grpSp>
        <p:nvGrpSpPr>
          <p:cNvPr id="40020" name="Group 84"/>
          <p:cNvGrpSpPr>
            <a:grpSpLocks/>
          </p:cNvGrpSpPr>
          <p:nvPr/>
        </p:nvGrpSpPr>
        <p:grpSpPr bwMode="auto">
          <a:xfrm>
            <a:off x="4572000" y="3738200"/>
            <a:ext cx="538163" cy="125413"/>
            <a:chOff x="9000" y="9829"/>
            <a:chExt cx="736" cy="178"/>
          </a:xfrm>
        </p:grpSpPr>
        <p:sp>
          <p:nvSpPr>
            <p:cNvPr id="40021" name="Line 8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2" name="Oval 86"/>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endParaRPr lang="en-US"/>
            </a:p>
          </p:txBody>
        </p:sp>
      </p:grpSp>
      <p:sp>
        <p:nvSpPr>
          <p:cNvPr id="40023" name="Text Box 87"/>
          <p:cNvSpPr txBox="1">
            <a:spLocks noChangeArrowheads="1"/>
          </p:cNvSpPr>
          <p:nvPr/>
        </p:nvSpPr>
        <p:spPr bwMode="auto">
          <a:xfrm>
            <a:off x="5105400" y="36620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B</a:t>
            </a:r>
            <a:endParaRPr lang="en-US" sz="1400"/>
          </a:p>
        </p:txBody>
      </p:sp>
      <p:grpSp>
        <p:nvGrpSpPr>
          <p:cNvPr id="40123" name="Group 187"/>
          <p:cNvGrpSpPr>
            <a:grpSpLocks/>
          </p:cNvGrpSpPr>
          <p:nvPr/>
        </p:nvGrpSpPr>
        <p:grpSpPr bwMode="auto">
          <a:xfrm>
            <a:off x="5638800" y="3433400"/>
            <a:ext cx="1676400" cy="990600"/>
            <a:chOff x="3840" y="1632"/>
            <a:chExt cx="1056" cy="624"/>
          </a:xfrm>
        </p:grpSpPr>
        <p:sp>
          <p:nvSpPr>
            <p:cNvPr id="40024" name="Rectangle 88"/>
            <p:cNvSpPr>
              <a:spLocks noChangeArrowheads="1"/>
            </p:cNvSpPr>
            <p:nvPr/>
          </p:nvSpPr>
          <p:spPr bwMode="auto">
            <a:xfrm>
              <a:off x="3840" y="1776"/>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Arial Narrow" charset="0"/>
                  <a:cs typeface="Times New Roman" charset="0"/>
                </a:rPr>
                <a:t>EA</a:t>
              </a:r>
              <a:endParaRPr lang="en-US" sz="1600"/>
            </a:p>
          </p:txBody>
        </p:sp>
        <p:grpSp>
          <p:nvGrpSpPr>
            <p:cNvPr id="40025" name="Group 89"/>
            <p:cNvGrpSpPr>
              <a:grpSpLocks/>
            </p:cNvGrpSpPr>
            <p:nvPr/>
          </p:nvGrpSpPr>
          <p:grpSpPr bwMode="auto">
            <a:xfrm>
              <a:off x="4272" y="1776"/>
              <a:ext cx="339" cy="79"/>
              <a:chOff x="9000" y="9829"/>
              <a:chExt cx="736" cy="178"/>
            </a:xfrm>
          </p:grpSpPr>
          <p:sp>
            <p:nvSpPr>
              <p:cNvPr id="40026" name="Line 9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7" name="Oval 9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endParaRPr lang="en-US"/>
              </a:p>
            </p:txBody>
          </p:sp>
        </p:grpSp>
        <p:sp>
          <p:nvSpPr>
            <p:cNvPr id="40028" name="Text Box 92"/>
            <p:cNvSpPr txBox="1">
              <a:spLocks noChangeArrowheads="1"/>
            </p:cNvSpPr>
            <p:nvPr/>
          </p:nvSpPr>
          <p:spPr bwMode="auto">
            <a:xfrm>
              <a:off x="4608" y="172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A</a:t>
              </a:r>
              <a:endParaRPr lang="en-US" sz="1400"/>
            </a:p>
          </p:txBody>
        </p:sp>
        <p:grpSp>
          <p:nvGrpSpPr>
            <p:cNvPr id="40029" name="Group 93"/>
            <p:cNvGrpSpPr>
              <a:grpSpLocks/>
            </p:cNvGrpSpPr>
            <p:nvPr/>
          </p:nvGrpSpPr>
          <p:grpSpPr bwMode="auto">
            <a:xfrm>
              <a:off x="4272" y="1920"/>
              <a:ext cx="339" cy="79"/>
              <a:chOff x="9000" y="9829"/>
              <a:chExt cx="736" cy="178"/>
            </a:xfrm>
          </p:grpSpPr>
          <p:sp>
            <p:nvSpPr>
              <p:cNvPr id="40030" name="Line 9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1" name="Oval 9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endParaRPr lang="en-US"/>
              </a:p>
            </p:txBody>
          </p:sp>
        </p:grpSp>
        <p:sp>
          <p:nvSpPr>
            <p:cNvPr id="40032" name="Text Box 96"/>
            <p:cNvSpPr txBox="1">
              <a:spLocks noChangeArrowheads="1"/>
            </p:cNvSpPr>
            <p:nvPr/>
          </p:nvSpPr>
          <p:spPr bwMode="auto">
            <a:xfrm>
              <a:off x="4608" y="187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B</a:t>
              </a:r>
              <a:endParaRPr lang="en-US" sz="1400"/>
            </a:p>
          </p:txBody>
        </p:sp>
        <p:grpSp>
          <p:nvGrpSpPr>
            <p:cNvPr id="40033" name="Group 97"/>
            <p:cNvGrpSpPr>
              <a:grpSpLocks/>
            </p:cNvGrpSpPr>
            <p:nvPr/>
          </p:nvGrpSpPr>
          <p:grpSpPr bwMode="auto">
            <a:xfrm rot="1755372">
              <a:off x="4253" y="2016"/>
              <a:ext cx="339" cy="79"/>
              <a:chOff x="9000" y="9829"/>
              <a:chExt cx="736" cy="178"/>
            </a:xfrm>
          </p:grpSpPr>
          <p:sp>
            <p:nvSpPr>
              <p:cNvPr id="40034" name="Line 9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5" name="Oval 9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0036" name="Text Box 100"/>
            <p:cNvSpPr txBox="1">
              <a:spLocks noChangeArrowheads="1"/>
            </p:cNvSpPr>
            <p:nvPr/>
          </p:nvSpPr>
          <p:spPr bwMode="auto">
            <a:xfrm>
              <a:off x="4656" y="206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RA</a:t>
              </a:r>
              <a:endParaRPr lang="en-US" sz="1400"/>
            </a:p>
          </p:txBody>
        </p:sp>
        <p:grpSp>
          <p:nvGrpSpPr>
            <p:cNvPr id="40040" name="Group 104"/>
            <p:cNvGrpSpPr>
              <a:grpSpLocks/>
            </p:cNvGrpSpPr>
            <p:nvPr/>
          </p:nvGrpSpPr>
          <p:grpSpPr bwMode="auto">
            <a:xfrm>
              <a:off x="4320" y="1632"/>
              <a:ext cx="79" cy="515"/>
              <a:chOff x="4114" y="1645"/>
              <a:chExt cx="79" cy="515"/>
            </a:xfrm>
          </p:grpSpPr>
          <p:sp>
            <p:nvSpPr>
              <p:cNvPr id="40038" name="Line 102"/>
              <p:cNvSpPr>
                <a:spLocks noChangeShapeType="1"/>
              </p:cNvSpPr>
              <p:nvPr/>
            </p:nvSpPr>
            <p:spPr bwMode="auto">
              <a:xfrm rot="16200000" flipV="1">
                <a:off x="3936" y="194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9" name="Oval 103"/>
              <p:cNvSpPr>
                <a:spLocks noChangeArrowheads="1"/>
              </p:cNvSpPr>
              <p:nvPr/>
            </p:nvSpPr>
            <p:spPr bwMode="auto">
              <a:xfrm rot="16200000">
                <a:off x="4112" y="1647"/>
                <a:ext cx="83" cy="79"/>
              </a:xfrm>
              <a:prstGeom prst="ellipse">
                <a:avLst/>
              </a:prstGeom>
              <a:solidFill>
                <a:schemeClr val="bg2"/>
              </a:solidFill>
              <a:ln w="9525">
                <a:solidFill>
                  <a:srgbClr val="000000"/>
                </a:solidFill>
                <a:round/>
                <a:headEnd/>
                <a:tailEnd/>
              </a:ln>
            </p:spPr>
            <p:txBody>
              <a:bodyPr/>
              <a:lstStyle/>
              <a:p>
                <a:endParaRPr lang="en-US"/>
              </a:p>
            </p:txBody>
          </p:sp>
        </p:grpSp>
      </p:grpSp>
      <p:sp>
        <p:nvSpPr>
          <p:cNvPr id="40106" name="Text Box 170"/>
          <p:cNvSpPr txBox="1">
            <a:spLocks noChangeArrowheads="1"/>
          </p:cNvSpPr>
          <p:nvPr/>
        </p:nvSpPr>
        <p:spPr bwMode="auto">
          <a:xfrm>
            <a:off x="593725" y="4191000"/>
            <a:ext cx="80168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2000" i="1">
                <a:latin typeface="Calibri"/>
                <a:cs typeface="Calibri"/>
              </a:rPr>
              <a:t>(a) </a:t>
            </a:r>
            <a:r>
              <a:rPr lang="en-US" sz="2000" b="1" i="1">
                <a:solidFill>
                  <a:srgbClr val="000090"/>
                </a:solidFill>
                <a:latin typeface="Calibri"/>
                <a:cs typeface="Calibri"/>
              </a:rPr>
              <a:t>R là mối kết hợp 1-1</a:t>
            </a:r>
            <a:r>
              <a:rPr lang="en-US" sz="2000" i="1">
                <a:latin typeface="Calibri"/>
                <a:cs typeface="Calibri"/>
              </a:rPr>
              <a:t>: thực thể EA sẽ có định danh là thuộc tính định danh của E1 hoặc của E2 kết hợp với thuộc tính RA</a:t>
            </a:r>
          </a:p>
          <a:p>
            <a:pPr algn="l" eaLnBrk="0" hangingPunct="0">
              <a:buFontTx/>
              <a:buChar char="-"/>
            </a:pPr>
            <a:endParaRPr lang="en-US" sz="2000" i="1">
              <a:latin typeface="Calibri"/>
              <a:cs typeface="Calibri"/>
            </a:endParaRPr>
          </a:p>
          <a:p>
            <a:pPr algn="l" eaLnBrk="0" hangingPunct="0"/>
            <a:r>
              <a:rPr lang="en-US" sz="2000" i="1">
                <a:latin typeface="Calibri"/>
                <a:cs typeface="Calibri"/>
              </a:rPr>
              <a:t>(b) </a:t>
            </a:r>
            <a:r>
              <a:rPr lang="en-US" sz="2000" b="1" i="1">
                <a:solidFill>
                  <a:srgbClr val="000090"/>
                </a:solidFill>
                <a:latin typeface="Calibri"/>
                <a:cs typeface="Calibri"/>
              </a:rPr>
              <a:t>R là mối kết hợp 1 – N</a:t>
            </a:r>
            <a:r>
              <a:rPr lang="en-US" sz="2000" i="1">
                <a:latin typeface="Calibri"/>
                <a:cs typeface="Calibri"/>
              </a:rPr>
              <a:t>: thực thể EA sẽ có định danh là thuộc tính định danh của E1 kết hợp với thuộc tính RA</a:t>
            </a:r>
          </a:p>
          <a:p>
            <a:pPr algn="l" eaLnBrk="0" hangingPunct="0">
              <a:buFontTx/>
              <a:buChar char="-"/>
            </a:pPr>
            <a:endParaRPr lang="en-US" sz="2000" i="1">
              <a:latin typeface="Calibri"/>
              <a:cs typeface="Calibri"/>
            </a:endParaRPr>
          </a:p>
          <a:p>
            <a:pPr algn="l" eaLnBrk="0" hangingPunct="0"/>
            <a:r>
              <a:rPr lang="en-US" sz="2000" i="1">
                <a:latin typeface="Calibri"/>
                <a:cs typeface="Calibri"/>
              </a:rPr>
              <a:t>(c) </a:t>
            </a:r>
            <a:r>
              <a:rPr lang="en-US" sz="2000" b="1" i="1">
                <a:solidFill>
                  <a:srgbClr val="000090"/>
                </a:solidFill>
                <a:latin typeface="Calibri"/>
                <a:cs typeface="Calibri"/>
              </a:rPr>
              <a:t>R là mối kết hợp N – N</a:t>
            </a:r>
            <a:r>
              <a:rPr lang="en-US" sz="2000" i="1">
                <a:latin typeface="Calibri"/>
                <a:cs typeface="Calibri"/>
              </a:rPr>
              <a:t>: thực thể EA sẽ có định danh là thuộc tính định danh của E1, E2 kết hợp với thuộc tính RA</a:t>
            </a:r>
          </a:p>
        </p:txBody>
      </p:sp>
      <p:grpSp>
        <p:nvGrpSpPr>
          <p:cNvPr id="40126" name="Group 190"/>
          <p:cNvGrpSpPr>
            <a:grpSpLocks/>
          </p:cNvGrpSpPr>
          <p:nvPr/>
        </p:nvGrpSpPr>
        <p:grpSpPr bwMode="auto">
          <a:xfrm>
            <a:off x="5638800" y="2214200"/>
            <a:ext cx="1676400" cy="990600"/>
            <a:chOff x="3552" y="1344"/>
            <a:chExt cx="1056" cy="624"/>
          </a:xfrm>
        </p:grpSpPr>
        <p:sp>
          <p:nvSpPr>
            <p:cNvPr id="40107" name="Rectangle 171"/>
            <p:cNvSpPr>
              <a:spLocks noChangeArrowheads="1"/>
            </p:cNvSpPr>
            <p:nvPr/>
          </p:nvSpPr>
          <p:spPr bwMode="auto">
            <a:xfrm>
              <a:off x="3552" y="1488"/>
              <a:ext cx="43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Arial Narrow" charset="0"/>
                  <a:cs typeface="Times New Roman" charset="0"/>
                </a:rPr>
                <a:t>EA</a:t>
              </a:r>
              <a:endParaRPr lang="en-US" sz="1600"/>
            </a:p>
          </p:txBody>
        </p:sp>
        <p:grpSp>
          <p:nvGrpSpPr>
            <p:cNvPr id="40108" name="Group 172"/>
            <p:cNvGrpSpPr>
              <a:grpSpLocks/>
            </p:cNvGrpSpPr>
            <p:nvPr/>
          </p:nvGrpSpPr>
          <p:grpSpPr bwMode="auto">
            <a:xfrm>
              <a:off x="3984" y="1488"/>
              <a:ext cx="339" cy="79"/>
              <a:chOff x="9000" y="9829"/>
              <a:chExt cx="736" cy="178"/>
            </a:xfrm>
          </p:grpSpPr>
          <p:sp>
            <p:nvSpPr>
              <p:cNvPr id="40109" name="Line 17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10" name="Oval 17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endParaRPr lang="en-US"/>
              </a:p>
            </p:txBody>
          </p:sp>
        </p:grpSp>
        <p:sp>
          <p:nvSpPr>
            <p:cNvPr id="40111" name="Text Box 175"/>
            <p:cNvSpPr txBox="1">
              <a:spLocks noChangeArrowheads="1"/>
            </p:cNvSpPr>
            <p:nvPr/>
          </p:nvSpPr>
          <p:spPr bwMode="auto">
            <a:xfrm>
              <a:off x="4320" y="14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A</a:t>
              </a:r>
              <a:endParaRPr lang="en-US" sz="1400"/>
            </a:p>
          </p:txBody>
        </p:sp>
        <p:grpSp>
          <p:nvGrpSpPr>
            <p:cNvPr id="40116" name="Group 180"/>
            <p:cNvGrpSpPr>
              <a:grpSpLocks/>
            </p:cNvGrpSpPr>
            <p:nvPr/>
          </p:nvGrpSpPr>
          <p:grpSpPr bwMode="auto">
            <a:xfrm rot="1755372">
              <a:off x="3965" y="1728"/>
              <a:ext cx="339" cy="79"/>
              <a:chOff x="9000" y="9829"/>
              <a:chExt cx="736" cy="178"/>
            </a:xfrm>
          </p:grpSpPr>
          <p:sp>
            <p:nvSpPr>
              <p:cNvPr id="40117" name="Line 18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18" name="Oval 18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0119" name="Text Box 183"/>
            <p:cNvSpPr txBox="1">
              <a:spLocks noChangeArrowheads="1"/>
            </p:cNvSpPr>
            <p:nvPr/>
          </p:nvSpPr>
          <p:spPr bwMode="auto">
            <a:xfrm>
              <a:off x="4368" y="177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RA</a:t>
              </a:r>
              <a:endParaRPr lang="en-US" sz="1400"/>
            </a:p>
          </p:txBody>
        </p:sp>
        <p:grpSp>
          <p:nvGrpSpPr>
            <p:cNvPr id="40120" name="Group 184"/>
            <p:cNvGrpSpPr>
              <a:grpSpLocks/>
            </p:cNvGrpSpPr>
            <p:nvPr/>
          </p:nvGrpSpPr>
          <p:grpSpPr bwMode="auto">
            <a:xfrm>
              <a:off x="4032" y="1344"/>
              <a:ext cx="79" cy="515"/>
              <a:chOff x="4114" y="1645"/>
              <a:chExt cx="79" cy="515"/>
            </a:xfrm>
          </p:grpSpPr>
          <p:sp>
            <p:nvSpPr>
              <p:cNvPr id="40121" name="Line 185"/>
              <p:cNvSpPr>
                <a:spLocks noChangeShapeType="1"/>
              </p:cNvSpPr>
              <p:nvPr/>
            </p:nvSpPr>
            <p:spPr bwMode="auto">
              <a:xfrm rot="16200000" flipV="1">
                <a:off x="3936" y="194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22" name="Oval 186"/>
              <p:cNvSpPr>
                <a:spLocks noChangeArrowheads="1"/>
              </p:cNvSpPr>
              <p:nvPr/>
            </p:nvSpPr>
            <p:spPr bwMode="auto">
              <a:xfrm rot="16200000">
                <a:off x="4112" y="1647"/>
                <a:ext cx="83" cy="79"/>
              </a:xfrm>
              <a:prstGeom prst="ellipse">
                <a:avLst/>
              </a:prstGeom>
              <a:solidFill>
                <a:schemeClr val="bg2"/>
              </a:solidFill>
              <a:ln w="9525">
                <a:solidFill>
                  <a:srgbClr val="000000"/>
                </a:solidFill>
                <a:round/>
                <a:headEnd/>
                <a:tailEnd/>
              </a:ln>
            </p:spPr>
            <p:txBody>
              <a:bodyPr/>
              <a:lstStyle/>
              <a:p>
                <a:endParaRPr lang="en-US"/>
              </a:p>
            </p:txBody>
          </p:sp>
        </p:grpSp>
      </p:grpSp>
      <p:sp>
        <p:nvSpPr>
          <p:cNvPr id="40124" name="Text Box 188"/>
          <p:cNvSpPr txBox="1">
            <a:spLocks noChangeArrowheads="1"/>
          </p:cNvSpPr>
          <p:nvPr/>
        </p:nvSpPr>
        <p:spPr bwMode="auto">
          <a:xfrm>
            <a:off x="7299325" y="2403113"/>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(a) (b)</a:t>
            </a:r>
          </a:p>
        </p:txBody>
      </p:sp>
      <p:sp>
        <p:nvSpPr>
          <p:cNvPr id="40125" name="Text Box 189"/>
          <p:cNvSpPr txBox="1">
            <a:spLocks noChangeArrowheads="1"/>
          </p:cNvSpPr>
          <p:nvPr/>
        </p:nvSpPr>
        <p:spPr bwMode="auto">
          <a:xfrm>
            <a:off x="7391400" y="373820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(c)</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33</a:t>
            </a:fld>
            <a:endParaRPr lang="en-US"/>
          </a:p>
        </p:txBody>
      </p:sp>
    </p:spTree>
    <p:extLst>
      <p:ext uri="{BB962C8B-B14F-4D97-AF65-F5344CB8AC3E}">
        <p14:creationId xmlns:p14="http://schemas.microsoft.com/office/powerpoint/2010/main" val="20435316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6" name="Rectangle 136"/>
          <p:cNvSpPr>
            <a:spLocks noGrp="1" noChangeArrowheads="1"/>
          </p:cNvSpPr>
          <p:nvPr>
            <p:ph type="title"/>
          </p:nvPr>
        </p:nvSpPr>
        <p:spPr/>
        <p:txBody>
          <a:bodyPr/>
          <a:lstStyle/>
          <a:p>
            <a:r>
              <a:rPr lang="en-US"/>
              <a:t>Thiết kế luận lý dữ liệu cấp thấp</a:t>
            </a:r>
          </a:p>
        </p:txBody>
      </p:sp>
      <p:sp>
        <p:nvSpPr>
          <p:cNvPr id="41097" name="Rectangle 137"/>
          <p:cNvSpPr>
            <a:spLocks noGrp="1" noChangeArrowheads="1"/>
          </p:cNvSpPr>
          <p:nvPr>
            <p:ph type="body" idx="1"/>
          </p:nvPr>
        </p:nvSpPr>
        <p:spPr/>
        <p:txBody>
          <a:bodyPr/>
          <a:lstStyle/>
          <a:p>
            <a:r>
              <a:rPr lang="en-US"/>
              <a:t>Loại bỏ thuộc tính đa trị và thuộc tính kết hợp</a:t>
            </a:r>
          </a:p>
          <a:p>
            <a:pPr lvl="1"/>
            <a:r>
              <a:rPr lang="en-US"/>
              <a:t>Chuyển đổi thuộc tính đa trị - mối kết hợp</a:t>
            </a:r>
          </a:p>
        </p:txBody>
      </p:sp>
      <p:grpSp>
        <p:nvGrpSpPr>
          <p:cNvPr id="2" name="Group 1"/>
          <p:cNvGrpSpPr/>
          <p:nvPr/>
        </p:nvGrpSpPr>
        <p:grpSpPr>
          <a:xfrm>
            <a:off x="1295400" y="4429125"/>
            <a:ext cx="6477000" cy="1905000"/>
            <a:chOff x="1295400" y="4429125"/>
            <a:chExt cx="6477000" cy="1905000"/>
          </a:xfrm>
        </p:grpSpPr>
        <p:sp>
          <p:nvSpPr>
            <p:cNvPr id="41013" name="Rectangle 53"/>
            <p:cNvSpPr>
              <a:spLocks noChangeArrowheads="1"/>
            </p:cNvSpPr>
            <p:nvPr/>
          </p:nvSpPr>
          <p:spPr bwMode="auto">
            <a:xfrm>
              <a:off x="1295400" y="4581525"/>
              <a:ext cx="12954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SINH VIÊN</a:t>
              </a:r>
            </a:p>
          </p:txBody>
        </p:sp>
        <p:grpSp>
          <p:nvGrpSpPr>
            <p:cNvPr id="41014" name="Group 54"/>
            <p:cNvGrpSpPr>
              <a:grpSpLocks/>
            </p:cNvGrpSpPr>
            <p:nvPr/>
          </p:nvGrpSpPr>
          <p:grpSpPr bwMode="auto">
            <a:xfrm>
              <a:off x="2590800" y="4581525"/>
              <a:ext cx="538163" cy="125413"/>
              <a:chOff x="9000" y="9829"/>
              <a:chExt cx="736" cy="178"/>
            </a:xfrm>
          </p:grpSpPr>
          <p:sp>
            <p:nvSpPr>
              <p:cNvPr id="41015" name="Line 5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16" name="Oval 56"/>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1017" name="Text Box 57"/>
            <p:cNvSpPr txBox="1">
              <a:spLocks noChangeArrowheads="1"/>
            </p:cNvSpPr>
            <p:nvPr/>
          </p:nvSpPr>
          <p:spPr bwMode="auto">
            <a:xfrm>
              <a:off x="3124200" y="45053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SV</a:t>
              </a:r>
              <a:endParaRPr lang="en-US" sz="1400"/>
            </a:p>
          </p:txBody>
        </p:sp>
        <p:grpSp>
          <p:nvGrpSpPr>
            <p:cNvPr id="41018" name="Group 58"/>
            <p:cNvGrpSpPr>
              <a:grpSpLocks/>
            </p:cNvGrpSpPr>
            <p:nvPr/>
          </p:nvGrpSpPr>
          <p:grpSpPr bwMode="auto">
            <a:xfrm>
              <a:off x="2590800" y="4810125"/>
              <a:ext cx="538163" cy="125413"/>
              <a:chOff x="9000" y="9829"/>
              <a:chExt cx="736" cy="178"/>
            </a:xfrm>
          </p:grpSpPr>
          <p:sp>
            <p:nvSpPr>
              <p:cNvPr id="41019" name="Line 5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20" name="Oval 6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21" name="Text Box 61"/>
            <p:cNvSpPr txBox="1">
              <a:spLocks noChangeArrowheads="1"/>
            </p:cNvSpPr>
            <p:nvPr/>
          </p:nvSpPr>
          <p:spPr bwMode="auto">
            <a:xfrm>
              <a:off x="3124200" y="47339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SV</a:t>
              </a:r>
              <a:endParaRPr lang="en-US" sz="1400"/>
            </a:p>
          </p:txBody>
        </p:sp>
        <p:grpSp>
          <p:nvGrpSpPr>
            <p:cNvPr id="41022" name="Group 62"/>
            <p:cNvGrpSpPr>
              <a:grpSpLocks/>
            </p:cNvGrpSpPr>
            <p:nvPr/>
          </p:nvGrpSpPr>
          <p:grpSpPr bwMode="auto">
            <a:xfrm rot="1795664">
              <a:off x="2586038" y="4962525"/>
              <a:ext cx="538162" cy="125413"/>
              <a:chOff x="9000" y="9829"/>
              <a:chExt cx="736" cy="178"/>
            </a:xfrm>
          </p:grpSpPr>
          <p:sp>
            <p:nvSpPr>
              <p:cNvPr id="41023" name="Line 6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24" name="Oval 6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25" name="Text Box 65"/>
            <p:cNvSpPr txBox="1">
              <a:spLocks noChangeArrowheads="1"/>
            </p:cNvSpPr>
            <p:nvPr/>
          </p:nvSpPr>
          <p:spPr bwMode="auto">
            <a:xfrm>
              <a:off x="3124200" y="5038725"/>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Ngày sinh</a:t>
              </a:r>
              <a:endParaRPr lang="en-US" sz="1400"/>
            </a:p>
          </p:txBody>
        </p:sp>
        <p:sp>
          <p:nvSpPr>
            <p:cNvPr id="41026" name="Text Box 66"/>
            <p:cNvSpPr txBox="1">
              <a:spLocks noChangeArrowheads="1"/>
            </p:cNvSpPr>
            <p:nvPr/>
          </p:nvSpPr>
          <p:spPr bwMode="auto">
            <a:xfrm>
              <a:off x="2667000" y="4657725"/>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(0,n)</a:t>
              </a:r>
              <a:endParaRPr lang="en-US" sz="1400">
                <a:solidFill>
                  <a:srgbClr val="0033CC"/>
                </a:solidFill>
              </a:endParaRPr>
            </a:p>
          </p:txBody>
        </p:sp>
        <p:sp>
          <p:nvSpPr>
            <p:cNvPr id="41027" name="Rectangle 67"/>
            <p:cNvSpPr>
              <a:spLocks noChangeArrowheads="1"/>
            </p:cNvSpPr>
            <p:nvPr/>
          </p:nvSpPr>
          <p:spPr bwMode="auto">
            <a:xfrm>
              <a:off x="4724400" y="4581525"/>
              <a:ext cx="1447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MÔN HỌC</a:t>
              </a:r>
            </a:p>
          </p:txBody>
        </p:sp>
        <p:sp>
          <p:nvSpPr>
            <p:cNvPr id="41028" name="AutoShape 68"/>
            <p:cNvSpPr>
              <a:spLocks noChangeArrowheads="1"/>
            </p:cNvSpPr>
            <p:nvPr/>
          </p:nvSpPr>
          <p:spPr bwMode="auto">
            <a:xfrm>
              <a:off x="3810000" y="4505325"/>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Học</a:t>
              </a:r>
            </a:p>
          </p:txBody>
        </p:sp>
        <p:sp>
          <p:nvSpPr>
            <p:cNvPr id="41029" name="Line 69"/>
            <p:cNvSpPr>
              <a:spLocks noChangeShapeType="1"/>
            </p:cNvSpPr>
            <p:nvPr/>
          </p:nvSpPr>
          <p:spPr bwMode="auto">
            <a:xfrm>
              <a:off x="2590800" y="4733925"/>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1030" name="Line 70"/>
            <p:cNvSpPr>
              <a:spLocks noChangeShapeType="1"/>
            </p:cNvSpPr>
            <p:nvPr/>
          </p:nvSpPr>
          <p:spPr bwMode="auto">
            <a:xfrm>
              <a:off x="4419600" y="476726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1031" name="Text Box 71"/>
            <p:cNvSpPr txBox="1">
              <a:spLocks noChangeArrowheads="1"/>
            </p:cNvSpPr>
            <p:nvPr/>
          </p:nvSpPr>
          <p:spPr bwMode="auto">
            <a:xfrm>
              <a:off x="4343400" y="4429125"/>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(1,n)</a:t>
              </a:r>
              <a:endParaRPr lang="en-US" sz="1400">
                <a:solidFill>
                  <a:srgbClr val="0033CC"/>
                </a:solidFill>
              </a:endParaRPr>
            </a:p>
          </p:txBody>
        </p:sp>
        <p:grpSp>
          <p:nvGrpSpPr>
            <p:cNvPr id="41036" name="Group 76"/>
            <p:cNvGrpSpPr>
              <a:grpSpLocks/>
            </p:cNvGrpSpPr>
            <p:nvPr/>
          </p:nvGrpSpPr>
          <p:grpSpPr bwMode="auto">
            <a:xfrm>
              <a:off x="6172200" y="4505325"/>
              <a:ext cx="538163" cy="125413"/>
              <a:chOff x="9000" y="9829"/>
              <a:chExt cx="736" cy="178"/>
            </a:xfrm>
          </p:grpSpPr>
          <p:sp>
            <p:nvSpPr>
              <p:cNvPr id="41037" name="Line 7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38" name="Oval 78"/>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1039" name="Text Box 79"/>
            <p:cNvSpPr txBox="1">
              <a:spLocks noChangeArrowheads="1"/>
            </p:cNvSpPr>
            <p:nvPr/>
          </p:nvSpPr>
          <p:spPr bwMode="auto">
            <a:xfrm>
              <a:off x="6705600" y="44291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MH</a:t>
              </a:r>
              <a:endParaRPr lang="en-US" sz="1400"/>
            </a:p>
          </p:txBody>
        </p:sp>
        <p:grpSp>
          <p:nvGrpSpPr>
            <p:cNvPr id="41040" name="Group 80"/>
            <p:cNvGrpSpPr>
              <a:grpSpLocks/>
            </p:cNvGrpSpPr>
            <p:nvPr/>
          </p:nvGrpSpPr>
          <p:grpSpPr bwMode="auto">
            <a:xfrm>
              <a:off x="6172200" y="4733925"/>
              <a:ext cx="538163" cy="125413"/>
              <a:chOff x="9000" y="9829"/>
              <a:chExt cx="736" cy="178"/>
            </a:xfrm>
          </p:grpSpPr>
          <p:sp>
            <p:nvSpPr>
              <p:cNvPr id="41041" name="Line 8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42" name="Oval 8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43" name="Text Box 83"/>
            <p:cNvSpPr txBox="1">
              <a:spLocks noChangeArrowheads="1"/>
            </p:cNvSpPr>
            <p:nvPr/>
          </p:nvSpPr>
          <p:spPr bwMode="auto">
            <a:xfrm>
              <a:off x="6705600" y="473392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Số học phần</a:t>
              </a:r>
              <a:endParaRPr lang="en-US" sz="1400"/>
            </a:p>
          </p:txBody>
        </p:sp>
        <p:grpSp>
          <p:nvGrpSpPr>
            <p:cNvPr id="41098" name="Group 138"/>
            <p:cNvGrpSpPr>
              <a:grpSpLocks/>
            </p:cNvGrpSpPr>
            <p:nvPr/>
          </p:nvGrpSpPr>
          <p:grpSpPr bwMode="auto">
            <a:xfrm>
              <a:off x="4191000" y="5267325"/>
              <a:ext cx="2286000" cy="1066800"/>
              <a:chOff x="4176" y="2544"/>
              <a:chExt cx="1440" cy="672"/>
            </a:xfrm>
          </p:grpSpPr>
          <p:sp>
            <p:nvSpPr>
              <p:cNvPr id="41044" name="Rectangle 84"/>
              <p:cNvSpPr>
                <a:spLocks noChangeArrowheads="1"/>
              </p:cNvSpPr>
              <p:nvPr/>
            </p:nvSpPr>
            <p:spPr bwMode="auto">
              <a:xfrm>
                <a:off x="4176" y="2688"/>
                <a:ext cx="624"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ĐiỂM</a:t>
                </a:r>
              </a:p>
            </p:txBody>
          </p:sp>
          <p:grpSp>
            <p:nvGrpSpPr>
              <p:cNvPr id="41045" name="Group 85"/>
              <p:cNvGrpSpPr>
                <a:grpSpLocks/>
              </p:cNvGrpSpPr>
              <p:nvPr/>
            </p:nvGrpSpPr>
            <p:grpSpPr bwMode="auto">
              <a:xfrm>
                <a:off x="4800" y="2688"/>
                <a:ext cx="339" cy="79"/>
                <a:chOff x="9000" y="9829"/>
                <a:chExt cx="736" cy="178"/>
              </a:xfrm>
            </p:grpSpPr>
            <p:sp>
              <p:nvSpPr>
                <p:cNvPr id="41046" name="Line 8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47" name="Oval 8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48" name="Text Box 88"/>
              <p:cNvSpPr txBox="1">
                <a:spLocks noChangeArrowheads="1"/>
              </p:cNvSpPr>
              <p:nvPr/>
            </p:nvSpPr>
            <p:spPr bwMode="auto">
              <a:xfrm>
                <a:off x="5136" y="264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MH</a:t>
                </a:r>
                <a:endParaRPr lang="en-US" sz="1400"/>
              </a:p>
            </p:txBody>
          </p:sp>
          <p:grpSp>
            <p:nvGrpSpPr>
              <p:cNvPr id="41049" name="Group 89"/>
              <p:cNvGrpSpPr>
                <a:grpSpLocks/>
              </p:cNvGrpSpPr>
              <p:nvPr/>
            </p:nvGrpSpPr>
            <p:grpSpPr bwMode="auto">
              <a:xfrm>
                <a:off x="4800" y="2832"/>
                <a:ext cx="339" cy="79"/>
                <a:chOff x="9000" y="9829"/>
                <a:chExt cx="736" cy="178"/>
              </a:xfrm>
            </p:grpSpPr>
            <p:sp>
              <p:nvSpPr>
                <p:cNvPr id="41050" name="Line 9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51" name="Oval 9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52" name="Text Box 92"/>
              <p:cNvSpPr txBox="1">
                <a:spLocks noChangeArrowheads="1"/>
              </p:cNvSpPr>
              <p:nvPr/>
            </p:nvSpPr>
            <p:spPr bwMode="auto">
              <a:xfrm>
                <a:off x="5136" y="278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SV</a:t>
                </a:r>
                <a:endParaRPr lang="en-US" sz="1400"/>
              </a:p>
            </p:txBody>
          </p:sp>
          <p:grpSp>
            <p:nvGrpSpPr>
              <p:cNvPr id="41053" name="Group 93"/>
              <p:cNvGrpSpPr>
                <a:grpSpLocks/>
              </p:cNvGrpSpPr>
              <p:nvPr/>
            </p:nvGrpSpPr>
            <p:grpSpPr bwMode="auto">
              <a:xfrm rot="1795664">
                <a:off x="4704" y="2976"/>
                <a:ext cx="339" cy="79"/>
                <a:chOff x="9000" y="9829"/>
                <a:chExt cx="736" cy="178"/>
              </a:xfrm>
            </p:grpSpPr>
            <p:sp>
              <p:nvSpPr>
                <p:cNvPr id="41054" name="Line 9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55" name="Oval 9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56" name="Text Box 96"/>
              <p:cNvSpPr txBox="1">
                <a:spLocks noChangeArrowheads="1"/>
              </p:cNvSpPr>
              <p:nvPr/>
            </p:nvSpPr>
            <p:spPr bwMode="auto">
              <a:xfrm>
                <a:off x="5040" y="302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Điểm số</a:t>
                </a:r>
                <a:endParaRPr lang="en-US" sz="1400"/>
              </a:p>
            </p:txBody>
          </p:sp>
          <p:grpSp>
            <p:nvGrpSpPr>
              <p:cNvPr id="41057" name="Group 97"/>
              <p:cNvGrpSpPr>
                <a:grpSpLocks/>
              </p:cNvGrpSpPr>
              <p:nvPr/>
            </p:nvGrpSpPr>
            <p:grpSpPr bwMode="auto">
              <a:xfrm>
                <a:off x="4848" y="2544"/>
                <a:ext cx="79" cy="515"/>
                <a:chOff x="4114" y="1645"/>
                <a:chExt cx="79" cy="515"/>
              </a:xfrm>
            </p:grpSpPr>
            <p:sp>
              <p:nvSpPr>
                <p:cNvPr id="41058" name="Line 98"/>
                <p:cNvSpPr>
                  <a:spLocks noChangeShapeType="1"/>
                </p:cNvSpPr>
                <p:nvPr/>
              </p:nvSpPr>
              <p:spPr bwMode="auto">
                <a:xfrm rot="16200000" flipV="1">
                  <a:off x="3936" y="194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59" name="Oval 99"/>
                <p:cNvSpPr>
                  <a:spLocks noChangeArrowheads="1"/>
                </p:cNvSpPr>
                <p:nvPr/>
              </p:nvSpPr>
              <p:spPr bwMode="auto">
                <a:xfrm rot="16200000">
                  <a:off x="4112" y="1647"/>
                  <a:ext cx="83" cy="79"/>
                </a:xfrm>
                <a:prstGeom prst="ellipse">
                  <a:avLst/>
                </a:prstGeom>
                <a:solidFill>
                  <a:schemeClr val="bg2"/>
                </a:solidFill>
                <a:ln w="9525">
                  <a:solidFill>
                    <a:srgbClr val="000000"/>
                  </a:solidFill>
                  <a:round/>
                  <a:headEnd/>
                  <a:tailEnd/>
                </a:ln>
              </p:spPr>
              <p:txBody>
                <a:bodyPr/>
                <a:lstStyle/>
                <a:p>
                  <a:pPr algn="ctr"/>
                  <a:endParaRPr lang="en-US"/>
                </a:p>
              </p:txBody>
            </p:sp>
          </p:grpSp>
        </p:grpSp>
      </p:grpSp>
      <p:sp>
        <p:nvSpPr>
          <p:cNvPr id="41060" name="AutoShape 100"/>
          <p:cNvSpPr>
            <a:spLocks noChangeArrowheads="1"/>
          </p:cNvSpPr>
          <p:nvPr/>
        </p:nvSpPr>
        <p:spPr bwMode="auto">
          <a:xfrm>
            <a:off x="4419600" y="3971925"/>
            <a:ext cx="228600" cy="304800"/>
          </a:xfrm>
          <a:prstGeom prst="down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41061" name="Group 101"/>
          <p:cNvGrpSpPr>
            <a:grpSpLocks/>
          </p:cNvGrpSpPr>
          <p:nvPr/>
        </p:nvGrpSpPr>
        <p:grpSpPr bwMode="auto">
          <a:xfrm>
            <a:off x="874713" y="2447925"/>
            <a:ext cx="7599363" cy="1484313"/>
            <a:chOff x="637" y="2521"/>
            <a:chExt cx="4787" cy="935"/>
          </a:xfrm>
        </p:grpSpPr>
        <p:sp>
          <p:nvSpPr>
            <p:cNvPr id="41062" name="Rectangle 102"/>
            <p:cNvSpPr>
              <a:spLocks noChangeArrowheads="1"/>
            </p:cNvSpPr>
            <p:nvPr/>
          </p:nvSpPr>
          <p:spPr bwMode="auto">
            <a:xfrm>
              <a:off x="1344" y="2880"/>
              <a:ext cx="816"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SINH VIÊN</a:t>
              </a:r>
            </a:p>
          </p:txBody>
        </p:sp>
        <p:grpSp>
          <p:nvGrpSpPr>
            <p:cNvPr id="41063" name="Group 103"/>
            <p:cNvGrpSpPr>
              <a:grpSpLocks/>
            </p:cNvGrpSpPr>
            <p:nvPr/>
          </p:nvGrpSpPr>
          <p:grpSpPr bwMode="auto">
            <a:xfrm>
              <a:off x="2160" y="2880"/>
              <a:ext cx="339" cy="79"/>
              <a:chOff x="9000" y="9829"/>
              <a:chExt cx="736" cy="178"/>
            </a:xfrm>
          </p:grpSpPr>
          <p:sp>
            <p:nvSpPr>
              <p:cNvPr id="41064" name="Line 10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65" name="Oval 105"/>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1066" name="Text Box 106"/>
            <p:cNvSpPr txBox="1">
              <a:spLocks noChangeArrowheads="1"/>
            </p:cNvSpPr>
            <p:nvPr/>
          </p:nvSpPr>
          <p:spPr bwMode="auto">
            <a:xfrm>
              <a:off x="2496" y="283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SV</a:t>
              </a:r>
              <a:endParaRPr lang="en-US" sz="1400"/>
            </a:p>
          </p:txBody>
        </p:sp>
        <p:grpSp>
          <p:nvGrpSpPr>
            <p:cNvPr id="41067" name="Group 107"/>
            <p:cNvGrpSpPr>
              <a:grpSpLocks/>
            </p:cNvGrpSpPr>
            <p:nvPr/>
          </p:nvGrpSpPr>
          <p:grpSpPr bwMode="auto">
            <a:xfrm>
              <a:off x="2160" y="3024"/>
              <a:ext cx="339" cy="79"/>
              <a:chOff x="9000" y="9829"/>
              <a:chExt cx="736" cy="178"/>
            </a:xfrm>
          </p:grpSpPr>
          <p:sp>
            <p:nvSpPr>
              <p:cNvPr id="41068" name="Line 10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69" name="Oval 10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70" name="Text Box 110"/>
            <p:cNvSpPr txBox="1">
              <a:spLocks noChangeArrowheads="1"/>
            </p:cNvSpPr>
            <p:nvPr/>
          </p:nvSpPr>
          <p:spPr bwMode="auto">
            <a:xfrm>
              <a:off x="2496" y="297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SV</a:t>
              </a:r>
              <a:endParaRPr lang="en-US" sz="1400"/>
            </a:p>
          </p:txBody>
        </p:sp>
        <p:grpSp>
          <p:nvGrpSpPr>
            <p:cNvPr id="41071" name="Group 111"/>
            <p:cNvGrpSpPr>
              <a:grpSpLocks/>
            </p:cNvGrpSpPr>
            <p:nvPr/>
          </p:nvGrpSpPr>
          <p:grpSpPr bwMode="auto">
            <a:xfrm rot="1795664">
              <a:off x="2157" y="3120"/>
              <a:ext cx="339" cy="79"/>
              <a:chOff x="9000" y="9829"/>
              <a:chExt cx="736" cy="178"/>
            </a:xfrm>
          </p:grpSpPr>
          <p:sp>
            <p:nvSpPr>
              <p:cNvPr id="41072" name="Line 11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73" name="Oval 11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74" name="Text Box 114"/>
            <p:cNvSpPr txBox="1">
              <a:spLocks noChangeArrowheads="1"/>
            </p:cNvSpPr>
            <p:nvPr/>
          </p:nvSpPr>
          <p:spPr bwMode="auto">
            <a:xfrm>
              <a:off x="2496" y="316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Ngày sinh</a:t>
              </a:r>
              <a:endParaRPr lang="en-US" sz="1400"/>
            </a:p>
          </p:txBody>
        </p:sp>
        <p:sp>
          <p:nvSpPr>
            <p:cNvPr id="41075" name="Text Box 115"/>
            <p:cNvSpPr txBox="1">
              <a:spLocks noChangeArrowheads="1"/>
            </p:cNvSpPr>
            <p:nvPr/>
          </p:nvSpPr>
          <p:spPr bwMode="auto">
            <a:xfrm>
              <a:off x="2208" y="2928"/>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(0,n)</a:t>
              </a:r>
              <a:endParaRPr lang="en-US" sz="1400">
                <a:solidFill>
                  <a:srgbClr val="0033CC"/>
                </a:solidFill>
              </a:endParaRPr>
            </a:p>
          </p:txBody>
        </p:sp>
        <p:sp>
          <p:nvSpPr>
            <p:cNvPr id="41076" name="Rectangle 116"/>
            <p:cNvSpPr>
              <a:spLocks noChangeArrowheads="1"/>
            </p:cNvSpPr>
            <p:nvPr/>
          </p:nvSpPr>
          <p:spPr bwMode="auto">
            <a:xfrm>
              <a:off x="3504" y="2880"/>
              <a:ext cx="912"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MÔN HỌC</a:t>
              </a:r>
            </a:p>
          </p:txBody>
        </p:sp>
        <p:sp>
          <p:nvSpPr>
            <p:cNvPr id="41077" name="AutoShape 117"/>
            <p:cNvSpPr>
              <a:spLocks noChangeArrowheads="1"/>
            </p:cNvSpPr>
            <p:nvPr/>
          </p:nvSpPr>
          <p:spPr bwMode="auto">
            <a:xfrm>
              <a:off x="2928" y="2832"/>
              <a:ext cx="384" cy="336"/>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Học</a:t>
              </a:r>
            </a:p>
          </p:txBody>
        </p:sp>
        <p:sp>
          <p:nvSpPr>
            <p:cNvPr id="41078" name="Line 118"/>
            <p:cNvSpPr>
              <a:spLocks noChangeShapeType="1"/>
            </p:cNvSpPr>
            <p:nvPr/>
          </p:nvSpPr>
          <p:spPr bwMode="auto">
            <a:xfrm>
              <a:off x="2160" y="29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1079" name="Line 119"/>
            <p:cNvSpPr>
              <a:spLocks noChangeShapeType="1"/>
            </p:cNvSpPr>
            <p:nvPr/>
          </p:nvSpPr>
          <p:spPr bwMode="auto">
            <a:xfrm>
              <a:off x="3312" y="2997"/>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1080" name="Text Box 120"/>
            <p:cNvSpPr txBox="1">
              <a:spLocks noChangeArrowheads="1"/>
            </p:cNvSpPr>
            <p:nvPr/>
          </p:nvSpPr>
          <p:spPr bwMode="auto">
            <a:xfrm>
              <a:off x="3264" y="278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(1,n)</a:t>
              </a:r>
              <a:endParaRPr lang="en-US" sz="1400">
                <a:solidFill>
                  <a:srgbClr val="0033CC"/>
                </a:solidFill>
              </a:endParaRPr>
            </a:p>
          </p:txBody>
        </p:sp>
        <p:grpSp>
          <p:nvGrpSpPr>
            <p:cNvPr id="41081" name="Group 121"/>
            <p:cNvGrpSpPr>
              <a:grpSpLocks/>
            </p:cNvGrpSpPr>
            <p:nvPr/>
          </p:nvGrpSpPr>
          <p:grpSpPr bwMode="auto">
            <a:xfrm rot="1795664">
              <a:off x="3120" y="3216"/>
              <a:ext cx="339" cy="79"/>
              <a:chOff x="9000" y="9829"/>
              <a:chExt cx="736" cy="178"/>
            </a:xfrm>
          </p:grpSpPr>
          <p:sp>
            <p:nvSpPr>
              <p:cNvPr id="41082" name="Line 12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83" name="Oval 12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84" name="Text Box 124"/>
            <p:cNvSpPr txBox="1">
              <a:spLocks noChangeArrowheads="1"/>
            </p:cNvSpPr>
            <p:nvPr/>
          </p:nvSpPr>
          <p:spPr bwMode="auto">
            <a:xfrm>
              <a:off x="3456" y="326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Điểm</a:t>
              </a:r>
              <a:endParaRPr lang="en-US" sz="1400"/>
            </a:p>
          </p:txBody>
        </p:sp>
        <p:sp>
          <p:nvSpPr>
            <p:cNvPr id="41085" name="Text Box 125"/>
            <p:cNvSpPr txBox="1">
              <a:spLocks noChangeArrowheads="1"/>
            </p:cNvSpPr>
            <p:nvPr/>
          </p:nvSpPr>
          <p:spPr bwMode="auto">
            <a:xfrm>
              <a:off x="637" y="2521"/>
              <a:ext cx="5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400" u="sng"/>
                <a:t>Ví dụ:</a:t>
              </a:r>
            </a:p>
          </p:txBody>
        </p:sp>
        <p:grpSp>
          <p:nvGrpSpPr>
            <p:cNvPr id="41086" name="Group 126"/>
            <p:cNvGrpSpPr>
              <a:grpSpLocks/>
            </p:cNvGrpSpPr>
            <p:nvPr/>
          </p:nvGrpSpPr>
          <p:grpSpPr bwMode="auto">
            <a:xfrm>
              <a:off x="4416" y="2832"/>
              <a:ext cx="339" cy="79"/>
              <a:chOff x="9000" y="9829"/>
              <a:chExt cx="736" cy="178"/>
            </a:xfrm>
          </p:grpSpPr>
          <p:sp>
            <p:nvSpPr>
              <p:cNvPr id="41087" name="Line 12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88" name="Oval 12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89" name="Text Box 129"/>
            <p:cNvSpPr txBox="1">
              <a:spLocks noChangeArrowheads="1"/>
            </p:cNvSpPr>
            <p:nvPr/>
          </p:nvSpPr>
          <p:spPr bwMode="auto">
            <a:xfrm>
              <a:off x="4752" y="278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MH</a:t>
              </a:r>
              <a:endParaRPr lang="en-US" sz="1400"/>
            </a:p>
          </p:txBody>
        </p:sp>
        <p:grpSp>
          <p:nvGrpSpPr>
            <p:cNvPr id="41090" name="Group 130"/>
            <p:cNvGrpSpPr>
              <a:grpSpLocks/>
            </p:cNvGrpSpPr>
            <p:nvPr/>
          </p:nvGrpSpPr>
          <p:grpSpPr bwMode="auto">
            <a:xfrm>
              <a:off x="4416" y="2976"/>
              <a:ext cx="339" cy="79"/>
              <a:chOff x="9000" y="9829"/>
              <a:chExt cx="736" cy="178"/>
            </a:xfrm>
          </p:grpSpPr>
          <p:sp>
            <p:nvSpPr>
              <p:cNvPr id="41091" name="Line 13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1092" name="Oval 13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1093" name="Text Box 133"/>
            <p:cNvSpPr txBox="1">
              <a:spLocks noChangeArrowheads="1"/>
            </p:cNvSpPr>
            <p:nvPr/>
          </p:nvSpPr>
          <p:spPr bwMode="auto">
            <a:xfrm>
              <a:off x="4752" y="2976"/>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Số học phần</a:t>
              </a:r>
              <a:endParaRPr lang="en-US" sz="1400"/>
            </a:p>
          </p:txBody>
        </p:sp>
        <p:sp>
          <p:nvSpPr>
            <p:cNvPr id="41094" name="Text Box 134"/>
            <p:cNvSpPr txBox="1">
              <a:spLocks noChangeArrowheads="1"/>
            </p:cNvSpPr>
            <p:nvPr/>
          </p:nvSpPr>
          <p:spPr bwMode="auto">
            <a:xfrm>
              <a:off x="3120" y="326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FF0000"/>
                  </a:solidFill>
                  <a:cs typeface="Times New Roman" charset="0"/>
                </a:rPr>
                <a:t>(0,n)</a:t>
              </a:r>
              <a:endParaRPr lang="en-US" sz="1400">
                <a:solidFill>
                  <a:srgbClr val="FF0000"/>
                </a:solidFill>
              </a:endParaRP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34</a:t>
            </a:fld>
            <a:endParaRPr lang="en-US"/>
          </a:p>
        </p:txBody>
      </p:sp>
    </p:spTree>
    <p:extLst>
      <p:ext uri="{BB962C8B-B14F-4D97-AF65-F5344CB8AC3E}">
        <p14:creationId xmlns:p14="http://schemas.microsoft.com/office/powerpoint/2010/main" val="472039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18" name="Rectangle 134"/>
          <p:cNvSpPr>
            <a:spLocks noGrp="1" noChangeArrowheads="1"/>
          </p:cNvSpPr>
          <p:nvPr>
            <p:ph type="title"/>
          </p:nvPr>
        </p:nvSpPr>
        <p:spPr/>
        <p:txBody>
          <a:bodyPr/>
          <a:lstStyle/>
          <a:p>
            <a:r>
              <a:rPr lang="en-US"/>
              <a:t>Thiết kế luận lý dữ liệu cấp thấp</a:t>
            </a:r>
          </a:p>
        </p:txBody>
      </p:sp>
      <p:sp>
        <p:nvSpPr>
          <p:cNvPr id="42119" name="Rectangle 135"/>
          <p:cNvSpPr>
            <a:spLocks noGrp="1" noChangeArrowheads="1"/>
          </p:cNvSpPr>
          <p:nvPr>
            <p:ph type="body" idx="1"/>
          </p:nvPr>
        </p:nvSpPr>
        <p:spPr/>
        <p:txBody>
          <a:bodyPr/>
          <a:lstStyle/>
          <a:p>
            <a:r>
              <a:rPr lang="en-US"/>
              <a:t>Chuyển đổi từ mô hình TTKH </a:t>
            </a:r>
            <a:r>
              <a:rPr lang="en-US">
                <a:sym typeface="Wingdings" charset="0"/>
              </a:rPr>
              <a:t> mô hình Quan hệ</a:t>
            </a:r>
            <a:endParaRPr lang="en-US"/>
          </a:p>
          <a:p>
            <a:pPr lvl="1"/>
            <a:r>
              <a:rPr lang="en-US"/>
              <a:t>Chuyển đổi thực thể </a:t>
            </a:r>
          </a:p>
          <a:p>
            <a:pPr lvl="2">
              <a:buFont typeface="Arial"/>
              <a:buChar char="•"/>
            </a:pPr>
            <a:r>
              <a:rPr lang="en-US"/>
              <a:t>1 thực thể </a:t>
            </a:r>
            <a:r>
              <a:rPr lang="en-US">
                <a:sym typeface="Wingdings" charset="0"/>
              </a:rPr>
              <a:t> 1 lược đồ quan hệ</a:t>
            </a:r>
          </a:p>
          <a:p>
            <a:pPr lvl="2">
              <a:buFont typeface="Arial"/>
              <a:buChar char="•"/>
            </a:pPr>
            <a:r>
              <a:rPr lang="en-US">
                <a:sym typeface="Wingdings" charset="0"/>
              </a:rPr>
              <a:t>Thuộc tính  thuộc tính</a:t>
            </a:r>
          </a:p>
          <a:p>
            <a:pPr lvl="2">
              <a:buFont typeface="Arial"/>
              <a:buChar char="•"/>
            </a:pPr>
            <a:r>
              <a:rPr lang="en-US">
                <a:sym typeface="Wingdings" charset="0"/>
              </a:rPr>
              <a:t>Định danh  khóa (khóa chính)</a:t>
            </a:r>
          </a:p>
          <a:p>
            <a:pPr lvl="1"/>
            <a:r>
              <a:rPr lang="en-US">
                <a:sym typeface="Wingdings" charset="0"/>
              </a:rPr>
              <a:t>Ví dụ :</a:t>
            </a:r>
          </a:p>
          <a:p>
            <a:pPr lvl="2"/>
            <a:endParaRPr lang="en-US"/>
          </a:p>
        </p:txBody>
      </p:sp>
      <p:sp>
        <p:nvSpPr>
          <p:cNvPr id="42072" name="Rectangle 88"/>
          <p:cNvSpPr>
            <a:spLocks noChangeArrowheads="1"/>
          </p:cNvSpPr>
          <p:nvPr/>
        </p:nvSpPr>
        <p:spPr bwMode="auto">
          <a:xfrm>
            <a:off x="609600" y="4303713"/>
            <a:ext cx="12954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SINH VIÊN</a:t>
            </a:r>
          </a:p>
        </p:txBody>
      </p:sp>
      <p:grpSp>
        <p:nvGrpSpPr>
          <p:cNvPr id="42073" name="Group 89"/>
          <p:cNvGrpSpPr>
            <a:grpSpLocks/>
          </p:cNvGrpSpPr>
          <p:nvPr/>
        </p:nvGrpSpPr>
        <p:grpSpPr bwMode="auto">
          <a:xfrm>
            <a:off x="1905000" y="4303713"/>
            <a:ext cx="538163" cy="125412"/>
            <a:chOff x="9000" y="9829"/>
            <a:chExt cx="736" cy="178"/>
          </a:xfrm>
        </p:grpSpPr>
        <p:sp>
          <p:nvSpPr>
            <p:cNvPr id="42074" name="Line 9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75" name="Oval 91"/>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2076" name="Text Box 92"/>
          <p:cNvSpPr txBox="1">
            <a:spLocks noChangeArrowheads="1"/>
          </p:cNvSpPr>
          <p:nvPr/>
        </p:nvSpPr>
        <p:spPr bwMode="auto">
          <a:xfrm>
            <a:off x="2438400" y="4227513"/>
            <a:ext cx="11271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Số CMND</a:t>
            </a:r>
            <a:endParaRPr lang="en-US" sz="1400"/>
          </a:p>
        </p:txBody>
      </p:sp>
      <p:grpSp>
        <p:nvGrpSpPr>
          <p:cNvPr id="42077" name="Group 93"/>
          <p:cNvGrpSpPr>
            <a:grpSpLocks/>
          </p:cNvGrpSpPr>
          <p:nvPr/>
        </p:nvGrpSpPr>
        <p:grpSpPr bwMode="auto">
          <a:xfrm>
            <a:off x="1905000" y="4532313"/>
            <a:ext cx="538163" cy="125412"/>
            <a:chOff x="9000" y="9829"/>
            <a:chExt cx="736" cy="178"/>
          </a:xfrm>
        </p:grpSpPr>
        <p:sp>
          <p:nvSpPr>
            <p:cNvPr id="42078" name="Line 9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79" name="Oval 9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2080" name="Text Box 96"/>
          <p:cNvSpPr txBox="1">
            <a:spLocks noChangeArrowheads="1"/>
          </p:cNvSpPr>
          <p:nvPr/>
        </p:nvSpPr>
        <p:spPr bwMode="auto">
          <a:xfrm>
            <a:off x="2438400" y="445611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SV</a:t>
            </a:r>
            <a:endParaRPr lang="en-US" sz="1400"/>
          </a:p>
        </p:txBody>
      </p:sp>
      <p:grpSp>
        <p:nvGrpSpPr>
          <p:cNvPr id="42081" name="Group 97"/>
          <p:cNvGrpSpPr>
            <a:grpSpLocks/>
          </p:cNvGrpSpPr>
          <p:nvPr/>
        </p:nvGrpSpPr>
        <p:grpSpPr bwMode="auto">
          <a:xfrm rot="1795664">
            <a:off x="1900238" y="4684713"/>
            <a:ext cx="538162" cy="125412"/>
            <a:chOff x="9000" y="9829"/>
            <a:chExt cx="736" cy="178"/>
          </a:xfrm>
        </p:grpSpPr>
        <p:sp>
          <p:nvSpPr>
            <p:cNvPr id="42082" name="Line 9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83" name="Oval 9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2084" name="Text Box 100"/>
          <p:cNvSpPr txBox="1">
            <a:spLocks noChangeArrowheads="1"/>
          </p:cNvSpPr>
          <p:nvPr/>
        </p:nvSpPr>
        <p:spPr bwMode="auto">
          <a:xfrm>
            <a:off x="2438400" y="4760913"/>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Ngày sinh</a:t>
            </a:r>
            <a:endParaRPr lang="en-US" sz="1400"/>
          </a:p>
        </p:txBody>
      </p:sp>
      <p:sp>
        <p:nvSpPr>
          <p:cNvPr id="42105" name="AutoShape 121"/>
          <p:cNvSpPr>
            <a:spLocks noChangeArrowheads="1"/>
          </p:cNvSpPr>
          <p:nvPr/>
        </p:nvSpPr>
        <p:spPr bwMode="auto">
          <a:xfrm>
            <a:off x="3352800" y="4419600"/>
            <a:ext cx="304800" cy="2286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106" name="Text Box 122"/>
          <p:cNvSpPr txBox="1">
            <a:spLocks noChangeArrowheads="1"/>
          </p:cNvSpPr>
          <p:nvPr/>
        </p:nvSpPr>
        <p:spPr bwMode="auto">
          <a:xfrm>
            <a:off x="3790950" y="4267200"/>
            <a:ext cx="489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SINH_VIÊN(</a:t>
            </a:r>
            <a:r>
              <a:rPr lang="en-US" sz="1800" u="sng"/>
              <a:t>SO_CMND</a:t>
            </a:r>
            <a:r>
              <a:rPr lang="en-US" sz="1800"/>
              <a:t>, TENSV, NGAYSINH)</a:t>
            </a:r>
          </a:p>
        </p:txBody>
      </p:sp>
      <p:sp>
        <p:nvSpPr>
          <p:cNvPr id="42107" name="Rectangle 123"/>
          <p:cNvSpPr>
            <a:spLocks noChangeArrowheads="1"/>
          </p:cNvSpPr>
          <p:nvPr/>
        </p:nvSpPr>
        <p:spPr bwMode="auto">
          <a:xfrm>
            <a:off x="609600" y="5486400"/>
            <a:ext cx="12954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MÔN HỌC</a:t>
            </a:r>
          </a:p>
        </p:txBody>
      </p:sp>
      <p:grpSp>
        <p:nvGrpSpPr>
          <p:cNvPr id="42108" name="Group 124"/>
          <p:cNvGrpSpPr>
            <a:grpSpLocks/>
          </p:cNvGrpSpPr>
          <p:nvPr/>
        </p:nvGrpSpPr>
        <p:grpSpPr bwMode="auto">
          <a:xfrm>
            <a:off x="1905000" y="5486400"/>
            <a:ext cx="538163" cy="125413"/>
            <a:chOff x="9000" y="9829"/>
            <a:chExt cx="736" cy="178"/>
          </a:xfrm>
        </p:grpSpPr>
        <p:sp>
          <p:nvSpPr>
            <p:cNvPr id="42109" name="Line 12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110" name="Oval 126"/>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2111" name="Text Box 127"/>
          <p:cNvSpPr txBox="1">
            <a:spLocks noChangeArrowheads="1"/>
          </p:cNvSpPr>
          <p:nvPr/>
        </p:nvSpPr>
        <p:spPr bwMode="auto">
          <a:xfrm>
            <a:off x="2438400" y="5410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MH</a:t>
            </a:r>
            <a:endParaRPr lang="en-US" sz="1400"/>
          </a:p>
        </p:txBody>
      </p:sp>
      <p:grpSp>
        <p:nvGrpSpPr>
          <p:cNvPr id="42112" name="Group 128"/>
          <p:cNvGrpSpPr>
            <a:grpSpLocks/>
          </p:cNvGrpSpPr>
          <p:nvPr/>
        </p:nvGrpSpPr>
        <p:grpSpPr bwMode="auto">
          <a:xfrm>
            <a:off x="1905000" y="5791200"/>
            <a:ext cx="538163" cy="125413"/>
            <a:chOff x="9000" y="9829"/>
            <a:chExt cx="736" cy="178"/>
          </a:xfrm>
        </p:grpSpPr>
        <p:sp>
          <p:nvSpPr>
            <p:cNvPr id="42113" name="Line 12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114" name="Oval 13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2115" name="Text Box 131"/>
          <p:cNvSpPr txBox="1">
            <a:spLocks noChangeArrowheads="1"/>
          </p:cNvSpPr>
          <p:nvPr/>
        </p:nvSpPr>
        <p:spPr bwMode="auto">
          <a:xfrm>
            <a:off x="2438400" y="5715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Sô học phần</a:t>
            </a:r>
            <a:endParaRPr lang="en-US" sz="1400"/>
          </a:p>
        </p:txBody>
      </p:sp>
      <p:sp>
        <p:nvSpPr>
          <p:cNvPr id="42116" name="AutoShape 132"/>
          <p:cNvSpPr>
            <a:spLocks noChangeArrowheads="1"/>
          </p:cNvSpPr>
          <p:nvPr/>
        </p:nvSpPr>
        <p:spPr bwMode="auto">
          <a:xfrm>
            <a:off x="3352800" y="5562600"/>
            <a:ext cx="304800" cy="2286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117" name="Text Box 133"/>
          <p:cNvSpPr txBox="1">
            <a:spLocks noChangeArrowheads="1"/>
          </p:cNvSpPr>
          <p:nvPr/>
        </p:nvSpPr>
        <p:spPr bwMode="auto">
          <a:xfrm>
            <a:off x="3794125" y="5446713"/>
            <a:ext cx="429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MÔN_HỌC(</a:t>
            </a:r>
            <a:r>
              <a:rPr lang="en-US" sz="1800" u="sng"/>
              <a:t>TÊN_MH</a:t>
            </a:r>
            <a:r>
              <a:rPr lang="en-US" sz="1800"/>
              <a:t>, SỐ_HỌC_PHẦN)</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35</a:t>
            </a:fld>
            <a:endParaRPr lang="en-US"/>
          </a:p>
        </p:txBody>
      </p:sp>
    </p:spTree>
    <p:extLst>
      <p:ext uri="{BB962C8B-B14F-4D97-AF65-F5344CB8AC3E}">
        <p14:creationId xmlns:p14="http://schemas.microsoft.com/office/powerpoint/2010/main" val="411377198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4" name="Rectangle 76"/>
          <p:cNvSpPr>
            <a:spLocks noGrp="1" noChangeArrowheads="1"/>
          </p:cNvSpPr>
          <p:nvPr>
            <p:ph type="title"/>
          </p:nvPr>
        </p:nvSpPr>
        <p:spPr/>
        <p:txBody>
          <a:bodyPr/>
          <a:lstStyle/>
          <a:p>
            <a:r>
              <a:rPr lang="en-US"/>
              <a:t>Thiết kế luận lý dữ liệu cấp thấp</a:t>
            </a:r>
          </a:p>
        </p:txBody>
      </p:sp>
      <p:sp>
        <p:nvSpPr>
          <p:cNvPr id="43085" name="Rectangle 77"/>
          <p:cNvSpPr>
            <a:spLocks noGrp="1" noChangeArrowheads="1"/>
          </p:cNvSpPr>
          <p:nvPr>
            <p:ph type="body" idx="1"/>
          </p:nvPr>
        </p:nvSpPr>
        <p:spPr/>
        <p:txBody>
          <a:bodyPr/>
          <a:lstStyle/>
          <a:p>
            <a:r>
              <a:rPr lang="en-US"/>
              <a:t>Chuyển đổi từ mô hình TTKH </a:t>
            </a:r>
            <a:r>
              <a:rPr lang="en-US">
                <a:sym typeface="Wingdings" charset="0"/>
              </a:rPr>
              <a:t> mô hình Quan hệ</a:t>
            </a:r>
            <a:endParaRPr lang="en-US"/>
          </a:p>
          <a:p>
            <a:pPr lvl="1"/>
            <a:r>
              <a:rPr lang="en-US"/>
              <a:t>Chuyển đổi mối kết hợp</a:t>
            </a:r>
          </a:p>
          <a:p>
            <a:pPr lvl="2"/>
            <a:r>
              <a:rPr lang="en-US">
                <a:sym typeface="Wingdings" charset="0"/>
              </a:rPr>
              <a:t>Nguyên tắc chung</a:t>
            </a:r>
          </a:p>
          <a:p>
            <a:pPr lvl="2"/>
            <a:endParaRPr lang="en-US"/>
          </a:p>
        </p:txBody>
      </p:sp>
      <p:sp>
        <p:nvSpPr>
          <p:cNvPr id="43027" name="Text Box 19"/>
          <p:cNvSpPr txBox="1">
            <a:spLocks noChangeArrowheads="1"/>
          </p:cNvSpPr>
          <p:nvPr/>
        </p:nvSpPr>
        <p:spPr bwMode="auto">
          <a:xfrm>
            <a:off x="1676400" y="5729288"/>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R(</a:t>
            </a:r>
            <a:r>
              <a:rPr lang="en-US" sz="1800" u="sng"/>
              <a:t>A, B</a:t>
            </a:r>
            <a:r>
              <a:rPr lang="en-US" sz="1800"/>
              <a:t>, RA)</a:t>
            </a:r>
          </a:p>
        </p:txBody>
      </p:sp>
      <p:sp>
        <p:nvSpPr>
          <p:cNvPr id="43039" name="Rectangle 31"/>
          <p:cNvSpPr>
            <a:spLocks noChangeArrowheads="1"/>
          </p:cNvSpPr>
          <p:nvPr/>
        </p:nvSpPr>
        <p:spPr bwMode="auto">
          <a:xfrm>
            <a:off x="1828800" y="29860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grpSp>
        <p:nvGrpSpPr>
          <p:cNvPr id="43040" name="Group 32"/>
          <p:cNvGrpSpPr>
            <a:grpSpLocks/>
          </p:cNvGrpSpPr>
          <p:nvPr/>
        </p:nvGrpSpPr>
        <p:grpSpPr bwMode="auto">
          <a:xfrm>
            <a:off x="2438400" y="3748088"/>
            <a:ext cx="538163" cy="125412"/>
            <a:chOff x="9000" y="9829"/>
            <a:chExt cx="736" cy="178"/>
          </a:xfrm>
        </p:grpSpPr>
        <p:sp>
          <p:nvSpPr>
            <p:cNvPr id="43041" name="Line 3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42" name="Oval 3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3043" name="Text Box 35"/>
          <p:cNvSpPr txBox="1">
            <a:spLocks noChangeArrowheads="1"/>
          </p:cNvSpPr>
          <p:nvPr/>
        </p:nvSpPr>
        <p:spPr bwMode="auto">
          <a:xfrm>
            <a:off x="3048000" y="37480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RA</a:t>
            </a:r>
            <a:endParaRPr lang="en-US" sz="1400"/>
          </a:p>
        </p:txBody>
      </p:sp>
      <p:sp>
        <p:nvSpPr>
          <p:cNvPr id="43045" name="Rectangle 37"/>
          <p:cNvSpPr>
            <a:spLocks noChangeArrowheads="1"/>
          </p:cNvSpPr>
          <p:nvPr/>
        </p:nvSpPr>
        <p:spPr bwMode="auto">
          <a:xfrm>
            <a:off x="1828800" y="42814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43046" name="AutoShape 38"/>
          <p:cNvSpPr>
            <a:spLocks noChangeArrowheads="1"/>
          </p:cNvSpPr>
          <p:nvPr/>
        </p:nvSpPr>
        <p:spPr bwMode="auto">
          <a:xfrm>
            <a:off x="1828800" y="3519488"/>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43047" name="Line 39"/>
          <p:cNvSpPr>
            <a:spLocks noChangeShapeType="1"/>
          </p:cNvSpPr>
          <p:nvPr/>
        </p:nvSpPr>
        <p:spPr bwMode="auto">
          <a:xfrm>
            <a:off x="2133600" y="336708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3048" name="Line 40"/>
          <p:cNvSpPr>
            <a:spLocks noChangeShapeType="1"/>
          </p:cNvSpPr>
          <p:nvPr/>
        </p:nvSpPr>
        <p:spPr bwMode="auto">
          <a:xfrm>
            <a:off x="2133600" y="4052888"/>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43049" name="Group 41"/>
          <p:cNvGrpSpPr>
            <a:grpSpLocks/>
          </p:cNvGrpSpPr>
          <p:nvPr/>
        </p:nvGrpSpPr>
        <p:grpSpPr bwMode="auto">
          <a:xfrm>
            <a:off x="2514600" y="2986088"/>
            <a:ext cx="538163" cy="125412"/>
            <a:chOff x="9000" y="9829"/>
            <a:chExt cx="736" cy="178"/>
          </a:xfrm>
        </p:grpSpPr>
        <p:sp>
          <p:nvSpPr>
            <p:cNvPr id="43050" name="Line 4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51" name="Oval 43"/>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3052" name="Text Box 44"/>
          <p:cNvSpPr txBox="1">
            <a:spLocks noChangeArrowheads="1"/>
          </p:cNvSpPr>
          <p:nvPr/>
        </p:nvSpPr>
        <p:spPr bwMode="auto">
          <a:xfrm>
            <a:off x="3048000" y="29098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43053" name="Group 45"/>
          <p:cNvGrpSpPr>
            <a:grpSpLocks/>
          </p:cNvGrpSpPr>
          <p:nvPr/>
        </p:nvGrpSpPr>
        <p:grpSpPr bwMode="auto">
          <a:xfrm>
            <a:off x="2514600" y="4433888"/>
            <a:ext cx="538163" cy="125412"/>
            <a:chOff x="9000" y="9829"/>
            <a:chExt cx="736" cy="178"/>
          </a:xfrm>
        </p:grpSpPr>
        <p:sp>
          <p:nvSpPr>
            <p:cNvPr id="43054" name="Line 4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55" name="Oval 47"/>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3056" name="Text Box 48"/>
          <p:cNvSpPr txBox="1">
            <a:spLocks noChangeArrowheads="1"/>
          </p:cNvSpPr>
          <p:nvPr/>
        </p:nvSpPr>
        <p:spPr bwMode="auto">
          <a:xfrm>
            <a:off x="3048000" y="43576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43058" name="Rectangle 50"/>
          <p:cNvSpPr>
            <a:spLocks noChangeArrowheads="1"/>
          </p:cNvSpPr>
          <p:nvPr/>
        </p:nvSpPr>
        <p:spPr bwMode="auto">
          <a:xfrm>
            <a:off x="5715000" y="28336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grpSp>
        <p:nvGrpSpPr>
          <p:cNvPr id="43059" name="Group 51"/>
          <p:cNvGrpSpPr>
            <a:grpSpLocks/>
          </p:cNvGrpSpPr>
          <p:nvPr/>
        </p:nvGrpSpPr>
        <p:grpSpPr bwMode="auto">
          <a:xfrm>
            <a:off x="6324600" y="3595688"/>
            <a:ext cx="538163" cy="125412"/>
            <a:chOff x="9000" y="9829"/>
            <a:chExt cx="736" cy="178"/>
          </a:xfrm>
        </p:grpSpPr>
        <p:sp>
          <p:nvSpPr>
            <p:cNvPr id="43060" name="Line 5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61" name="Oval 5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3062" name="Text Box 54"/>
          <p:cNvSpPr txBox="1">
            <a:spLocks noChangeArrowheads="1"/>
          </p:cNvSpPr>
          <p:nvPr/>
        </p:nvSpPr>
        <p:spPr bwMode="auto">
          <a:xfrm>
            <a:off x="6934200" y="35956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RA</a:t>
            </a:r>
            <a:endParaRPr lang="en-US" sz="1400"/>
          </a:p>
        </p:txBody>
      </p:sp>
      <p:sp>
        <p:nvSpPr>
          <p:cNvPr id="43063" name="Rectangle 55"/>
          <p:cNvSpPr>
            <a:spLocks noChangeArrowheads="1"/>
          </p:cNvSpPr>
          <p:nvPr/>
        </p:nvSpPr>
        <p:spPr bwMode="auto">
          <a:xfrm>
            <a:off x="5715000" y="41290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43064" name="AutoShape 56"/>
          <p:cNvSpPr>
            <a:spLocks noChangeArrowheads="1"/>
          </p:cNvSpPr>
          <p:nvPr/>
        </p:nvSpPr>
        <p:spPr bwMode="auto">
          <a:xfrm>
            <a:off x="5715000" y="3367088"/>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43065" name="Line 57"/>
          <p:cNvSpPr>
            <a:spLocks noChangeShapeType="1"/>
          </p:cNvSpPr>
          <p:nvPr/>
        </p:nvSpPr>
        <p:spPr bwMode="auto">
          <a:xfrm>
            <a:off x="6019800" y="321468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3066" name="Line 58"/>
          <p:cNvSpPr>
            <a:spLocks noChangeShapeType="1"/>
          </p:cNvSpPr>
          <p:nvPr/>
        </p:nvSpPr>
        <p:spPr bwMode="auto">
          <a:xfrm>
            <a:off x="6019800" y="3900488"/>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43067" name="Group 59"/>
          <p:cNvGrpSpPr>
            <a:grpSpLocks/>
          </p:cNvGrpSpPr>
          <p:nvPr/>
        </p:nvGrpSpPr>
        <p:grpSpPr bwMode="auto">
          <a:xfrm>
            <a:off x="6400800" y="2833688"/>
            <a:ext cx="538163" cy="125412"/>
            <a:chOff x="9000" y="9829"/>
            <a:chExt cx="736" cy="178"/>
          </a:xfrm>
        </p:grpSpPr>
        <p:sp>
          <p:nvSpPr>
            <p:cNvPr id="43068" name="Line 6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69" name="Oval 61"/>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3070" name="Text Box 62"/>
          <p:cNvSpPr txBox="1">
            <a:spLocks noChangeArrowheads="1"/>
          </p:cNvSpPr>
          <p:nvPr/>
        </p:nvSpPr>
        <p:spPr bwMode="auto">
          <a:xfrm>
            <a:off x="6934200" y="27574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43071" name="Group 63"/>
          <p:cNvGrpSpPr>
            <a:grpSpLocks/>
          </p:cNvGrpSpPr>
          <p:nvPr/>
        </p:nvGrpSpPr>
        <p:grpSpPr bwMode="auto">
          <a:xfrm>
            <a:off x="6400800" y="4281488"/>
            <a:ext cx="538163" cy="125412"/>
            <a:chOff x="9000" y="9829"/>
            <a:chExt cx="736" cy="178"/>
          </a:xfrm>
        </p:grpSpPr>
        <p:sp>
          <p:nvSpPr>
            <p:cNvPr id="43072" name="Line 6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73" name="Oval 65"/>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3074" name="Text Box 66"/>
          <p:cNvSpPr txBox="1">
            <a:spLocks noChangeArrowheads="1"/>
          </p:cNvSpPr>
          <p:nvPr/>
        </p:nvSpPr>
        <p:spPr bwMode="auto">
          <a:xfrm>
            <a:off x="6934200" y="42052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43075" name="AutoShape 67"/>
          <p:cNvSpPr>
            <a:spLocks noChangeArrowheads="1"/>
          </p:cNvSpPr>
          <p:nvPr/>
        </p:nvSpPr>
        <p:spPr bwMode="auto">
          <a:xfrm>
            <a:off x="2133600" y="5119688"/>
            <a:ext cx="2286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76" name="Rectangle 68"/>
          <p:cNvSpPr>
            <a:spLocks noChangeArrowheads="1"/>
          </p:cNvSpPr>
          <p:nvPr/>
        </p:nvSpPr>
        <p:spPr bwMode="auto">
          <a:xfrm>
            <a:off x="4495800" y="3443288"/>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E3</a:t>
            </a:r>
            <a:endParaRPr lang="en-US" sz="1600"/>
          </a:p>
        </p:txBody>
      </p:sp>
      <p:sp>
        <p:nvSpPr>
          <p:cNvPr id="43077" name="Line 69"/>
          <p:cNvSpPr>
            <a:spLocks noChangeShapeType="1"/>
          </p:cNvSpPr>
          <p:nvPr/>
        </p:nvSpPr>
        <p:spPr bwMode="auto">
          <a:xfrm>
            <a:off x="5181600" y="36242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3078" name="Text Box 70"/>
          <p:cNvSpPr txBox="1">
            <a:spLocks noChangeArrowheads="1"/>
          </p:cNvSpPr>
          <p:nvPr/>
        </p:nvSpPr>
        <p:spPr bwMode="auto">
          <a:xfrm>
            <a:off x="5181600" y="5653088"/>
            <a:ext cx="167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R(</a:t>
            </a:r>
            <a:r>
              <a:rPr lang="en-US" sz="1800" u="sng"/>
              <a:t>A, B, C,</a:t>
            </a:r>
            <a:r>
              <a:rPr lang="en-US" sz="1800"/>
              <a:t> RA)</a:t>
            </a:r>
          </a:p>
        </p:txBody>
      </p:sp>
      <p:grpSp>
        <p:nvGrpSpPr>
          <p:cNvPr id="43079" name="Group 71"/>
          <p:cNvGrpSpPr>
            <a:grpSpLocks/>
          </p:cNvGrpSpPr>
          <p:nvPr/>
        </p:nvGrpSpPr>
        <p:grpSpPr bwMode="auto">
          <a:xfrm rot="2908651">
            <a:off x="4648201" y="3976687"/>
            <a:ext cx="538162" cy="125413"/>
            <a:chOff x="9000" y="9829"/>
            <a:chExt cx="736" cy="178"/>
          </a:xfrm>
        </p:grpSpPr>
        <p:sp>
          <p:nvSpPr>
            <p:cNvPr id="43080" name="Line 7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81" name="Oval 73"/>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3082" name="Text Box 74"/>
          <p:cNvSpPr txBox="1">
            <a:spLocks noChangeArrowheads="1"/>
          </p:cNvSpPr>
          <p:nvPr/>
        </p:nvSpPr>
        <p:spPr bwMode="auto">
          <a:xfrm>
            <a:off x="5029200" y="42814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C</a:t>
            </a:r>
            <a:endParaRPr lang="en-US" sz="1400"/>
          </a:p>
        </p:txBody>
      </p:sp>
      <p:sp>
        <p:nvSpPr>
          <p:cNvPr id="43083" name="AutoShape 75"/>
          <p:cNvSpPr>
            <a:spLocks noChangeArrowheads="1"/>
          </p:cNvSpPr>
          <p:nvPr/>
        </p:nvSpPr>
        <p:spPr bwMode="auto">
          <a:xfrm>
            <a:off x="5867400" y="5043488"/>
            <a:ext cx="2286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36</a:t>
            </a:fld>
            <a:endParaRPr lang="en-US"/>
          </a:p>
        </p:txBody>
      </p:sp>
    </p:spTree>
    <p:extLst>
      <p:ext uri="{BB962C8B-B14F-4D97-AF65-F5344CB8AC3E}">
        <p14:creationId xmlns:p14="http://schemas.microsoft.com/office/powerpoint/2010/main" val="201555315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3" name="Rectangle 101"/>
          <p:cNvSpPr>
            <a:spLocks noGrp="1" noChangeArrowheads="1"/>
          </p:cNvSpPr>
          <p:nvPr>
            <p:ph type="title"/>
          </p:nvPr>
        </p:nvSpPr>
        <p:spPr/>
        <p:txBody>
          <a:bodyPr/>
          <a:lstStyle/>
          <a:p>
            <a:r>
              <a:rPr lang="en-US"/>
              <a:t>Thiết kế luận lý dữ liệu cấp thấp</a:t>
            </a:r>
          </a:p>
        </p:txBody>
      </p:sp>
      <p:sp>
        <p:nvSpPr>
          <p:cNvPr id="44134" name="Rectangle 102"/>
          <p:cNvSpPr>
            <a:spLocks noGrp="1" noChangeArrowheads="1"/>
          </p:cNvSpPr>
          <p:nvPr>
            <p:ph type="body" idx="1"/>
          </p:nvPr>
        </p:nvSpPr>
        <p:spPr/>
        <p:txBody>
          <a:bodyPr/>
          <a:lstStyle/>
          <a:p>
            <a:r>
              <a:rPr lang="en-US"/>
              <a:t>Chuyển mô hình TTKH </a:t>
            </a:r>
            <a:r>
              <a:rPr lang="en-US">
                <a:sym typeface="Wingdings" charset="0"/>
              </a:rPr>
              <a:t> mô hình Quan hệ</a:t>
            </a:r>
            <a:endParaRPr lang="en-US"/>
          </a:p>
          <a:p>
            <a:pPr lvl="1"/>
            <a:r>
              <a:rPr lang="en-US"/>
              <a:t>Chuyển đổi mối kết hợp nhị phân</a:t>
            </a:r>
          </a:p>
          <a:p>
            <a:pPr lvl="2"/>
            <a:r>
              <a:rPr lang="en-US"/>
              <a:t>Mối kết hợp 1-1</a:t>
            </a:r>
          </a:p>
          <a:p>
            <a:pPr lvl="2"/>
            <a:endParaRPr lang="en-US">
              <a:sym typeface="Wingdings" charset="0"/>
            </a:endParaRPr>
          </a:p>
          <a:p>
            <a:pPr lvl="2"/>
            <a:endParaRPr lang="en-US"/>
          </a:p>
        </p:txBody>
      </p:sp>
      <p:sp>
        <p:nvSpPr>
          <p:cNvPr id="44037" name="Rectangle 5"/>
          <p:cNvSpPr>
            <a:spLocks noChangeArrowheads="1"/>
          </p:cNvSpPr>
          <p:nvPr/>
        </p:nvSpPr>
        <p:spPr bwMode="auto">
          <a:xfrm>
            <a:off x="762000" y="2981325"/>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grpSp>
        <p:nvGrpSpPr>
          <p:cNvPr id="44038" name="Group 6"/>
          <p:cNvGrpSpPr>
            <a:grpSpLocks/>
          </p:cNvGrpSpPr>
          <p:nvPr/>
        </p:nvGrpSpPr>
        <p:grpSpPr bwMode="auto">
          <a:xfrm>
            <a:off x="1371600" y="3743325"/>
            <a:ext cx="538163" cy="125413"/>
            <a:chOff x="9000" y="9829"/>
            <a:chExt cx="736" cy="178"/>
          </a:xfrm>
        </p:grpSpPr>
        <p:sp>
          <p:nvSpPr>
            <p:cNvPr id="44039" name="Line 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040" name="Oval 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4041" name="Text Box 9"/>
          <p:cNvSpPr txBox="1">
            <a:spLocks noChangeArrowheads="1"/>
          </p:cNvSpPr>
          <p:nvPr/>
        </p:nvSpPr>
        <p:spPr bwMode="auto">
          <a:xfrm>
            <a:off x="1981200" y="37433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RA</a:t>
            </a:r>
            <a:endParaRPr lang="en-US" sz="1400"/>
          </a:p>
        </p:txBody>
      </p:sp>
      <p:sp>
        <p:nvSpPr>
          <p:cNvPr id="44042" name="Rectangle 10"/>
          <p:cNvSpPr>
            <a:spLocks noChangeArrowheads="1"/>
          </p:cNvSpPr>
          <p:nvPr/>
        </p:nvSpPr>
        <p:spPr bwMode="auto">
          <a:xfrm>
            <a:off x="762000" y="4276725"/>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44043" name="AutoShape 11"/>
          <p:cNvSpPr>
            <a:spLocks noChangeArrowheads="1"/>
          </p:cNvSpPr>
          <p:nvPr/>
        </p:nvSpPr>
        <p:spPr bwMode="auto">
          <a:xfrm>
            <a:off x="762000" y="3514725"/>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44044" name="Line 12"/>
          <p:cNvSpPr>
            <a:spLocks noChangeShapeType="1"/>
          </p:cNvSpPr>
          <p:nvPr/>
        </p:nvSpPr>
        <p:spPr bwMode="auto">
          <a:xfrm>
            <a:off x="1066800" y="336232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4045" name="Line 13"/>
          <p:cNvSpPr>
            <a:spLocks noChangeShapeType="1"/>
          </p:cNvSpPr>
          <p:nvPr/>
        </p:nvSpPr>
        <p:spPr bwMode="auto">
          <a:xfrm>
            <a:off x="1066800" y="40481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44046" name="Group 14"/>
          <p:cNvGrpSpPr>
            <a:grpSpLocks/>
          </p:cNvGrpSpPr>
          <p:nvPr/>
        </p:nvGrpSpPr>
        <p:grpSpPr bwMode="auto">
          <a:xfrm>
            <a:off x="1447800" y="2981325"/>
            <a:ext cx="538163" cy="125413"/>
            <a:chOff x="9000" y="9829"/>
            <a:chExt cx="736" cy="178"/>
          </a:xfrm>
        </p:grpSpPr>
        <p:sp>
          <p:nvSpPr>
            <p:cNvPr id="44047" name="Line 1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048" name="Oval 16"/>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4049" name="Text Box 17"/>
          <p:cNvSpPr txBox="1">
            <a:spLocks noChangeArrowheads="1"/>
          </p:cNvSpPr>
          <p:nvPr/>
        </p:nvSpPr>
        <p:spPr bwMode="auto">
          <a:xfrm>
            <a:off x="1981200" y="2905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44050" name="Group 18"/>
          <p:cNvGrpSpPr>
            <a:grpSpLocks/>
          </p:cNvGrpSpPr>
          <p:nvPr/>
        </p:nvGrpSpPr>
        <p:grpSpPr bwMode="auto">
          <a:xfrm>
            <a:off x="1447800" y="4429125"/>
            <a:ext cx="538163" cy="125413"/>
            <a:chOff x="9000" y="9829"/>
            <a:chExt cx="736" cy="178"/>
          </a:xfrm>
        </p:grpSpPr>
        <p:sp>
          <p:nvSpPr>
            <p:cNvPr id="44051" name="Line 1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052" name="Oval 20"/>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4053" name="Text Box 21"/>
          <p:cNvSpPr txBox="1">
            <a:spLocks noChangeArrowheads="1"/>
          </p:cNvSpPr>
          <p:nvPr/>
        </p:nvSpPr>
        <p:spPr bwMode="auto">
          <a:xfrm>
            <a:off x="1981200" y="43529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44071" name="AutoShape 39"/>
          <p:cNvSpPr>
            <a:spLocks noChangeArrowheads="1"/>
          </p:cNvSpPr>
          <p:nvPr/>
        </p:nvSpPr>
        <p:spPr bwMode="auto">
          <a:xfrm>
            <a:off x="1371600" y="4886325"/>
            <a:ext cx="2286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080" name="Text Box 48"/>
          <p:cNvSpPr txBox="1">
            <a:spLocks noChangeArrowheads="1"/>
          </p:cNvSpPr>
          <p:nvPr/>
        </p:nvSpPr>
        <p:spPr bwMode="auto">
          <a:xfrm>
            <a:off x="1143000" y="3438525"/>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(0,1)</a:t>
            </a:r>
            <a:endParaRPr lang="en-US" sz="1400">
              <a:solidFill>
                <a:srgbClr val="0033CC"/>
              </a:solidFill>
            </a:endParaRPr>
          </a:p>
        </p:txBody>
      </p:sp>
      <p:sp>
        <p:nvSpPr>
          <p:cNvPr id="44081" name="Text Box 49"/>
          <p:cNvSpPr txBox="1">
            <a:spLocks noChangeArrowheads="1"/>
          </p:cNvSpPr>
          <p:nvPr/>
        </p:nvSpPr>
        <p:spPr bwMode="auto">
          <a:xfrm>
            <a:off x="1143000" y="3971925"/>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sp>
        <p:nvSpPr>
          <p:cNvPr id="44082" name="Rectangle 50"/>
          <p:cNvSpPr>
            <a:spLocks noChangeArrowheads="1"/>
          </p:cNvSpPr>
          <p:nvPr/>
        </p:nvSpPr>
        <p:spPr bwMode="auto">
          <a:xfrm>
            <a:off x="3886200" y="29400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grpSp>
        <p:nvGrpSpPr>
          <p:cNvPr id="44083" name="Group 51"/>
          <p:cNvGrpSpPr>
            <a:grpSpLocks/>
          </p:cNvGrpSpPr>
          <p:nvPr/>
        </p:nvGrpSpPr>
        <p:grpSpPr bwMode="auto">
          <a:xfrm>
            <a:off x="4495800" y="3702050"/>
            <a:ext cx="538163" cy="125413"/>
            <a:chOff x="9000" y="9829"/>
            <a:chExt cx="736" cy="178"/>
          </a:xfrm>
        </p:grpSpPr>
        <p:sp>
          <p:nvSpPr>
            <p:cNvPr id="44084" name="Line 5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085" name="Oval 5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4086" name="Text Box 54"/>
          <p:cNvSpPr txBox="1">
            <a:spLocks noChangeArrowheads="1"/>
          </p:cNvSpPr>
          <p:nvPr/>
        </p:nvSpPr>
        <p:spPr bwMode="auto">
          <a:xfrm>
            <a:off x="5105400" y="37020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RA</a:t>
            </a:r>
            <a:endParaRPr lang="en-US" sz="1400"/>
          </a:p>
        </p:txBody>
      </p:sp>
      <p:sp>
        <p:nvSpPr>
          <p:cNvPr id="44087" name="Rectangle 55"/>
          <p:cNvSpPr>
            <a:spLocks noChangeArrowheads="1"/>
          </p:cNvSpPr>
          <p:nvPr/>
        </p:nvSpPr>
        <p:spPr bwMode="auto">
          <a:xfrm>
            <a:off x="3886200" y="42354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44088" name="AutoShape 56"/>
          <p:cNvSpPr>
            <a:spLocks noChangeArrowheads="1"/>
          </p:cNvSpPr>
          <p:nvPr/>
        </p:nvSpPr>
        <p:spPr bwMode="auto">
          <a:xfrm>
            <a:off x="3886200" y="347345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44089" name="Line 57"/>
          <p:cNvSpPr>
            <a:spLocks noChangeShapeType="1"/>
          </p:cNvSpPr>
          <p:nvPr/>
        </p:nvSpPr>
        <p:spPr bwMode="auto">
          <a:xfrm>
            <a:off x="4191000" y="33210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4090" name="Line 58"/>
          <p:cNvSpPr>
            <a:spLocks noChangeShapeType="1"/>
          </p:cNvSpPr>
          <p:nvPr/>
        </p:nvSpPr>
        <p:spPr bwMode="auto">
          <a:xfrm>
            <a:off x="4191000" y="40068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44091" name="Group 59"/>
          <p:cNvGrpSpPr>
            <a:grpSpLocks/>
          </p:cNvGrpSpPr>
          <p:nvPr/>
        </p:nvGrpSpPr>
        <p:grpSpPr bwMode="auto">
          <a:xfrm>
            <a:off x="4572000" y="2940050"/>
            <a:ext cx="538163" cy="125413"/>
            <a:chOff x="9000" y="9829"/>
            <a:chExt cx="736" cy="178"/>
          </a:xfrm>
        </p:grpSpPr>
        <p:sp>
          <p:nvSpPr>
            <p:cNvPr id="44092" name="Line 6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093" name="Oval 61"/>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4094" name="Text Box 62"/>
          <p:cNvSpPr txBox="1">
            <a:spLocks noChangeArrowheads="1"/>
          </p:cNvSpPr>
          <p:nvPr/>
        </p:nvSpPr>
        <p:spPr bwMode="auto">
          <a:xfrm>
            <a:off x="5105400" y="28638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44095" name="Group 63"/>
          <p:cNvGrpSpPr>
            <a:grpSpLocks/>
          </p:cNvGrpSpPr>
          <p:nvPr/>
        </p:nvGrpSpPr>
        <p:grpSpPr bwMode="auto">
          <a:xfrm>
            <a:off x="4572000" y="4387850"/>
            <a:ext cx="538163" cy="125413"/>
            <a:chOff x="9000" y="9829"/>
            <a:chExt cx="736" cy="178"/>
          </a:xfrm>
        </p:grpSpPr>
        <p:sp>
          <p:nvSpPr>
            <p:cNvPr id="44096" name="Line 6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097" name="Oval 65"/>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4098" name="Text Box 66"/>
          <p:cNvSpPr txBox="1">
            <a:spLocks noChangeArrowheads="1"/>
          </p:cNvSpPr>
          <p:nvPr/>
        </p:nvSpPr>
        <p:spPr bwMode="auto">
          <a:xfrm>
            <a:off x="5105400" y="43116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44099" name="Text Box 67"/>
          <p:cNvSpPr txBox="1">
            <a:spLocks noChangeArrowheads="1"/>
          </p:cNvSpPr>
          <p:nvPr/>
        </p:nvSpPr>
        <p:spPr bwMode="auto">
          <a:xfrm>
            <a:off x="4267200" y="339725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(0,1)</a:t>
            </a:r>
            <a:endParaRPr lang="en-US" sz="1400">
              <a:solidFill>
                <a:srgbClr val="0033CC"/>
              </a:solidFill>
            </a:endParaRPr>
          </a:p>
        </p:txBody>
      </p:sp>
      <p:sp>
        <p:nvSpPr>
          <p:cNvPr id="44100" name="Text Box 68"/>
          <p:cNvSpPr txBox="1">
            <a:spLocks noChangeArrowheads="1"/>
          </p:cNvSpPr>
          <p:nvPr/>
        </p:nvSpPr>
        <p:spPr bwMode="auto">
          <a:xfrm>
            <a:off x="4267200" y="393065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(0,1)</a:t>
            </a:r>
            <a:endParaRPr lang="en-US" sz="1400">
              <a:solidFill>
                <a:srgbClr val="0033CC"/>
              </a:solidFill>
            </a:endParaRPr>
          </a:p>
        </p:txBody>
      </p:sp>
      <p:sp>
        <p:nvSpPr>
          <p:cNvPr id="44101" name="Rectangle 69"/>
          <p:cNvSpPr>
            <a:spLocks noChangeArrowheads="1"/>
          </p:cNvSpPr>
          <p:nvPr/>
        </p:nvSpPr>
        <p:spPr bwMode="auto">
          <a:xfrm>
            <a:off x="6648450" y="29400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E1</a:t>
            </a:r>
            <a:endParaRPr lang="en-US" sz="1600"/>
          </a:p>
        </p:txBody>
      </p:sp>
      <p:grpSp>
        <p:nvGrpSpPr>
          <p:cNvPr id="44102" name="Group 70"/>
          <p:cNvGrpSpPr>
            <a:grpSpLocks/>
          </p:cNvGrpSpPr>
          <p:nvPr/>
        </p:nvGrpSpPr>
        <p:grpSpPr bwMode="auto">
          <a:xfrm>
            <a:off x="7258050" y="3702050"/>
            <a:ext cx="538163" cy="125413"/>
            <a:chOff x="9000" y="9829"/>
            <a:chExt cx="736" cy="178"/>
          </a:xfrm>
        </p:grpSpPr>
        <p:sp>
          <p:nvSpPr>
            <p:cNvPr id="44103" name="Line 7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104" name="Oval 7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4105" name="Text Box 73"/>
          <p:cNvSpPr txBox="1">
            <a:spLocks noChangeArrowheads="1"/>
          </p:cNvSpPr>
          <p:nvPr/>
        </p:nvSpPr>
        <p:spPr bwMode="auto">
          <a:xfrm>
            <a:off x="7867650" y="37020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RA</a:t>
            </a:r>
            <a:endParaRPr lang="en-US" sz="1400"/>
          </a:p>
        </p:txBody>
      </p:sp>
      <p:sp>
        <p:nvSpPr>
          <p:cNvPr id="44106" name="Rectangle 74"/>
          <p:cNvSpPr>
            <a:spLocks noChangeArrowheads="1"/>
          </p:cNvSpPr>
          <p:nvPr/>
        </p:nvSpPr>
        <p:spPr bwMode="auto">
          <a:xfrm>
            <a:off x="6648450" y="423545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Arial Narrow" charset="0"/>
                <a:cs typeface="Times New Roman" charset="0"/>
              </a:rPr>
              <a:t>E2</a:t>
            </a:r>
            <a:endParaRPr lang="en-US" sz="1600"/>
          </a:p>
        </p:txBody>
      </p:sp>
      <p:sp>
        <p:nvSpPr>
          <p:cNvPr id="44107" name="AutoShape 75"/>
          <p:cNvSpPr>
            <a:spLocks noChangeArrowheads="1"/>
          </p:cNvSpPr>
          <p:nvPr/>
        </p:nvSpPr>
        <p:spPr bwMode="auto">
          <a:xfrm>
            <a:off x="6648450" y="347345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t>R</a:t>
            </a:r>
          </a:p>
        </p:txBody>
      </p:sp>
      <p:sp>
        <p:nvSpPr>
          <p:cNvPr id="44108" name="Line 76"/>
          <p:cNvSpPr>
            <a:spLocks noChangeShapeType="1"/>
          </p:cNvSpPr>
          <p:nvPr/>
        </p:nvSpPr>
        <p:spPr bwMode="auto">
          <a:xfrm>
            <a:off x="6953250" y="33210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4109" name="Line 77"/>
          <p:cNvSpPr>
            <a:spLocks noChangeShapeType="1"/>
          </p:cNvSpPr>
          <p:nvPr/>
        </p:nvSpPr>
        <p:spPr bwMode="auto">
          <a:xfrm>
            <a:off x="6953250" y="40068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44110" name="Group 78"/>
          <p:cNvGrpSpPr>
            <a:grpSpLocks/>
          </p:cNvGrpSpPr>
          <p:nvPr/>
        </p:nvGrpSpPr>
        <p:grpSpPr bwMode="auto">
          <a:xfrm>
            <a:off x="7334250" y="2940050"/>
            <a:ext cx="538163" cy="125413"/>
            <a:chOff x="9000" y="9829"/>
            <a:chExt cx="736" cy="178"/>
          </a:xfrm>
        </p:grpSpPr>
        <p:sp>
          <p:nvSpPr>
            <p:cNvPr id="44111" name="Line 7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112" name="Oval 80"/>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4113" name="Text Box 81"/>
          <p:cNvSpPr txBox="1">
            <a:spLocks noChangeArrowheads="1"/>
          </p:cNvSpPr>
          <p:nvPr/>
        </p:nvSpPr>
        <p:spPr bwMode="auto">
          <a:xfrm>
            <a:off x="7867650" y="28638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A</a:t>
            </a:r>
            <a:endParaRPr lang="en-US" sz="1400"/>
          </a:p>
        </p:txBody>
      </p:sp>
      <p:grpSp>
        <p:nvGrpSpPr>
          <p:cNvPr id="44114" name="Group 82"/>
          <p:cNvGrpSpPr>
            <a:grpSpLocks/>
          </p:cNvGrpSpPr>
          <p:nvPr/>
        </p:nvGrpSpPr>
        <p:grpSpPr bwMode="auto">
          <a:xfrm>
            <a:off x="7334250" y="4387850"/>
            <a:ext cx="538163" cy="125413"/>
            <a:chOff x="9000" y="9829"/>
            <a:chExt cx="736" cy="178"/>
          </a:xfrm>
        </p:grpSpPr>
        <p:sp>
          <p:nvSpPr>
            <p:cNvPr id="44115" name="Line 8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4116" name="Oval 84"/>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4117" name="Text Box 85"/>
          <p:cNvSpPr txBox="1">
            <a:spLocks noChangeArrowheads="1"/>
          </p:cNvSpPr>
          <p:nvPr/>
        </p:nvSpPr>
        <p:spPr bwMode="auto">
          <a:xfrm>
            <a:off x="7867650" y="43116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B</a:t>
            </a:r>
            <a:endParaRPr lang="en-US" sz="1400"/>
          </a:p>
        </p:txBody>
      </p:sp>
      <p:sp>
        <p:nvSpPr>
          <p:cNvPr id="44118" name="Text Box 86"/>
          <p:cNvSpPr txBox="1">
            <a:spLocks noChangeArrowheads="1"/>
          </p:cNvSpPr>
          <p:nvPr/>
        </p:nvSpPr>
        <p:spPr bwMode="auto">
          <a:xfrm>
            <a:off x="7029450" y="339725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sp>
        <p:nvSpPr>
          <p:cNvPr id="44119" name="Text Box 87"/>
          <p:cNvSpPr txBox="1">
            <a:spLocks noChangeArrowheads="1"/>
          </p:cNvSpPr>
          <p:nvPr/>
        </p:nvSpPr>
        <p:spPr bwMode="auto">
          <a:xfrm>
            <a:off x="7029450" y="393065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grpSp>
        <p:nvGrpSpPr>
          <p:cNvPr id="44122" name="Group 90"/>
          <p:cNvGrpSpPr>
            <a:grpSpLocks/>
          </p:cNvGrpSpPr>
          <p:nvPr/>
        </p:nvGrpSpPr>
        <p:grpSpPr bwMode="auto">
          <a:xfrm>
            <a:off x="457200" y="5422900"/>
            <a:ext cx="2444750" cy="641350"/>
            <a:chOff x="422" y="3383"/>
            <a:chExt cx="1540" cy="404"/>
          </a:xfrm>
        </p:grpSpPr>
        <p:sp>
          <p:nvSpPr>
            <p:cNvPr id="44120" name="Text Box 88"/>
            <p:cNvSpPr txBox="1">
              <a:spLocks noChangeArrowheads="1"/>
            </p:cNvSpPr>
            <p:nvPr/>
          </p:nvSpPr>
          <p:spPr bwMode="auto">
            <a:xfrm>
              <a:off x="422" y="3383"/>
              <a:ext cx="15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E1(</a:t>
              </a:r>
              <a:r>
                <a:rPr lang="en-US" sz="1800" b="1" u="sng"/>
                <a:t>A</a:t>
              </a:r>
              <a:r>
                <a:rPr lang="en-US" sz="1800" b="1"/>
                <a:t>,…)</a:t>
              </a:r>
            </a:p>
            <a:p>
              <a:pPr algn="l" eaLnBrk="0" hangingPunct="0"/>
              <a:r>
                <a:rPr lang="en-US" sz="1800" b="1"/>
                <a:t>E2(</a:t>
              </a:r>
              <a:r>
                <a:rPr lang="en-US" sz="1800" b="1" u="sng"/>
                <a:t>B</a:t>
              </a:r>
              <a:r>
                <a:rPr lang="en-US" sz="1800" b="1"/>
                <a:t>,…, A)</a:t>
              </a:r>
              <a:r>
                <a:rPr lang="en-US" sz="1800"/>
                <a:t> : A làkhóa</a:t>
              </a:r>
            </a:p>
          </p:txBody>
        </p:sp>
        <p:sp>
          <p:nvSpPr>
            <p:cNvPr id="44121" name="Line 89"/>
            <p:cNvSpPr>
              <a:spLocks noChangeShapeType="1"/>
            </p:cNvSpPr>
            <p:nvPr/>
          </p:nvSpPr>
          <p:spPr bwMode="auto">
            <a:xfrm flipH="1" flipV="1">
              <a:off x="864" y="3600"/>
              <a:ext cx="19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4127" name="Group 95"/>
          <p:cNvGrpSpPr>
            <a:grpSpLocks/>
          </p:cNvGrpSpPr>
          <p:nvPr/>
        </p:nvGrpSpPr>
        <p:grpSpPr bwMode="auto">
          <a:xfrm>
            <a:off x="3124200" y="4845050"/>
            <a:ext cx="2457450" cy="1465263"/>
            <a:chOff x="2054" y="3287"/>
            <a:chExt cx="1548" cy="923"/>
          </a:xfrm>
        </p:grpSpPr>
        <p:sp>
          <p:nvSpPr>
            <p:cNvPr id="44124" name="Text Box 92"/>
            <p:cNvSpPr txBox="1">
              <a:spLocks noChangeArrowheads="1"/>
            </p:cNvSpPr>
            <p:nvPr/>
          </p:nvSpPr>
          <p:spPr bwMode="auto">
            <a:xfrm>
              <a:off x="2054" y="3287"/>
              <a:ext cx="1548"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E1(</a:t>
              </a:r>
              <a:r>
                <a:rPr lang="en-US" sz="1800" b="1" u="sng"/>
                <a:t>A</a:t>
              </a:r>
              <a:r>
                <a:rPr lang="en-US" sz="1800" b="1"/>
                <a:t>,…)</a:t>
              </a:r>
            </a:p>
            <a:p>
              <a:pPr algn="l" eaLnBrk="0" hangingPunct="0"/>
              <a:r>
                <a:rPr lang="en-US" sz="1800" b="1"/>
                <a:t>E2(</a:t>
              </a:r>
              <a:r>
                <a:rPr lang="en-US" sz="1800" b="1" u="sng"/>
                <a:t>B</a:t>
              </a:r>
              <a:r>
                <a:rPr lang="en-US" sz="1800" b="1"/>
                <a:t>,…, A): </a:t>
              </a:r>
              <a:r>
                <a:rPr lang="en-US" sz="1800"/>
                <a:t>A là khóa</a:t>
              </a:r>
            </a:p>
            <a:p>
              <a:pPr algn="l" eaLnBrk="0" hangingPunct="0"/>
              <a:r>
                <a:rPr lang="en-US" sz="1800" i="1"/>
                <a:t>Hoặc</a:t>
              </a:r>
            </a:p>
            <a:p>
              <a:pPr algn="l" eaLnBrk="0" hangingPunct="0"/>
              <a:r>
                <a:rPr lang="en-US" sz="1800" b="1"/>
                <a:t>E1(</a:t>
              </a:r>
              <a:r>
                <a:rPr lang="en-US" sz="1800" b="1" u="sng"/>
                <a:t>A</a:t>
              </a:r>
              <a:r>
                <a:rPr lang="en-US" sz="1800" b="1"/>
                <a:t>,…, B): </a:t>
              </a:r>
              <a:r>
                <a:rPr lang="en-US" sz="1800"/>
                <a:t>B là khóa</a:t>
              </a:r>
            </a:p>
            <a:p>
              <a:pPr algn="l" eaLnBrk="0" hangingPunct="0"/>
              <a:r>
                <a:rPr lang="en-US" sz="1800" b="1"/>
                <a:t>E2(</a:t>
              </a:r>
              <a:r>
                <a:rPr lang="en-US" sz="1800" b="1" u="sng"/>
                <a:t>B</a:t>
              </a:r>
              <a:r>
                <a:rPr lang="en-US" sz="1800" b="1"/>
                <a:t>,…)</a:t>
              </a:r>
            </a:p>
          </p:txBody>
        </p:sp>
        <p:sp>
          <p:nvSpPr>
            <p:cNvPr id="44125" name="Line 93"/>
            <p:cNvSpPr>
              <a:spLocks noChangeShapeType="1"/>
            </p:cNvSpPr>
            <p:nvPr/>
          </p:nvSpPr>
          <p:spPr bwMode="auto">
            <a:xfrm flipH="1" flipV="1">
              <a:off x="2448" y="3504"/>
              <a:ext cx="24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126" name="Line 94"/>
            <p:cNvSpPr>
              <a:spLocks noChangeShapeType="1"/>
            </p:cNvSpPr>
            <p:nvPr/>
          </p:nvSpPr>
          <p:spPr bwMode="auto">
            <a:xfrm flipH="1">
              <a:off x="2448" y="3984"/>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44128" name="AutoShape 96"/>
          <p:cNvSpPr>
            <a:spLocks noChangeArrowheads="1"/>
          </p:cNvSpPr>
          <p:nvPr/>
        </p:nvSpPr>
        <p:spPr bwMode="auto">
          <a:xfrm>
            <a:off x="4343400" y="4768850"/>
            <a:ext cx="2286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130" name="Text Box 98"/>
          <p:cNvSpPr txBox="1">
            <a:spLocks noChangeArrowheads="1"/>
          </p:cNvSpPr>
          <p:nvPr/>
        </p:nvSpPr>
        <p:spPr bwMode="auto">
          <a:xfrm>
            <a:off x="5791200" y="5149850"/>
            <a:ext cx="2800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E1E2(</a:t>
            </a:r>
            <a:r>
              <a:rPr lang="en-US" sz="1800" b="1" u="sng"/>
              <a:t>A</a:t>
            </a:r>
            <a:r>
              <a:rPr lang="en-US" sz="1800" b="1"/>
              <a:t>, B,…) : </a:t>
            </a:r>
            <a:r>
              <a:rPr lang="en-US" sz="1800"/>
              <a:t>B là khóa</a:t>
            </a:r>
          </a:p>
          <a:p>
            <a:pPr algn="l" eaLnBrk="0" hangingPunct="0"/>
            <a:r>
              <a:rPr lang="en-US" sz="1800" i="1"/>
              <a:t>Hoặc</a:t>
            </a:r>
          </a:p>
          <a:p>
            <a:pPr algn="l" eaLnBrk="0" hangingPunct="0"/>
            <a:r>
              <a:rPr lang="en-US" sz="1800" b="1"/>
              <a:t>E1E2(A, </a:t>
            </a:r>
            <a:r>
              <a:rPr lang="en-US" sz="1800" b="1" u="sng"/>
              <a:t>B</a:t>
            </a:r>
            <a:r>
              <a:rPr lang="en-US" sz="1800" b="1"/>
              <a:t>,…): </a:t>
            </a:r>
            <a:r>
              <a:rPr lang="en-US" sz="1800"/>
              <a:t>A là khóa</a:t>
            </a:r>
          </a:p>
        </p:txBody>
      </p:sp>
      <p:sp>
        <p:nvSpPr>
          <p:cNvPr id="44132" name="AutoShape 100"/>
          <p:cNvSpPr>
            <a:spLocks noChangeArrowheads="1"/>
          </p:cNvSpPr>
          <p:nvPr/>
        </p:nvSpPr>
        <p:spPr bwMode="auto">
          <a:xfrm>
            <a:off x="6877050" y="4768850"/>
            <a:ext cx="2286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37</a:t>
            </a:fld>
            <a:endParaRPr lang="en-US"/>
          </a:p>
        </p:txBody>
      </p:sp>
    </p:spTree>
    <p:extLst>
      <p:ext uri="{BB962C8B-B14F-4D97-AF65-F5344CB8AC3E}">
        <p14:creationId xmlns:p14="http://schemas.microsoft.com/office/powerpoint/2010/main" val="6628497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72" name="Rectangle 116"/>
          <p:cNvSpPr>
            <a:spLocks noGrp="1" noChangeArrowheads="1"/>
          </p:cNvSpPr>
          <p:nvPr>
            <p:ph type="title"/>
          </p:nvPr>
        </p:nvSpPr>
        <p:spPr/>
        <p:txBody>
          <a:bodyPr/>
          <a:lstStyle/>
          <a:p>
            <a:r>
              <a:rPr lang="en-US"/>
              <a:t>Thiết kế luận lý dữ liệu cấp thấp</a:t>
            </a:r>
          </a:p>
        </p:txBody>
      </p:sp>
      <p:sp>
        <p:nvSpPr>
          <p:cNvPr id="45173" name="Rectangle 117"/>
          <p:cNvSpPr>
            <a:spLocks noGrp="1" noChangeArrowheads="1"/>
          </p:cNvSpPr>
          <p:nvPr>
            <p:ph type="body" idx="1"/>
          </p:nvPr>
        </p:nvSpPr>
        <p:spPr/>
        <p:txBody>
          <a:bodyPr/>
          <a:lstStyle/>
          <a:p>
            <a:r>
              <a:rPr lang="en-US"/>
              <a:t>Chuyển mô hình TTKH </a:t>
            </a:r>
            <a:r>
              <a:rPr lang="en-US">
                <a:sym typeface="Wingdings" charset="0"/>
              </a:rPr>
              <a:t> mô hình Quan hệ</a:t>
            </a:r>
            <a:endParaRPr lang="en-US"/>
          </a:p>
          <a:p>
            <a:pPr lvl="1"/>
            <a:r>
              <a:rPr lang="en-US"/>
              <a:t>Chuyển đổi mối kết hợp nhị phân</a:t>
            </a:r>
          </a:p>
          <a:p>
            <a:pPr lvl="2"/>
            <a:r>
              <a:rPr lang="en-US"/>
              <a:t>Mối kết hợp 1-1</a:t>
            </a:r>
          </a:p>
          <a:p>
            <a:pPr lvl="2"/>
            <a:r>
              <a:rPr lang="en-US"/>
              <a:t>Ví dụ:</a:t>
            </a:r>
          </a:p>
          <a:p>
            <a:pPr lvl="2"/>
            <a:endParaRPr lang="en-US">
              <a:sym typeface="Wingdings" charset="0"/>
            </a:endParaRPr>
          </a:p>
          <a:p>
            <a:pPr lvl="2"/>
            <a:endParaRPr lang="en-US"/>
          </a:p>
        </p:txBody>
      </p:sp>
      <p:grpSp>
        <p:nvGrpSpPr>
          <p:cNvPr id="2" name="Group 1"/>
          <p:cNvGrpSpPr/>
          <p:nvPr/>
        </p:nvGrpSpPr>
        <p:grpSpPr>
          <a:xfrm>
            <a:off x="1143000" y="2935288"/>
            <a:ext cx="7086600" cy="1676400"/>
            <a:chOff x="1143000" y="2935288"/>
            <a:chExt cx="7086600" cy="1676400"/>
          </a:xfrm>
        </p:grpSpPr>
        <p:sp>
          <p:nvSpPr>
            <p:cNvPr id="45128" name="Rectangle 72"/>
            <p:cNvSpPr>
              <a:spLocks noChangeArrowheads="1"/>
            </p:cNvSpPr>
            <p:nvPr/>
          </p:nvSpPr>
          <p:spPr bwMode="auto">
            <a:xfrm>
              <a:off x="1143000" y="3621088"/>
              <a:ext cx="13716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NHÂN VIÊN</a:t>
              </a:r>
            </a:p>
          </p:txBody>
        </p:sp>
        <p:grpSp>
          <p:nvGrpSpPr>
            <p:cNvPr id="45129" name="Group 73"/>
            <p:cNvGrpSpPr>
              <a:grpSpLocks/>
            </p:cNvGrpSpPr>
            <p:nvPr/>
          </p:nvGrpSpPr>
          <p:grpSpPr bwMode="auto">
            <a:xfrm>
              <a:off x="2514600" y="3621088"/>
              <a:ext cx="538163" cy="125413"/>
              <a:chOff x="9000" y="9829"/>
              <a:chExt cx="736" cy="178"/>
            </a:xfrm>
          </p:grpSpPr>
          <p:sp>
            <p:nvSpPr>
              <p:cNvPr id="45130" name="Line 7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31" name="Oval 7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sp>
          <p:nvSpPr>
            <p:cNvPr id="45132" name="Text Box 76"/>
            <p:cNvSpPr txBox="1">
              <a:spLocks noChangeArrowheads="1"/>
            </p:cNvSpPr>
            <p:nvPr/>
          </p:nvSpPr>
          <p:spPr bwMode="auto">
            <a:xfrm>
              <a:off x="3048000" y="35448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NV</a:t>
              </a:r>
              <a:endParaRPr lang="en-US" sz="1400"/>
            </a:p>
          </p:txBody>
        </p:sp>
        <p:grpSp>
          <p:nvGrpSpPr>
            <p:cNvPr id="45133" name="Group 77"/>
            <p:cNvGrpSpPr>
              <a:grpSpLocks/>
            </p:cNvGrpSpPr>
            <p:nvPr/>
          </p:nvGrpSpPr>
          <p:grpSpPr bwMode="auto">
            <a:xfrm>
              <a:off x="2514600" y="3849688"/>
              <a:ext cx="538163" cy="125413"/>
              <a:chOff x="9000" y="9829"/>
              <a:chExt cx="736" cy="178"/>
            </a:xfrm>
          </p:grpSpPr>
          <p:sp>
            <p:nvSpPr>
              <p:cNvPr id="45134" name="Line 7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35" name="Oval 7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5136" name="Text Box 80"/>
            <p:cNvSpPr txBox="1">
              <a:spLocks noChangeArrowheads="1"/>
            </p:cNvSpPr>
            <p:nvPr/>
          </p:nvSpPr>
          <p:spPr bwMode="auto">
            <a:xfrm>
              <a:off x="3048000" y="37734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endParaRPr lang="en-US" sz="1400"/>
            </a:p>
          </p:txBody>
        </p:sp>
        <p:sp>
          <p:nvSpPr>
            <p:cNvPr id="45137" name="Text Box 81"/>
            <p:cNvSpPr txBox="1">
              <a:spLocks noChangeArrowheads="1"/>
            </p:cNvSpPr>
            <p:nvPr/>
          </p:nvSpPr>
          <p:spPr bwMode="auto">
            <a:xfrm>
              <a:off x="3048000" y="3773488"/>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Địa chỉ</a:t>
              </a:r>
              <a:endParaRPr lang="en-US" sz="1400"/>
            </a:p>
          </p:txBody>
        </p:sp>
        <p:grpSp>
          <p:nvGrpSpPr>
            <p:cNvPr id="45138" name="Group 82"/>
            <p:cNvGrpSpPr>
              <a:grpSpLocks/>
            </p:cNvGrpSpPr>
            <p:nvPr/>
          </p:nvGrpSpPr>
          <p:grpSpPr bwMode="auto">
            <a:xfrm rot="1679829">
              <a:off x="2509838" y="4002088"/>
              <a:ext cx="538162" cy="125413"/>
              <a:chOff x="9000" y="9829"/>
              <a:chExt cx="736" cy="178"/>
            </a:xfrm>
          </p:grpSpPr>
          <p:sp>
            <p:nvSpPr>
              <p:cNvPr id="45139" name="Line 8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40" name="Oval 8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5141" name="Text Box 85"/>
            <p:cNvSpPr txBox="1">
              <a:spLocks noChangeArrowheads="1"/>
            </p:cNvSpPr>
            <p:nvPr/>
          </p:nvSpPr>
          <p:spPr bwMode="auto">
            <a:xfrm>
              <a:off x="3048000" y="4078288"/>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Điện thọai</a:t>
              </a:r>
              <a:endParaRPr lang="en-US" sz="1400"/>
            </a:p>
          </p:txBody>
        </p:sp>
        <p:sp>
          <p:nvSpPr>
            <p:cNvPr id="45142" name="Rectangle 86"/>
            <p:cNvSpPr>
              <a:spLocks noChangeArrowheads="1"/>
            </p:cNvSpPr>
            <p:nvPr/>
          </p:nvSpPr>
          <p:spPr bwMode="auto">
            <a:xfrm>
              <a:off x="5334000" y="3621088"/>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LÝ LỊCH</a:t>
              </a:r>
            </a:p>
          </p:txBody>
        </p:sp>
        <p:grpSp>
          <p:nvGrpSpPr>
            <p:cNvPr id="45143" name="Group 87"/>
            <p:cNvGrpSpPr>
              <a:grpSpLocks/>
            </p:cNvGrpSpPr>
            <p:nvPr/>
          </p:nvGrpSpPr>
          <p:grpSpPr bwMode="auto">
            <a:xfrm>
              <a:off x="6477000" y="3621088"/>
              <a:ext cx="538163" cy="125413"/>
              <a:chOff x="9000" y="9829"/>
              <a:chExt cx="736" cy="178"/>
            </a:xfrm>
          </p:grpSpPr>
          <p:sp>
            <p:nvSpPr>
              <p:cNvPr id="45144" name="Line 8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45" name="Oval 89"/>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5146" name="Text Box 90"/>
            <p:cNvSpPr txBox="1">
              <a:spLocks noChangeArrowheads="1"/>
            </p:cNvSpPr>
            <p:nvPr/>
          </p:nvSpPr>
          <p:spPr bwMode="auto">
            <a:xfrm>
              <a:off x="7010400" y="35448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số LL</a:t>
              </a:r>
              <a:endParaRPr lang="en-US" sz="1400"/>
            </a:p>
          </p:txBody>
        </p:sp>
        <p:grpSp>
          <p:nvGrpSpPr>
            <p:cNvPr id="45147" name="Group 91"/>
            <p:cNvGrpSpPr>
              <a:grpSpLocks/>
            </p:cNvGrpSpPr>
            <p:nvPr/>
          </p:nvGrpSpPr>
          <p:grpSpPr bwMode="auto">
            <a:xfrm>
              <a:off x="6477000" y="3849688"/>
              <a:ext cx="538163" cy="125413"/>
              <a:chOff x="9000" y="9829"/>
              <a:chExt cx="736" cy="178"/>
            </a:xfrm>
          </p:grpSpPr>
          <p:sp>
            <p:nvSpPr>
              <p:cNvPr id="45148" name="Line 9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49" name="Oval 9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sp>
          <p:nvSpPr>
            <p:cNvPr id="45150" name="Text Box 94"/>
            <p:cNvSpPr txBox="1">
              <a:spLocks noChangeArrowheads="1"/>
            </p:cNvSpPr>
            <p:nvPr/>
          </p:nvSpPr>
          <p:spPr bwMode="auto">
            <a:xfrm>
              <a:off x="7010400" y="3849688"/>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t>Quê quán</a:t>
              </a:r>
            </a:p>
          </p:txBody>
        </p:sp>
        <p:grpSp>
          <p:nvGrpSpPr>
            <p:cNvPr id="45151" name="Group 95"/>
            <p:cNvGrpSpPr>
              <a:grpSpLocks/>
            </p:cNvGrpSpPr>
            <p:nvPr/>
          </p:nvGrpSpPr>
          <p:grpSpPr bwMode="auto">
            <a:xfrm rot="1030996">
              <a:off x="6400800" y="4002088"/>
              <a:ext cx="538163" cy="125413"/>
              <a:chOff x="9000" y="9829"/>
              <a:chExt cx="736" cy="178"/>
            </a:xfrm>
          </p:grpSpPr>
          <p:sp>
            <p:nvSpPr>
              <p:cNvPr id="45152" name="Line 9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53" name="Oval 9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sp>
          <p:nvSpPr>
            <p:cNvPr id="45154" name="Text Box 98"/>
            <p:cNvSpPr txBox="1">
              <a:spLocks noChangeArrowheads="1"/>
            </p:cNvSpPr>
            <p:nvPr/>
          </p:nvSpPr>
          <p:spPr bwMode="auto">
            <a:xfrm>
              <a:off x="7010400" y="4078288"/>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t>Ngày sinh</a:t>
              </a:r>
            </a:p>
          </p:txBody>
        </p:sp>
        <p:grpSp>
          <p:nvGrpSpPr>
            <p:cNvPr id="45155" name="Group 99"/>
            <p:cNvGrpSpPr>
              <a:grpSpLocks/>
            </p:cNvGrpSpPr>
            <p:nvPr/>
          </p:nvGrpSpPr>
          <p:grpSpPr bwMode="auto">
            <a:xfrm rot="1979806">
              <a:off x="5943600" y="4078288"/>
              <a:ext cx="538163" cy="125413"/>
              <a:chOff x="9000" y="9829"/>
              <a:chExt cx="736" cy="178"/>
            </a:xfrm>
          </p:grpSpPr>
          <p:sp>
            <p:nvSpPr>
              <p:cNvPr id="45156" name="Line 10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57" name="Oval 10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sp>
          <p:nvSpPr>
            <p:cNvPr id="45158" name="Text Box 102"/>
            <p:cNvSpPr txBox="1">
              <a:spLocks noChangeArrowheads="1"/>
            </p:cNvSpPr>
            <p:nvPr/>
          </p:nvSpPr>
          <p:spPr bwMode="auto">
            <a:xfrm>
              <a:off x="6477000" y="4230688"/>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t>Nơi sinh</a:t>
              </a:r>
            </a:p>
          </p:txBody>
        </p:sp>
        <p:sp>
          <p:nvSpPr>
            <p:cNvPr id="45159" name="AutoShape 103"/>
            <p:cNvSpPr>
              <a:spLocks noChangeArrowheads="1"/>
            </p:cNvSpPr>
            <p:nvPr/>
          </p:nvSpPr>
          <p:spPr bwMode="auto">
            <a:xfrm>
              <a:off x="3733800" y="2935288"/>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Arial Narrow" charset="0"/>
                  <a:cs typeface="Times New Roman" charset="0"/>
                </a:rPr>
                <a:t>Của</a:t>
              </a:r>
              <a:endParaRPr lang="en-US" sz="1600"/>
            </a:p>
          </p:txBody>
        </p:sp>
        <p:sp>
          <p:nvSpPr>
            <p:cNvPr id="45160" name="Line 104"/>
            <p:cNvSpPr>
              <a:spLocks noChangeShapeType="1"/>
            </p:cNvSpPr>
            <p:nvPr/>
          </p:nvSpPr>
          <p:spPr bwMode="auto">
            <a:xfrm flipV="1">
              <a:off x="1981200" y="3163888"/>
              <a:ext cx="1828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5161" name="Line 105"/>
            <p:cNvSpPr>
              <a:spLocks noChangeShapeType="1"/>
            </p:cNvSpPr>
            <p:nvPr/>
          </p:nvSpPr>
          <p:spPr bwMode="auto">
            <a:xfrm>
              <a:off x="4724400" y="3163888"/>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grpSp>
          <p:nvGrpSpPr>
            <p:cNvPr id="45162" name="Group 106"/>
            <p:cNvGrpSpPr>
              <a:grpSpLocks/>
            </p:cNvGrpSpPr>
            <p:nvPr/>
          </p:nvGrpSpPr>
          <p:grpSpPr bwMode="auto">
            <a:xfrm rot="2966693">
              <a:off x="2133600" y="4132263"/>
              <a:ext cx="538163" cy="125413"/>
              <a:chOff x="9000" y="9829"/>
              <a:chExt cx="736" cy="178"/>
            </a:xfrm>
          </p:grpSpPr>
          <p:sp>
            <p:nvSpPr>
              <p:cNvPr id="45163" name="Line 10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64" name="Oval 108"/>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5165" name="Text Box 109"/>
            <p:cNvSpPr txBox="1">
              <a:spLocks noChangeArrowheads="1"/>
            </p:cNvSpPr>
            <p:nvPr/>
          </p:nvSpPr>
          <p:spPr bwMode="auto">
            <a:xfrm>
              <a:off x="2667000" y="43068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NV</a:t>
              </a:r>
              <a:endParaRPr lang="en-US" sz="1400"/>
            </a:p>
          </p:txBody>
        </p:sp>
        <p:sp>
          <p:nvSpPr>
            <p:cNvPr id="45166" name="Text Box 110"/>
            <p:cNvSpPr txBox="1">
              <a:spLocks noChangeArrowheads="1"/>
            </p:cNvSpPr>
            <p:nvPr/>
          </p:nvSpPr>
          <p:spPr bwMode="auto">
            <a:xfrm>
              <a:off x="2209800" y="324008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(0,1)</a:t>
              </a:r>
              <a:endParaRPr lang="en-US" sz="1400">
                <a:solidFill>
                  <a:srgbClr val="0033CC"/>
                </a:solidFill>
              </a:endParaRPr>
            </a:p>
          </p:txBody>
        </p:sp>
        <p:sp>
          <p:nvSpPr>
            <p:cNvPr id="45167" name="Text Box 111"/>
            <p:cNvSpPr txBox="1">
              <a:spLocks noChangeArrowheads="1"/>
            </p:cNvSpPr>
            <p:nvPr/>
          </p:nvSpPr>
          <p:spPr bwMode="auto">
            <a:xfrm>
              <a:off x="5410200" y="324008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grpSp>
      <p:grpSp>
        <p:nvGrpSpPr>
          <p:cNvPr id="45170" name="Group 114"/>
          <p:cNvGrpSpPr>
            <a:grpSpLocks/>
          </p:cNvGrpSpPr>
          <p:nvPr/>
        </p:nvGrpSpPr>
        <p:grpSpPr bwMode="auto">
          <a:xfrm>
            <a:off x="838200" y="4916488"/>
            <a:ext cx="7618413" cy="1190625"/>
            <a:chOff x="614" y="2615"/>
            <a:chExt cx="4799" cy="750"/>
          </a:xfrm>
        </p:grpSpPr>
        <p:sp>
          <p:nvSpPr>
            <p:cNvPr id="45168" name="Text Box 112"/>
            <p:cNvSpPr txBox="1">
              <a:spLocks noChangeArrowheads="1"/>
            </p:cNvSpPr>
            <p:nvPr/>
          </p:nvSpPr>
          <p:spPr bwMode="auto">
            <a:xfrm>
              <a:off x="614" y="2615"/>
              <a:ext cx="4799"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buFontTx/>
                <a:buChar char="-"/>
              </a:pPr>
              <a:r>
                <a:rPr lang="en-US" sz="1800" b="1"/>
                <a:t>NHÂN_VIÊN(</a:t>
              </a:r>
              <a:r>
                <a:rPr lang="en-US" sz="1800" b="1" u="sng"/>
                <a:t>MA_NV</a:t>
              </a:r>
              <a:r>
                <a:rPr lang="en-US" sz="1800" b="1"/>
                <a:t>, TÊN_NV, ĐỊA_CHỈ, ĐiỆN_THOẠI)</a:t>
              </a:r>
            </a:p>
            <a:p>
              <a:pPr algn="l" eaLnBrk="0" hangingPunct="0">
                <a:buFontTx/>
                <a:buChar char="-"/>
              </a:pPr>
              <a:endParaRPr lang="en-US" sz="1800" b="1"/>
            </a:p>
            <a:p>
              <a:pPr algn="l" eaLnBrk="0" hangingPunct="0">
                <a:buFontTx/>
                <a:buChar char="-"/>
              </a:pPr>
              <a:r>
                <a:rPr lang="en-US" sz="1800" b="1"/>
                <a:t>LÝ_LỊCH(</a:t>
              </a:r>
              <a:r>
                <a:rPr lang="en-US" sz="1800" b="1" u="sng"/>
                <a:t>MÃ_SỐ_LL</a:t>
              </a:r>
              <a:r>
                <a:rPr lang="en-US" sz="1800" b="1"/>
                <a:t>, QUÊ_QUÁN, NGÀY_SINH, NƠI_SINH, MA_NV)</a:t>
              </a:r>
            </a:p>
            <a:p>
              <a:pPr algn="l" eaLnBrk="0" hangingPunct="0">
                <a:buFontTx/>
                <a:buChar char="-"/>
              </a:pPr>
              <a:r>
                <a:rPr lang="en-US" sz="1800" i="1"/>
                <a:t>MA_NV là một khóa trong quan hệ LÝ_LỊCH</a:t>
              </a:r>
            </a:p>
          </p:txBody>
        </p:sp>
        <p:sp>
          <p:nvSpPr>
            <p:cNvPr id="45169" name="Freeform 113"/>
            <p:cNvSpPr>
              <a:spLocks/>
            </p:cNvSpPr>
            <p:nvPr/>
          </p:nvSpPr>
          <p:spPr bwMode="auto">
            <a:xfrm>
              <a:off x="1968" y="2832"/>
              <a:ext cx="2928" cy="144"/>
            </a:xfrm>
            <a:custGeom>
              <a:avLst/>
              <a:gdLst>
                <a:gd name="T0" fmla="*/ 2928 w 2928"/>
                <a:gd name="T1" fmla="*/ 144 h 144"/>
                <a:gd name="T2" fmla="*/ 1920 w 2928"/>
                <a:gd name="T3" fmla="*/ 48 h 144"/>
                <a:gd name="T4" fmla="*/ 432 w 2928"/>
                <a:gd name="T5" fmla="*/ 96 h 144"/>
                <a:gd name="T6" fmla="*/ 0 w 2928"/>
                <a:gd name="T7" fmla="*/ 0 h 144"/>
              </a:gdLst>
              <a:ahLst/>
              <a:cxnLst>
                <a:cxn ang="0">
                  <a:pos x="T0" y="T1"/>
                </a:cxn>
                <a:cxn ang="0">
                  <a:pos x="T2" y="T3"/>
                </a:cxn>
                <a:cxn ang="0">
                  <a:pos x="T4" y="T5"/>
                </a:cxn>
                <a:cxn ang="0">
                  <a:pos x="T6" y="T7"/>
                </a:cxn>
              </a:cxnLst>
              <a:rect l="0" t="0" r="r" b="b"/>
              <a:pathLst>
                <a:path w="2928" h="144">
                  <a:moveTo>
                    <a:pt x="2928" y="144"/>
                  </a:moveTo>
                  <a:cubicBezTo>
                    <a:pt x="2632" y="100"/>
                    <a:pt x="2336" y="56"/>
                    <a:pt x="1920" y="48"/>
                  </a:cubicBezTo>
                  <a:cubicBezTo>
                    <a:pt x="1504" y="40"/>
                    <a:pt x="752" y="104"/>
                    <a:pt x="432" y="96"/>
                  </a:cubicBezTo>
                  <a:cubicBezTo>
                    <a:pt x="112" y="88"/>
                    <a:pt x="56" y="44"/>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45171" name="AutoShape 115"/>
          <p:cNvSpPr>
            <a:spLocks noChangeArrowheads="1"/>
          </p:cNvSpPr>
          <p:nvPr/>
        </p:nvSpPr>
        <p:spPr bwMode="auto">
          <a:xfrm>
            <a:off x="4419600" y="4383088"/>
            <a:ext cx="228600" cy="381000"/>
          </a:xfrm>
          <a:prstGeom prst="down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38</a:t>
            </a:fld>
            <a:endParaRPr lang="en-US"/>
          </a:p>
        </p:txBody>
      </p:sp>
    </p:spTree>
    <p:extLst>
      <p:ext uri="{BB962C8B-B14F-4D97-AF65-F5344CB8AC3E}">
        <p14:creationId xmlns:p14="http://schemas.microsoft.com/office/powerpoint/2010/main" val="31324871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171"/>
                                        </p:tgtEl>
                                        <p:attrNameLst>
                                          <p:attrName>style.visibility</p:attrName>
                                        </p:attrNameLst>
                                      </p:cBhvr>
                                      <p:to>
                                        <p:strVal val="visible"/>
                                      </p:to>
                                    </p:set>
                                    <p:animEffect transition="in" filter="dissolve">
                                      <p:cBhvr>
                                        <p:cTn id="7" dur="500"/>
                                        <p:tgtEl>
                                          <p:spTgt spid="45171"/>
                                        </p:tgtEl>
                                      </p:cBhvr>
                                    </p:animEffect>
                                  </p:childTnLst>
                                </p:cTn>
                              </p:par>
                              <p:par>
                                <p:cTn id="8" presetID="9" presetClass="entr" presetSubtype="0" fill="hold" nodeType="withEffect">
                                  <p:stCondLst>
                                    <p:cond delay="0"/>
                                  </p:stCondLst>
                                  <p:childTnLst>
                                    <p:set>
                                      <p:cBhvr>
                                        <p:cTn id="9" dur="1" fill="hold">
                                          <p:stCondLst>
                                            <p:cond delay="0"/>
                                          </p:stCondLst>
                                        </p:cTn>
                                        <p:tgtEl>
                                          <p:spTgt spid="45170"/>
                                        </p:tgtEl>
                                        <p:attrNameLst>
                                          <p:attrName>style.visibility</p:attrName>
                                        </p:attrNameLst>
                                      </p:cBhvr>
                                      <p:to>
                                        <p:strVal val="visible"/>
                                      </p:to>
                                    </p:set>
                                    <p:animEffect transition="in" filter="dissolve">
                                      <p:cBhvr>
                                        <p:cTn id="10" dur="500"/>
                                        <p:tgtEl>
                                          <p:spTgt spid="45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8" name="Rectangle 48"/>
          <p:cNvSpPr>
            <a:spLocks noGrp="1" noChangeArrowheads="1"/>
          </p:cNvSpPr>
          <p:nvPr>
            <p:ph type="title"/>
          </p:nvPr>
        </p:nvSpPr>
        <p:spPr/>
        <p:txBody>
          <a:bodyPr/>
          <a:lstStyle/>
          <a:p>
            <a:r>
              <a:rPr lang="en-US"/>
              <a:t>Thiết kế luận lý dữ liệu cấp thấp</a:t>
            </a:r>
          </a:p>
        </p:txBody>
      </p:sp>
      <p:sp>
        <p:nvSpPr>
          <p:cNvPr id="46129" name="Rectangle 49"/>
          <p:cNvSpPr>
            <a:spLocks noGrp="1" noChangeArrowheads="1"/>
          </p:cNvSpPr>
          <p:nvPr>
            <p:ph type="body" idx="1"/>
          </p:nvPr>
        </p:nvSpPr>
        <p:spPr/>
        <p:txBody>
          <a:bodyPr/>
          <a:lstStyle/>
          <a:p>
            <a:r>
              <a:rPr lang="en-US"/>
              <a:t>Chuyển mô hình TTKH </a:t>
            </a:r>
            <a:r>
              <a:rPr lang="en-US">
                <a:sym typeface="Wingdings" charset="0"/>
              </a:rPr>
              <a:t> mô hình Quan hệ</a:t>
            </a:r>
            <a:endParaRPr lang="en-US"/>
          </a:p>
          <a:p>
            <a:pPr lvl="1"/>
            <a:r>
              <a:rPr lang="en-US"/>
              <a:t>Chuyển đổi mối kết hợp nhị phân</a:t>
            </a:r>
          </a:p>
          <a:p>
            <a:pPr lvl="2"/>
            <a:r>
              <a:rPr lang="en-US"/>
              <a:t>Mối kết hợp 1-1</a:t>
            </a:r>
          </a:p>
          <a:p>
            <a:pPr lvl="2"/>
            <a:r>
              <a:rPr lang="en-US"/>
              <a:t>Ví dụ:</a:t>
            </a:r>
          </a:p>
          <a:p>
            <a:pPr lvl="2"/>
            <a:endParaRPr lang="en-US">
              <a:sym typeface="Wingdings" charset="0"/>
            </a:endParaRPr>
          </a:p>
          <a:p>
            <a:pPr lvl="2"/>
            <a:endParaRPr lang="en-US"/>
          </a:p>
        </p:txBody>
      </p:sp>
      <p:grpSp>
        <p:nvGrpSpPr>
          <p:cNvPr id="3" name="Group 2"/>
          <p:cNvGrpSpPr/>
          <p:nvPr/>
        </p:nvGrpSpPr>
        <p:grpSpPr>
          <a:xfrm>
            <a:off x="762000" y="3021901"/>
            <a:ext cx="8001000" cy="1752600"/>
            <a:chOff x="762000" y="2669200"/>
            <a:chExt cx="8001000" cy="1752600"/>
          </a:xfrm>
        </p:grpSpPr>
        <p:sp>
          <p:nvSpPr>
            <p:cNvPr id="46110" name="Text Box 30"/>
            <p:cNvSpPr txBox="1">
              <a:spLocks noChangeArrowheads="1"/>
            </p:cNvSpPr>
            <p:nvPr/>
          </p:nvSpPr>
          <p:spPr bwMode="auto">
            <a:xfrm>
              <a:off x="7010400" y="37338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t>Địa chỉ giao dịch</a:t>
              </a:r>
            </a:p>
          </p:txBody>
        </p:sp>
        <p:sp>
          <p:nvSpPr>
            <p:cNvPr id="46084" name="Rectangle 4"/>
            <p:cNvSpPr>
              <a:spLocks noChangeArrowheads="1"/>
            </p:cNvSpPr>
            <p:nvPr/>
          </p:nvSpPr>
          <p:spPr bwMode="auto">
            <a:xfrm>
              <a:off x="762000" y="3355000"/>
              <a:ext cx="17526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KHÁCH_HÀNG</a:t>
              </a:r>
            </a:p>
          </p:txBody>
        </p:sp>
        <p:grpSp>
          <p:nvGrpSpPr>
            <p:cNvPr id="46085" name="Group 5"/>
            <p:cNvGrpSpPr>
              <a:grpSpLocks/>
            </p:cNvGrpSpPr>
            <p:nvPr/>
          </p:nvGrpSpPr>
          <p:grpSpPr bwMode="auto">
            <a:xfrm>
              <a:off x="2514600" y="3355000"/>
              <a:ext cx="538163" cy="125413"/>
              <a:chOff x="9000" y="9829"/>
              <a:chExt cx="736" cy="178"/>
            </a:xfrm>
          </p:grpSpPr>
          <p:sp>
            <p:nvSpPr>
              <p:cNvPr id="46086" name="Line 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6087" name="Oval 7"/>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6088" name="Text Box 8"/>
            <p:cNvSpPr txBox="1">
              <a:spLocks noChangeArrowheads="1"/>
            </p:cNvSpPr>
            <p:nvPr/>
          </p:nvSpPr>
          <p:spPr bwMode="auto">
            <a:xfrm>
              <a:off x="3048000" y="32788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Mã KH</a:t>
              </a:r>
              <a:endParaRPr lang="en-US" sz="1400"/>
            </a:p>
          </p:txBody>
        </p:sp>
        <p:grpSp>
          <p:nvGrpSpPr>
            <p:cNvPr id="46089" name="Group 9"/>
            <p:cNvGrpSpPr>
              <a:grpSpLocks/>
            </p:cNvGrpSpPr>
            <p:nvPr/>
          </p:nvGrpSpPr>
          <p:grpSpPr bwMode="auto">
            <a:xfrm>
              <a:off x="2514600" y="3583600"/>
              <a:ext cx="538163" cy="125413"/>
              <a:chOff x="9000" y="9829"/>
              <a:chExt cx="736" cy="178"/>
            </a:xfrm>
          </p:grpSpPr>
          <p:sp>
            <p:nvSpPr>
              <p:cNvPr id="46090" name="Line 1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6091" name="Oval 1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6092" name="Text Box 12"/>
            <p:cNvSpPr txBox="1">
              <a:spLocks noChangeArrowheads="1"/>
            </p:cNvSpPr>
            <p:nvPr/>
          </p:nvSpPr>
          <p:spPr bwMode="auto">
            <a:xfrm>
              <a:off x="3048000" y="35074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endParaRPr lang="en-US" sz="1400"/>
            </a:p>
          </p:txBody>
        </p:sp>
        <p:sp>
          <p:nvSpPr>
            <p:cNvPr id="46093" name="Text Box 13"/>
            <p:cNvSpPr txBox="1">
              <a:spLocks noChangeArrowheads="1"/>
            </p:cNvSpPr>
            <p:nvPr/>
          </p:nvSpPr>
          <p:spPr bwMode="auto">
            <a:xfrm>
              <a:off x="3048000" y="35074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Tên KH</a:t>
              </a:r>
              <a:endParaRPr lang="en-US" sz="1400"/>
            </a:p>
          </p:txBody>
        </p:sp>
        <p:grpSp>
          <p:nvGrpSpPr>
            <p:cNvPr id="46094" name="Group 14"/>
            <p:cNvGrpSpPr>
              <a:grpSpLocks/>
            </p:cNvGrpSpPr>
            <p:nvPr/>
          </p:nvGrpSpPr>
          <p:grpSpPr bwMode="auto">
            <a:xfrm rot="1679829">
              <a:off x="2509838" y="3736000"/>
              <a:ext cx="538162" cy="125413"/>
              <a:chOff x="9000" y="9829"/>
              <a:chExt cx="736" cy="178"/>
            </a:xfrm>
          </p:grpSpPr>
          <p:sp>
            <p:nvSpPr>
              <p:cNvPr id="46095" name="Line 1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6096" name="Oval 1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grpSp>
        <p:sp>
          <p:nvSpPr>
            <p:cNvPr id="46097" name="Text Box 17"/>
            <p:cNvSpPr txBox="1">
              <a:spLocks noChangeArrowheads="1"/>
            </p:cNvSpPr>
            <p:nvPr/>
          </p:nvSpPr>
          <p:spPr bwMode="auto">
            <a:xfrm>
              <a:off x="3048000" y="3812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Điện thọai</a:t>
              </a:r>
              <a:endParaRPr lang="en-US" sz="1400"/>
            </a:p>
          </p:txBody>
        </p:sp>
        <p:sp>
          <p:nvSpPr>
            <p:cNvPr id="46098" name="Rectangle 18"/>
            <p:cNvSpPr>
              <a:spLocks noChangeArrowheads="1"/>
            </p:cNvSpPr>
            <p:nvPr/>
          </p:nvSpPr>
          <p:spPr bwMode="auto">
            <a:xfrm>
              <a:off x="5334000" y="3355000"/>
              <a:ext cx="1143000" cy="53340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t>NGƯỜI ĐẠI DIỆN</a:t>
              </a:r>
            </a:p>
          </p:txBody>
        </p:sp>
        <p:grpSp>
          <p:nvGrpSpPr>
            <p:cNvPr id="46099" name="Group 19"/>
            <p:cNvGrpSpPr>
              <a:grpSpLocks/>
            </p:cNvGrpSpPr>
            <p:nvPr/>
          </p:nvGrpSpPr>
          <p:grpSpPr bwMode="auto">
            <a:xfrm>
              <a:off x="6477000" y="3355000"/>
              <a:ext cx="538163" cy="125413"/>
              <a:chOff x="9000" y="9829"/>
              <a:chExt cx="736" cy="178"/>
            </a:xfrm>
          </p:grpSpPr>
          <p:sp>
            <p:nvSpPr>
              <p:cNvPr id="46100" name="Line 2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6101" name="Oval 21"/>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a:p>
            </p:txBody>
          </p:sp>
        </p:grpSp>
        <p:sp>
          <p:nvSpPr>
            <p:cNvPr id="46102" name="Text Box 22"/>
            <p:cNvSpPr txBox="1">
              <a:spLocks noChangeArrowheads="1"/>
            </p:cNvSpPr>
            <p:nvPr/>
          </p:nvSpPr>
          <p:spPr bwMode="auto">
            <a:xfrm>
              <a:off x="7010400" y="32788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cs typeface="Times New Roman" charset="0"/>
                </a:rPr>
                <a:t>Số CND</a:t>
              </a:r>
              <a:endParaRPr lang="en-US" sz="1400"/>
            </a:p>
          </p:txBody>
        </p:sp>
        <p:grpSp>
          <p:nvGrpSpPr>
            <p:cNvPr id="46103" name="Group 23"/>
            <p:cNvGrpSpPr>
              <a:grpSpLocks/>
            </p:cNvGrpSpPr>
            <p:nvPr/>
          </p:nvGrpSpPr>
          <p:grpSpPr bwMode="auto">
            <a:xfrm>
              <a:off x="6477000" y="3583600"/>
              <a:ext cx="538163" cy="125413"/>
              <a:chOff x="9000" y="9829"/>
              <a:chExt cx="736" cy="178"/>
            </a:xfrm>
          </p:grpSpPr>
          <p:sp>
            <p:nvSpPr>
              <p:cNvPr id="46104" name="Line 2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6105" name="Oval 2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sp>
          <p:nvSpPr>
            <p:cNvPr id="46106" name="Text Box 26"/>
            <p:cNvSpPr txBox="1">
              <a:spLocks noChangeArrowheads="1"/>
            </p:cNvSpPr>
            <p:nvPr/>
          </p:nvSpPr>
          <p:spPr bwMode="auto">
            <a:xfrm>
              <a:off x="7010400" y="3583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t>Tên NĐD</a:t>
              </a:r>
            </a:p>
          </p:txBody>
        </p:sp>
        <p:grpSp>
          <p:nvGrpSpPr>
            <p:cNvPr id="46107" name="Group 27"/>
            <p:cNvGrpSpPr>
              <a:grpSpLocks/>
            </p:cNvGrpSpPr>
            <p:nvPr/>
          </p:nvGrpSpPr>
          <p:grpSpPr bwMode="auto">
            <a:xfrm rot="1030996">
              <a:off x="6472238" y="3736000"/>
              <a:ext cx="538162" cy="125413"/>
              <a:chOff x="9000" y="9829"/>
              <a:chExt cx="736" cy="178"/>
            </a:xfrm>
          </p:grpSpPr>
          <p:sp>
            <p:nvSpPr>
              <p:cNvPr id="46108" name="Line 2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6109" name="Oval 2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grpSp>
          <p:nvGrpSpPr>
            <p:cNvPr id="46111" name="Group 31"/>
            <p:cNvGrpSpPr>
              <a:grpSpLocks/>
            </p:cNvGrpSpPr>
            <p:nvPr/>
          </p:nvGrpSpPr>
          <p:grpSpPr bwMode="auto">
            <a:xfrm rot="1979806">
              <a:off x="6248400" y="3964600"/>
              <a:ext cx="538163" cy="125413"/>
              <a:chOff x="9000" y="9829"/>
              <a:chExt cx="736" cy="178"/>
            </a:xfrm>
          </p:grpSpPr>
          <p:sp>
            <p:nvSpPr>
              <p:cNvPr id="46112" name="Line 3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6113" name="Oval 3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lstStyle/>
              <a:p>
                <a:pPr algn="ctr"/>
                <a:endParaRPr lang="en-US"/>
              </a:p>
            </p:txBody>
          </p:sp>
        </p:grpSp>
        <p:sp>
          <p:nvSpPr>
            <p:cNvPr id="46114" name="Text Box 34"/>
            <p:cNvSpPr txBox="1">
              <a:spLocks noChangeArrowheads="1"/>
            </p:cNvSpPr>
            <p:nvPr/>
          </p:nvSpPr>
          <p:spPr bwMode="auto">
            <a:xfrm>
              <a:off x="6781800" y="41170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t>Tài khỏan giao dịch</a:t>
              </a:r>
            </a:p>
          </p:txBody>
        </p:sp>
        <p:sp>
          <p:nvSpPr>
            <p:cNvPr id="46115" name="AutoShape 35"/>
            <p:cNvSpPr>
              <a:spLocks noChangeArrowheads="1"/>
            </p:cNvSpPr>
            <p:nvPr/>
          </p:nvSpPr>
          <p:spPr bwMode="auto">
            <a:xfrm>
              <a:off x="3733800" y="2669200"/>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Arial Narrow" charset="0"/>
                  <a:cs typeface="Times New Roman" charset="0"/>
                </a:rPr>
                <a:t>Của</a:t>
              </a:r>
              <a:endParaRPr lang="en-US" sz="1600"/>
            </a:p>
          </p:txBody>
        </p:sp>
        <p:sp>
          <p:nvSpPr>
            <p:cNvPr id="46116" name="Line 36"/>
            <p:cNvSpPr>
              <a:spLocks noChangeShapeType="1"/>
            </p:cNvSpPr>
            <p:nvPr/>
          </p:nvSpPr>
          <p:spPr bwMode="auto">
            <a:xfrm flipV="1">
              <a:off x="1981200" y="2897800"/>
              <a:ext cx="1828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6117" name="Line 37"/>
            <p:cNvSpPr>
              <a:spLocks noChangeShapeType="1"/>
            </p:cNvSpPr>
            <p:nvPr/>
          </p:nvSpPr>
          <p:spPr bwMode="auto">
            <a:xfrm>
              <a:off x="4724400" y="2897800"/>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p>
          </p:txBody>
        </p:sp>
        <p:sp>
          <p:nvSpPr>
            <p:cNvPr id="46122" name="Text Box 42"/>
            <p:cNvSpPr txBox="1">
              <a:spLocks noChangeArrowheads="1"/>
            </p:cNvSpPr>
            <p:nvPr/>
          </p:nvSpPr>
          <p:spPr bwMode="auto">
            <a:xfrm>
              <a:off x="2209800" y="29740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sp>
          <p:nvSpPr>
            <p:cNvPr id="46123" name="Text Box 43"/>
            <p:cNvSpPr txBox="1">
              <a:spLocks noChangeArrowheads="1"/>
            </p:cNvSpPr>
            <p:nvPr/>
          </p:nvSpPr>
          <p:spPr bwMode="auto">
            <a:xfrm>
              <a:off x="5410200" y="297400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cs typeface="Times New Roman" charset="0"/>
                </a:rPr>
                <a:t>(1,1)</a:t>
              </a:r>
              <a:endParaRPr lang="en-US" sz="1400">
                <a:solidFill>
                  <a:srgbClr val="0033CC"/>
                </a:solidFill>
              </a:endParaRPr>
            </a:p>
          </p:txBody>
        </p:sp>
      </p:grpSp>
      <p:sp>
        <p:nvSpPr>
          <p:cNvPr id="46125" name="Text Box 45"/>
          <p:cNvSpPr txBox="1">
            <a:spLocks noChangeArrowheads="1"/>
          </p:cNvSpPr>
          <p:nvPr/>
        </p:nvSpPr>
        <p:spPr bwMode="auto">
          <a:xfrm>
            <a:off x="762000" y="4924701"/>
            <a:ext cx="7543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800" b="1"/>
              <a:t>KH_NĐDIỆN (</a:t>
            </a:r>
            <a:r>
              <a:rPr lang="en-US" sz="1800" b="1" u="sng"/>
              <a:t>MA_KH</a:t>
            </a:r>
            <a:r>
              <a:rPr lang="en-US" sz="1800" b="1"/>
              <a:t>, TÊN_KH, ĐiỆN_THOẠI, SO_CMND_ĐD, TÊN_NĐD, DIA_CHỈ_GIAO_DỊCH, TÀI KHỎAN_GIAO_DỊCH)</a:t>
            </a:r>
          </a:p>
          <a:p>
            <a:pPr algn="l" eaLnBrk="0" hangingPunct="0">
              <a:buFontTx/>
              <a:buChar char="-"/>
            </a:pPr>
            <a:endParaRPr lang="en-US" sz="1800" b="1"/>
          </a:p>
          <a:p>
            <a:pPr algn="l" eaLnBrk="0" hangingPunct="0"/>
            <a:r>
              <a:rPr lang="en-US" sz="1800" i="1"/>
              <a:t>SO_CMND_ĐD là một khóa trong quan hệ KHÁCH_HÀNG</a:t>
            </a:r>
          </a:p>
        </p:txBody>
      </p:sp>
      <p:sp>
        <p:nvSpPr>
          <p:cNvPr id="46127" name="AutoShape 47"/>
          <p:cNvSpPr>
            <a:spLocks noChangeArrowheads="1"/>
          </p:cNvSpPr>
          <p:nvPr/>
        </p:nvSpPr>
        <p:spPr bwMode="auto">
          <a:xfrm>
            <a:off x="4419600" y="4391301"/>
            <a:ext cx="228600" cy="381000"/>
          </a:xfrm>
          <a:prstGeom prst="down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39</a:t>
            </a:fld>
            <a:endParaRPr lang="en-US"/>
          </a:p>
        </p:txBody>
      </p:sp>
    </p:spTree>
    <p:extLst>
      <p:ext uri="{BB962C8B-B14F-4D97-AF65-F5344CB8AC3E}">
        <p14:creationId xmlns:p14="http://schemas.microsoft.com/office/powerpoint/2010/main" val="1743961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127"/>
                                        </p:tgtEl>
                                        <p:attrNameLst>
                                          <p:attrName>style.visibility</p:attrName>
                                        </p:attrNameLst>
                                      </p:cBhvr>
                                      <p:to>
                                        <p:strVal val="visible"/>
                                      </p:to>
                                    </p:set>
                                    <p:anim calcmode="lin" valueType="num">
                                      <p:cBhvr additive="base">
                                        <p:cTn id="7" dur="500" fill="hold"/>
                                        <p:tgtEl>
                                          <p:spTgt spid="46127"/>
                                        </p:tgtEl>
                                        <p:attrNameLst>
                                          <p:attrName>ppt_x</p:attrName>
                                        </p:attrNameLst>
                                      </p:cBhvr>
                                      <p:tavLst>
                                        <p:tav tm="0">
                                          <p:val>
                                            <p:strVal val="#ppt_x"/>
                                          </p:val>
                                        </p:tav>
                                        <p:tav tm="100000">
                                          <p:val>
                                            <p:strVal val="#ppt_x"/>
                                          </p:val>
                                        </p:tav>
                                      </p:tavLst>
                                    </p:anim>
                                    <p:anim calcmode="lin" valueType="num">
                                      <p:cBhvr additive="base">
                                        <p:cTn id="8" dur="500" fill="hold"/>
                                        <p:tgtEl>
                                          <p:spTgt spid="461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125"/>
                                        </p:tgtEl>
                                        <p:attrNameLst>
                                          <p:attrName>style.visibility</p:attrName>
                                        </p:attrNameLst>
                                      </p:cBhvr>
                                      <p:to>
                                        <p:strVal val="visible"/>
                                      </p:to>
                                    </p:set>
                                    <p:anim calcmode="lin" valueType="num">
                                      <p:cBhvr additive="base">
                                        <p:cTn id="11" dur="500" fill="hold"/>
                                        <p:tgtEl>
                                          <p:spTgt spid="46125"/>
                                        </p:tgtEl>
                                        <p:attrNameLst>
                                          <p:attrName>ppt_x</p:attrName>
                                        </p:attrNameLst>
                                      </p:cBhvr>
                                      <p:tavLst>
                                        <p:tav tm="0">
                                          <p:val>
                                            <p:strVal val="#ppt_x"/>
                                          </p:val>
                                        </p:tav>
                                        <p:tav tm="100000">
                                          <p:val>
                                            <p:strVal val="#ppt_x"/>
                                          </p:val>
                                        </p:tav>
                                      </p:tavLst>
                                    </p:anim>
                                    <p:anim calcmode="lin" valueType="num">
                                      <p:cBhvr additive="base">
                                        <p:cTn id="12" dur="500" fill="hold"/>
                                        <p:tgtEl>
                                          <p:spTgt spid="46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25" grpId="0"/>
      <p:bldP spid="461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t>Thiết kế luận lý dữ liệu cấp cao</a:t>
            </a:r>
          </a:p>
        </p:txBody>
      </p:sp>
      <p:sp>
        <p:nvSpPr>
          <p:cNvPr id="9221" name="Rectangle 5"/>
          <p:cNvSpPr>
            <a:spLocks noGrp="1" noChangeArrowheads="1"/>
          </p:cNvSpPr>
          <p:nvPr>
            <p:ph type="body" idx="1"/>
          </p:nvPr>
        </p:nvSpPr>
        <p:spPr/>
        <p:txBody>
          <a:bodyPr/>
          <a:lstStyle/>
          <a:p>
            <a:r>
              <a:rPr lang="en-US"/>
              <a:t>Quyết định về dữ liệu suy diễn</a:t>
            </a:r>
          </a:p>
          <a:p>
            <a:r>
              <a:rPr lang="en-US"/>
              <a:t>Chuyển đổi tổng quát hóa và tập con</a:t>
            </a:r>
          </a:p>
          <a:p>
            <a:r>
              <a:rPr lang="en-US"/>
              <a:t>Chọn lựa khóa chính</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20235292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8" name="Rectangle 104"/>
          <p:cNvSpPr>
            <a:spLocks noGrp="1" noChangeArrowheads="1"/>
          </p:cNvSpPr>
          <p:nvPr>
            <p:ph type="title"/>
          </p:nvPr>
        </p:nvSpPr>
        <p:spPr/>
        <p:txBody>
          <a:bodyPr/>
          <a:lstStyle/>
          <a:p>
            <a:r>
              <a:rPr lang="en-US" dirty="0" err="1"/>
              <a:t>Thiết</a:t>
            </a:r>
            <a:r>
              <a:rPr lang="en-US" dirty="0"/>
              <a:t> </a:t>
            </a:r>
            <a:r>
              <a:rPr lang="en-US" dirty="0" err="1"/>
              <a:t>kế</a:t>
            </a:r>
            <a:r>
              <a:rPr lang="en-US" dirty="0"/>
              <a:t> </a:t>
            </a:r>
            <a:r>
              <a:rPr lang="en-US" dirty="0" err="1"/>
              <a:t>luận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cấp</a:t>
            </a:r>
            <a:r>
              <a:rPr lang="en-US" dirty="0"/>
              <a:t> </a:t>
            </a:r>
            <a:r>
              <a:rPr lang="en-US" dirty="0" err="1"/>
              <a:t>thấp</a:t>
            </a:r>
            <a:endParaRPr lang="en-US" dirty="0"/>
          </a:p>
        </p:txBody>
      </p:sp>
      <p:sp>
        <p:nvSpPr>
          <p:cNvPr id="47209" name="Rectangle 105"/>
          <p:cNvSpPr>
            <a:spLocks noGrp="1" noChangeArrowheads="1"/>
          </p:cNvSpPr>
          <p:nvPr>
            <p:ph type="body" idx="1"/>
          </p:nvPr>
        </p:nvSpPr>
        <p:spPr/>
        <p:txBody>
          <a:bodyPr/>
          <a:lstStyle/>
          <a:p>
            <a:r>
              <a:rPr lang="en-US"/>
              <a:t>Chuyển mô hình TTKH </a:t>
            </a:r>
            <a:r>
              <a:rPr lang="en-US">
                <a:sym typeface="Wingdings" charset="0"/>
              </a:rPr>
              <a:t> mô hình Quan hệ</a:t>
            </a:r>
            <a:endParaRPr lang="en-US"/>
          </a:p>
          <a:p>
            <a:pPr lvl="1"/>
            <a:r>
              <a:rPr lang="en-US"/>
              <a:t>Chuyển đổi mối kết hợp nhị phân</a:t>
            </a:r>
          </a:p>
          <a:p>
            <a:pPr lvl="2"/>
            <a:r>
              <a:rPr lang="en-US"/>
              <a:t>Mối kết hợp 1-N</a:t>
            </a:r>
          </a:p>
          <a:p>
            <a:pPr lvl="2"/>
            <a:endParaRPr lang="en-US">
              <a:sym typeface="Wingdings" charset="0"/>
            </a:endParaRPr>
          </a:p>
          <a:p>
            <a:pPr lvl="2"/>
            <a:endParaRPr lang="en-US"/>
          </a:p>
        </p:txBody>
      </p:sp>
      <p:grpSp>
        <p:nvGrpSpPr>
          <p:cNvPr id="2" name="Group 1"/>
          <p:cNvGrpSpPr/>
          <p:nvPr/>
        </p:nvGrpSpPr>
        <p:grpSpPr>
          <a:xfrm>
            <a:off x="381000" y="2738520"/>
            <a:ext cx="8686800" cy="3387725"/>
            <a:chOff x="381000" y="2738520"/>
            <a:chExt cx="8686800" cy="3387725"/>
          </a:xfrm>
        </p:grpSpPr>
        <p:sp>
          <p:nvSpPr>
            <p:cNvPr id="47172" name="Line 68"/>
            <p:cNvSpPr>
              <a:spLocks noChangeShapeType="1"/>
            </p:cNvSpPr>
            <p:nvPr/>
          </p:nvSpPr>
          <p:spPr bwMode="auto">
            <a:xfrm>
              <a:off x="3279775" y="4908633"/>
              <a:ext cx="625475"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146" name="Rectangle 42"/>
            <p:cNvSpPr>
              <a:spLocks noChangeArrowheads="1"/>
            </p:cNvSpPr>
            <p:nvPr/>
          </p:nvSpPr>
          <p:spPr bwMode="auto">
            <a:xfrm>
              <a:off x="1447800" y="281472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E1</a:t>
              </a:r>
            </a:p>
          </p:txBody>
        </p:sp>
        <p:grpSp>
          <p:nvGrpSpPr>
            <p:cNvPr id="47147" name="Group 43"/>
            <p:cNvGrpSpPr>
              <a:grpSpLocks/>
            </p:cNvGrpSpPr>
            <p:nvPr/>
          </p:nvGrpSpPr>
          <p:grpSpPr bwMode="auto">
            <a:xfrm>
              <a:off x="2057400" y="3576720"/>
              <a:ext cx="538163" cy="125413"/>
              <a:chOff x="9000" y="9829"/>
              <a:chExt cx="736" cy="178"/>
            </a:xfrm>
          </p:grpSpPr>
          <p:sp>
            <p:nvSpPr>
              <p:cNvPr id="47148" name="Line 4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600">
                  <a:latin typeface="Calibri"/>
                  <a:cs typeface="Calibri"/>
                </a:endParaRPr>
              </a:p>
            </p:txBody>
          </p:sp>
          <p:sp>
            <p:nvSpPr>
              <p:cNvPr id="47149" name="Oval 4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600">
                  <a:latin typeface="Calibri"/>
                  <a:cs typeface="Calibri"/>
                </a:endParaRPr>
              </a:p>
            </p:txBody>
          </p:sp>
        </p:grpSp>
        <p:sp>
          <p:nvSpPr>
            <p:cNvPr id="47150" name="Text Box 46"/>
            <p:cNvSpPr txBox="1">
              <a:spLocks noChangeArrowheads="1"/>
            </p:cNvSpPr>
            <p:nvPr/>
          </p:nvSpPr>
          <p:spPr bwMode="auto">
            <a:xfrm>
              <a:off x="2667000" y="357672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600">
                  <a:latin typeface="Calibri"/>
                  <a:cs typeface="Calibri"/>
                </a:rPr>
                <a:t>RA</a:t>
              </a:r>
            </a:p>
          </p:txBody>
        </p:sp>
        <p:sp>
          <p:nvSpPr>
            <p:cNvPr id="47151" name="Rectangle 47"/>
            <p:cNvSpPr>
              <a:spLocks noChangeArrowheads="1"/>
            </p:cNvSpPr>
            <p:nvPr/>
          </p:nvSpPr>
          <p:spPr bwMode="auto">
            <a:xfrm>
              <a:off x="1447800" y="4110120"/>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E2</a:t>
              </a:r>
            </a:p>
          </p:txBody>
        </p:sp>
        <p:sp>
          <p:nvSpPr>
            <p:cNvPr id="47152" name="AutoShape 48"/>
            <p:cNvSpPr>
              <a:spLocks noChangeArrowheads="1"/>
            </p:cNvSpPr>
            <p:nvPr/>
          </p:nvSpPr>
          <p:spPr bwMode="auto">
            <a:xfrm>
              <a:off x="1447800" y="3348120"/>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600">
                  <a:latin typeface="Calibri"/>
                  <a:cs typeface="Calibri"/>
                </a:rPr>
                <a:t>R</a:t>
              </a:r>
            </a:p>
          </p:txBody>
        </p:sp>
        <p:sp>
          <p:nvSpPr>
            <p:cNvPr id="47153" name="Line 49"/>
            <p:cNvSpPr>
              <a:spLocks noChangeShapeType="1"/>
            </p:cNvSpPr>
            <p:nvPr/>
          </p:nvSpPr>
          <p:spPr bwMode="auto">
            <a:xfrm>
              <a:off x="1752600" y="319572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sz="1600">
                <a:latin typeface="Calibri"/>
                <a:cs typeface="Calibri"/>
              </a:endParaRPr>
            </a:p>
          </p:txBody>
        </p:sp>
        <p:sp>
          <p:nvSpPr>
            <p:cNvPr id="47154" name="Line 50"/>
            <p:cNvSpPr>
              <a:spLocks noChangeShapeType="1"/>
            </p:cNvSpPr>
            <p:nvPr/>
          </p:nvSpPr>
          <p:spPr bwMode="auto">
            <a:xfrm>
              <a:off x="1752600" y="388152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sz="1600">
                <a:latin typeface="Calibri"/>
                <a:cs typeface="Calibri"/>
              </a:endParaRPr>
            </a:p>
          </p:txBody>
        </p:sp>
        <p:grpSp>
          <p:nvGrpSpPr>
            <p:cNvPr id="47155" name="Group 51"/>
            <p:cNvGrpSpPr>
              <a:grpSpLocks/>
            </p:cNvGrpSpPr>
            <p:nvPr/>
          </p:nvGrpSpPr>
          <p:grpSpPr bwMode="auto">
            <a:xfrm>
              <a:off x="2133600" y="2814720"/>
              <a:ext cx="538163" cy="125413"/>
              <a:chOff x="9000" y="9829"/>
              <a:chExt cx="736" cy="178"/>
            </a:xfrm>
          </p:grpSpPr>
          <p:sp>
            <p:nvSpPr>
              <p:cNvPr id="47156" name="Line 5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600">
                  <a:latin typeface="Calibri"/>
                  <a:cs typeface="Calibri"/>
                </a:endParaRPr>
              </a:p>
            </p:txBody>
          </p:sp>
          <p:sp>
            <p:nvSpPr>
              <p:cNvPr id="47157" name="Oval 53"/>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sz="1600">
                  <a:latin typeface="Calibri"/>
                  <a:cs typeface="Calibri"/>
                </a:endParaRPr>
              </a:p>
            </p:txBody>
          </p:sp>
        </p:grpSp>
        <p:sp>
          <p:nvSpPr>
            <p:cNvPr id="47158" name="Text Box 54"/>
            <p:cNvSpPr txBox="1">
              <a:spLocks noChangeArrowheads="1"/>
            </p:cNvSpPr>
            <p:nvPr/>
          </p:nvSpPr>
          <p:spPr bwMode="auto">
            <a:xfrm>
              <a:off x="2667000" y="273852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600">
                  <a:latin typeface="Calibri"/>
                  <a:cs typeface="Calibri"/>
                </a:rPr>
                <a:t>A</a:t>
              </a:r>
            </a:p>
          </p:txBody>
        </p:sp>
        <p:grpSp>
          <p:nvGrpSpPr>
            <p:cNvPr id="47159" name="Group 55"/>
            <p:cNvGrpSpPr>
              <a:grpSpLocks/>
            </p:cNvGrpSpPr>
            <p:nvPr/>
          </p:nvGrpSpPr>
          <p:grpSpPr bwMode="auto">
            <a:xfrm>
              <a:off x="2133600" y="4262520"/>
              <a:ext cx="538163" cy="125413"/>
              <a:chOff x="9000" y="9829"/>
              <a:chExt cx="736" cy="178"/>
            </a:xfrm>
          </p:grpSpPr>
          <p:sp>
            <p:nvSpPr>
              <p:cNvPr id="47160" name="Line 5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600">
                  <a:latin typeface="Calibri"/>
                  <a:cs typeface="Calibri"/>
                </a:endParaRPr>
              </a:p>
            </p:txBody>
          </p:sp>
          <p:sp>
            <p:nvSpPr>
              <p:cNvPr id="47161" name="Oval 57"/>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lstStyle/>
              <a:p>
                <a:pPr algn="ctr"/>
                <a:endParaRPr lang="en-US" sz="1600">
                  <a:latin typeface="Calibri"/>
                  <a:cs typeface="Calibri"/>
                </a:endParaRPr>
              </a:p>
            </p:txBody>
          </p:sp>
        </p:grpSp>
        <p:sp>
          <p:nvSpPr>
            <p:cNvPr id="47162" name="Text Box 58"/>
            <p:cNvSpPr txBox="1">
              <a:spLocks noChangeArrowheads="1"/>
            </p:cNvSpPr>
            <p:nvPr/>
          </p:nvSpPr>
          <p:spPr bwMode="auto">
            <a:xfrm>
              <a:off x="2667000" y="418632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600">
                  <a:latin typeface="Calibri"/>
                  <a:cs typeface="Calibri"/>
                </a:rPr>
                <a:t>B</a:t>
              </a:r>
            </a:p>
          </p:txBody>
        </p:sp>
        <p:sp>
          <p:nvSpPr>
            <p:cNvPr id="47163" name="Text Box 59"/>
            <p:cNvSpPr txBox="1">
              <a:spLocks noChangeArrowheads="1"/>
            </p:cNvSpPr>
            <p:nvPr/>
          </p:nvSpPr>
          <p:spPr bwMode="auto">
            <a:xfrm>
              <a:off x="1828800" y="327192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600">
                  <a:solidFill>
                    <a:srgbClr val="0033CC"/>
                  </a:solidFill>
                  <a:latin typeface="Calibri"/>
                  <a:cs typeface="Calibri"/>
                </a:rPr>
                <a:t>(1,n)</a:t>
              </a:r>
            </a:p>
          </p:txBody>
        </p:sp>
        <p:sp>
          <p:nvSpPr>
            <p:cNvPr id="47164" name="Text Box 60"/>
            <p:cNvSpPr txBox="1">
              <a:spLocks noChangeArrowheads="1"/>
            </p:cNvSpPr>
            <p:nvPr/>
          </p:nvSpPr>
          <p:spPr bwMode="auto">
            <a:xfrm>
              <a:off x="1828800" y="3805320"/>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600">
                  <a:solidFill>
                    <a:srgbClr val="0033CC"/>
                  </a:solidFill>
                  <a:latin typeface="Calibri"/>
                  <a:cs typeface="Calibri"/>
                </a:rPr>
                <a:t>(1,1)</a:t>
              </a:r>
            </a:p>
          </p:txBody>
        </p:sp>
        <p:sp>
          <p:nvSpPr>
            <p:cNvPr id="47165" name="AutoShape 61"/>
            <p:cNvSpPr>
              <a:spLocks noChangeArrowheads="1"/>
            </p:cNvSpPr>
            <p:nvPr/>
          </p:nvSpPr>
          <p:spPr bwMode="auto">
            <a:xfrm>
              <a:off x="3505200" y="3424320"/>
              <a:ext cx="304800" cy="304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1600">
                <a:latin typeface="Calibri"/>
                <a:cs typeface="Calibri"/>
              </a:endParaRPr>
            </a:p>
          </p:txBody>
        </p:sp>
        <p:sp>
          <p:nvSpPr>
            <p:cNvPr id="47166" name="Text Box 62"/>
            <p:cNvSpPr txBox="1">
              <a:spLocks noChangeArrowheads="1"/>
            </p:cNvSpPr>
            <p:nvPr/>
          </p:nvSpPr>
          <p:spPr bwMode="auto">
            <a:xfrm>
              <a:off x="4281490" y="3219533"/>
              <a:ext cx="1054095"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600" b="1">
                  <a:latin typeface="Calibri"/>
                  <a:cs typeface="Calibri"/>
                </a:rPr>
                <a:t>E1(</a:t>
              </a:r>
              <a:r>
                <a:rPr lang="en-US" sz="1600" b="1" u="sng">
                  <a:latin typeface="Calibri"/>
                  <a:cs typeface="Calibri"/>
                </a:rPr>
                <a:t>A</a:t>
              </a:r>
              <a:r>
                <a:rPr lang="en-US" sz="1600" b="1">
                  <a:latin typeface="Calibri"/>
                  <a:cs typeface="Calibri"/>
                </a:rPr>
                <a:t>,…)</a:t>
              </a:r>
            </a:p>
            <a:p>
              <a:pPr algn="ctr" eaLnBrk="0" hangingPunct="0"/>
              <a:r>
                <a:rPr lang="en-US" sz="1600" b="1">
                  <a:latin typeface="Calibri"/>
                  <a:cs typeface="Calibri"/>
                </a:rPr>
                <a:t>E2(</a:t>
              </a:r>
              <a:r>
                <a:rPr lang="en-US" sz="1600" b="1" u="sng">
                  <a:latin typeface="Calibri"/>
                  <a:cs typeface="Calibri"/>
                </a:rPr>
                <a:t>B</a:t>
              </a:r>
              <a:r>
                <a:rPr lang="en-US" sz="1600" b="1">
                  <a:latin typeface="Calibri"/>
                  <a:cs typeface="Calibri"/>
                </a:rPr>
                <a:t>,…, A)</a:t>
              </a:r>
            </a:p>
          </p:txBody>
        </p:sp>
        <p:sp>
          <p:nvSpPr>
            <p:cNvPr id="47167" name="Line 63"/>
            <p:cNvSpPr>
              <a:spLocks noChangeShapeType="1"/>
            </p:cNvSpPr>
            <p:nvPr/>
          </p:nvSpPr>
          <p:spPr bwMode="auto">
            <a:xfrm flipH="1" flipV="1">
              <a:off x="4876800" y="350052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sz="1600">
                <a:latin typeface="Calibri"/>
                <a:cs typeface="Calibri"/>
              </a:endParaRPr>
            </a:p>
          </p:txBody>
        </p:sp>
        <p:sp>
          <p:nvSpPr>
            <p:cNvPr id="47168" name="Rectangle 64"/>
            <p:cNvSpPr>
              <a:spLocks noChangeArrowheads="1"/>
            </p:cNvSpPr>
            <p:nvPr/>
          </p:nvSpPr>
          <p:spPr bwMode="auto">
            <a:xfrm>
              <a:off x="2019300" y="4683208"/>
              <a:ext cx="1409700" cy="493712"/>
            </a:xfrm>
            <a:prstGeom prst="rect">
              <a:avLst/>
            </a:prstGeom>
            <a:solidFill>
              <a:srgbClr val="FF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a:lstStyle/>
            <a:p>
              <a:pPr algn="ctr" eaLnBrk="0" hangingPunct="0"/>
              <a:r>
                <a:rPr lang="en-US" sz="1600">
                  <a:latin typeface="Calibri"/>
                  <a:cs typeface="Calibri"/>
                </a:rPr>
                <a:t>ĐƠN HÀNG</a:t>
              </a:r>
            </a:p>
          </p:txBody>
        </p:sp>
        <p:sp>
          <p:nvSpPr>
            <p:cNvPr id="47169" name="Rectangle 65"/>
            <p:cNvSpPr>
              <a:spLocks noChangeArrowheads="1"/>
            </p:cNvSpPr>
            <p:nvPr/>
          </p:nvSpPr>
          <p:spPr bwMode="auto">
            <a:xfrm>
              <a:off x="5470525" y="4662570"/>
              <a:ext cx="1566863" cy="495300"/>
            </a:xfrm>
            <a:prstGeom prst="rect">
              <a:avLst/>
            </a:prstGeom>
            <a:solidFill>
              <a:srgbClr val="FF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a:lstStyle/>
            <a:p>
              <a:pPr algn="ctr" eaLnBrk="0" hangingPunct="0"/>
              <a:r>
                <a:rPr lang="en-US" sz="1600">
                  <a:latin typeface="Calibri"/>
                  <a:cs typeface="Calibri"/>
                </a:rPr>
                <a:t>KHÁCH HÀNG</a:t>
              </a:r>
            </a:p>
          </p:txBody>
        </p:sp>
        <p:sp>
          <p:nvSpPr>
            <p:cNvPr id="47170" name="AutoShape 66"/>
            <p:cNvSpPr>
              <a:spLocks noChangeArrowheads="1"/>
            </p:cNvSpPr>
            <p:nvPr/>
          </p:nvSpPr>
          <p:spPr bwMode="auto">
            <a:xfrm>
              <a:off x="3905250" y="4662570"/>
              <a:ext cx="1096963" cy="492125"/>
            </a:xfrm>
            <a:prstGeom prst="diamond">
              <a:avLst/>
            </a:prstGeom>
            <a:noFill/>
            <a:ln w="19050">
              <a:solidFill>
                <a:srgbClr val="0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Của</a:t>
              </a:r>
            </a:p>
          </p:txBody>
        </p:sp>
        <p:sp>
          <p:nvSpPr>
            <p:cNvPr id="47173" name="Line 69"/>
            <p:cNvSpPr>
              <a:spLocks noChangeShapeType="1"/>
            </p:cNvSpPr>
            <p:nvPr/>
          </p:nvSpPr>
          <p:spPr bwMode="auto">
            <a:xfrm>
              <a:off x="5002213" y="4894345"/>
              <a:ext cx="468312" cy="3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nvGrpSpPr>
            <p:cNvPr id="47174" name="Group 70"/>
            <p:cNvGrpSpPr>
              <a:grpSpLocks/>
            </p:cNvGrpSpPr>
            <p:nvPr/>
          </p:nvGrpSpPr>
          <p:grpSpPr bwMode="auto">
            <a:xfrm>
              <a:off x="7037388" y="4567320"/>
              <a:ext cx="641350" cy="161925"/>
              <a:chOff x="9000" y="9829"/>
              <a:chExt cx="736" cy="178"/>
            </a:xfrm>
          </p:grpSpPr>
          <p:sp>
            <p:nvSpPr>
              <p:cNvPr id="47175" name="Line 71"/>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176" name="Oval 72"/>
              <p:cNvSpPr>
                <a:spLocks noChangeArrowheads="1"/>
              </p:cNvSpPr>
              <p:nvPr/>
            </p:nvSpPr>
            <p:spPr bwMode="auto">
              <a:xfrm>
                <a:off x="9556" y="9829"/>
                <a:ext cx="180" cy="178"/>
              </a:xfrm>
              <a:prstGeom prst="ellipse">
                <a:avLst/>
              </a:prstGeom>
              <a:solidFill>
                <a:srgbClr val="333399"/>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sp>
          <p:nvSpPr>
            <p:cNvPr id="47177" name="Text Box 73"/>
            <p:cNvSpPr txBox="1">
              <a:spLocks noChangeArrowheads="1"/>
            </p:cNvSpPr>
            <p:nvPr/>
          </p:nvSpPr>
          <p:spPr bwMode="auto">
            <a:xfrm>
              <a:off x="7543800" y="4338720"/>
              <a:ext cx="110490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Mã KH</a:t>
              </a:r>
            </a:p>
          </p:txBody>
        </p:sp>
        <p:grpSp>
          <p:nvGrpSpPr>
            <p:cNvPr id="47178" name="Group 74"/>
            <p:cNvGrpSpPr>
              <a:grpSpLocks/>
            </p:cNvGrpSpPr>
            <p:nvPr/>
          </p:nvGrpSpPr>
          <p:grpSpPr bwMode="auto">
            <a:xfrm>
              <a:off x="7037388" y="4826083"/>
              <a:ext cx="641350" cy="161925"/>
              <a:chOff x="9000" y="9829"/>
              <a:chExt cx="736" cy="178"/>
            </a:xfrm>
          </p:grpSpPr>
          <p:sp>
            <p:nvSpPr>
              <p:cNvPr id="47179" name="Line 75"/>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180" name="Oval 76"/>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sp>
          <p:nvSpPr>
            <p:cNvPr id="47181" name="Text Box 77"/>
            <p:cNvSpPr txBox="1">
              <a:spLocks noChangeArrowheads="1"/>
            </p:cNvSpPr>
            <p:nvPr/>
          </p:nvSpPr>
          <p:spPr bwMode="auto">
            <a:xfrm>
              <a:off x="7815263" y="4719720"/>
              <a:ext cx="1252537"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Tên khách hàng</a:t>
              </a:r>
            </a:p>
          </p:txBody>
        </p:sp>
        <p:grpSp>
          <p:nvGrpSpPr>
            <p:cNvPr id="47182" name="Group 78"/>
            <p:cNvGrpSpPr>
              <a:grpSpLocks/>
            </p:cNvGrpSpPr>
            <p:nvPr/>
          </p:nvGrpSpPr>
          <p:grpSpPr bwMode="auto">
            <a:xfrm>
              <a:off x="7037388" y="5059445"/>
              <a:ext cx="641350" cy="161925"/>
              <a:chOff x="9000" y="9829"/>
              <a:chExt cx="736" cy="178"/>
            </a:xfrm>
          </p:grpSpPr>
          <p:sp>
            <p:nvSpPr>
              <p:cNvPr id="47183" name="Line 79"/>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184" name="Oval 80"/>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sp>
          <p:nvSpPr>
            <p:cNvPr id="47185" name="Text Box 81"/>
            <p:cNvSpPr txBox="1">
              <a:spLocks noChangeArrowheads="1"/>
            </p:cNvSpPr>
            <p:nvPr/>
          </p:nvSpPr>
          <p:spPr bwMode="auto">
            <a:xfrm>
              <a:off x="7586663" y="5230895"/>
              <a:ext cx="1252537"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Điện thoại</a:t>
              </a:r>
            </a:p>
          </p:txBody>
        </p:sp>
        <p:grpSp>
          <p:nvGrpSpPr>
            <p:cNvPr id="47186" name="Group 82"/>
            <p:cNvGrpSpPr>
              <a:grpSpLocks/>
            </p:cNvGrpSpPr>
            <p:nvPr/>
          </p:nvGrpSpPr>
          <p:grpSpPr bwMode="auto">
            <a:xfrm rot="2143264">
              <a:off x="6867525" y="5278520"/>
              <a:ext cx="641350" cy="161925"/>
              <a:chOff x="9000" y="9829"/>
              <a:chExt cx="736" cy="178"/>
            </a:xfrm>
          </p:grpSpPr>
          <p:sp>
            <p:nvSpPr>
              <p:cNvPr id="47187" name="Line 83"/>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188" name="Oval 84"/>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sp>
          <p:nvSpPr>
            <p:cNvPr id="47189" name="Text Box 85"/>
            <p:cNvSpPr txBox="1">
              <a:spLocks noChangeArrowheads="1"/>
            </p:cNvSpPr>
            <p:nvPr/>
          </p:nvSpPr>
          <p:spPr bwMode="auto">
            <a:xfrm>
              <a:off x="7239000" y="5634120"/>
              <a:ext cx="125253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Địa chỉ giao hàng</a:t>
              </a:r>
            </a:p>
          </p:txBody>
        </p:sp>
        <p:grpSp>
          <p:nvGrpSpPr>
            <p:cNvPr id="47190" name="Group 86"/>
            <p:cNvGrpSpPr>
              <a:grpSpLocks/>
            </p:cNvGrpSpPr>
            <p:nvPr/>
          </p:nvGrpSpPr>
          <p:grpSpPr bwMode="auto">
            <a:xfrm rot="10800000">
              <a:off x="1393825" y="4662570"/>
              <a:ext cx="641350" cy="161925"/>
              <a:chOff x="9000" y="9829"/>
              <a:chExt cx="736" cy="178"/>
            </a:xfrm>
          </p:grpSpPr>
          <p:sp>
            <p:nvSpPr>
              <p:cNvPr id="47191" name="Line 87"/>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192" name="Oval 88"/>
              <p:cNvSpPr>
                <a:spLocks noChangeArrowheads="1"/>
              </p:cNvSpPr>
              <p:nvPr/>
            </p:nvSpPr>
            <p:spPr bwMode="auto">
              <a:xfrm>
                <a:off x="9556" y="9829"/>
                <a:ext cx="180" cy="178"/>
              </a:xfrm>
              <a:prstGeom prst="ellipse">
                <a:avLst/>
              </a:prstGeom>
              <a:solidFill>
                <a:srgbClr val="333399"/>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sp>
          <p:nvSpPr>
            <p:cNvPr id="47193" name="Text Box 89"/>
            <p:cNvSpPr txBox="1">
              <a:spLocks noChangeArrowheads="1"/>
            </p:cNvSpPr>
            <p:nvPr/>
          </p:nvSpPr>
          <p:spPr bwMode="auto">
            <a:xfrm>
              <a:off x="381000" y="4662570"/>
              <a:ext cx="947738"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Số ĐH</a:t>
              </a:r>
            </a:p>
          </p:txBody>
        </p:sp>
        <p:grpSp>
          <p:nvGrpSpPr>
            <p:cNvPr id="47194" name="Group 90"/>
            <p:cNvGrpSpPr>
              <a:grpSpLocks/>
            </p:cNvGrpSpPr>
            <p:nvPr/>
          </p:nvGrpSpPr>
          <p:grpSpPr bwMode="auto">
            <a:xfrm rot="10800000">
              <a:off x="1393825" y="4908633"/>
              <a:ext cx="641350" cy="161925"/>
              <a:chOff x="9000" y="9829"/>
              <a:chExt cx="736" cy="178"/>
            </a:xfrm>
          </p:grpSpPr>
          <p:sp>
            <p:nvSpPr>
              <p:cNvPr id="47195" name="Line 91"/>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196" name="Oval 92"/>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sp>
          <p:nvSpPr>
            <p:cNvPr id="47197" name="Text Box 93"/>
            <p:cNvSpPr txBox="1">
              <a:spLocks noChangeArrowheads="1"/>
            </p:cNvSpPr>
            <p:nvPr/>
          </p:nvSpPr>
          <p:spPr bwMode="auto">
            <a:xfrm>
              <a:off x="381000" y="4908633"/>
              <a:ext cx="947738"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Ngày đặt</a:t>
              </a:r>
            </a:p>
          </p:txBody>
        </p:sp>
        <p:grpSp>
          <p:nvGrpSpPr>
            <p:cNvPr id="47198" name="Group 94"/>
            <p:cNvGrpSpPr>
              <a:grpSpLocks/>
            </p:cNvGrpSpPr>
            <p:nvPr/>
          </p:nvGrpSpPr>
          <p:grpSpPr bwMode="auto">
            <a:xfrm rot="9929336">
              <a:off x="1393825" y="5154695"/>
              <a:ext cx="641350" cy="161925"/>
              <a:chOff x="9000" y="9829"/>
              <a:chExt cx="736" cy="178"/>
            </a:xfrm>
          </p:grpSpPr>
          <p:sp>
            <p:nvSpPr>
              <p:cNvPr id="47199" name="Line 95"/>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sp>
            <p:nvSpPr>
              <p:cNvPr id="47200" name="Oval 96"/>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a:endParaRPr lang="en-US" sz="1600">
                  <a:latin typeface="Calibri"/>
                  <a:cs typeface="Calibri"/>
                </a:endParaRPr>
              </a:p>
            </p:txBody>
          </p:sp>
        </p:grpSp>
        <p:sp>
          <p:nvSpPr>
            <p:cNvPr id="47201" name="Text Box 97"/>
            <p:cNvSpPr txBox="1">
              <a:spLocks noChangeArrowheads="1"/>
            </p:cNvSpPr>
            <p:nvPr/>
          </p:nvSpPr>
          <p:spPr bwMode="auto">
            <a:xfrm>
              <a:off x="381000" y="5154695"/>
              <a:ext cx="94773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latin typeface="Calibri"/>
                  <a:cs typeface="Calibri"/>
                </a:rPr>
                <a:t>Trị giá đơn hàng</a:t>
              </a:r>
            </a:p>
          </p:txBody>
        </p:sp>
        <p:sp>
          <p:nvSpPr>
            <p:cNvPr id="47202" name="Text Box 98"/>
            <p:cNvSpPr txBox="1">
              <a:spLocks noChangeArrowheads="1"/>
            </p:cNvSpPr>
            <p:nvPr/>
          </p:nvSpPr>
          <p:spPr bwMode="auto">
            <a:xfrm>
              <a:off x="3435350" y="4991183"/>
              <a:ext cx="46990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solidFill>
                    <a:srgbClr val="800000"/>
                  </a:solidFill>
                  <a:latin typeface="Calibri"/>
                  <a:cs typeface="Calibri"/>
                </a:rPr>
                <a:t>(1,1)</a:t>
              </a:r>
              <a:endParaRPr lang="en-US" sz="1600">
                <a:latin typeface="Calibri"/>
                <a:cs typeface="Calibri"/>
              </a:endParaRPr>
            </a:p>
          </p:txBody>
        </p:sp>
        <p:sp>
          <p:nvSpPr>
            <p:cNvPr id="47203" name="Text Box 99"/>
            <p:cNvSpPr txBox="1">
              <a:spLocks noChangeArrowheads="1"/>
            </p:cNvSpPr>
            <p:nvPr/>
          </p:nvSpPr>
          <p:spPr bwMode="auto">
            <a:xfrm>
              <a:off x="5002213" y="4991183"/>
              <a:ext cx="468312"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eaLnBrk="0" hangingPunct="0"/>
              <a:r>
                <a:rPr lang="en-US" sz="1600">
                  <a:solidFill>
                    <a:srgbClr val="800000"/>
                  </a:solidFill>
                  <a:latin typeface="Calibri"/>
                  <a:cs typeface="Calibri"/>
                </a:rPr>
                <a:t>(1,n)</a:t>
              </a:r>
              <a:endParaRPr lang="en-US" sz="1600">
                <a:latin typeface="Calibri"/>
                <a:cs typeface="Calibri"/>
              </a:endParaRPr>
            </a:p>
          </p:txBody>
        </p:sp>
      </p:grpSp>
      <p:sp>
        <p:nvSpPr>
          <p:cNvPr id="47205" name="AutoShape 101"/>
          <p:cNvSpPr>
            <a:spLocks noChangeArrowheads="1"/>
          </p:cNvSpPr>
          <p:nvPr/>
        </p:nvSpPr>
        <p:spPr bwMode="auto">
          <a:xfrm>
            <a:off x="4267200" y="5405520"/>
            <a:ext cx="2286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206" name="Text Box 102"/>
          <p:cNvSpPr txBox="1">
            <a:spLocks noChangeArrowheads="1"/>
          </p:cNvSpPr>
          <p:nvPr/>
        </p:nvSpPr>
        <p:spPr bwMode="auto">
          <a:xfrm>
            <a:off x="1127125" y="5846845"/>
            <a:ext cx="59785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600" b="1"/>
              <a:t>KHÁCH_HÀNG(</a:t>
            </a:r>
            <a:r>
              <a:rPr lang="en-US" sz="1600" b="1" u="sng"/>
              <a:t>MA_KH</a:t>
            </a:r>
            <a:r>
              <a:rPr lang="en-US" sz="1600" b="1"/>
              <a:t>, TEN_KH, ĐiỆNTHOẠI, ĐỊA_CHỈ_GH)</a:t>
            </a:r>
          </a:p>
          <a:p>
            <a:pPr algn="l" eaLnBrk="0" hangingPunct="0"/>
            <a:endParaRPr lang="en-US" sz="1600" b="1"/>
          </a:p>
          <a:p>
            <a:pPr algn="l" eaLnBrk="0" hangingPunct="0"/>
            <a:r>
              <a:rPr lang="en-US" sz="1600" b="1"/>
              <a:t>ĐƠN_HÀNG(</a:t>
            </a:r>
            <a:r>
              <a:rPr lang="en-US" sz="1600" b="1" u="sng"/>
              <a:t>SO_ĐH</a:t>
            </a:r>
            <a:r>
              <a:rPr lang="en-US" sz="1600" b="1"/>
              <a:t>, NGÀY_ĐẶT, TRỊ_GIÁ_ĐH, MA_KH)</a:t>
            </a:r>
          </a:p>
        </p:txBody>
      </p:sp>
      <p:sp>
        <p:nvSpPr>
          <p:cNvPr id="47207" name="Freeform 103"/>
          <p:cNvSpPr>
            <a:spLocks/>
          </p:cNvSpPr>
          <p:nvPr/>
        </p:nvSpPr>
        <p:spPr bwMode="auto">
          <a:xfrm>
            <a:off x="3581400" y="6167520"/>
            <a:ext cx="3200400" cy="228600"/>
          </a:xfrm>
          <a:custGeom>
            <a:avLst/>
            <a:gdLst>
              <a:gd name="T0" fmla="*/ 2016 w 2016"/>
              <a:gd name="T1" fmla="*/ 144 h 144"/>
              <a:gd name="T2" fmla="*/ 1344 w 2016"/>
              <a:gd name="T3" fmla="*/ 48 h 144"/>
              <a:gd name="T4" fmla="*/ 384 w 2016"/>
              <a:gd name="T5" fmla="*/ 96 h 144"/>
              <a:gd name="T6" fmla="*/ 0 w 2016"/>
              <a:gd name="T7" fmla="*/ 0 h 144"/>
            </a:gdLst>
            <a:ahLst/>
            <a:cxnLst>
              <a:cxn ang="0">
                <a:pos x="T0" y="T1"/>
              </a:cxn>
              <a:cxn ang="0">
                <a:pos x="T2" y="T3"/>
              </a:cxn>
              <a:cxn ang="0">
                <a:pos x="T4" y="T5"/>
              </a:cxn>
              <a:cxn ang="0">
                <a:pos x="T6" y="T7"/>
              </a:cxn>
            </a:cxnLst>
            <a:rect l="0" t="0" r="r" b="b"/>
            <a:pathLst>
              <a:path w="2016" h="144">
                <a:moveTo>
                  <a:pt x="2016" y="144"/>
                </a:moveTo>
                <a:cubicBezTo>
                  <a:pt x="1816" y="100"/>
                  <a:pt x="1616" y="56"/>
                  <a:pt x="1344" y="48"/>
                </a:cubicBezTo>
                <a:cubicBezTo>
                  <a:pt x="1072" y="40"/>
                  <a:pt x="608" y="104"/>
                  <a:pt x="384" y="96"/>
                </a:cubicBezTo>
                <a:cubicBezTo>
                  <a:pt x="160" y="88"/>
                  <a:pt x="80" y="44"/>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40</a:t>
            </a:fld>
            <a:endParaRPr lang="en-US"/>
          </a:p>
        </p:txBody>
      </p:sp>
    </p:spTree>
    <p:extLst>
      <p:ext uri="{BB962C8B-B14F-4D97-AF65-F5344CB8AC3E}">
        <p14:creationId xmlns:p14="http://schemas.microsoft.com/office/powerpoint/2010/main" val="3290688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7205"/>
                                        </p:tgtEl>
                                        <p:attrNameLst>
                                          <p:attrName>style.visibility</p:attrName>
                                        </p:attrNameLst>
                                      </p:cBhvr>
                                      <p:to>
                                        <p:strVal val="visible"/>
                                      </p:to>
                                    </p:set>
                                    <p:animEffect transition="in" filter="dissolve">
                                      <p:cBhvr>
                                        <p:cTn id="7" dur="500"/>
                                        <p:tgtEl>
                                          <p:spTgt spid="4720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206"/>
                                        </p:tgtEl>
                                        <p:attrNameLst>
                                          <p:attrName>style.visibility</p:attrName>
                                        </p:attrNameLst>
                                      </p:cBhvr>
                                      <p:to>
                                        <p:strVal val="visible"/>
                                      </p:to>
                                    </p:set>
                                    <p:animEffect transition="in" filter="dissolve">
                                      <p:cBhvr>
                                        <p:cTn id="10" dur="500"/>
                                        <p:tgtEl>
                                          <p:spTgt spid="4720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7207"/>
                                        </p:tgtEl>
                                        <p:attrNameLst>
                                          <p:attrName>style.visibility</p:attrName>
                                        </p:attrNameLst>
                                      </p:cBhvr>
                                      <p:to>
                                        <p:strVal val="visible"/>
                                      </p:to>
                                    </p:set>
                                    <p:animEffect transition="in" filter="dissolve">
                                      <p:cBhvr>
                                        <p:cTn id="13" dur="500"/>
                                        <p:tgtEl>
                                          <p:spTgt spid="47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5" grpId="0" animBg="1"/>
      <p:bldP spid="47206" grpId="0"/>
      <p:bldP spid="4720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54" name="Rectangle 126"/>
          <p:cNvSpPr>
            <a:spLocks noGrp="1" noChangeArrowheads="1"/>
          </p:cNvSpPr>
          <p:nvPr>
            <p:ph type="title"/>
          </p:nvPr>
        </p:nvSpPr>
        <p:spPr/>
        <p:txBody>
          <a:bodyPr/>
          <a:lstStyle/>
          <a:p>
            <a:r>
              <a:rPr lang="en-US" dirty="0" err="1"/>
              <a:t>Thiết</a:t>
            </a:r>
            <a:r>
              <a:rPr lang="en-US" dirty="0"/>
              <a:t> </a:t>
            </a:r>
            <a:r>
              <a:rPr lang="en-US" dirty="0" err="1"/>
              <a:t>kế</a:t>
            </a:r>
            <a:r>
              <a:rPr lang="en-US" dirty="0"/>
              <a:t> </a:t>
            </a:r>
            <a:r>
              <a:rPr lang="en-US" dirty="0" err="1"/>
              <a:t>luận</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cấp</a:t>
            </a:r>
            <a:r>
              <a:rPr lang="en-US" dirty="0"/>
              <a:t> </a:t>
            </a:r>
            <a:r>
              <a:rPr lang="en-US" dirty="0" err="1"/>
              <a:t>thấp</a:t>
            </a:r>
            <a:endParaRPr lang="en-US" dirty="0"/>
          </a:p>
        </p:txBody>
      </p:sp>
      <p:sp>
        <p:nvSpPr>
          <p:cNvPr id="48255" name="Rectangle 127"/>
          <p:cNvSpPr>
            <a:spLocks noGrp="1" noChangeArrowheads="1"/>
          </p:cNvSpPr>
          <p:nvPr>
            <p:ph type="body" idx="1"/>
          </p:nvPr>
        </p:nvSpPr>
        <p:spPr/>
        <p:txBody>
          <a:bodyPr/>
          <a:lstStyle/>
          <a:p>
            <a:r>
              <a:rPr lang="en-US" dirty="0" err="1"/>
              <a:t>Chuyển</a:t>
            </a:r>
            <a:r>
              <a:rPr lang="en-US" dirty="0"/>
              <a:t> </a:t>
            </a:r>
            <a:r>
              <a:rPr lang="en-US" dirty="0" err="1"/>
              <a:t>mô</a:t>
            </a:r>
            <a:r>
              <a:rPr lang="en-US" dirty="0"/>
              <a:t> </a:t>
            </a:r>
            <a:r>
              <a:rPr lang="en-US" dirty="0" err="1"/>
              <a:t>hình</a:t>
            </a:r>
            <a:r>
              <a:rPr lang="en-US" dirty="0"/>
              <a:t> TTKH </a:t>
            </a:r>
            <a:r>
              <a:rPr lang="en-US" dirty="0">
                <a:sym typeface="Wingdings" charset="0"/>
              </a:rPr>
              <a:t> </a:t>
            </a:r>
            <a:r>
              <a:rPr lang="en-US" dirty="0" err="1">
                <a:sym typeface="Wingdings" charset="0"/>
              </a:rPr>
              <a:t>mô</a:t>
            </a:r>
            <a:r>
              <a:rPr lang="en-US" dirty="0">
                <a:sym typeface="Wingdings" charset="0"/>
              </a:rPr>
              <a:t> </a:t>
            </a:r>
            <a:r>
              <a:rPr lang="en-US" dirty="0" err="1">
                <a:sym typeface="Wingdings" charset="0"/>
              </a:rPr>
              <a:t>hình</a:t>
            </a:r>
            <a:r>
              <a:rPr lang="en-US" dirty="0">
                <a:sym typeface="Wingdings" charset="0"/>
              </a:rPr>
              <a:t> </a:t>
            </a:r>
            <a:r>
              <a:rPr lang="en-US" dirty="0" err="1">
                <a:sym typeface="Wingdings" charset="0"/>
              </a:rPr>
              <a:t>Quan</a:t>
            </a:r>
            <a:r>
              <a:rPr lang="en-US" dirty="0">
                <a:sym typeface="Wingdings" charset="0"/>
              </a:rPr>
              <a:t> </a:t>
            </a:r>
            <a:r>
              <a:rPr lang="en-US" dirty="0" err="1">
                <a:sym typeface="Wingdings" charset="0"/>
              </a:rPr>
              <a:t>hệ</a:t>
            </a:r>
            <a:endParaRPr lang="en-US" dirty="0"/>
          </a:p>
          <a:p>
            <a:pPr lvl="1"/>
            <a:r>
              <a:rPr lang="en-US" dirty="0" err="1"/>
              <a:t>Chuyển</a:t>
            </a:r>
            <a:r>
              <a:rPr lang="en-US" dirty="0"/>
              <a:t> </a:t>
            </a:r>
            <a:r>
              <a:rPr lang="en-US" dirty="0" err="1"/>
              <a:t>đổi</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nhị</a:t>
            </a:r>
            <a:r>
              <a:rPr lang="en-US" dirty="0"/>
              <a:t> </a:t>
            </a:r>
            <a:r>
              <a:rPr lang="en-US" dirty="0" err="1"/>
              <a:t>phân</a:t>
            </a:r>
            <a:endParaRPr lang="en-US" dirty="0"/>
          </a:p>
          <a:p>
            <a:pPr lvl="2"/>
            <a:r>
              <a:rPr lang="en-US" dirty="0" err="1"/>
              <a:t>Mối</a:t>
            </a:r>
            <a:r>
              <a:rPr lang="en-US" dirty="0"/>
              <a:t> </a:t>
            </a:r>
            <a:r>
              <a:rPr lang="en-US" dirty="0" err="1"/>
              <a:t>kết</a:t>
            </a:r>
            <a:r>
              <a:rPr lang="en-US" dirty="0"/>
              <a:t> </a:t>
            </a:r>
            <a:r>
              <a:rPr lang="en-US" dirty="0" err="1"/>
              <a:t>hợp</a:t>
            </a:r>
            <a:r>
              <a:rPr lang="en-US" dirty="0"/>
              <a:t> N -N</a:t>
            </a:r>
          </a:p>
          <a:p>
            <a:pPr lvl="2"/>
            <a:endParaRPr lang="en-US" dirty="0">
              <a:sym typeface="Wingdings" charset="0"/>
            </a:endParaRPr>
          </a:p>
          <a:p>
            <a:pPr lvl="2"/>
            <a:endParaRPr lang="en-US" dirty="0"/>
          </a:p>
        </p:txBody>
      </p:sp>
      <p:sp>
        <p:nvSpPr>
          <p:cNvPr id="48132" name="Rectangle 4"/>
          <p:cNvSpPr>
            <a:spLocks noChangeArrowheads="1"/>
          </p:cNvSpPr>
          <p:nvPr/>
        </p:nvSpPr>
        <p:spPr bwMode="auto">
          <a:xfrm>
            <a:off x="4114800" y="2666225"/>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600">
                <a:latin typeface="Calibri"/>
                <a:cs typeface="Calibri"/>
              </a:rPr>
              <a:t>E1</a:t>
            </a:r>
          </a:p>
        </p:txBody>
      </p:sp>
      <p:grpSp>
        <p:nvGrpSpPr>
          <p:cNvPr id="48133" name="Group 5"/>
          <p:cNvGrpSpPr>
            <a:grpSpLocks/>
          </p:cNvGrpSpPr>
          <p:nvPr/>
        </p:nvGrpSpPr>
        <p:grpSpPr bwMode="auto">
          <a:xfrm>
            <a:off x="4724400" y="3428225"/>
            <a:ext cx="538163" cy="125413"/>
            <a:chOff x="9000" y="9829"/>
            <a:chExt cx="736" cy="178"/>
          </a:xfrm>
        </p:grpSpPr>
        <p:sp>
          <p:nvSpPr>
            <p:cNvPr id="48134" name="Line 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8135" name="Oval 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atin typeface="Calibri"/>
                <a:cs typeface="Calibri"/>
              </a:endParaRPr>
            </a:p>
          </p:txBody>
        </p:sp>
      </p:grpSp>
      <p:sp>
        <p:nvSpPr>
          <p:cNvPr id="48136" name="Text Box 8"/>
          <p:cNvSpPr txBox="1">
            <a:spLocks noChangeArrowheads="1"/>
          </p:cNvSpPr>
          <p:nvPr/>
        </p:nvSpPr>
        <p:spPr bwMode="auto">
          <a:xfrm>
            <a:off x="5334000" y="34282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RA</a:t>
            </a:r>
          </a:p>
        </p:txBody>
      </p:sp>
      <p:sp>
        <p:nvSpPr>
          <p:cNvPr id="48137" name="Rectangle 9"/>
          <p:cNvSpPr>
            <a:spLocks noChangeArrowheads="1"/>
          </p:cNvSpPr>
          <p:nvPr/>
        </p:nvSpPr>
        <p:spPr bwMode="auto">
          <a:xfrm>
            <a:off x="4114800" y="3996415"/>
            <a:ext cx="6858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600">
                <a:latin typeface="Calibri"/>
                <a:cs typeface="Calibri"/>
              </a:rPr>
              <a:t>E2</a:t>
            </a:r>
          </a:p>
        </p:txBody>
      </p:sp>
      <p:sp>
        <p:nvSpPr>
          <p:cNvPr id="48138" name="AutoShape 10"/>
          <p:cNvSpPr>
            <a:spLocks noChangeArrowheads="1"/>
          </p:cNvSpPr>
          <p:nvPr/>
        </p:nvSpPr>
        <p:spPr bwMode="auto">
          <a:xfrm>
            <a:off x="4114800" y="3199625"/>
            <a:ext cx="609600" cy="533400"/>
          </a:xfrm>
          <a:prstGeom prst="diamond">
            <a:avLst/>
          </a:prstGeom>
          <a:noFill/>
          <a:ln w="2857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a:latin typeface="Calibri"/>
                <a:cs typeface="Calibri"/>
              </a:rPr>
              <a:t>R</a:t>
            </a:r>
          </a:p>
        </p:txBody>
      </p:sp>
      <p:sp>
        <p:nvSpPr>
          <p:cNvPr id="48139" name="Line 11"/>
          <p:cNvSpPr>
            <a:spLocks noChangeShapeType="1"/>
          </p:cNvSpPr>
          <p:nvPr/>
        </p:nvSpPr>
        <p:spPr bwMode="auto">
          <a:xfrm>
            <a:off x="4419600" y="3047225"/>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a:latin typeface="Calibri"/>
              <a:cs typeface="Calibri"/>
            </a:endParaRPr>
          </a:p>
        </p:txBody>
      </p:sp>
      <p:sp>
        <p:nvSpPr>
          <p:cNvPr id="48140" name="Line 12"/>
          <p:cNvSpPr>
            <a:spLocks noChangeShapeType="1"/>
          </p:cNvSpPr>
          <p:nvPr/>
        </p:nvSpPr>
        <p:spPr bwMode="auto">
          <a:xfrm>
            <a:off x="4419600" y="37330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a:latin typeface="Calibri"/>
              <a:cs typeface="Calibri"/>
            </a:endParaRPr>
          </a:p>
        </p:txBody>
      </p:sp>
      <p:grpSp>
        <p:nvGrpSpPr>
          <p:cNvPr id="48141" name="Group 13"/>
          <p:cNvGrpSpPr>
            <a:grpSpLocks/>
          </p:cNvGrpSpPr>
          <p:nvPr/>
        </p:nvGrpSpPr>
        <p:grpSpPr bwMode="auto">
          <a:xfrm>
            <a:off x="4800600" y="2666225"/>
            <a:ext cx="538163" cy="125413"/>
            <a:chOff x="9000" y="9829"/>
            <a:chExt cx="736" cy="178"/>
          </a:xfrm>
        </p:grpSpPr>
        <p:sp>
          <p:nvSpPr>
            <p:cNvPr id="48142" name="Line 1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8143" name="Oval 15"/>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48144" name="Text Box 16"/>
          <p:cNvSpPr txBox="1">
            <a:spLocks noChangeArrowheads="1"/>
          </p:cNvSpPr>
          <p:nvPr/>
        </p:nvSpPr>
        <p:spPr bwMode="auto">
          <a:xfrm>
            <a:off x="5334000" y="25900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A</a:t>
            </a:r>
          </a:p>
        </p:txBody>
      </p:sp>
      <p:grpSp>
        <p:nvGrpSpPr>
          <p:cNvPr id="48145" name="Group 17"/>
          <p:cNvGrpSpPr>
            <a:grpSpLocks/>
          </p:cNvGrpSpPr>
          <p:nvPr/>
        </p:nvGrpSpPr>
        <p:grpSpPr bwMode="auto">
          <a:xfrm>
            <a:off x="4800600" y="4148815"/>
            <a:ext cx="538163" cy="125413"/>
            <a:chOff x="9000" y="9829"/>
            <a:chExt cx="736" cy="178"/>
          </a:xfrm>
        </p:grpSpPr>
        <p:sp>
          <p:nvSpPr>
            <p:cNvPr id="48146" name="Line 1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8147" name="Oval 19"/>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48148" name="Text Box 20"/>
          <p:cNvSpPr txBox="1">
            <a:spLocks noChangeArrowheads="1"/>
          </p:cNvSpPr>
          <p:nvPr/>
        </p:nvSpPr>
        <p:spPr bwMode="auto">
          <a:xfrm>
            <a:off x="5334000" y="407261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B</a:t>
            </a:r>
          </a:p>
        </p:txBody>
      </p:sp>
      <p:sp>
        <p:nvSpPr>
          <p:cNvPr id="48149" name="Text Box 21"/>
          <p:cNvSpPr txBox="1">
            <a:spLocks noChangeArrowheads="1"/>
          </p:cNvSpPr>
          <p:nvPr/>
        </p:nvSpPr>
        <p:spPr bwMode="auto">
          <a:xfrm>
            <a:off x="4495800" y="3123425"/>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solidFill>
                  <a:srgbClr val="0033CC"/>
                </a:solidFill>
                <a:latin typeface="Calibri"/>
                <a:cs typeface="Calibri"/>
              </a:rPr>
              <a:t>(1,n)</a:t>
            </a:r>
          </a:p>
        </p:txBody>
      </p:sp>
      <p:sp>
        <p:nvSpPr>
          <p:cNvPr id="48150" name="Text Box 22"/>
          <p:cNvSpPr txBox="1">
            <a:spLocks noChangeArrowheads="1"/>
          </p:cNvSpPr>
          <p:nvPr/>
        </p:nvSpPr>
        <p:spPr bwMode="auto">
          <a:xfrm>
            <a:off x="4495800" y="3656825"/>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solidFill>
                  <a:srgbClr val="0033CC"/>
                </a:solidFill>
                <a:latin typeface="Calibri"/>
                <a:cs typeface="Calibri"/>
              </a:rPr>
              <a:t>(1,n)</a:t>
            </a:r>
          </a:p>
        </p:txBody>
      </p:sp>
      <p:sp>
        <p:nvSpPr>
          <p:cNvPr id="48151" name="AutoShape 23"/>
          <p:cNvSpPr>
            <a:spLocks noChangeArrowheads="1"/>
          </p:cNvSpPr>
          <p:nvPr/>
        </p:nvSpPr>
        <p:spPr bwMode="auto">
          <a:xfrm>
            <a:off x="6172200" y="3428225"/>
            <a:ext cx="304800" cy="304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48249" name="Group 121"/>
          <p:cNvGrpSpPr>
            <a:grpSpLocks/>
          </p:cNvGrpSpPr>
          <p:nvPr/>
        </p:nvGrpSpPr>
        <p:grpSpPr bwMode="auto">
          <a:xfrm>
            <a:off x="6858000" y="2666225"/>
            <a:ext cx="1063625" cy="1477963"/>
            <a:chOff x="2592" y="1728"/>
            <a:chExt cx="670" cy="931"/>
          </a:xfrm>
        </p:grpSpPr>
        <p:sp>
          <p:nvSpPr>
            <p:cNvPr id="48152" name="Text Box 24"/>
            <p:cNvSpPr txBox="1">
              <a:spLocks noChangeArrowheads="1"/>
            </p:cNvSpPr>
            <p:nvPr/>
          </p:nvSpPr>
          <p:spPr bwMode="auto">
            <a:xfrm>
              <a:off x="2592" y="1728"/>
              <a:ext cx="670"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dirty="0">
                  <a:latin typeface="Calibri"/>
                  <a:cs typeface="Calibri"/>
                </a:rPr>
                <a:t>E1(</a:t>
              </a:r>
              <a:r>
                <a:rPr lang="en-US" sz="1800" b="1" u="sng" dirty="0">
                  <a:latin typeface="Calibri"/>
                  <a:cs typeface="Calibri"/>
                </a:rPr>
                <a:t>A</a:t>
              </a:r>
              <a:r>
                <a:rPr lang="en-US" sz="1800" b="1" dirty="0">
                  <a:latin typeface="Calibri"/>
                  <a:cs typeface="Calibri"/>
                </a:rPr>
                <a:t>,…)</a:t>
              </a:r>
            </a:p>
            <a:p>
              <a:pPr algn="l" eaLnBrk="0" hangingPunct="0"/>
              <a:endParaRPr lang="en-US" sz="1800" b="1" dirty="0">
                <a:latin typeface="Calibri"/>
                <a:cs typeface="Calibri"/>
              </a:endParaRPr>
            </a:p>
            <a:p>
              <a:pPr algn="l" eaLnBrk="0" hangingPunct="0"/>
              <a:r>
                <a:rPr lang="en-US" sz="1800" b="1" dirty="0">
                  <a:latin typeface="Calibri"/>
                  <a:cs typeface="Calibri"/>
                </a:rPr>
                <a:t>R(</a:t>
              </a:r>
              <a:r>
                <a:rPr lang="en-US" sz="1800" b="1" u="sng" dirty="0">
                  <a:latin typeface="Calibri"/>
                  <a:cs typeface="Calibri"/>
                </a:rPr>
                <a:t>A, B</a:t>
              </a:r>
              <a:r>
                <a:rPr lang="en-US" sz="1800" b="1" dirty="0">
                  <a:latin typeface="Calibri"/>
                  <a:cs typeface="Calibri"/>
                </a:rPr>
                <a:t>,…)</a:t>
              </a:r>
            </a:p>
            <a:p>
              <a:pPr algn="l" eaLnBrk="0" hangingPunct="0"/>
              <a:endParaRPr lang="en-US" sz="1800" b="1" dirty="0">
                <a:latin typeface="Calibri"/>
                <a:cs typeface="Calibri"/>
              </a:endParaRPr>
            </a:p>
            <a:p>
              <a:pPr algn="l" eaLnBrk="0" hangingPunct="0"/>
              <a:r>
                <a:rPr lang="en-US" sz="1800" b="1" dirty="0">
                  <a:latin typeface="Calibri"/>
                  <a:cs typeface="Calibri"/>
                </a:rPr>
                <a:t>E2(</a:t>
              </a:r>
              <a:r>
                <a:rPr lang="en-US" sz="1800" b="1" u="sng" dirty="0">
                  <a:latin typeface="Calibri"/>
                  <a:cs typeface="Calibri"/>
                </a:rPr>
                <a:t>B</a:t>
              </a:r>
              <a:r>
                <a:rPr lang="en-US" sz="1800" b="1" dirty="0">
                  <a:latin typeface="Calibri"/>
                  <a:cs typeface="Calibri"/>
                </a:rPr>
                <a:t>,…)</a:t>
              </a:r>
            </a:p>
          </p:txBody>
        </p:sp>
        <p:sp>
          <p:nvSpPr>
            <p:cNvPr id="48193" name="Line 65"/>
            <p:cNvSpPr>
              <a:spLocks noChangeShapeType="1"/>
            </p:cNvSpPr>
            <p:nvPr/>
          </p:nvSpPr>
          <p:spPr bwMode="auto">
            <a:xfrm flipV="1">
              <a:off x="2880" y="1920"/>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Calibri"/>
                <a:cs typeface="Calibri"/>
              </a:endParaRPr>
            </a:p>
          </p:txBody>
        </p:sp>
        <p:sp>
          <p:nvSpPr>
            <p:cNvPr id="48194" name="Line 66"/>
            <p:cNvSpPr>
              <a:spLocks noChangeShapeType="1"/>
            </p:cNvSpPr>
            <p:nvPr/>
          </p:nvSpPr>
          <p:spPr bwMode="auto">
            <a:xfrm flipH="1">
              <a:off x="2976" y="2304"/>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Calibri"/>
                <a:cs typeface="Calibri"/>
              </a:endParaRPr>
            </a:p>
          </p:txBody>
        </p:sp>
      </p:grpSp>
      <p:grpSp>
        <p:nvGrpSpPr>
          <p:cNvPr id="48250" name="Group 122"/>
          <p:cNvGrpSpPr>
            <a:grpSpLocks/>
          </p:cNvGrpSpPr>
          <p:nvPr/>
        </p:nvGrpSpPr>
        <p:grpSpPr bwMode="auto">
          <a:xfrm>
            <a:off x="617538" y="4432065"/>
            <a:ext cx="7993062" cy="1641475"/>
            <a:chOff x="244" y="2784"/>
            <a:chExt cx="5035" cy="1034"/>
          </a:xfrm>
        </p:grpSpPr>
        <p:sp>
          <p:nvSpPr>
            <p:cNvPr id="48195" name="Rectangle 67"/>
            <p:cNvSpPr>
              <a:spLocks noChangeArrowheads="1"/>
            </p:cNvSpPr>
            <p:nvPr/>
          </p:nvSpPr>
          <p:spPr bwMode="auto">
            <a:xfrm>
              <a:off x="1230" y="2992"/>
              <a:ext cx="789" cy="310"/>
            </a:xfrm>
            <a:prstGeom prst="rect">
              <a:avLst/>
            </a:prstGeom>
            <a:solidFill>
              <a:srgbClr val="FF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anchor="ctr"/>
            <a:lstStyle/>
            <a:p>
              <a:pPr algn="ctr" eaLnBrk="0" hangingPunct="0"/>
              <a:r>
                <a:rPr lang="en-US" sz="1600">
                  <a:latin typeface="Calibri"/>
                  <a:cs typeface="Calibri"/>
                </a:rPr>
                <a:t>HOÁ ĐƠN</a:t>
              </a:r>
            </a:p>
          </p:txBody>
        </p:sp>
        <p:sp>
          <p:nvSpPr>
            <p:cNvPr id="48197" name="Rectangle 69"/>
            <p:cNvSpPr>
              <a:spLocks noChangeArrowheads="1"/>
            </p:cNvSpPr>
            <p:nvPr/>
          </p:nvSpPr>
          <p:spPr bwMode="auto">
            <a:xfrm>
              <a:off x="3696" y="2992"/>
              <a:ext cx="493" cy="309"/>
            </a:xfrm>
            <a:prstGeom prst="rect">
              <a:avLst/>
            </a:prstGeom>
            <a:solidFill>
              <a:srgbClr val="FF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rIns="0" anchor="ctr"/>
            <a:lstStyle/>
            <a:p>
              <a:pPr algn="ctr" eaLnBrk="0" hangingPunct="0"/>
              <a:r>
                <a:rPr lang="en-US" sz="1600">
                  <a:latin typeface="Calibri"/>
                  <a:cs typeface="Calibri"/>
                </a:rPr>
                <a:t>NGK</a:t>
              </a:r>
            </a:p>
          </p:txBody>
        </p:sp>
        <p:sp>
          <p:nvSpPr>
            <p:cNvPr id="48198" name="AutoShape 70"/>
            <p:cNvSpPr>
              <a:spLocks noChangeArrowheads="1"/>
            </p:cNvSpPr>
            <p:nvPr/>
          </p:nvSpPr>
          <p:spPr bwMode="auto">
            <a:xfrm>
              <a:off x="2414" y="2887"/>
              <a:ext cx="879" cy="517"/>
            </a:xfrm>
            <a:prstGeom prst="diamond">
              <a:avLst/>
            </a:prstGeom>
            <a:noFill/>
            <a:ln w="28575">
              <a:solidFill>
                <a:srgbClr val="0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Gồm</a:t>
              </a:r>
            </a:p>
          </p:txBody>
        </p:sp>
        <p:sp>
          <p:nvSpPr>
            <p:cNvPr id="48199" name="Line 71"/>
            <p:cNvSpPr>
              <a:spLocks noChangeShapeType="1"/>
            </p:cNvSpPr>
            <p:nvPr/>
          </p:nvSpPr>
          <p:spPr bwMode="auto">
            <a:xfrm>
              <a:off x="2019" y="3137"/>
              <a:ext cx="395" cy="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00" name="Line 72"/>
            <p:cNvSpPr>
              <a:spLocks noChangeShapeType="1"/>
            </p:cNvSpPr>
            <p:nvPr/>
          </p:nvSpPr>
          <p:spPr bwMode="auto">
            <a:xfrm>
              <a:off x="3301" y="3137"/>
              <a:ext cx="395" cy="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nvGrpSpPr>
            <p:cNvPr id="48201" name="Group 73"/>
            <p:cNvGrpSpPr>
              <a:grpSpLocks/>
            </p:cNvGrpSpPr>
            <p:nvPr/>
          </p:nvGrpSpPr>
          <p:grpSpPr bwMode="auto">
            <a:xfrm rot="-814226">
              <a:off x="3893" y="2887"/>
              <a:ext cx="404" cy="102"/>
              <a:chOff x="9000" y="9829"/>
              <a:chExt cx="736" cy="178"/>
            </a:xfrm>
          </p:grpSpPr>
          <p:sp>
            <p:nvSpPr>
              <p:cNvPr id="48202" name="Line 74"/>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03" name="Oval 75"/>
              <p:cNvSpPr>
                <a:spLocks noChangeArrowheads="1"/>
              </p:cNvSpPr>
              <p:nvPr/>
            </p:nvSpPr>
            <p:spPr bwMode="auto">
              <a:xfrm>
                <a:off x="9556" y="9829"/>
                <a:ext cx="180" cy="178"/>
              </a:xfrm>
              <a:prstGeom prst="ellipse">
                <a:avLst/>
              </a:prstGeom>
              <a:solidFill>
                <a:srgbClr val="333399"/>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04" name="Text Box 76"/>
            <p:cNvSpPr txBox="1">
              <a:spLocks noChangeArrowheads="1"/>
            </p:cNvSpPr>
            <p:nvPr/>
          </p:nvSpPr>
          <p:spPr bwMode="auto">
            <a:xfrm>
              <a:off x="4583" y="2784"/>
              <a:ext cx="69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Mã số</a:t>
              </a:r>
            </a:p>
          </p:txBody>
        </p:sp>
        <p:grpSp>
          <p:nvGrpSpPr>
            <p:cNvPr id="48205" name="Group 77"/>
            <p:cNvGrpSpPr>
              <a:grpSpLocks/>
            </p:cNvGrpSpPr>
            <p:nvPr/>
          </p:nvGrpSpPr>
          <p:grpSpPr bwMode="auto">
            <a:xfrm>
              <a:off x="4181" y="2991"/>
              <a:ext cx="402" cy="102"/>
              <a:chOff x="9000" y="9829"/>
              <a:chExt cx="736" cy="178"/>
            </a:xfrm>
          </p:grpSpPr>
          <p:sp>
            <p:nvSpPr>
              <p:cNvPr id="48206" name="Line 78"/>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07" name="Oval 79"/>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08" name="Text Box 80"/>
            <p:cNvSpPr txBox="1">
              <a:spLocks noChangeArrowheads="1"/>
            </p:cNvSpPr>
            <p:nvPr/>
          </p:nvSpPr>
          <p:spPr bwMode="auto">
            <a:xfrm>
              <a:off x="4579" y="2991"/>
              <a:ext cx="69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Tên NGK</a:t>
              </a:r>
            </a:p>
          </p:txBody>
        </p:sp>
        <p:grpSp>
          <p:nvGrpSpPr>
            <p:cNvPr id="48209" name="Group 81"/>
            <p:cNvGrpSpPr>
              <a:grpSpLocks/>
            </p:cNvGrpSpPr>
            <p:nvPr/>
          </p:nvGrpSpPr>
          <p:grpSpPr bwMode="auto">
            <a:xfrm>
              <a:off x="4181" y="3137"/>
              <a:ext cx="402" cy="102"/>
              <a:chOff x="9000" y="9829"/>
              <a:chExt cx="736" cy="178"/>
            </a:xfrm>
          </p:grpSpPr>
          <p:sp>
            <p:nvSpPr>
              <p:cNvPr id="48210" name="Line 82"/>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11" name="Oval 83"/>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12" name="Text Box 84"/>
            <p:cNvSpPr txBox="1">
              <a:spLocks noChangeArrowheads="1"/>
            </p:cNvSpPr>
            <p:nvPr/>
          </p:nvSpPr>
          <p:spPr bwMode="auto">
            <a:xfrm>
              <a:off x="4583" y="3137"/>
              <a:ext cx="69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ĐVTính</a:t>
              </a:r>
            </a:p>
          </p:txBody>
        </p:sp>
        <p:grpSp>
          <p:nvGrpSpPr>
            <p:cNvPr id="48213" name="Group 85"/>
            <p:cNvGrpSpPr>
              <a:grpSpLocks/>
            </p:cNvGrpSpPr>
            <p:nvPr/>
          </p:nvGrpSpPr>
          <p:grpSpPr bwMode="auto">
            <a:xfrm rot="1009285">
              <a:off x="4189" y="3301"/>
              <a:ext cx="404" cy="102"/>
              <a:chOff x="9000" y="9829"/>
              <a:chExt cx="736" cy="178"/>
            </a:xfrm>
          </p:grpSpPr>
          <p:sp>
            <p:nvSpPr>
              <p:cNvPr id="48214" name="Line 86"/>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15" name="Oval 87"/>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16" name="Text Box 88"/>
            <p:cNvSpPr txBox="1">
              <a:spLocks noChangeArrowheads="1"/>
            </p:cNvSpPr>
            <p:nvPr/>
          </p:nvSpPr>
          <p:spPr bwMode="auto">
            <a:xfrm>
              <a:off x="4583" y="3301"/>
              <a:ext cx="69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Loại</a:t>
              </a:r>
            </a:p>
          </p:txBody>
        </p:sp>
        <p:grpSp>
          <p:nvGrpSpPr>
            <p:cNvPr id="48217" name="Group 89"/>
            <p:cNvGrpSpPr>
              <a:grpSpLocks/>
            </p:cNvGrpSpPr>
            <p:nvPr/>
          </p:nvGrpSpPr>
          <p:grpSpPr bwMode="auto">
            <a:xfrm rot="2310222">
              <a:off x="4008" y="3370"/>
              <a:ext cx="404" cy="102"/>
              <a:chOff x="9000" y="9829"/>
              <a:chExt cx="736" cy="178"/>
            </a:xfrm>
          </p:grpSpPr>
          <p:sp>
            <p:nvSpPr>
              <p:cNvPr id="48218" name="Line 90"/>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19" name="Oval 91"/>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20" name="Text Box 92"/>
            <p:cNvSpPr txBox="1">
              <a:spLocks noChangeArrowheads="1"/>
            </p:cNvSpPr>
            <p:nvPr/>
          </p:nvSpPr>
          <p:spPr bwMode="auto">
            <a:xfrm>
              <a:off x="4386" y="3439"/>
              <a:ext cx="69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Hiệu</a:t>
              </a:r>
            </a:p>
          </p:txBody>
        </p:sp>
        <p:grpSp>
          <p:nvGrpSpPr>
            <p:cNvPr id="48221" name="Group 93"/>
            <p:cNvGrpSpPr>
              <a:grpSpLocks/>
            </p:cNvGrpSpPr>
            <p:nvPr/>
          </p:nvGrpSpPr>
          <p:grpSpPr bwMode="auto">
            <a:xfrm rot="3087013">
              <a:off x="3786" y="3407"/>
              <a:ext cx="422" cy="97"/>
              <a:chOff x="9000" y="9829"/>
              <a:chExt cx="736" cy="178"/>
            </a:xfrm>
          </p:grpSpPr>
          <p:sp>
            <p:nvSpPr>
              <p:cNvPr id="48222" name="Line 94"/>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23" name="Oval 95"/>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24" name="Text Box 96"/>
            <p:cNvSpPr txBox="1">
              <a:spLocks noChangeArrowheads="1"/>
            </p:cNvSpPr>
            <p:nvPr/>
          </p:nvSpPr>
          <p:spPr bwMode="auto">
            <a:xfrm>
              <a:off x="4090" y="3611"/>
              <a:ext cx="69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Đơn giá bán</a:t>
              </a:r>
            </a:p>
          </p:txBody>
        </p:sp>
        <p:grpSp>
          <p:nvGrpSpPr>
            <p:cNvPr id="48226" name="Group 98"/>
            <p:cNvGrpSpPr>
              <a:grpSpLocks/>
            </p:cNvGrpSpPr>
            <p:nvPr/>
          </p:nvGrpSpPr>
          <p:grpSpPr bwMode="auto">
            <a:xfrm rot="10800000">
              <a:off x="836" y="2991"/>
              <a:ext cx="404" cy="102"/>
              <a:chOff x="9000" y="9829"/>
              <a:chExt cx="736" cy="178"/>
            </a:xfrm>
          </p:grpSpPr>
          <p:sp>
            <p:nvSpPr>
              <p:cNvPr id="48227" name="Line 99"/>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28" name="Oval 100"/>
              <p:cNvSpPr>
                <a:spLocks noChangeArrowheads="1"/>
              </p:cNvSpPr>
              <p:nvPr/>
            </p:nvSpPr>
            <p:spPr bwMode="auto">
              <a:xfrm>
                <a:off x="9556" y="9829"/>
                <a:ext cx="180" cy="178"/>
              </a:xfrm>
              <a:prstGeom prst="ellipse">
                <a:avLst/>
              </a:prstGeom>
              <a:solidFill>
                <a:srgbClr val="333399"/>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29" name="Text Box 101"/>
            <p:cNvSpPr txBox="1">
              <a:spLocks noChangeArrowheads="1"/>
            </p:cNvSpPr>
            <p:nvPr/>
          </p:nvSpPr>
          <p:spPr bwMode="auto">
            <a:xfrm>
              <a:off x="244" y="2991"/>
              <a:ext cx="59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Số HĐ</a:t>
              </a:r>
            </a:p>
          </p:txBody>
        </p:sp>
        <p:grpSp>
          <p:nvGrpSpPr>
            <p:cNvPr id="48230" name="Group 102"/>
            <p:cNvGrpSpPr>
              <a:grpSpLocks/>
            </p:cNvGrpSpPr>
            <p:nvPr/>
          </p:nvGrpSpPr>
          <p:grpSpPr bwMode="auto">
            <a:xfrm rot="10800000">
              <a:off x="836" y="3198"/>
              <a:ext cx="404" cy="101"/>
              <a:chOff x="9000" y="9829"/>
              <a:chExt cx="736" cy="178"/>
            </a:xfrm>
          </p:grpSpPr>
          <p:sp>
            <p:nvSpPr>
              <p:cNvPr id="48231" name="Line 103"/>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32" name="Oval 104"/>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33" name="Text Box 105"/>
            <p:cNvSpPr txBox="1">
              <a:spLocks noChangeArrowheads="1"/>
            </p:cNvSpPr>
            <p:nvPr/>
          </p:nvSpPr>
          <p:spPr bwMode="auto">
            <a:xfrm>
              <a:off x="244" y="3198"/>
              <a:ext cx="59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Ngày HĐ</a:t>
              </a:r>
            </a:p>
          </p:txBody>
        </p:sp>
        <p:grpSp>
          <p:nvGrpSpPr>
            <p:cNvPr id="48234" name="Group 106"/>
            <p:cNvGrpSpPr>
              <a:grpSpLocks/>
            </p:cNvGrpSpPr>
            <p:nvPr/>
          </p:nvGrpSpPr>
          <p:grpSpPr bwMode="auto">
            <a:xfrm rot="9294225">
              <a:off x="836" y="3301"/>
              <a:ext cx="404" cy="102"/>
              <a:chOff x="9000" y="9829"/>
              <a:chExt cx="736" cy="178"/>
            </a:xfrm>
          </p:grpSpPr>
          <p:sp>
            <p:nvSpPr>
              <p:cNvPr id="48235" name="Line 107"/>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36" name="Oval 108"/>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37" name="Text Box 109"/>
            <p:cNvSpPr txBox="1">
              <a:spLocks noChangeArrowheads="1"/>
            </p:cNvSpPr>
            <p:nvPr/>
          </p:nvSpPr>
          <p:spPr bwMode="auto">
            <a:xfrm>
              <a:off x="244" y="3404"/>
              <a:ext cx="59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Trị giá</a:t>
              </a:r>
            </a:p>
          </p:txBody>
        </p:sp>
        <p:grpSp>
          <p:nvGrpSpPr>
            <p:cNvPr id="48238" name="Group 110"/>
            <p:cNvGrpSpPr>
              <a:grpSpLocks/>
            </p:cNvGrpSpPr>
            <p:nvPr/>
          </p:nvGrpSpPr>
          <p:grpSpPr bwMode="auto">
            <a:xfrm rot="-814226">
              <a:off x="3005" y="2862"/>
              <a:ext cx="404" cy="101"/>
              <a:chOff x="9000" y="9829"/>
              <a:chExt cx="736" cy="178"/>
            </a:xfrm>
          </p:grpSpPr>
          <p:sp>
            <p:nvSpPr>
              <p:cNvPr id="48239" name="Line 111"/>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40" name="Oval 112"/>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41" name="Text Box 113"/>
            <p:cNvSpPr txBox="1">
              <a:spLocks noChangeArrowheads="1"/>
            </p:cNvSpPr>
            <p:nvPr/>
          </p:nvSpPr>
          <p:spPr bwMode="auto">
            <a:xfrm>
              <a:off x="3400" y="2784"/>
              <a:ext cx="69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Số lượng</a:t>
              </a:r>
            </a:p>
          </p:txBody>
        </p:sp>
        <p:grpSp>
          <p:nvGrpSpPr>
            <p:cNvPr id="48242" name="Group 114"/>
            <p:cNvGrpSpPr>
              <a:grpSpLocks/>
            </p:cNvGrpSpPr>
            <p:nvPr/>
          </p:nvGrpSpPr>
          <p:grpSpPr bwMode="auto">
            <a:xfrm rot="11856872">
              <a:off x="2356" y="2844"/>
              <a:ext cx="404" cy="102"/>
              <a:chOff x="9000" y="9829"/>
              <a:chExt cx="736" cy="178"/>
            </a:xfrm>
          </p:grpSpPr>
          <p:sp>
            <p:nvSpPr>
              <p:cNvPr id="48243" name="Line 115"/>
              <p:cNvSpPr>
                <a:spLocks noChangeShapeType="1"/>
              </p:cNvSpPr>
              <p:nvPr/>
            </p:nvSpPr>
            <p:spPr bwMode="auto">
              <a:xfrm flipV="1">
                <a:off x="9000" y="9934"/>
                <a:ext cx="54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48244" name="Oval 116"/>
              <p:cNvSpPr>
                <a:spLocks noChangeArrowheads="1"/>
              </p:cNvSpPr>
              <p:nvPr/>
            </p:nvSpPr>
            <p:spPr bwMode="auto">
              <a:xfrm>
                <a:off x="9556" y="9829"/>
                <a:ext cx="180" cy="17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grpSp>
        <p:sp>
          <p:nvSpPr>
            <p:cNvPr id="48245" name="Text Box 117"/>
            <p:cNvSpPr txBox="1">
              <a:spLocks noChangeArrowheads="1"/>
            </p:cNvSpPr>
            <p:nvPr/>
          </p:nvSpPr>
          <p:spPr bwMode="auto">
            <a:xfrm>
              <a:off x="1625" y="2784"/>
              <a:ext cx="69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latin typeface="Calibri"/>
                  <a:cs typeface="Calibri"/>
                </a:rPr>
                <a:t>Đơn giá</a:t>
              </a:r>
            </a:p>
          </p:txBody>
        </p:sp>
        <p:sp>
          <p:nvSpPr>
            <p:cNvPr id="48246" name="Text Box 118"/>
            <p:cNvSpPr txBox="1">
              <a:spLocks noChangeArrowheads="1"/>
            </p:cNvSpPr>
            <p:nvPr/>
          </p:nvSpPr>
          <p:spPr bwMode="auto">
            <a:xfrm>
              <a:off x="2019" y="3198"/>
              <a:ext cx="29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solidFill>
                    <a:srgbClr val="800000"/>
                  </a:solidFill>
                  <a:latin typeface="Calibri"/>
                  <a:cs typeface="Calibri"/>
                </a:rPr>
                <a:t>(1,n)</a:t>
              </a:r>
              <a:endParaRPr lang="en-US" sz="1600">
                <a:latin typeface="Calibri"/>
                <a:cs typeface="Calibri"/>
              </a:endParaRPr>
            </a:p>
          </p:txBody>
        </p:sp>
        <p:sp>
          <p:nvSpPr>
            <p:cNvPr id="48248" name="Text Box 120"/>
            <p:cNvSpPr txBox="1">
              <a:spLocks noChangeArrowheads="1"/>
            </p:cNvSpPr>
            <p:nvPr/>
          </p:nvSpPr>
          <p:spPr bwMode="auto">
            <a:xfrm>
              <a:off x="3301" y="3198"/>
              <a:ext cx="29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600">
                  <a:solidFill>
                    <a:srgbClr val="800000"/>
                  </a:solidFill>
                  <a:latin typeface="Calibri"/>
                  <a:cs typeface="Calibri"/>
                </a:rPr>
                <a:t>(0,n)</a:t>
              </a:r>
              <a:endParaRPr lang="en-US" sz="1600">
                <a:latin typeface="Calibri"/>
                <a:cs typeface="Calibri"/>
              </a:endParaRPr>
            </a:p>
          </p:txBody>
        </p:sp>
      </p:grpSp>
      <p:sp>
        <p:nvSpPr>
          <p:cNvPr id="48251" name="Text Box 123"/>
          <p:cNvSpPr txBox="1">
            <a:spLocks noChangeArrowheads="1"/>
          </p:cNvSpPr>
          <p:nvPr/>
        </p:nvSpPr>
        <p:spPr bwMode="auto">
          <a:xfrm>
            <a:off x="1752600" y="5651265"/>
            <a:ext cx="5713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latin typeface="Calibri"/>
                <a:cs typeface="Calibri"/>
              </a:rPr>
              <a:t>HÓAĐƠN</a:t>
            </a:r>
            <a:r>
              <a:rPr lang="en-US" sz="1800">
                <a:latin typeface="Calibri"/>
                <a:cs typeface="Calibri"/>
              </a:rPr>
              <a:t>(</a:t>
            </a:r>
            <a:r>
              <a:rPr lang="en-US" sz="1800" u="sng">
                <a:latin typeface="Calibri"/>
                <a:cs typeface="Calibri"/>
              </a:rPr>
              <a:t>SỐ_HD</a:t>
            </a:r>
            <a:r>
              <a:rPr lang="en-US" sz="1800">
                <a:latin typeface="Calibri"/>
                <a:cs typeface="Calibri"/>
              </a:rPr>
              <a:t>, NGÀY_HD, TRỊGIÁ)</a:t>
            </a:r>
          </a:p>
          <a:p>
            <a:pPr algn="l" eaLnBrk="0" hangingPunct="0"/>
            <a:endParaRPr lang="en-US" sz="900">
              <a:latin typeface="Calibri"/>
              <a:cs typeface="Calibri"/>
            </a:endParaRPr>
          </a:p>
          <a:p>
            <a:pPr algn="l" eaLnBrk="0" hangingPunct="0"/>
            <a:r>
              <a:rPr lang="en-US" sz="1800" b="1">
                <a:latin typeface="Calibri"/>
                <a:cs typeface="Calibri"/>
              </a:rPr>
              <a:t>CHITIET_HD</a:t>
            </a:r>
            <a:r>
              <a:rPr lang="en-US" sz="1800">
                <a:latin typeface="Calibri"/>
                <a:cs typeface="Calibri"/>
              </a:rPr>
              <a:t>(</a:t>
            </a:r>
            <a:r>
              <a:rPr lang="en-US" sz="1800" u="sng">
                <a:latin typeface="Calibri"/>
                <a:cs typeface="Calibri"/>
              </a:rPr>
              <a:t>SO_HD, MÃSỐ</a:t>
            </a:r>
            <a:r>
              <a:rPr lang="en-US" sz="1800">
                <a:latin typeface="Calibri"/>
                <a:cs typeface="Calibri"/>
              </a:rPr>
              <a:t>, SỐLƯỢNG, ĐƠN_GIÁ)</a:t>
            </a:r>
          </a:p>
          <a:p>
            <a:pPr algn="l" eaLnBrk="0" hangingPunct="0"/>
            <a:endParaRPr lang="en-US" sz="900">
              <a:latin typeface="Calibri"/>
              <a:cs typeface="Calibri"/>
            </a:endParaRPr>
          </a:p>
          <a:p>
            <a:pPr algn="l" eaLnBrk="0" hangingPunct="0"/>
            <a:r>
              <a:rPr lang="en-US" sz="1800" b="1">
                <a:latin typeface="Calibri"/>
                <a:cs typeface="Calibri"/>
              </a:rPr>
              <a:t>NGK</a:t>
            </a:r>
            <a:r>
              <a:rPr lang="en-US" sz="1800">
                <a:latin typeface="Calibri"/>
                <a:cs typeface="Calibri"/>
              </a:rPr>
              <a:t>(</a:t>
            </a:r>
            <a:r>
              <a:rPr lang="en-US" sz="1800" u="sng">
                <a:latin typeface="Calibri"/>
                <a:cs typeface="Calibri"/>
              </a:rPr>
              <a:t>MÃSỐ</a:t>
            </a:r>
            <a:r>
              <a:rPr lang="en-US" sz="1800">
                <a:latin typeface="Calibri"/>
                <a:cs typeface="Calibri"/>
              </a:rPr>
              <a:t>, TÊN_NGK, ĐVTÍNH, LoẠI, HiỆU, ĐƠNGIÁ_BÁN)</a:t>
            </a:r>
          </a:p>
        </p:txBody>
      </p:sp>
      <p:sp>
        <p:nvSpPr>
          <p:cNvPr id="48256" name="Line 128"/>
          <p:cNvSpPr>
            <a:spLocks noChangeShapeType="1"/>
          </p:cNvSpPr>
          <p:nvPr/>
        </p:nvSpPr>
        <p:spPr bwMode="auto">
          <a:xfrm flipH="1" flipV="1">
            <a:off x="3429000" y="5994165"/>
            <a:ext cx="228600" cy="1524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3366">
                      <a:alpha val="50000"/>
                    </a:srgbClr>
                  </a:outerShdw>
                </a:effectLst>
              </a14:hiddenEffects>
            </a:ext>
          </a:extLst>
        </p:spPr>
        <p:txBody>
          <a:bodyPr anchor="ctr"/>
          <a:lstStyle/>
          <a:p>
            <a:endParaRPr lang="en-US">
              <a:latin typeface="Calibri"/>
              <a:cs typeface="Calibri"/>
            </a:endParaRPr>
          </a:p>
        </p:txBody>
      </p:sp>
      <p:sp>
        <p:nvSpPr>
          <p:cNvPr id="48257" name="Line 129"/>
          <p:cNvSpPr>
            <a:spLocks noChangeShapeType="1"/>
          </p:cNvSpPr>
          <p:nvPr/>
        </p:nvSpPr>
        <p:spPr bwMode="auto">
          <a:xfrm flipH="1">
            <a:off x="3124200" y="6413265"/>
            <a:ext cx="1219200" cy="1524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3366">
                      <a:alpha val="50000"/>
                    </a:srgbClr>
                  </a:outerShdw>
                </a:effectLst>
              </a14:hiddenEffects>
            </a:ext>
          </a:extLst>
        </p:spPr>
        <p:txBody>
          <a:bodyPr anchor="ctr"/>
          <a:lstStyle/>
          <a:p>
            <a:endParaRPr lang="en-US">
              <a:latin typeface="Calibri"/>
              <a:cs typeface="Calibri"/>
            </a:endParaRP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41</a:t>
            </a:fld>
            <a:endParaRPr lang="en-US"/>
          </a:p>
        </p:txBody>
      </p:sp>
    </p:spTree>
    <p:extLst>
      <p:ext uri="{BB962C8B-B14F-4D97-AF65-F5344CB8AC3E}">
        <p14:creationId xmlns:p14="http://schemas.microsoft.com/office/powerpoint/2010/main" val="5744768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04" name="Rectangle 152"/>
          <p:cNvSpPr>
            <a:spLocks noGrp="1" noChangeArrowheads="1"/>
          </p:cNvSpPr>
          <p:nvPr>
            <p:ph type="title"/>
          </p:nvPr>
        </p:nvSpPr>
        <p:spPr/>
        <p:txBody>
          <a:bodyPr/>
          <a:lstStyle/>
          <a:p>
            <a:r>
              <a:rPr lang="en-US"/>
              <a:t>Thiết kế luận lý dữ liệu cấp thấp</a:t>
            </a:r>
          </a:p>
        </p:txBody>
      </p:sp>
      <p:sp>
        <p:nvSpPr>
          <p:cNvPr id="49305" name="Rectangle 153"/>
          <p:cNvSpPr>
            <a:spLocks noGrp="1" noChangeArrowheads="1"/>
          </p:cNvSpPr>
          <p:nvPr>
            <p:ph type="body" idx="1"/>
          </p:nvPr>
        </p:nvSpPr>
        <p:spPr/>
        <p:txBody>
          <a:bodyPr/>
          <a:lstStyle/>
          <a:p>
            <a:r>
              <a:rPr lang="en-US" dirty="0" err="1"/>
              <a:t>Chuyển</a:t>
            </a:r>
            <a:r>
              <a:rPr lang="en-US" dirty="0"/>
              <a:t> </a:t>
            </a:r>
            <a:r>
              <a:rPr lang="en-US" dirty="0" err="1"/>
              <a:t>mô</a:t>
            </a:r>
            <a:r>
              <a:rPr lang="en-US" dirty="0"/>
              <a:t> </a:t>
            </a:r>
            <a:r>
              <a:rPr lang="en-US" dirty="0" err="1"/>
              <a:t>hình</a:t>
            </a:r>
            <a:r>
              <a:rPr lang="en-US" dirty="0"/>
              <a:t> TTKH </a:t>
            </a:r>
            <a:r>
              <a:rPr lang="en-US" dirty="0">
                <a:sym typeface="Wingdings" charset="0"/>
              </a:rPr>
              <a:t> </a:t>
            </a:r>
            <a:r>
              <a:rPr lang="en-US" dirty="0" err="1">
                <a:sym typeface="Wingdings" charset="0"/>
              </a:rPr>
              <a:t>mô</a:t>
            </a:r>
            <a:r>
              <a:rPr lang="en-US" dirty="0">
                <a:sym typeface="Wingdings" charset="0"/>
              </a:rPr>
              <a:t> </a:t>
            </a:r>
            <a:r>
              <a:rPr lang="en-US" dirty="0" err="1">
                <a:sym typeface="Wingdings" charset="0"/>
              </a:rPr>
              <a:t>hình</a:t>
            </a:r>
            <a:r>
              <a:rPr lang="en-US" dirty="0">
                <a:sym typeface="Wingdings" charset="0"/>
              </a:rPr>
              <a:t> </a:t>
            </a:r>
            <a:r>
              <a:rPr lang="en-US" dirty="0" err="1">
                <a:sym typeface="Wingdings" charset="0"/>
              </a:rPr>
              <a:t>Quan</a:t>
            </a:r>
            <a:r>
              <a:rPr lang="en-US" dirty="0">
                <a:sym typeface="Wingdings" charset="0"/>
              </a:rPr>
              <a:t> </a:t>
            </a:r>
            <a:r>
              <a:rPr lang="en-US" dirty="0" err="1">
                <a:sym typeface="Wingdings" charset="0"/>
              </a:rPr>
              <a:t>hệ</a:t>
            </a:r>
            <a:endParaRPr lang="en-US" dirty="0"/>
          </a:p>
          <a:p>
            <a:pPr lvl="1"/>
            <a:r>
              <a:rPr lang="en-US" dirty="0" err="1"/>
              <a:t>Chuyển</a:t>
            </a:r>
            <a:r>
              <a:rPr lang="en-US" dirty="0"/>
              <a:t> </a:t>
            </a:r>
            <a:r>
              <a:rPr lang="en-US" dirty="0" err="1"/>
              <a:t>đổi</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đa</a:t>
            </a:r>
            <a:r>
              <a:rPr lang="en-US" dirty="0"/>
              <a:t> </a:t>
            </a:r>
            <a:r>
              <a:rPr lang="en-US" dirty="0" err="1"/>
              <a:t>phân</a:t>
            </a:r>
            <a:endParaRPr lang="en-US" dirty="0">
              <a:sym typeface="Wingdings" charset="0"/>
            </a:endParaRPr>
          </a:p>
          <a:p>
            <a:pPr lvl="2"/>
            <a:endParaRPr lang="en-US" dirty="0"/>
          </a:p>
        </p:txBody>
      </p:sp>
      <p:grpSp>
        <p:nvGrpSpPr>
          <p:cNvPr id="49298" name="Group 146"/>
          <p:cNvGrpSpPr>
            <a:grpSpLocks/>
          </p:cNvGrpSpPr>
          <p:nvPr/>
        </p:nvGrpSpPr>
        <p:grpSpPr bwMode="auto">
          <a:xfrm>
            <a:off x="990600" y="2451103"/>
            <a:ext cx="7772400" cy="2438400"/>
            <a:chOff x="720" y="1632"/>
            <a:chExt cx="4896" cy="1536"/>
          </a:xfrm>
        </p:grpSpPr>
        <p:sp>
          <p:nvSpPr>
            <p:cNvPr id="49235" name="Rectangle 83"/>
            <p:cNvSpPr>
              <a:spLocks noChangeArrowheads="1"/>
            </p:cNvSpPr>
            <p:nvPr/>
          </p:nvSpPr>
          <p:spPr bwMode="auto">
            <a:xfrm>
              <a:off x="720" y="1680"/>
              <a:ext cx="864"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600">
                  <a:latin typeface="Calibri"/>
                  <a:cs typeface="Calibri"/>
                </a:rPr>
                <a:t>SINH VIÊN</a:t>
              </a:r>
            </a:p>
          </p:txBody>
        </p:sp>
        <p:grpSp>
          <p:nvGrpSpPr>
            <p:cNvPr id="49236" name="Group 84"/>
            <p:cNvGrpSpPr>
              <a:grpSpLocks/>
            </p:cNvGrpSpPr>
            <p:nvPr/>
          </p:nvGrpSpPr>
          <p:grpSpPr bwMode="auto">
            <a:xfrm>
              <a:off x="1584" y="1680"/>
              <a:ext cx="339" cy="79"/>
              <a:chOff x="9000" y="9829"/>
              <a:chExt cx="736" cy="178"/>
            </a:xfrm>
          </p:grpSpPr>
          <p:sp>
            <p:nvSpPr>
              <p:cNvPr id="49237" name="Line 8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38" name="Oval 8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nchor="ctr"/>
              <a:lstStyle/>
              <a:p>
                <a:pPr algn="ctr"/>
                <a:endParaRPr lang="en-US">
                  <a:latin typeface="Calibri"/>
                  <a:cs typeface="Calibri"/>
                </a:endParaRPr>
              </a:p>
            </p:txBody>
          </p:sp>
        </p:grpSp>
        <p:sp>
          <p:nvSpPr>
            <p:cNvPr id="49239" name="Text Box 87"/>
            <p:cNvSpPr txBox="1">
              <a:spLocks noChangeArrowheads="1"/>
            </p:cNvSpPr>
            <p:nvPr/>
          </p:nvSpPr>
          <p:spPr bwMode="auto">
            <a:xfrm>
              <a:off x="1920" y="163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Tên SV</a:t>
              </a:r>
            </a:p>
          </p:txBody>
        </p:sp>
        <p:grpSp>
          <p:nvGrpSpPr>
            <p:cNvPr id="49240" name="Group 88"/>
            <p:cNvGrpSpPr>
              <a:grpSpLocks/>
            </p:cNvGrpSpPr>
            <p:nvPr/>
          </p:nvGrpSpPr>
          <p:grpSpPr bwMode="auto">
            <a:xfrm>
              <a:off x="1584" y="1824"/>
              <a:ext cx="339" cy="79"/>
              <a:chOff x="9000" y="9829"/>
              <a:chExt cx="736" cy="178"/>
            </a:xfrm>
          </p:grpSpPr>
          <p:sp>
            <p:nvSpPr>
              <p:cNvPr id="49241" name="Line 8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42" name="Oval 9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atin typeface="Calibri"/>
                  <a:cs typeface="Calibri"/>
                </a:endParaRPr>
              </a:p>
            </p:txBody>
          </p:sp>
        </p:grpSp>
        <p:sp>
          <p:nvSpPr>
            <p:cNvPr id="49243" name="Text Box 91"/>
            <p:cNvSpPr txBox="1">
              <a:spLocks noChangeArrowheads="1"/>
            </p:cNvSpPr>
            <p:nvPr/>
          </p:nvSpPr>
          <p:spPr bwMode="auto">
            <a:xfrm>
              <a:off x="1920" y="177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endParaRPr lang="en-US" sz="1400">
                <a:latin typeface="Calibri"/>
                <a:cs typeface="Calibri"/>
              </a:endParaRPr>
            </a:p>
          </p:txBody>
        </p:sp>
        <p:grpSp>
          <p:nvGrpSpPr>
            <p:cNvPr id="49244" name="Group 92"/>
            <p:cNvGrpSpPr>
              <a:grpSpLocks/>
            </p:cNvGrpSpPr>
            <p:nvPr/>
          </p:nvGrpSpPr>
          <p:grpSpPr bwMode="auto">
            <a:xfrm rot="1679829">
              <a:off x="1581" y="1920"/>
              <a:ext cx="339" cy="79"/>
              <a:chOff x="9000" y="9829"/>
              <a:chExt cx="736" cy="178"/>
            </a:xfrm>
          </p:grpSpPr>
          <p:sp>
            <p:nvSpPr>
              <p:cNvPr id="49245" name="Line 9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46" name="Oval 9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atin typeface="Calibri"/>
                  <a:cs typeface="Calibri"/>
                </a:endParaRPr>
              </a:p>
            </p:txBody>
          </p:sp>
        </p:grpSp>
        <p:grpSp>
          <p:nvGrpSpPr>
            <p:cNvPr id="49247" name="Group 95"/>
            <p:cNvGrpSpPr>
              <a:grpSpLocks/>
            </p:cNvGrpSpPr>
            <p:nvPr/>
          </p:nvGrpSpPr>
          <p:grpSpPr bwMode="auto">
            <a:xfrm rot="2966693">
              <a:off x="1344" y="2002"/>
              <a:ext cx="339" cy="79"/>
              <a:chOff x="9000" y="9829"/>
              <a:chExt cx="736" cy="178"/>
            </a:xfrm>
          </p:grpSpPr>
          <p:sp>
            <p:nvSpPr>
              <p:cNvPr id="49248" name="Line 9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49" name="Oval 97"/>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49250" name="Text Box 98"/>
            <p:cNvSpPr txBox="1">
              <a:spLocks noChangeArrowheads="1"/>
            </p:cNvSpPr>
            <p:nvPr/>
          </p:nvSpPr>
          <p:spPr bwMode="auto">
            <a:xfrm>
              <a:off x="1680" y="211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Mã SV</a:t>
              </a:r>
            </a:p>
          </p:txBody>
        </p:sp>
        <p:sp>
          <p:nvSpPr>
            <p:cNvPr id="49251" name="Text Box 99"/>
            <p:cNvSpPr txBox="1">
              <a:spLocks noChangeArrowheads="1"/>
            </p:cNvSpPr>
            <p:nvPr/>
          </p:nvSpPr>
          <p:spPr bwMode="auto">
            <a:xfrm>
              <a:off x="1920" y="1776"/>
              <a:ext cx="7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Ngày sinh</a:t>
              </a:r>
            </a:p>
          </p:txBody>
        </p:sp>
        <p:sp>
          <p:nvSpPr>
            <p:cNvPr id="49252" name="Text Box 100"/>
            <p:cNvSpPr txBox="1">
              <a:spLocks noChangeArrowheads="1"/>
            </p:cNvSpPr>
            <p:nvPr/>
          </p:nvSpPr>
          <p:spPr bwMode="auto">
            <a:xfrm>
              <a:off x="1920" y="1968"/>
              <a:ext cx="7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dirty="0" err="1">
                  <a:latin typeface="Calibri"/>
                  <a:cs typeface="Calibri"/>
                </a:rPr>
                <a:t>Địa</a:t>
              </a:r>
              <a:r>
                <a:rPr lang="en-US" sz="1400" dirty="0">
                  <a:latin typeface="Calibri"/>
                  <a:cs typeface="Calibri"/>
                </a:rPr>
                <a:t> </a:t>
              </a:r>
              <a:r>
                <a:rPr lang="en-US" sz="1400" dirty="0" err="1">
                  <a:latin typeface="Calibri"/>
                  <a:cs typeface="Calibri"/>
                </a:rPr>
                <a:t>chỉ</a:t>
              </a:r>
              <a:endParaRPr lang="en-US" sz="1400" dirty="0">
                <a:latin typeface="Calibri"/>
                <a:cs typeface="Calibri"/>
              </a:endParaRPr>
            </a:p>
          </p:txBody>
        </p:sp>
        <p:sp>
          <p:nvSpPr>
            <p:cNvPr id="49253" name="Rectangle 101"/>
            <p:cNvSpPr>
              <a:spLocks noChangeArrowheads="1"/>
            </p:cNvSpPr>
            <p:nvPr/>
          </p:nvSpPr>
          <p:spPr bwMode="auto">
            <a:xfrm>
              <a:off x="3744" y="1728"/>
              <a:ext cx="864"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600">
                  <a:latin typeface="Calibri"/>
                  <a:cs typeface="Calibri"/>
                </a:rPr>
                <a:t>MÔN HỌC</a:t>
              </a:r>
            </a:p>
          </p:txBody>
        </p:sp>
        <p:grpSp>
          <p:nvGrpSpPr>
            <p:cNvPr id="49254" name="Group 102"/>
            <p:cNvGrpSpPr>
              <a:grpSpLocks/>
            </p:cNvGrpSpPr>
            <p:nvPr/>
          </p:nvGrpSpPr>
          <p:grpSpPr bwMode="auto">
            <a:xfrm>
              <a:off x="4608" y="1728"/>
              <a:ext cx="339" cy="79"/>
              <a:chOff x="9000" y="9829"/>
              <a:chExt cx="736" cy="178"/>
            </a:xfrm>
          </p:grpSpPr>
          <p:sp>
            <p:nvSpPr>
              <p:cNvPr id="49255" name="Line 10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56" name="Oval 104"/>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49257" name="Text Box 105"/>
            <p:cNvSpPr txBox="1">
              <a:spLocks noChangeArrowheads="1"/>
            </p:cNvSpPr>
            <p:nvPr/>
          </p:nvSpPr>
          <p:spPr bwMode="auto">
            <a:xfrm>
              <a:off x="4944" y="168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Tên MH</a:t>
              </a:r>
            </a:p>
          </p:txBody>
        </p:sp>
        <p:grpSp>
          <p:nvGrpSpPr>
            <p:cNvPr id="49258" name="Group 106"/>
            <p:cNvGrpSpPr>
              <a:grpSpLocks/>
            </p:cNvGrpSpPr>
            <p:nvPr/>
          </p:nvGrpSpPr>
          <p:grpSpPr bwMode="auto">
            <a:xfrm>
              <a:off x="4608" y="1872"/>
              <a:ext cx="339" cy="79"/>
              <a:chOff x="9000" y="9829"/>
              <a:chExt cx="736" cy="178"/>
            </a:xfrm>
          </p:grpSpPr>
          <p:sp>
            <p:nvSpPr>
              <p:cNvPr id="49259" name="Line 10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60" name="Oval 10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nchor="ctr"/>
              <a:lstStyle/>
              <a:p>
                <a:pPr algn="ctr"/>
                <a:endParaRPr lang="en-US">
                  <a:latin typeface="Calibri"/>
                  <a:cs typeface="Calibri"/>
                </a:endParaRPr>
              </a:p>
            </p:txBody>
          </p:sp>
        </p:grpSp>
        <p:sp>
          <p:nvSpPr>
            <p:cNvPr id="49261" name="Text Box 109"/>
            <p:cNvSpPr txBox="1">
              <a:spLocks noChangeArrowheads="1"/>
            </p:cNvSpPr>
            <p:nvPr/>
          </p:nvSpPr>
          <p:spPr bwMode="auto">
            <a:xfrm>
              <a:off x="4944" y="1824"/>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Số học phần</a:t>
              </a:r>
            </a:p>
          </p:txBody>
        </p:sp>
        <p:sp>
          <p:nvSpPr>
            <p:cNvPr id="49262" name="Rectangle 110"/>
            <p:cNvSpPr>
              <a:spLocks noChangeArrowheads="1"/>
            </p:cNvSpPr>
            <p:nvPr/>
          </p:nvSpPr>
          <p:spPr bwMode="auto">
            <a:xfrm>
              <a:off x="2352" y="2592"/>
              <a:ext cx="864" cy="236"/>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600">
                  <a:latin typeface="Calibri"/>
                  <a:cs typeface="Calibri"/>
                </a:rPr>
                <a:t>HỌC KỲ</a:t>
              </a:r>
            </a:p>
          </p:txBody>
        </p:sp>
        <p:sp>
          <p:nvSpPr>
            <p:cNvPr id="49263" name="AutoShape 111"/>
            <p:cNvSpPr>
              <a:spLocks noChangeArrowheads="1"/>
            </p:cNvSpPr>
            <p:nvPr/>
          </p:nvSpPr>
          <p:spPr bwMode="auto">
            <a:xfrm>
              <a:off x="2448" y="2016"/>
              <a:ext cx="666" cy="336"/>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600">
                  <a:latin typeface="Calibri"/>
                  <a:cs typeface="Calibri"/>
                </a:rPr>
                <a:t>Học</a:t>
              </a:r>
            </a:p>
          </p:txBody>
        </p:sp>
        <p:grpSp>
          <p:nvGrpSpPr>
            <p:cNvPr id="49264" name="Group 112"/>
            <p:cNvGrpSpPr>
              <a:grpSpLocks/>
            </p:cNvGrpSpPr>
            <p:nvPr/>
          </p:nvGrpSpPr>
          <p:grpSpPr bwMode="auto">
            <a:xfrm>
              <a:off x="3216" y="2544"/>
              <a:ext cx="339" cy="79"/>
              <a:chOff x="9000" y="9829"/>
              <a:chExt cx="736" cy="178"/>
            </a:xfrm>
          </p:grpSpPr>
          <p:sp>
            <p:nvSpPr>
              <p:cNvPr id="49265" name="Line 11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66" name="Oval 11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nchor="ctr"/>
              <a:lstStyle/>
              <a:p>
                <a:pPr algn="ctr"/>
                <a:endParaRPr lang="en-US">
                  <a:latin typeface="Calibri"/>
                  <a:cs typeface="Calibri"/>
                </a:endParaRPr>
              </a:p>
            </p:txBody>
          </p:sp>
        </p:grpSp>
        <p:sp>
          <p:nvSpPr>
            <p:cNvPr id="49267" name="Text Box 115"/>
            <p:cNvSpPr txBox="1">
              <a:spLocks noChangeArrowheads="1"/>
            </p:cNvSpPr>
            <p:nvPr/>
          </p:nvSpPr>
          <p:spPr bwMode="auto">
            <a:xfrm>
              <a:off x="3552" y="2496"/>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Học kỳ</a:t>
              </a:r>
            </a:p>
          </p:txBody>
        </p:sp>
        <p:grpSp>
          <p:nvGrpSpPr>
            <p:cNvPr id="49268" name="Group 116"/>
            <p:cNvGrpSpPr>
              <a:grpSpLocks/>
            </p:cNvGrpSpPr>
            <p:nvPr/>
          </p:nvGrpSpPr>
          <p:grpSpPr bwMode="auto">
            <a:xfrm>
              <a:off x="3216" y="2688"/>
              <a:ext cx="339" cy="79"/>
              <a:chOff x="9000" y="9829"/>
              <a:chExt cx="736" cy="178"/>
            </a:xfrm>
          </p:grpSpPr>
          <p:sp>
            <p:nvSpPr>
              <p:cNvPr id="49269" name="Line 11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70" name="Oval 11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nchor="ctr"/>
              <a:lstStyle/>
              <a:p>
                <a:pPr algn="ctr"/>
                <a:endParaRPr lang="en-US">
                  <a:latin typeface="Calibri"/>
                  <a:cs typeface="Calibri"/>
                </a:endParaRPr>
              </a:p>
            </p:txBody>
          </p:sp>
        </p:grpSp>
        <p:sp>
          <p:nvSpPr>
            <p:cNvPr id="49271" name="Text Box 119"/>
            <p:cNvSpPr txBox="1">
              <a:spLocks noChangeArrowheads="1"/>
            </p:cNvSpPr>
            <p:nvPr/>
          </p:nvSpPr>
          <p:spPr bwMode="auto">
            <a:xfrm>
              <a:off x="3552" y="2640"/>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Năm</a:t>
              </a:r>
            </a:p>
          </p:txBody>
        </p:sp>
        <p:grpSp>
          <p:nvGrpSpPr>
            <p:cNvPr id="49272" name="Group 120"/>
            <p:cNvGrpSpPr>
              <a:grpSpLocks/>
            </p:cNvGrpSpPr>
            <p:nvPr/>
          </p:nvGrpSpPr>
          <p:grpSpPr bwMode="auto">
            <a:xfrm rot="1219091">
              <a:off x="3216" y="2832"/>
              <a:ext cx="339" cy="79"/>
              <a:chOff x="9000" y="9829"/>
              <a:chExt cx="736" cy="178"/>
            </a:xfrm>
          </p:grpSpPr>
          <p:sp>
            <p:nvSpPr>
              <p:cNvPr id="49273" name="Line 12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74" name="Oval 12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nchor="ctr"/>
              <a:lstStyle/>
              <a:p>
                <a:pPr algn="ctr"/>
                <a:endParaRPr lang="en-US">
                  <a:latin typeface="Calibri"/>
                  <a:cs typeface="Calibri"/>
                </a:endParaRPr>
              </a:p>
            </p:txBody>
          </p:sp>
        </p:grpSp>
        <p:sp>
          <p:nvSpPr>
            <p:cNvPr id="49275" name="Text Box 123"/>
            <p:cNvSpPr txBox="1">
              <a:spLocks noChangeArrowheads="1"/>
            </p:cNvSpPr>
            <p:nvPr/>
          </p:nvSpPr>
          <p:spPr bwMode="auto">
            <a:xfrm>
              <a:off x="3552" y="2832"/>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Ngày BĐ</a:t>
              </a:r>
            </a:p>
          </p:txBody>
        </p:sp>
        <p:grpSp>
          <p:nvGrpSpPr>
            <p:cNvPr id="49276" name="Group 124"/>
            <p:cNvGrpSpPr>
              <a:grpSpLocks/>
            </p:cNvGrpSpPr>
            <p:nvPr/>
          </p:nvGrpSpPr>
          <p:grpSpPr bwMode="auto">
            <a:xfrm rot="1219091">
              <a:off x="2880" y="2844"/>
              <a:ext cx="339" cy="79"/>
              <a:chOff x="9000" y="9829"/>
              <a:chExt cx="736" cy="178"/>
            </a:xfrm>
          </p:grpSpPr>
          <p:sp>
            <p:nvSpPr>
              <p:cNvPr id="49277" name="Line 12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78" name="Oval 12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nchor="ctr"/>
              <a:lstStyle/>
              <a:p>
                <a:pPr algn="ctr"/>
                <a:endParaRPr lang="en-US">
                  <a:latin typeface="Calibri"/>
                  <a:cs typeface="Calibri"/>
                </a:endParaRPr>
              </a:p>
            </p:txBody>
          </p:sp>
        </p:grpSp>
        <p:sp>
          <p:nvSpPr>
            <p:cNvPr id="49279" name="Text Box 127"/>
            <p:cNvSpPr txBox="1">
              <a:spLocks noChangeArrowheads="1"/>
            </p:cNvSpPr>
            <p:nvPr/>
          </p:nvSpPr>
          <p:spPr bwMode="auto">
            <a:xfrm>
              <a:off x="3072" y="2976"/>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Ngày BĐ</a:t>
              </a:r>
            </a:p>
          </p:txBody>
        </p:sp>
        <p:sp>
          <p:nvSpPr>
            <p:cNvPr id="49280" name="Line 128"/>
            <p:cNvSpPr>
              <a:spLocks noChangeShapeType="1"/>
            </p:cNvSpPr>
            <p:nvPr/>
          </p:nvSpPr>
          <p:spPr bwMode="auto">
            <a:xfrm flipH="1">
              <a:off x="2880" y="1872"/>
              <a:ext cx="8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a:latin typeface="Calibri"/>
                <a:cs typeface="Calibri"/>
              </a:endParaRPr>
            </a:p>
          </p:txBody>
        </p:sp>
        <p:sp>
          <p:nvSpPr>
            <p:cNvPr id="49281" name="Line 129"/>
            <p:cNvSpPr>
              <a:spLocks noChangeShapeType="1"/>
            </p:cNvSpPr>
            <p:nvPr/>
          </p:nvSpPr>
          <p:spPr bwMode="auto">
            <a:xfrm>
              <a:off x="2784" y="235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a:latin typeface="Calibri"/>
                <a:cs typeface="Calibri"/>
              </a:endParaRPr>
            </a:p>
          </p:txBody>
        </p:sp>
        <p:sp>
          <p:nvSpPr>
            <p:cNvPr id="49282" name="Freeform 130"/>
            <p:cNvSpPr>
              <a:spLocks/>
            </p:cNvSpPr>
            <p:nvPr/>
          </p:nvSpPr>
          <p:spPr bwMode="auto">
            <a:xfrm>
              <a:off x="1200" y="1920"/>
              <a:ext cx="1344" cy="536"/>
            </a:xfrm>
            <a:custGeom>
              <a:avLst/>
              <a:gdLst>
                <a:gd name="T0" fmla="*/ 0 w 1344"/>
                <a:gd name="T1" fmla="*/ 0 h 536"/>
                <a:gd name="T2" fmla="*/ 672 w 1344"/>
                <a:gd name="T3" fmla="*/ 480 h 536"/>
                <a:gd name="T4" fmla="*/ 1344 w 1344"/>
                <a:gd name="T5" fmla="*/ 336 h 536"/>
              </a:gdLst>
              <a:ahLst/>
              <a:cxnLst>
                <a:cxn ang="0">
                  <a:pos x="T0" y="T1"/>
                </a:cxn>
                <a:cxn ang="0">
                  <a:pos x="T2" y="T3"/>
                </a:cxn>
                <a:cxn ang="0">
                  <a:pos x="T4" y="T5"/>
                </a:cxn>
              </a:cxnLst>
              <a:rect l="0" t="0" r="r" b="b"/>
              <a:pathLst>
                <a:path w="1344" h="536">
                  <a:moveTo>
                    <a:pt x="0" y="0"/>
                  </a:moveTo>
                  <a:cubicBezTo>
                    <a:pt x="224" y="212"/>
                    <a:pt x="448" y="424"/>
                    <a:pt x="672" y="480"/>
                  </a:cubicBezTo>
                  <a:cubicBezTo>
                    <a:pt x="896" y="536"/>
                    <a:pt x="1120" y="436"/>
                    <a:pt x="1344"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a:latin typeface="Calibri"/>
                <a:cs typeface="Calibri"/>
              </a:endParaRPr>
            </a:p>
          </p:txBody>
        </p:sp>
        <p:grpSp>
          <p:nvGrpSpPr>
            <p:cNvPr id="49287" name="Group 135"/>
            <p:cNvGrpSpPr>
              <a:grpSpLocks/>
            </p:cNvGrpSpPr>
            <p:nvPr/>
          </p:nvGrpSpPr>
          <p:grpSpPr bwMode="auto">
            <a:xfrm rot="16200000">
              <a:off x="3182" y="2578"/>
              <a:ext cx="339" cy="79"/>
              <a:chOff x="9000" y="9829"/>
              <a:chExt cx="736" cy="178"/>
            </a:xfrm>
          </p:grpSpPr>
          <p:sp>
            <p:nvSpPr>
              <p:cNvPr id="49288" name="Line 13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89" name="Oval 137"/>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49290" name="Text Box 138"/>
            <p:cNvSpPr txBox="1">
              <a:spLocks noChangeArrowheads="1"/>
            </p:cNvSpPr>
            <p:nvPr/>
          </p:nvSpPr>
          <p:spPr bwMode="auto">
            <a:xfrm>
              <a:off x="1248" y="2208"/>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solidFill>
                    <a:srgbClr val="0033CC"/>
                  </a:solidFill>
                  <a:latin typeface="Calibri"/>
                  <a:cs typeface="Calibri"/>
                </a:rPr>
                <a:t>(0,n)</a:t>
              </a:r>
            </a:p>
          </p:txBody>
        </p:sp>
        <p:sp>
          <p:nvSpPr>
            <p:cNvPr id="49291" name="Text Box 139"/>
            <p:cNvSpPr txBox="1">
              <a:spLocks noChangeArrowheads="1"/>
            </p:cNvSpPr>
            <p:nvPr/>
          </p:nvSpPr>
          <p:spPr bwMode="auto">
            <a:xfrm>
              <a:off x="3360" y="1776"/>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solidFill>
                    <a:srgbClr val="0033CC"/>
                  </a:solidFill>
                  <a:latin typeface="Calibri"/>
                  <a:cs typeface="Calibri"/>
                </a:rPr>
                <a:t>(0,n)</a:t>
              </a:r>
            </a:p>
          </p:txBody>
        </p:sp>
        <p:sp>
          <p:nvSpPr>
            <p:cNvPr id="49292" name="Text Box 140"/>
            <p:cNvSpPr txBox="1">
              <a:spLocks noChangeArrowheads="1"/>
            </p:cNvSpPr>
            <p:nvPr/>
          </p:nvSpPr>
          <p:spPr bwMode="auto">
            <a:xfrm>
              <a:off x="2784" y="235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solidFill>
                    <a:srgbClr val="0033CC"/>
                  </a:solidFill>
                  <a:latin typeface="Calibri"/>
                  <a:cs typeface="Calibri"/>
                </a:rPr>
                <a:t>(0,n)</a:t>
              </a:r>
            </a:p>
          </p:txBody>
        </p:sp>
        <p:grpSp>
          <p:nvGrpSpPr>
            <p:cNvPr id="49293" name="Group 141"/>
            <p:cNvGrpSpPr>
              <a:grpSpLocks/>
            </p:cNvGrpSpPr>
            <p:nvPr/>
          </p:nvGrpSpPr>
          <p:grpSpPr bwMode="auto">
            <a:xfrm>
              <a:off x="3111" y="2139"/>
              <a:ext cx="339" cy="79"/>
              <a:chOff x="9000" y="9829"/>
              <a:chExt cx="736" cy="178"/>
            </a:xfrm>
          </p:grpSpPr>
          <p:sp>
            <p:nvSpPr>
              <p:cNvPr id="49294" name="Line 14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49295" name="Oval 14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chemeClr val="bg2"/>
                    </a:solidFill>
                  </a14:hiddenFill>
                </a:ext>
              </a:extLst>
            </p:spPr>
            <p:txBody>
              <a:bodyPr anchor="ctr"/>
              <a:lstStyle/>
              <a:p>
                <a:pPr algn="ctr"/>
                <a:endParaRPr lang="en-US">
                  <a:latin typeface="Calibri"/>
                  <a:cs typeface="Calibri"/>
                </a:endParaRPr>
              </a:p>
            </p:txBody>
          </p:sp>
        </p:grpSp>
        <p:sp>
          <p:nvSpPr>
            <p:cNvPr id="49296" name="Text Box 144"/>
            <p:cNvSpPr txBox="1">
              <a:spLocks noChangeArrowheads="1"/>
            </p:cNvSpPr>
            <p:nvPr/>
          </p:nvSpPr>
          <p:spPr bwMode="auto">
            <a:xfrm>
              <a:off x="3447" y="2091"/>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Điểm</a:t>
              </a:r>
            </a:p>
          </p:txBody>
        </p:sp>
      </p:grpSp>
      <p:sp>
        <p:nvSpPr>
          <p:cNvPr id="49297" name="Text Box 145"/>
          <p:cNvSpPr txBox="1">
            <a:spLocks noChangeArrowheads="1"/>
          </p:cNvSpPr>
          <p:nvPr/>
        </p:nvSpPr>
        <p:spPr bwMode="auto">
          <a:xfrm>
            <a:off x="1373188" y="4935403"/>
            <a:ext cx="446288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600" b="1">
                <a:latin typeface="Calibri"/>
                <a:cs typeface="Calibri"/>
              </a:rPr>
              <a:t>SINH_VIÊN</a:t>
            </a:r>
            <a:r>
              <a:rPr lang="en-US" sz="1600">
                <a:latin typeface="Calibri"/>
                <a:cs typeface="Calibri"/>
              </a:rPr>
              <a:t>(</a:t>
            </a:r>
            <a:r>
              <a:rPr lang="en-US" sz="1600" u="sng">
                <a:latin typeface="Calibri"/>
                <a:cs typeface="Calibri"/>
              </a:rPr>
              <a:t>MÃ_SV</a:t>
            </a:r>
            <a:r>
              <a:rPr lang="en-US" sz="1600">
                <a:latin typeface="Calibri"/>
                <a:cs typeface="Calibri"/>
              </a:rPr>
              <a:t>, TÊN_SV, NGÀY_SINH, ĐỊA_CHỈ)</a:t>
            </a:r>
          </a:p>
          <a:p>
            <a:pPr algn="l" eaLnBrk="0" hangingPunct="0"/>
            <a:endParaRPr lang="en-US" sz="1600">
              <a:latin typeface="Calibri"/>
              <a:cs typeface="Calibri"/>
            </a:endParaRPr>
          </a:p>
          <a:p>
            <a:pPr algn="l" eaLnBrk="0" hangingPunct="0"/>
            <a:r>
              <a:rPr lang="en-US" sz="1600" b="1">
                <a:latin typeface="Calibri"/>
                <a:cs typeface="Calibri"/>
              </a:rPr>
              <a:t>MÔN_HỌC</a:t>
            </a:r>
            <a:r>
              <a:rPr lang="en-US" sz="1600">
                <a:latin typeface="Calibri"/>
                <a:cs typeface="Calibri"/>
              </a:rPr>
              <a:t>(</a:t>
            </a:r>
            <a:r>
              <a:rPr lang="en-US" sz="1600" u="sng">
                <a:latin typeface="Calibri"/>
                <a:cs typeface="Calibri"/>
              </a:rPr>
              <a:t>TÊN_MH</a:t>
            </a:r>
            <a:r>
              <a:rPr lang="en-US" sz="1600">
                <a:latin typeface="Calibri"/>
                <a:cs typeface="Calibri"/>
              </a:rPr>
              <a:t>, SỐ_HỌC_PHẦN)</a:t>
            </a:r>
          </a:p>
          <a:p>
            <a:pPr algn="l" eaLnBrk="0" hangingPunct="0"/>
            <a:endParaRPr lang="en-US" sz="1600">
              <a:latin typeface="Calibri"/>
              <a:cs typeface="Calibri"/>
            </a:endParaRPr>
          </a:p>
          <a:p>
            <a:pPr algn="l" eaLnBrk="0" hangingPunct="0"/>
            <a:r>
              <a:rPr lang="en-US" sz="1600" b="1">
                <a:latin typeface="Calibri"/>
                <a:cs typeface="Calibri"/>
              </a:rPr>
              <a:t>HỌC_KỲ</a:t>
            </a:r>
            <a:r>
              <a:rPr lang="en-US" sz="1600">
                <a:latin typeface="Calibri"/>
                <a:cs typeface="Calibri"/>
              </a:rPr>
              <a:t>(</a:t>
            </a:r>
            <a:r>
              <a:rPr lang="en-US" sz="1600" u="sng">
                <a:latin typeface="Calibri"/>
                <a:cs typeface="Calibri"/>
              </a:rPr>
              <a:t>HỌC_KỲ, NĂM</a:t>
            </a:r>
            <a:r>
              <a:rPr lang="en-US" sz="1600">
                <a:latin typeface="Calibri"/>
                <a:cs typeface="Calibri"/>
              </a:rPr>
              <a:t>, NGÀY_BĐ, NGÀY_KT)</a:t>
            </a:r>
          </a:p>
          <a:p>
            <a:pPr algn="l" eaLnBrk="0" hangingPunct="0"/>
            <a:endParaRPr lang="en-US" sz="1600">
              <a:latin typeface="Calibri"/>
              <a:cs typeface="Calibri"/>
            </a:endParaRPr>
          </a:p>
          <a:p>
            <a:pPr algn="l" eaLnBrk="0" hangingPunct="0"/>
            <a:r>
              <a:rPr lang="en-US" sz="1600" b="1">
                <a:latin typeface="Calibri"/>
                <a:cs typeface="Calibri"/>
              </a:rPr>
              <a:t>HỌC</a:t>
            </a:r>
            <a:r>
              <a:rPr lang="en-US" sz="1600">
                <a:latin typeface="Calibri"/>
                <a:cs typeface="Calibri"/>
              </a:rPr>
              <a:t>(</a:t>
            </a:r>
            <a:r>
              <a:rPr lang="en-US" sz="1600" u="sng">
                <a:latin typeface="Calibri"/>
                <a:cs typeface="Calibri"/>
              </a:rPr>
              <a:t>MÃ_SV, TÊN_MH, HỌC_KỲ, NĂM</a:t>
            </a:r>
            <a:r>
              <a:rPr lang="en-US" sz="1600">
                <a:latin typeface="Calibri"/>
                <a:cs typeface="Calibri"/>
              </a:rPr>
              <a:t>, ĐiỂM)</a:t>
            </a:r>
          </a:p>
        </p:txBody>
      </p:sp>
      <p:sp>
        <p:nvSpPr>
          <p:cNvPr id="49306" name="Freeform 154"/>
          <p:cNvSpPr>
            <a:spLocks/>
          </p:cNvSpPr>
          <p:nvPr/>
        </p:nvSpPr>
        <p:spPr bwMode="auto">
          <a:xfrm>
            <a:off x="990600" y="4630603"/>
            <a:ext cx="1905000" cy="2209800"/>
          </a:xfrm>
          <a:custGeom>
            <a:avLst/>
            <a:gdLst>
              <a:gd name="T0" fmla="*/ 816 w 1200"/>
              <a:gd name="T1" fmla="*/ 1296 h 1392"/>
              <a:gd name="T2" fmla="*/ 816 w 1200"/>
              <a:gd name="T3" fmla="*/ 1392 h 1392"/>
              <a:gd name="T4" fmla="*/ 0 w 1200"/>
              <a:gd name="T5" fmla="*/ 1392 h 1392"/>
              <a:gd name="T6" fmla="*/ 0 w 1200"/>
              <a:gd name="T7" fmla="*/ 0 h 1392"/>
              <a:gd name="T8" fmla="*/ 1200 w 1200"/>
              <a:gd name="T9" fmla="*/ 0 h 1392"/>
              <a:gd name="T10" fmla="*/ 1200 w 1200"/>
              <a:gd name="T11" fmla="*/ 192 h 1392"/>
            </a:gdLst>
            <a:ahLst/>
            <a:cxnLst>
              <a:cxn ang="0">
                <a:pos x="T0" y="T1"/>
              </a:cxn>
              <a:cxn ang="0">
                <a:pos x="T2" y="T3"/>
              </a:cxn>
              <a:cxn ang="0">
                <a:pos x="T4" y="T5"/>
              </a:cxn>
              <a:cxn ang="0">
                <a:pos x="T6" y="T7"/>
              </a:cxn>
              <a:cxn ang="0">
                <a:pos x="T8" y="T9"/>
              </a:cxn>
              <a:cxn ang="0">
                <a:pos x="T10" y="T11"/>
              </a:cxn>
            </a:cxnLst>
            <a:rect l="0" t="0" r="r" b="b"/>
            <a:pathLst>
              <a:path w="1200" h="1392">
                <a:moveTo>
                  <a:pt x="816" y="1296"/>
                </a:moveTo>
                <a:lnTo>
                  <a:pt x="816" y="1392"/>
                </a:lnTo>
                <a:lnTo>
                  <a:pt x="0" y="1392"/>
                </a:lnTo>
                <a:lnTo>
                  <a:pt x="0" y="0"/>
                </a:lnTo>
                <a:lnTo>
                  <a:pt x="1200" y="0"/>
                </a:lnTo>
                <a:lnTo>
                  <a:pt x="1200" y="192"/>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49307" name="Freeform 155"/>
          <p:cNvSpPr>
            <a:spLocks/>
          </p:cNvSpPr>
          <p:nvPr/>
        </p:nvSpPr>
        <p:spPr bwMode="auto">
          <a:xfrm>
            <a:off x="3124200" y="5697403"/>
            <a:ext cx="3505200" cy="1143000"/>
          </a:xfrm>
          <a:custGeom>
            <a:avLst/>
            <a:gdLst>
              <a:gd name="T0" fmla="*/ 0 w 2208"/>
              <a:gd name="T1" fmla="*/ 624 h 720"/>
              <a:gd name="T2" fmla="*/ 0 w 2208"/>
              <a:gd name="T3" fmla="*/ 720 h 720"/>
              <a:gd name="T4" fmla="*/ 2208 w 2208"/>
              <a:gd name="T5" fmla="*/ 720 h 720"/>
              <a:gd name="T6" fmla="*/ 2208 w 2208"/>
              <a:gd name="T7" fmla="*/ 48 h 720"/>
              <a:gd name="T8" fmla="*/ 48 w 2208"/>
              <a:gd name="T9" fmla="*/ 48 h 720"/>
              <a:gd name="T10" fmla="*/ 0 w 2208"/>
              <a:gd name="T11" fmla="*/ 0 h 720"/>
            </a:gdLst>
            <a:ahLst/>
            <a:cxnLst>
              <a:cxn ang="0">
                <a:pos x="T0" y="T1"/>
              </a:cxn>
              <a:cxn ang="0">
                <a:pos x="T2" y="T3"/>
              </a:cxn>
              <a:cxn ang="0">
                <a:pos x="T4" y="T5"/>
              </a:cxn>
              <a:cxn ang="0">
                <a:pos x="T6" y="T7"/>
              </a:cxn>
              <a:cxn ang="0">
                <a:pos x="T8" y="T9"/>
              </a:cxn>
              <a:cxn ang="0">
                <a:pos x="T10" y="T11"/>
              </a:cxn>
            </a:cxnLst>
            <a:rect l="0" t="0" r="r" b="b"/>
            <a:pathLst>
              <a:path w="2208" h="720">
                <a:moveTo>
                  <a:pt x="0" y="624"/>
                </a:moveTo>
                <a:lnTo>
                  <a:pt x="0" y="720"/>
                </a:lnTo>
                <a:lnTo>
                  <a:pt x="2208" y="720"/>
                </a:lnTo>
                <a:lnTo>
                  <a:pt x="2208" y="48"/>
                </a:lnTo>
                <a:lnTo>
                  <a:pt x="48" y="48"/>
                </a:lnTo>
                <a:lnTo>
                  <a:pt x="0" y="0"/>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49308" name="Line 156"/>
          <p:cNvSpPr>
            <a:spLocks noChangeShapeType="1"/>
          </p:cNvSpPr>
          <p:nvPr/>
        </p:nvSpPr>
        <p:spPr bwMode="auto">
          <a:xfrm>
            <a:off x="3733800" y="6700703"/>
            <a:ext cx="1295400" cy="0"/>
          </a:xfrm>
          <a:prstGeom prst="line">
            <a:avLst/>
          </a:prstGeom>
          <a:noFill/>
          <a:ln w="12700">
            <a:solidFill>
              <a:srgbClr val="003366"/>
            </a:solidFill>
            <a:prstDash val="dash"/>
            <a:round/>
            <a:headEnd/>
            <a:tailEnd/>
          </a:ln>
          <a:effectLst>
            <a:outerShdw blurRad="63500" dist="38099" dir="2700000" algn="ctr" rotWithShape="0">
              <a:srgbClr val="003366">
                <a:alpha val="50000"/>
              </a:srgbClr>
            </a:outerShdw>
          </a:effectLst>
          <a:extLst>
            <a:ext uri="{909E8E84-426E-40dd-AFC4-6F175D3DCCD1}">
              <a14:hiddenFill xmlns:a14="http://schemas.microsoft.com/office/drawing/2010/main">
                <a:noFill/>
              </a14:hiddenFill>
            </a:ext>
          </a:extLst>
        </p:spPr>
        <p:txBody>
          <a:bodyPr anchor="ctr"/>
          <a:lstStyle/>
          <a:p>
            <a:endParaRPr lang="en-US">
              <a:latin typeface="Calibri"/>
              <a:cs typeface="Calibri"/>
            </a:endParaRPr>
          </a:p>
        </p:txBody>
      </p:sp>
      <p:sp>
        <p:nvSpPr>
          <p:cNvPr id="49309" name="Freeform 157"/>
          <p:cNvSpPr>
            <a:spLocks/>
          </p:cNvSpPr>
          <p:nvPr/>
        </p:nvSpPr>
        <p:spPr bwMode="auto">
          <a:xfrm>
            <a:off x="3352800" y="6230803"/>
            <a:ext cx="3048000" cy="533400"/>
          </a:xfrm>
          <a:custGeom>
            <a:avLst/>
            <a:gdLst>
              <a:gd name="T0" fmla="*/ 672 w 1920"/>
              <a:gd name="T1" fmla="*/ 288 h 336"/>
              <a:gd name="T2" fmla="*/ 672 w 1920"/>
              <a:gd name="T3" fmla="*/ 336 h 336"/>
              <a:gd name="T4" fmla="*/ 1920 w 1920"/>
              <a:gd name="T5" fmla="*/ 336 h 336"/>
              <a:gd name="T6" fmla="*/ 1920 w 1920"/>
              <a:gd name="T7" fmla="*/ 48 h 336"/>
              <a:gd name="T8" fmla="*/ 96 w 1920"/>
              <a:gd name="T9" fmla="*/ 48 h 336"/>
              <a:gd name="T10" fmla="*/ 0 w 1920"/>
              <a:gd name="T11" fmla="*/ 0 h 336"/>
            </a:gdLst>
            <a:ahLst/>
            <a:cxnLst>
              <a:cxn ang="0">
                <a:pos x="T0" y="T1"/>
              </a:cxn>
              <a:cxn ang="0">
                <a:pos x="T2" y="T3"/>
              </a:cxn>
              <a:cxn ang="0">
                <a:pos x="T4" y="T5"/>
              </a:cxn>
              <a:cxn ang="0">
                <a:pos x="T6" y="T7"/>
              </a:cxn>
              <a:cxn ang="0">
                <a:pos x="T8" y="T9"/>
              </a:cxn>
              <a:cxn ang="0">
                <a:pos x="T10" y="T11"/>
              </a:cxn>
            </a:cxnLst>
            <a:rect l="0" t="0" r="r" b="b"/>
            <a:pathLst>
              <a:path w="1920" h="336">
                <a:moveTo>
                  <a:pt x="672" y="288"/>
                </a:moveTo>
                <a:lnTo>
                  <a:pt x="672" y="336"/>
                </a:lnTo>
                <a:lnTo>
                  <a:pt x="1920" y="336"/>
                </a:lnTo>
                <a:lnTo>
                  <a:pt x="1920" y="48"/>
                </a:lnTo>
                <a:lnTo>
                  <a:pt x="96" y="48"/>
                </a:lnTo>
                <a:lnTo>
                  <a:pt x="0" y="0"/>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42</a:t>
            </a:fld>
            <a:endParaRPr lang="en-US"/>
          </a:p>
        </p:txBody>
      </p:sp>
    </p:spTree>
    <p:extLst>
      <p:ext uri="{BB962C8B-B14F-4D97-AF65-F5344CB8AC3E}">
        <p14:creationId xmlns:p14="http://schemas.microsoft.com/office/powerpoint/2010/main" val="177648520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2" name="Rectangle 96"/>
          <p:cNvSpPr>
            <a:spLocks noGrp="1" noChangeArrowheads="1"/>
          </p:cNvSpPr>
          <p:nvPr>
            <p:ph type="title"/>
          </p:nvPr>
        </p:nvSpPr>
        <p:spPr/>
        <p:txBody>
          <a:bodyPr/>
          <a:lstStyle/>
          <a:p>
            <a:r>
              <a:rPr lang="en-US"/>
              <a:t>Thiết kế luận lý dữ liệu cấp thấp</a:t>
            </a:r>
          </a:p>
        </p:txBody>
      </p:sp>
      <p:sp>
        <p:nvSpPr>
          <p:cNvPr id="50273" name="Rectangle 97"/>
          <p:cNvSpPr>
            <a:spLocks noGrp="1" noChangeArrowheads="1"/>
          </p:cNvSpPr>
          <p:nvPr>
            <p:ph type="body" idx="1"/>
          </p:nvPr>
        </p:nvSpPr>
        <p:spPr/>
        <p:txBody>
          <a:bodyPr/>
          <a:lstStyle/>
          <a:p>
            <a:r>
              <a:rPr lang="en-US" dirty="0" err="1"/>
              <a:t>Chuyển</a:t>
            </a:r>
            <a:r>
              <a:rPr lang="en-US" dirty="0"/>
              <a:t> </a:t>
            </a:r>
            <a:r>
              <a:rPr lang="en-US" dirty="0" err="1"/>
              <a:t>đổi</a:t>
            </a:r>
            <a:r>
              <a:rPr lang="en-US" dirty="0"/>
              <a:t> </a:t>
            </a:r>
            <a:r>
              <a:rPr lang="en-US" dirty="0" err="1"/>
              <a:t>từ</a:t>
            </a:r>
            <a:r>
              <a:rPr lang="en-US" dirty="0"/>
              <a:t> </a:t>
            </a:r>
            <a:r>
              <a:rPr lang="en-US" dirty="0" err="1"/>
              <a:t>mô</a:t>
            </a:r>
            <a:r>
              <a:rPr lang="en-US" dirty="0"/>
              <a:t> </a:t>
            </a:r>
            <a:r>
              <a:rPr lang="en-US" dirty="0" err="1"/>
              <a:t>hình</a:t>
            </a:r>
            <a:r>
              <a:rPr lang="en-US" dirty="0"/>
              <a:t> TTKH </a:t>
            </a:r>
            <a:r>
              <a:rPr lang="en-US" dirty="0">
                <a:sym typeface="Wingdings" charset="0"/>
              </a:rPr>
              <a:t> </a:t>
            </a:r>
            <a:r>
              <a:rPr lang="en-US" dirty="0" err="1">
                <a:sym typeface="Wingdings" charset="0"/>
              </a:rPr>
              <a:t>mô</a:t>
            </a:r>
            <a:r>
              <a:rPr lang="en-US" dirty="0">
                <a:sym typeface="Wingdings" charset="0"/>
              </a:rPr>
              <a:t> </a:t>
            </a:r>
            <a:r>
              <a:rPr lang="en-US" dirty="0" err="1">
                <a:sym typeface="Wingdings" charset="0"/>
              </a:rPr>
              <a:t>hình</a:t>
            </a:r>
            <a:r>
              <a:rPr lang="en-US" dirty="0">
                <a:sym typeface="Wingdings" charset="0"/>
              </a:rPr>
              <a:t> </a:t>
            </a:r>
            <a:r>
              <a:rPr lang="en-US" dirty="0" err="1">
                <a:sym typeface="Wingdings" charset="0"/>
              </a:rPr>
              <a:t>Quan</a:t>
            </a:r>
            <a:r>
              <a:rPr lang="en-US" dirty="0">
                <a:sym typeface="Wingdings" charset="0"/>
              </a:rPr>
              <a:t> </a:t>
            </a:r>
            <a:r>
              <a:rPr lang="en-US" dirty="0" err="1">
                <a:sym typeface="Wingdings" charset="0"/>
              </a:rPr>
              <a:t>hệ</a:t>
            </a:r>
            <a:endParaRPr lang="en-US" dirty="0"/>
          </a:p>
          <a:p>
            <a:pPr lvl="1"/>
            <a:r>
              <a:rPr lang="en-US" dirty="0" err="1"/>
              <a:t>Chuyển</a:t>
            </a:r>
            <a:r>
              <a:rPr lang="en-US" dirty="0"/>
              <a:t> </a:t>
            </a:r>
            <a:r>
              <a:rPr lang="en-US" dirty="0" err="1"/>
              <a:t>đổi</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a:p>
            <a:pPr lvl="1"/>
            <a:endParaRPr lang="en-US" dirty="0"/>
          </a:p>
          <a:p>
            <a:pPr lvl="2"/>
            <a:endParaRPr lang="en-US" dirty="0">
              <a:sym typeface="Wingdings" charset="0"/>
            </a:endParaRPr>
          </a:p>
          <a:p>
            <a:pPr lvl="2"/>
            <a:endParaRPr lang="en-US" dirty="0"/>
          </a:p>
        </p:txBody>
      </p:sp>
      <p:grpSp>
        <p:nvGrpSpPr>
          <p:cNvPr id="2" name="Group 1"/>
          <p:cNvGrpSpPr/>
          <p:nvPr/>
        </p:nvGrpSpPr>
        <p:grpSpPr>
          <a:xfrm>
            <a:off x="1917700" y="3159125"/>
            <a:ext cx="5183188" cy="1836738"/>
            <a:chOff x="1917700" y="3159125"/>
            <a:chExt cx="5183188" cy="1836738"/>
          </a:xfrm>
        </p:grpSpPr>
        <p:sp>
          <p:nvSpPr>
            <p:cNvPr id="50247" name="Rectangle 71"/>
            <p:cNvSpPr>
              <a:spLocks noChangeArrowheads="1"/>
            </p:cNvSpPr>
            <p:nvPr/>
          </p:nvSpPr>
          <p:spPr bwMode="auto">
            <a:xfrm>
              <a:off x="1917700" y="3300413"/>
              <a:ext cx="565150" cy="423862"/>
            </a:xfrm>
            <a:prstGeom prst="rect">
              <a:avLst/>
            </a:prstGeom>
            <a:solidFill>
              <a:srgbClr val="FF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eaLnBrk="0" hangingPunct="0"/>
              <a:r>
                <a:rPr lang="en-US" sz="1800">
                  <a:latin typeface="Calibri"/>
                  <a:cs typeface="Calibri"/>
                </a:rPr>
                <a:t>E1</a:t>
              </a:r>
            </a:p>
          </p:txBody>
        </p:sp>
        <p:sp>
          <p:nvSpPr>
            <p:cNvPr id="50248" name="Rectangle 72"/>
            <p:cNvSpPr>
              <a:spLocks noChangeArrowheads="1"/>
            </p:cNvSpPr>
            <p:nvPr/>
          </p:nvSpPr>
          <p:spPr bwMode="auto">
            <a:xfrm>
              <a:off x="5591175" y="3300413"/>
              <a:ext cx="565150" cy="423862"/>
            </a:xfrm>
            <a:prstGeom prst="rect">
              <a:avLst/>
            </a:prstGeom>
            <a:solidFill>
              <a:srgbClr val="FF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eaLnBrk="0" hangingPunct="0"/>
              <a:r>
                <a:rPr lang="en-US" sz="1800">
                  <a:latin typeface="Calibri"/>
                  <a:cs typeface="Calibri"/>
                </a:rPr>
                <a:t>E2</a:t>
              </a:r>
            </a:p>
          </p:txBody>
        </p:sp>
        <p:sp>
          <p:nvSpPr>
            <p:cNvPr id="50249" name="AutoShape 73"/>
            <p:cNvSpPr>
              <a:spLocks noChangeArrowheads="1"/>
            </p:cNvSpPr>
            <p:nvPr/>
          </p:nvSpPr>
          <p:spPr bwMode="auto">
            <a:xfrm>
              <a:off x="3613150" y="3441700"/>
              <a:ext cx="706438" cy="354013"/>
            </a:xfrm>
            <a:prstGeom prst="diamond">
              <a:avLst/>
            </a:prstGeom>
            <a:noFill/>
            <a:ln w="28575">
              <a:solidFill>
                <a:srgbClr val="0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800">
                  <a:latin typeface="Calibri"/>
                  <a:cs typeface="Calibri"/>
                </a:rPr>
                <a:t>R1</a:t>
              </a:r>
            </a:p>
          </p:txBody>
        </p:sp>
        <p:sp>
          <p:nvSpPr>
            <p:cNvPr id="50250" name="AutoShape 74"/>
            <p:cNvSpPr>
              <a:spLocks noChangeArrowheads="1"/>
            </p:cNvSpPr>
            <p:nvPr/>
          </p:nvSpPr>
          <p:spPr bwMode="auto">
            <a:xfrm>
              <a:off x="3895725" y="4572000"/>
              <a:ext cx="706438" cy="354013"/>
            </a:xfrm>
            <a:prstGeom prst="diamond">
              <a:avLst/>
            </a:prstGeom>
            <a:noFill/>
            <a:ln w="28575">
              <a:solidFill>
                <a:srgbClr val="008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eaLnBrk="0" hangingPunct="0"/>
              <a:r>
                <a:rPr lang="en-US" sz="1800" dirty="0">
                  <a:latin typeface="Calibri"/>
                  <a:cs typeface="Calibri"/>
                </a:rPr>
                <a:t>R2</a:t>
              </a:r>
            </a:p>
          </p:txBody>
        </p:sp>
        <p:sp>
          <p:nvSpPr>
            <p:cNvPr id="50251" name="Rectangle 75"/>
            <p:cNvSpPr>
              <a:spLocks noChangeArrowheads="1"/>
            </p:cNvSpPr>
            <p:nvPr/>
          </p:nvSpPr>
          <p:spPr bwMode="auto">
            <a:xfrm>
              <a:off x="5591175" y="4572000"/>
              <a:ext cx="565150" cy="423863"/>
            </a:xfrm>
            <a:prstGeom prst="rect">
              <a:avLst/>
            </a:prstGeom>
            <a:solidFill>
              <a:srgbClr val="FF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eaLnBrk="0" hangingPunct="0"/>
              <a:r>
                <a:rPr lang="en-US" sz="1800">
                  <a:latin typeface="Calibri"/>
                  <a:cs typeface="Calibri"/>
                </a:rPr>
                <a:t>E3</a:t>
              </a:r>
            </a:p>
          </p:txBody>
        </p:sp>
        <p:sp>
          <p:nvSpPr>
            <p:cNvPr id="50252" name="Line 76"/>
            <p:cNvSpPr>
              <a:spLocks noChangeShapeType="1"/>
            </p:cNvSpPr>
            <p:nvPr/>
          </p:nvSpPr>
          <p:spPr bwMode="auto">
            <a:xfrm>
              <a:off x="2482850" y="3606800"/>
              <a:ext cx="11303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50253" name="Line 77"/>
            <p:cNvSpPr>
              <a:spLocks noChangeShapeType="1"/>
            </p:cNvSpPr>
            <p:nvPr/>
          </p:nvSpPr>
          <p:spPr bwMode="auto">
            <a:xfrm>
              <a:off x="4319588" y="3617913"/>
              <a:ext cx="1271587"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50254" name="Line 78"/>
            <p:cNvSpPr>
              <a:spLocks noChangeShapeType="1"/>
            </p:cNvSpPr>
            <p:nvPr/>
          </p:nvSpPr>
          <p:spPr bwMode="auto">
            <a:xfrm>
              <a:off x="3906838" y="3759200"/>
              <a:ext cx="282575" cy="8477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50255" name="Line 79"/>
            <p:cNvSpPr>
              <a:spLocks noChangeShapeType="1"/>
            </p:cNvSpPr>
            <p:nvPr/>
          </p:nvSpPr>
          <p:spPr bwMode="auto">
            <a:xfrm>
              <a:off x="4602163" y="4748213"/>
              <a:ext cx="989012"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lang="en-US">
                <a:latin typeface="Calibri"/>
                <a:cs typeface="Calibri"/>
              </a:endParaRPr>
            </a:p>
          </p:txBody>
        </p:sp>
        <p:sp>
          <p:nvSpPr>
            <p:cNvPr id="50256" name="Freeform 80"/>
            <p:cNvSpPr>
              <a:spLocks/>
            </p:cNvSpPr>
            <p:nvPr/>
          </p:nvSpPr>
          <p:spPr bwMode="auto">
            <a:xfrm>
              <a:off x="3895725" y="4265613"/>
              <a:ext cx="423863" cy="165100"/>
            </a:xfrm>
            <a:custGeom>
              <a:avLst/>
              <a:gdLst>
                <a:gd name="T0" fmla="*/ 0 w 540"/>
                <a:gd name="T1" fmla="*/ 210 h 210"/>
                <a:gd name="T2" fmla="*/ 180 w 540"/>
                <a:gd name="T3" fmla="*/ 30 h 210"/>
                <a:gd name="T4" fmla="*/ 540 w 540"/>
                <a:gd name="T5" fmla="*/ 30 h 210"/>
              </a:gdLst>
              <a:ahLst/>
              <a:cxnLst>
                <a:cxn ang="0">
                  <a:pos x="T0" y="T1"/>
                </a:cxn>
                <a:cxn ang="0">
                  <a:pos x="T2" y="T3"/>
                </a:cxn>
                <a:cxn ang="0">
                  <a:pos x="T4" y="T5"/>
                </a:cxn>
              </a:cxnLst>
              <a:rect l="0" t="0" r="r" b="b"/>
              <a:pathLst>
                <a:path w="540" h="210">
                  <a:moveTo>
                    <a:pt x="0" y="210"/>
                  </a:moveTo>
                  <a:cubicBezTo>
                    <a:pt x="45" y="135"/>
                    <a:pt x="90" y="60"/>
                    <a:pt x="180" y="30"/>
                  </a:cubicBezTo>
                  <a:cubicBezTo>
                    <a:pt x="270" y="0"/>
                    <a:pt x="405" y="15"/>
                    <a:pt x="540" y="30"/>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anchor="ctr"/>
            <a:lstStyle/>
            <a:p>
              <a:pPr algn="ctr"/>
              <a:endParaRPr lang="en-US">
                <a:latin typeface="Calibri"/>
                <a:cs typeface="Calibri"/>
              </a:endParaRPr>
            </a:p>
          </p:txBody>
        </p:sp>
        <p:grpSp>
          <p:nvGrpSpPr>
            <p:cNvPr id="50257" name="Group 81"/>
            <p:cNvGrpSpPr>
              <a:grpSpLocks/>
            </p:cNvGrpSpPr>
            <p:nvPr/>
          </p:nvGrpSpPr>
          <p:grpSpPr bwMode="auto">
            <a:xfrm>
              <a:off x="2466975" y="3235325"/>
              <a:ext cx="538163" cy="125413"/>
              <a:chOff x="9000" y="9829"/>
              <a:chExt cx="736" cy="178"/>
            </a:xfrm>
          </p:grpSpPr>
          <p:sp>
            <p:nvSpPr>
              <p:cNvPr id="50258" name="Line 8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50259" name="Oval 83"/>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50260" name="Text Box 84"/>
            <p:cNvSpPr txBox="1">
              <a:spLocks noChangeArrowheads="1"/>
            </p:cNvSpPr>
            <p:nvPr/>
          </p:nvSpPr>
          <p:spPr bwMode="auto">
            <a:xfrm>
              <a:off x="3000375" y="31591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A</a:t>
              </a:r>
            </a:p>
          </p:txBody>
        </p:sp>
        <p:grpSp>
          <p:nvGrpSpPr>
            <p:cNvPr id="50261" name="Group 85"/>
            <p:cNvGrpSpPr>
              <a:grpSpLocks/>
            </p:cNvGrpSpPr>
            <p:nvPr/>
          </p:nvGrpSpPr>
          <p:grpSpPr bwMode="auto">
            <a:xfrm>
              <a:off x="6138863" y="3311525"/>
              <a:ext cx="538162" cy="125413"/>
              <a:chOff x="9000" y="9829"/>
              <a:chExt cx="736" cy="178"/>
            </a:xfrm>
          </p:grpSpPr>
          <p:sp>
            <p:nvSpPr>
              <p:cNvPr id="50262" name="Line 8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50263" name="Oval 87"/>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50264" name="Text Box 88"/>
            <p:cNvSpPr txBox="1">
              <a:spLocks noChangeArrowheads="1"/>
            </p:cNvSpPr>
            <p:nvPr/>
          </p:nvSpPr>
          <p:spPr bwMode="auto">
            <a:xfrm>
              <a:off x="6672263" y="32353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B</a:t>
              </a:r>
            </a:p>
          </p:txBody>
        </p:sp>
        <p:grpSp>
          <p:nvGrpSpPr>
            <p:cNvPr id="50265" name="Group 89"/>
            <p:cNvGrpSpPr>
              <a:grpSpLocks/>
            </p:cNvGrpSpPr>
            <p:nvPr/>
          </p:nvGrpSpPr>
          <p:grpSpPr bwMode="auto">
            <a:xfrm>
              <a:off x="6186488" y="4606925"/>
              <a:ext cx="538162" cy="125413"/>
              <a:chOff x="9000" y="9829"/>
              <a:chExt cx="736" cy="178"/>
            </a:xfrm>
          </p:grpSpPr>
          <p:sp>
            <p:nvSpPr>
              <p:cNvPr id="50266" name="Line 9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en-US">
                  <a:latin typeface="Calibri"/>
                  <a:cs typeface="Calibri"/>
                </a:endParaRPr>
              </a:p>
            </p:txBody>
          </p:sp>
          <p:sp>
            <p:nvSpPr>
              <p:cNvPr id="50267" name="Oval 91"/>
              <p:cNvSpPr>
                <a:spLocks noChangeArrowheads="1"/>
              </p:cNvSpPr>
              <p:nvPr/>
            </p:nvSpPr>
            <p:spPr bwMode="auto">
              <a:xfrm>
                <a:off x="9556" y="9829"/>
                <a:ext cx="180" cy="178"/>
              </a:xfrm>
              <a:prstGeom prst="ellipse">
                <a:avLst/>
              </a:prstGeom>
              <a:solidFill>
                <a:schemeClr val="bg2"/>
              </a:solidFill>
              <a:ln w="9525">
                <a:solidFill>
                  <a:srgbClr val="000000"/>
                </a:solidFill>
                <a:round/>
                <a:headEnd/>
                <a:tailEnd/>
              </a:ln>
            </p:spPr>
            <p:txBody>
              <a:bodyPr anchor="ctr"/>
              <a:lstStyle/>
              <a:p>
                <a:pPr algn="ctr"/>
                <a:endParaRPr lang="en-US">
                  <a:latin typeface="Calibri"/>
                  <a:cs typeface="Calibri"/>
                </a:endParaRPr>
              </a:p>
            </p:txBody>
          </p:sp>
        </p:grpSp>
        <p:sp>
          <p:nvSpPr>
            <p:cNvPr id="50268" name="Text Box 92"/>
            <p:cNvSpPr txBox="1">
              <a:spLocks noChangeArrowheads="1"/>
            </p:cNvSpPr>
            <p:nvPr/>
          </p:nvSpPr>
          <p:spPr bwMode="auto">
            <a:xfrm>
              <a:off x="6719888" y="45307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a:latin typeface="Calibri"/>
                  <a:cs typeface="Calibri"/>
                </a:rPr>
                <a:t>C</a:t>
              </a:r>
            </a:p>
          </p:txBody>
        </p:sp>
      </p:grpSp>
      <p:grpSp>
        <p:nvGrpSpPr>
          <p:cNvPr id="50271" name="Group 95"/>
          <p:cNvGrpSpPr>
            <a:grpSpLocks/>
          </p:cNvGrpSpPr>
          <p:nvPr/>
        </p:nvGrpSpPr>
        <p:grpSpPr bwMode="auto">
          <a:xfrm>
            <a:off x="3305174" y="5562600"/>
            <a:ext cx="1403350" cy="1016000"/>
            <a:chOff x="2112" y="3072"/>
            <a:chExt cx="884" cy="640"/>
          </a:xfrm>
        </p:grpSpPr>
        <p:sp>
          <p:nvSpPr>
            <p:cNvPr id="50269" name="Text Box 93"/>
            <p:cNvSpPr txBox="1">
              <a:spLocks noChangeArrowheads="1"/>
            </p:cNvSpPr>
            <p:nvPr/>
          </p:nvSpPr>
          <p:spPr bwMode="auto">
            <a:xfrm>
              <a:off x="2112" y="3072"/>
              <a:ext cx="88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latin typeface="Calibri"/>
                  <a:cs typeface="Calibri"/>
                </a:rPr>
                <a:t>R1(</a:t>
              </a:r>
              <a:r>
                <a:rPr lang="en-US" sz="2000" u="sng">
                  <a:latin typeface="Calibri"/>
                  <a:cs typeface="Calibri"/>
                </a:rPr>
                <a:t>A,B</a:t>
              </a:r>
              <a:r>
                <a:rPr lang="en-US" sz="2000">
                  <a:latin typeface="Calibri"/>
                  <a:cs typeface="Calibri"/>
                </a:rPr>
                <a:t>,…)</a:t>
              </a:r>
            </a:p>
            <a:p>
              <a:pPr algn="ctr" eaLnBrk="0" hangingPunct="0"/>
              <a:endParaRPr lang="en-US" sz="2000">
                <a:latin typeface="Calibri"/>
                <a:cs typeface="Calibri"/>
              </a:endParaRPr>
            </a:p>
            <a:p>
              <a:pPr algn="ctr" eaLnBrk="0" hangingPunct="0"/>
              <a:r>
                <a:rPr lang="en-US" sz="2000">
                  <a:latin typeface="Calibri"/>
                  <a:cs typeface="Calibri"/>
                </a:rPr>
                <a:t>R2(</a:t>
              </a:r>
              <a:r>
                <a:rPr lang="en-US" sz="2000" u="sng">
                  <a:latin typeface="Calibri"/>
                  <a:cs typeface="Calibri"/>
                </a:rPr>
                <a:t>A,B,C</a:t>
              </a:r>
              <a:r>
                <a:rPr lang="en-US" sz="2000">
                  <a:latin typeface="Calibri"/>
                  <a:cs typeface="Calibri"/>
                </a:rPr>
                <a:t>,…)</a:t>
              </a:r>
            </a:p>
          </p:txBody>
        </p:sp>
        <p:sp>
          <p:nvSpPr>
            <p:cNvPr id="50270" name="Line 94"/>
            <p:cNvSpPr>
              <a:spLocks noChangeShapeType="1"/>
            </p:cNvSpPr>
            <p:nvPr/>
          </p:nvSpPr>
          <p:spPr bwMode="auto">
            <a:xfrm flipV="1">
              <a:off x="2544" y="3312"/>
              <a:ext cx="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43</a:t>
            </a:fld>
            <a:endParaRPr lang="en-US"/>
          </a:p>
        </p:txBody>
      </p:sp>
    </p:spTree>
    <p:extLst>
      <p:ext uri="{BB962C8B-B14F-4D97-AF65-F5344CB8AC3E}">
        <p14:creationId xmlns:p14="http://schemas.microsoft.com/office/powerpoint/2010/main" val="3648598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271"/>
                                        </p:tgtEl>
                                        <p:attrNameLst>
                                          <p:attrName>style.visibility</p:attrName>
                                        </p:attrNameLst>
                                      </p:cBhvr>
                                      <p:to>
                                        <p:strVal val="visible"/>
                                      </p:to>
                                    </p:set>
                                    <p:anim calcmode="lin" valueType="num">
                                      <p:cBhvr additive="base">
                                        <p:cTn id="7" dur="500" fill="hold"/>
                                        <p:tgtEl>
                                          <p:spTgt spid="50271"/>
                                        </p:tgtEl>
                                        <p:attrNameLst>
                                          <p:attrName>ppt_x</p:attrName>
                                        </p:attrNameLst>
                                      </p:cBhvr>
                                      <p:tavLst>
                                        <p:tav tm="0">
                                          <p:val>
                                            <p:strVal val="#ppt_x"/>
                                          </p:val>
                                        </p:tav>
                                        <p:tav tm="100000">
                                          <p:val>
                                            <p:strVal val="#ppt_x"/>
                                          </p:val>
                                        </p:tav>
                                      </p:tavLst>
                                    </p:anim>
                                    <p:anim calcmode="lin" valueType="num">
                                      <p:cBhvr additive="base">
                                        <p:cTn id="8" dur="500" fill="hold"/>
                                        <p:tgtEl>
                                          <p:spTgt spid="50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luận lý dữ liệu cấp thấp</a:t>
            </a:r>
          </a:p>
        </p:txBody>
      </p:sp>
      <p:sp>
        <p:nvSpPr>
          <p:cNvPr id="3" name="Content Placeholder 2"/>
          <p:cNvSpPr>
            <a:spLocks noGrp="1"/>
          </p:cNvSpPr>
          <p:nvPr>
            <p:ph idx="1"/>
          </p:nvPr>
        </p:nvSpPr>
        <p:spPr/>
        <p:txBody>
          <a:bodyPr/>
          <a:lstStyle/>
          <a:p>
            <a:r>
              <a:rPr lang="en-US"/>
              <a:t>Chuyển mô hình TTKH </a:t>
            </a:r>
            <a:r>
              <a:rPr lang="en-US">
                <a:sym typeface="Wingdings" charset="0"/>
              </a:rPr>
              <a:t> mô hình Quan hệ</a:t>
            </a:r>
            <a:endParaRPr lang="en-US"/>
          </a:p>
          <a:p>
            <a:pPr lvl="1"/>
            <a:r>
              <a:rPr lang="en-US"/>
              <a:t>Chuyển đổi mối kết hợp mở rộng – ví dụ:</a:t>
            </a:r>
          </a:p>
          <a:p>
            <a:endParaRPr lang="en-US"/>
          </a:p>
        </p:txBody>
      </p:sp>
      <p:sp>
        <p:nvSpPr>
          <p:cNvPr id="4" name="Footer Placeholder 3"/>
          <p:cNvSpPr>
            <a:spLocks noGrp="1"/>
          </p:cNvSpPr>
          <p:nvPr>
            <p:ph type="ftr" sz="quarter" idx="11"/>
          </p:nvPr>
        </p:nvSpPr>
        <p:spPr/>
        <p:txBody>
          <a:bodyPr/>
          <a:lstStyle/>
          <a:p>
            <a:r>
              <a:rPr lang="vi-VN" smtClean="0"/>
              <a:t>Chương 2 : Thiết kế Dữ liệu</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44</a:t>
            </a:fld>
            <a:endParaRPr lang="en-US"/>
          </a:p>
        </p:txBody>
      </p:sp>
      <p:grpSp>
        <p:nvGrpSpPr>
          <p:cNvPr id="6" name="Group 161"/>
          <p:cNvGrpSpPr>
            <a:grpSpLocks/>
          </p:cNvGrpSpPr>
          <p:nvPr/>
        </p:nvGrpSpPr>
        <p:grpSpPr bwMode="auto">
          <a:xfrm>
            <a:off x="430934" y="2342794"/>
            <a:ext cx="8382000" cy="4406900"/>
            <a:chOff x="76200" y="1447800"/>
            <a:chExt cx="8778875" cy="4406900"/>
          </a:xfrm>
        </p:grpSpPr>
        <p:sp>
          <p:nvSpPr>
            <p:cNvPr id="7" name="AutoShape 7"/>
            <p:cNvSpPr>
              <a:spLocks noChangeArrowheads="1"/>
            </p:cNvSpPr>
            <p:nvPr/>
          </p:nvSpPr>
          <p:spPr bwMode="auto">
            <a:xfrm>
              <a:off x="3976862" y="2732088"/>
              <a:ext cx="1076325" cy="709613"/>
            </a:xfrm>
            <a:prstGeom prst="diamond">
              <a:avLst/>
            </a:prstGeom>
            <a:solidFill>
              <a:schemeClr val="accent5"/>
            </a:solidFill>
            <a:ln w="25400">
              <a:solidFill>
                <a:schemeClr val="tx2"/>
              </a:solidFill>
              <a:miter lim="800000"/>
              <a:headEnd/>
              <a:tailEnd/>
            </a:ln>
          </p:spPr>
          <p:txBody>
            <a:bodyPr lIns="0" tIns="0" rIns="0" bIns="0"/>
            <a:lstStyle/>
            <a:p>
              <a:pPr algn="ctr"/>
              <a:r>
                <a:rPr lang="en-US" sz="1400" b="1">
                  <a:solidFill>
                    <a:srgbClr val="5B125A"/>
                  </a:solidFill>
                  <a:latin typeface="Tahoma" charset="0"/>
                  <a:cs typeface="Tahoma" charset="0"/>
                </a:rPr>
                <a:t>MỞ MH</a:t>
              </a:r>
            </a:p>
          </p:txBody>
        </p:sp>
        <p:sp>
          <p:nvSpPr>
            <p:cNvPr id="8" name="Line 12"/>
            <p:cNvSpPr>
              <a:spLocks noChangeShapeType="1"/>
            </p:cNvSpPr>
            <p:nvPr/>
          </p:nvSpPr>
          <p:spPr bwMode="auto">
            <a:xfrm>
              <a:off x="2514600" y="2133600"/>
              <a:ext cx="1628775" cy="8350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9" name="Line 13"/>
            <p:cNvSpPr>
              <a:spLocks noChangeShapeType="1"/>
            </p:cNvSpPr>
            <p:nvPr/>
          </p:nvSpPr>
          <p:spPr bwMode="auto">
            <a:xfrm flipH="1">
              <a:off x="3221038" y="3192463"/>
              <a:ext cx="922338" cy="4254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10" name="Line 14"/>
            <p:cNvSpPr>
              <a:spLocks noChangeShapeType="1"/>
            </p:cNvSpPr>
            <p:nvPr/>
          </p:nvSpPr>
          <p:spPr bwMode="auto">
            <a:xfrm>
              <a:off x="4800601" y="3276600"/>
              <a:ext cx="1295399" cy="1295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11" name="Text Box 81"/>
            <p:cNvSpPr txBox="1">
              <a:spLocks noChangeArrowheads="1"/>
            </p:cNvSpPr>
            <p:nvPr/>
          </p:nvSpPr>
          <p:spPr bwMode="auto">
            <a:xfrm>
              <a:off x="3429000" y="23622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12" name="Text Box 82"/>
            <p:cNvSpPr txBox="1">
              <a:spLocks noChangeArrowheads="1"/>
            </p:cNvSpPr>
            <p:nvPr/>
          </p:nvSpPr>
          <p:spPr bwMode="auto">
            <a:xfrm>
              <a:off x="3381375" y="3581400"/>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13" name="Text Box 83"/>
            <p:cNvSpPr txBox="1">
              <a:spLocks noChangeArrowheads="1"/>
            </p:cNvSpPr>
            <p:nvPr/>
          </p:nvSpPr>
          <p:spPr bwMode="auto">
            <a:xfrm>
              <a:off x="5486400" y="3733800"/>
              <a:ext cx="4603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14" name="Text Box 84"/>
            <p:cNvSpPr txBox="1">
              <a:spLocks noChangeArrowheads="1"/>
            </p:cNvSpPr>
            <p:nvPr/>
          </p:nvSpPr>
          <p:spPr bwMode="auto">
            <a:xfrm>
              <a:off x="6477000" y="20574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15" name="AutoShape 15"/>
            <p:cNvSpPr>
              <a:spLocks noChangeArrowheads="1"/>
            </p:cNvSpPr>
            <p:nvPr/>
          </p:nvSpPr>
          <p:spPr bwMode="auto">
            <a:xfrm>
              <a:off x="5834063" y="2589213"/>
              <a:ext cx="1076325" cy="709613"/>
            </a:xfrm>
            <a:prstGeom prst="diamond">
              <a:avLst/>
            </a:prstGeom>
            <a:solidFill>
              <a:srgbClr val="839C41"/>
            </a:solidFill>
            <a:ln w="25400">
              <a:solidFill>
                <a:schemeClr val="tx2"/>
              </a:solidFill>
              <a:miter lim="800000"/>
              <a:headEnd/>
              <a:tailEnd/>
            </a:ln>
            <a:extLst/>
          </p:spPr>
          <p:txBody>
            <a:bodyPr lIns="0" tIns="0" rIns="0" bIns="0"/>
            <a:lstStyle/>
            <a:p>
              <a:pPr algn="ctr"/>
              <a:r>
                <a:rPr lang="en-US" sz="1400" b="1">
                  <a:solidFill>
                    <a:srgbClr val="5B125A"/>
                  </a:solidFill>
                  <a:latin typeface="Tahoma" charset="0"/>
                  <a:cs typeface="Tahoma" charset="0"/>
                </a:rPr>
                <a:t>ĐĂNG KÝ</a:t>
              </a:r>
            </a:p>
          </p:txBody>
        </p:sp>
        <p:sp>
          <p:nvSpPr>
            <p:cNvPr id="16" name="Line 16"/>
            <p:cNvSpPr>
              <a:spLocks noChangeShapeType="1"/>
            </p:cNvSpPr>
            <p:nvPr/>
          </p:nvSpPr>
          <p:spPr bwMode="auto">
            <a:xfrm flipV="1">
              <a:off x="5065713" y="2944813"/>
              <a:ext cx="768350" cy="1412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17" name="Freeform 18"/>
            <p:cNvSpPr>
              <a:spLocks/>
            </p:cNvSpPr>
            <p:nvPr/>
          </p:nvSpPr>
          <p:spPr bwMode="auto">
            <a:xfrm>
              <a:off x="5526088" y="2732088"/>
              <a:ext cx="153988" cy="425450"/>
            </a:xfrm>
            <a:custGeom>
              <a:avLst/>
              <a:gdLst>
                <a:gd name="T0" fmla="*/ 2147483647 w 180"/>
                <a:gd name="T1" fmla="*/ 0 h 540"/>
                <a:gd name="T2" fmla="*/ 0 w 180"/>
                <a:gd name="T3" fmla="*/ 2147483647 h 540"/>
                <a:gd name="T4" fmla="*/ 2147483647 w 180"/>
                <a:gd name="T5" fmla="*/ 2147483647 h 540"/>
                <a:gd name="T6" fmla="*/ 0 60000 65536"/>
                <a:gd name="T7" fmla="*/ 0 60000 65536"/>
                <a:gd name="T8" fmla="*/ 0 60000 65536"/>
                <a:gd name="T9" fmla="*/ 0 w 180"/>
                <a:gd name="T10" fmla="*/ 0 h 540"/>
                <a:gd name="T11" fmla="*/ 180 w 180"/>
                <a:gd name="T12" fmla="*/ 540 h 540"/>
              </a:gdLst>
              <a:ahLst/>
              <a:cxnLst>
                <a:cxn ang="T6">
                  <a:pos x="T0" y="T1"/>
                </a:cxn>
                <a:cxn ang="T7">
                  <a:pos x="T2" y="T3"/>
                </a:cxn>
                <a:cxn ang="T8">
                  <a:pos x="T4" y="T5"/>
                </a:cxn>
              </a:cxnLst>
              <a:rect l="T9" t="T10" r="T11" b="T12"/>
              <a:pathLst>
                <a:path w="180" h="540">
                  <a:moveTo>
                    <a:pt x="180" y="0"/>
                  </a:moveTo>
                  <a:cubicBezTo>
                    <a:pt x="90" y="135"/>
                    <a:pt x="0" y="270"/>
                    <a:pt x="0" y="360"/>
                  </a:cubicBezTo>
                  <a:cubicBezTo>
                    <a:pt x="0" y="450"/>
                    <a:pt x="90" y="495"/>
                    <a:pt x="180" y="54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sp>
          <p:nvSpPr>
            <p:cNvPr id="18" name="Text Box 61"/>
            <p:cNvSpPr txBox="1">
              <a:spLocks noChangeArrowheads="1"/>
            </p:cNvSpPr>
            <p:nvPr/>
          </p:nvSpPr>
          <p:spPr bwMode="auto">
            <a:xfrm>
              <a:off x="7391400" y="3048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Điểm</a:t>
              </a:r>
            </a:p>
          </p:txBody>
        </p:sp>
        <p:sp>
          <p:nvSpPr>
            <p:cNvPr id="19" name="Text Box 85"/>
            <p:cNvSpPr txBox="1">
              <a:spLocks noChangeArrowheads="1"/>
            </p:cNvSpPr>
            <p:nvPr/>
          </p:nvSpPr>
          <p:spPr bwMode="auto">
            <a:xfrm>
              <a:off x="5029200" y="2732088"/>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20" name="AutoShape 19"/>
            <p:cNvSpPr>
              <a:spLocks noChangeArrowheads="1"/>
            </p:cNvSpPr>
            <p:nvPr/>
          </p:nvSpPr>
          <p:spPr bwMode="auto">
            <a:xfrm>
              <a:off x="4003192" y="5003800"/>
              <a:ext cx="1462571" cy="85090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PHÂN CÔNG</a:t>
              </a:r>
            </a:p>
          </p:txBody>
        </p:sp>
        <p:sp>
          <p:nvSpPr>
            <p:cNvPr id="21" name="Line 20"/>
            <p:cNvSpPr>
              <a:spLocks noChangeShapeType="1"/>
            </p:cNvSpPr>
            <p:nvPr/>
          </p:nvSpPr>
          <p:spPr bwMode="auto">
            <a:xfrm>
              <a:off x="4495800" y="3429000"/>
              <a:ext cx="143864" cy="16335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22" name="Line 21"/>
            <p:cNvSpPr>
              <a:spLocks noChangeShapeType="1"/>
            </p:cNvSpPr>
            <p:nvPr/>
          </p:nvSpPr>
          <p:spPr bwMode="auto">
            <a:xfrm flipH="1">
              <a:off x="3276600" y="5429250"/>
              <a:ext cx="7265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23" name="Freeform 22"/>
            <p:cNvSpPr>
              <a:spLocks/>
            </p:cNvSpPr>
            <p:nvPr/>
          </p:nvSpPr>
          <p:spPr bwMode="auto">
            <a:xfrm rot="-611247">
              <a:off x="4191000" y="4267200"/>
              <a:ext cx="756309" cy="307975"/>
            </a:xfrm>
            <a:custGeom>
              <a:avLst/>
              <a:gdLst>
                <a:gd name="T0" fmla="*/ 0 w 900"/>
                <a:gd name="T1" fmla="*/ 2147483647 h 390"/>
                <a:gd name="T2" fmla="*/ 2147483647 w 900"/>
                <a:gd name="T3" fmla="*/ 2147483647 h 390"/>
                <a:gd name="T4" fmla="*/ 2147483647 w 900"/>
                <a:gd name="T5" fmla="*/ 2147483647 h 390"/>
                <a:gd name="T6" fmla="*/ 0 60000 65536"/>
                <a:gd name="T7" fmla="*/ 0 60000 65536"/>
                <a:gd name="T8" fmla="*/ 0 60000 65536"/>
                <a:gd name="T9" fmla="*/ 0 w 900"/>
                <a:gd name="T10" fmla="*/ 0 h 390"/>
                <a:gd name="T11" fmla="*/ 900 w 900"/>
                <a:gd name="T12" fmla="*/ 390 h 390"/>
              </a:gdLst>
              <a:ahLst/>
              <a:cxnLst>
                <a:cxn ang="T6">
                  <a:pos x="T0" y="T1"/>
                </a:cxn>
                <a:cxn ang="T7">
                  <a:pos x="T2" y="T3"/>
                </a:cxn>
                <a:cxn ang="T8">
                  <a:pos x="T4" y="T5"/>
                </a:cxn>
              </a:cxnLst>
              <a:rect l="T9" t="T10" r="T11" b="T12"/>
              <a:pathLst>
                <a:path w="900" h="390">
                  <a:moveTo>
                    <a:pt x="0" y="210"/>
                  </a:moveTo>
                  <a:cubicBezTo>
                    <a:pt x="195" y="105"/>
                    <a:pt x="390" y="0"/>
                    <a:pt x="540" y="30"/>
                  </a:cubicBezTo>
                  <a:cubicBezTo>
                    <a:pt x="690" y="60"/>
                    <a:pt x="795" y="225"/>
                    <a:pt x="900" y="39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sp>
          <p:nvSpPr>
            <p:cNvPr id="24" name="Text Box 86"/>
            <p:cNvSpPr txBox="1">
              <a:spLocks noChangeArrowheads="1"/>
            </p:cNvSpPr>
            <p:nvPr/>
          </p:nvSpPr>
          <p:spPr bwMode="auto">
            <a:xfrm>
              <a:off x="3284110" y="5487988"/>
              <a:ext cx="54635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25" name="Text Box 87"/>
            <p:cNvSpPr txBox="1">
              <a:spLocks noChangeArrowheads="1"/>
            </p:cNvSpPr>
            <p:nvPr/>
          </p:nvSpPr>
          <p:spPr bwMode="auto">
            <a:xfrm>
              <a:off x="3962400" y="3886200"/>
              <a:ext cx="5444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(0,1)</a:t>
              </a:r>
            </a:p>
          </p:txBody>
        </p:sp>
        <p:sp>
          <p:nvSpPr>
            <p:cNvPr id="26" name="Line 17"/>
            <p:cNvSpPr>
              <a:spLocks noChangeShapeType="1"/>
            </p:cNvSpPr>
            <p:nvPr/>
          </p:nvSpPr>
          <p:spPr bwMode="auto">
            <a:xfrm flipH="1">
              <a:off x="6400800" y="1981200"/>
              <a:ext cx="76200" cy="609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grpSp>
          <p:nvGrpSpPr>
            <p:cNvPr id="27" name="Group 160"/>
            <p:cNvGrpSpPr>
              <a:grpSpLocks/>
            </p:cNvGrpSpPr>
            <p:nvPr/>
          </p:nvGrpSpPr>
          <p:grpSpPr bwMode="auto">
            <a:xfrm>
              <a:off x="349249" y="1516062"/>
              <a:ext cx="4298951" cy="673100"/>
              <a:chOff x="349249" y="1516062"/>
              <a:chExt cx="4298951" cy="673100"/>
            </a:xfrm>
          </p:grpSpPr>
          <p:sp>
            <p:nvSpPr>
              <p:cNvPr id="85" name="Rectangle 6"/>
              <p:cNvSpPr>
                <a:spLocks noChangeArrowheads="1"/>
              </p:cNvSpPr>
              <p:nvPr/>
            </p:nvSpPr>
            <p:spPr bwMode="auto">
              <a:xfrm>
                <a:off x="1949450" y="1709737"/>
                <a:ext cx="1238250"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MÔN HỌC</a:t>
                </a:r>
              </a:p>
            </p:txBody>
          </p:sp>
          <p:grpSp>
            <p:nvGrpSpPr>
              <p:cNvPr id="86" name="Group 147"/>
              <p:cNvGrpSpPr>
                <a:grpSpLocks/>
              </p:cNvGrpSpPr>
              <p:nvPr/>
            </p:nvGrpSpPr>
            <p:grpSpPr bwMode="auto">
              <a:xfrm>
                <a:off x="3187700" y="1709737"/>
                <a:ext cx="628650" cy="138113"/>
                <a:chOff x="3067051" y="2022475"/>
                <a:chExt cx="628650" cy="138113"/>
              </a:xfrm>
            </p:grpSpPr>
            <p:sp>
              <p:nvSpPr>
                <p:cNvPr id="96" name="Line 23"/>
                <p:cNvSpPr>
                  <a:spLocks noChangeShapeType="1"/>
                </p:cNvSpPr>
                <p:nvPr/>
              </p:nvSpPr>
              <p:spPr bwMode="auto">
                <a:xfrm flipV="1">
                  <a:off x="3067051" y="21034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97" name="Oval 24"/>
                <p:cNvSpPr>
                  <a:spLocks noChangeArrowheads="1"/>
                </p:cNvSpPr>
                <p:nvPr/>
              </p:nvSpPr>
              <p:spPr bwMode="auto">
                <a:xfrm>
                  <a:off x="3541713" y="2022475"/>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87" name="Text Box 25"/>
              <p:cNvSpPr txBox="1">
                <a:spLocks noChangeArrowheads="1"/>
              </p:cNvSpPr>
              <p:nvPr/>
            </p:nvSpPr>
            <p:spPr bwMode="auto">
              <a:xfrm>
                <a:off x="3733800" y="1544637"/>
                <a:ext cx="7683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MH</a:t>
                </a:r>
              </a:p>
            </p:txBody>
          </p:sp>
          <p:grpSp>
            <p:nvGrpSpPr>
              <p:cNvPr id="88" name="Group 148"/>
              <p:cNvGrpSpPr>
                <a:grpSpLocks/>
              </p:cNvGrpSpPr>
              <p:nvPr/>
            </p:nvGrpSpPr>
            <p:grpSpPr bwMode="auto">
              <a:xfrm>
                <a:off x="3187700" y="1993900"/>
                <a:ext cx="628650" cy="138113"/>
                <a:chOff x="3067051" y="2306638"/>
                <a:chExt cx="628650" cy="138113"/>
              </a:xfrm>
            </p:grpSpPr>
            <p:sp>
              <p:nvSpPr>
                <p:cNvPr id="94"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95" name="Oval 28"/>
                <p:cNvSpPr>
                  <a:spLocks noChangeArrowheads="1"/>
                </p:cNvSpPr>
                <p:nvPr/>
              </p:nvSpPr>
              <p:spPr bwMode="auto">
                <a:xfrm>
                  <a:off x="3541713" y="2306638"/>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89" name="Text Box 29"/>
              <p:cNvSpPr txBox="1">
                <a:spLocks noChangeArrowheads="1"/>
              </p:cNvSpPr>
              <p:nvPr/>
            </p:nvSpPr>
            <p:spPr bwMode="auto">
              <a:xfrm>
                <a:off x="3835401" y="1905000"/>
                <a:ext cx="812799"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MH</a:t>
                </a:r>
              </a:p>
            </p:txBody>
          </p:sp>
          <p:grpSp>
            <p:nvGrpSpPr>
              <p:cNvPr id="90" name="Group 146"/>
              <p:cNvGrpSpPr>
                <a:grpSpLocks/>
              </p:cNvGrpSpPr>
              <p:nvPr/>
            </p:nvGrpSpPr>
            <p:grpSpPr bwMode="auto">
              <a:xfrm>
                <a:off x="1343025" y="1709737"/>
                <a:ext cx="628650" cy="138113"/>
                <a:chOff x="1222376" y="2022475"/>
                <a:chExt cx="628650" cy="138113"/>
              </a:xfrm>
            </p:grpSpPr>
            <p:sp>
              <p:nvSpPr>
                <p:cNvPr id="92" name="Line 35"/>
                <p:cNvSpPr>
                  <a:spLocks noChangeShapeType="1"/>
                </p:cNvSpPr>
                <p:nvPr/>
              </p:nvSpPr>
              <p:spPr bwMode="auto">
                <a:xfrm rot="10800000" flipV="1">
                  <a:off x="1389063" y="20780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93" name="Oval 36"/>
                <p:cNvSpPr>
                  <a:spLocks noChangeArrowheads="1"/>
                </p:cNvSpPr>
                <p:nvPr/>
              </p:nvSpPr>
              <p:spPr bwMode="auto">
                <a:xfrm rot="10800000">
                  <a:off x="1222376" y="2022475"/>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91" name="Text Box 37"/>
              <p:cNvSpPr txBox="1">
                <a:spLocks noChangeArrowheads="1"/>
              </p:cNvSpPr>
              <p:nvPr/>
            </p:nvSpPr>
            <p:spPr bwMode="auto">
              <a:xfrm>
                <a:off x="349249" y="1516062"/>
                <a:ext cx="996951"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dirty="0" err="1">
                    <a:solidFill>
                      <a:srgbClr val="5B125A"/>
                    </a:solidFill>
                    <a:cs typeface="Tahoma" charset="0"/>
                  </a:rPr>
                  <a:t>Số</a:t>
                </a:r>
                <a:r>
                  <a:rPr lang="en-US" sz="1400" dirty="0">
                    <a:solidFill>
                      <a:srgbClr val="5B125A"/>
                    </a:solidFill>
                    <a:cs typeface="Tahoma" charset="0"/>
                  </a:rPr>
                  <a:t> </a:t>
                </a:r>
                <a:r>
                  <a:rPr lang="en-US" sz="1400" dirty="0" err="1">
                    <a:solidFill>
                      <a:srgbClr val="5B125A"/>
                    </a:solidFill>
                    <a:cs typeface="Tahoma" charset="0"/>
                  </a:rPr>
                  <a:t>học</a:t>
                </a:r>
                <a:r>
                  <a:rPr lang="en-US" sz="1400" dirty="0">
                    <a:solidFill>
                      <a:srgbClr val="5B125A"/>
                    </a:solidFill>
                    <a:cs typeface="Tahoma" charset="0"/>
                  </a:rPr>
                  <a:t> </a:t>
                </a:r>
                <a:r>
                  <a:rPr lang="en-US" sz="1400" dirty="0" err="1">
                    <a:solidFill>
                      <a:srgbClr val="5B125A"/>
                    </a:solidFill>
                    <a:cs typeface="Tahoma" charset="0"/>
                  </a:rPr>
                  <a:t>phần</a:t>
                </a:r>
                <a:endParaRPr lang="en-US" sz="1400" dirty="0">
                  <a:solidFill>
                    <a:srgbClr val="5B125A"/>
                  </a:solidFill>
                  <a:cs typeface="Tahoma" charset="0"/>
                </a:endParaRPr>
              </a:p>
            </p:txBody>
          </p:sp>
        </p:grpSp>
        <p:grpSp>
          <p:nvGrpSpPr>
            <p:cNvPr id="28" name="Group 159"/>
            <p:cNvGrpSpPr>
              <a:grpSpLocks/>
            </p:cNvGrpSpPr>
            <p:nvPr/>
          </p:nvGrpSpPr>
          <p:grpSpPr bwMode="auto">
            <a:xfrm>
              <a:off x="4724400" y="1447800"/>
              <a:ext cx="4130675" cy="609600"/>
              <a:chOff x="4724400" y="1447800"/>
              <a:chExt cx="4130675" cy="609600"/>
            </a:xfrm>
          </p:grpSpPr>
          <p:sp>
            <p:nvSpPr>
              <p:cNvPr id="72" name="Rectangle 8"/>
              <p:cNvSpPr>
                <a:spLocks noChangeArrowheads="1"/>
              </p:cNvSpPr>
              <p:nvPr/>
            </p:nvSpPr>
            <p:spPr bwMode="auto">
              <a:xfrm>
                <a:off x="5945188" y="1524001"/>
                <a:ext cx="119697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SINH VIÊN</a:t>
                </a:r>
              </a:p>
            </p:txBody>
          </p:sp>
          <p:grpSp>
            <p:nvGrpSpPr>
              <p:cNvPr id="73" name="Group 153"/>
              <p:cNvGrpSpPr>
                <a:grpSpLocks/>
              </p:cNvGrpSpPr>
              <p:nvPr/>
            </p:nvGrpSpPr>
            <p:grpSpPr bwMode="auto">
              <a:xfrm>
                <a:off x="7142163" y="1524001"/>
                <a:ext cx="628650" cy="138113"/>
                <a:chOff x="7142163" y="1524001"/>
                <a:chExt cx="628650" cy="138113"/>
              </a:xfrm>
            </p:grpSpPr>
            <p:sp>
              <p:nvSpPr>
                <p:cNvPr id="83" name="Line 31"/>
                <p:cNvSpPr>
                  <a:spLocks noChangeShapeType="1"/>
                </p:cNvSpPr>
                <p:nvPr/>
              </p:nvSpPr>
              <p:spPr bwMode="auto">
                <a:xfrm flipV="1">
                  <a:off x="7142163" y="16049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84" name="Oval 32"/>
                <p:cNvSpPr>
                  <a:spLocks noChangeArrowheads="1"/>
                </p:cNvSpPr>
                <p:nvPr/>
              </p:nvSpPr>
              <p:spPr bwMode="auto">
                <a:xfrm>
                  <a:off x="7616825" y="1524001"/>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74" name="Text Box 33"/>
              <p:cNvSpPr txBox="1">
                <a:spLocks noChangeArrowheads="1"/>
              </p:cNvSpPr>
              <p:nvPr/>
            </p:nvSpPr>
            <p:spPr bwMode="auto">
              <a:xfrm>
                <a:off x="7756525" y="1447800"/>
                <a:ext cx="6143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SV</a:t>
                </a:r>
              </a:p>
            </p:txBody>
          </p:sp>
          <p:grpSp>
            <p:nvGrpSpPr>
              <p:cNvPr id="75" name="Group 154"/>
              <p:cNvGrpSpPr>
                <a:grpSpLocks/>
              </p:cNvGrpSpPr>
              <p:nvPr/>
            </p:nvGrpSpPr>
            <p:grpSpPr bwMode="auto">
              <a:xfrm>
                <a:off x="7142163" y="1808164"/>
                <a:ext cx="628650" cy="138113"/>
                <a:chOff x="7142163" y="1808164"/>
                <a:chExt cx="628650" cy="138113"/>
              </a:xfrm>
            </p:grpSpPr>
            <p:sp>
              <p:nvSpPr>
                <p:cNvPr id="81" name="Line 39"/>
                <p:cNvSpPr>
                  <a:spLocks noChangeShapeType="1"/>
                </p:cNvSpPr>
                <p:nvPr/>
              </p:nvSpPr>
              <p:spPr bwMode="auto">
                <a:xfrm flipV="1">
                  <a:off x="7142163" y="1889126"/>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82" name="Oval 40"/>
                <p:cNvSpPr>
                  <a:spLocks noChangeArrowheads="1"/>
                </p:cNvSpPr>
                <p:nvPr/>
              </p:nvSpPr>
              <p:spPr bwMode="auto">
                <a:xfrm>
                  <a:off x="7616825" y="1808164"/>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76" name="Text Box 41"/>
              <p:cNvSpPr txBox="1">
                <a:spLocks noChangeArrowheads="1"/>
              </p:cNvSpPr>
              <p:nvPr/>
            </p:nvSpPr>
            <p:spPr bwMode="auto">
              <a:xfrm>
                <a:off x="7772400" y="1774825"/>
                <a:ext cx="10826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sinh viên</a:t>
                </a:r>
              </a:p>
            </p:txBody>
          </p:sp>
          <p:grpSp>
            <p:nvGrpSpPr>
              <p:cNvPr id="77" name="Group 152"/>
              <p:cNvGrpSpPr>
                <a:grpSpLocks/>
              </p:cNvGrpSpPr>
              <p:nvPr/>
            </p:nvGrpSpPr>
            <p:grpSpPr bwMode="auto">
              <a:xfrm rot="1256774">
                <a:off x="5340350" y="1631522"/>
                <a:ext cx="627063" cy="138113"/>
                <a:chOff x="5340350" y="1524001"/>
                <a:chExt cx="627063" cy="138113"/>
              </a:xfrm>
            </p:grpSpPr>
            <p:sp>
              <p:nvSpPr>
                <p:cNvPr id="79" name="Line 43"/>
                <p:cNvSpPr>
                  <a:spLocks noChangeShapeType="1"/>
                </p:cNvSpPr>
                <p:nvPr/>
              </p:nvSpPr>
              <p:spPr bwMode="auto">
                <a:xfrm rot="10800000" flipV="1">
                  <a:off x="5505450" y="15795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80" name="Oval 44"/>
                <p:cNvSpPr>
                  <a:spLocks noChangeArrowheads="1"/>
                </p:cNvSpPr>
                <p:nvPr/>
              </p:nvSpPr>
              <p:spPr bwMode="auto">
                <a:xfrm rot="10800000">
                  <a:off x="5340350" y="1524001"/>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78" name="Text Box 45"/>
              <p:cNvSpPr txBox="1">
                <a:spLocks noChangeArrowheads="1"/>
              </p:cNvSpPr>
              <p:nvPr/>
            </p:nvSpPr>
            <p:spPr bwMode="auto">
              <a:xfrm>
                <a:off x="4724400" y="1447800"/>
                <a:ext cx="6159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Địa chỉ</a:t>
                </a:r>
              </a:p>
            </p:txBody>
          </p:sp>
        </p:grpSp>
        <p:grpSp>
          <p:nvGrpSpPr>
            <p:cNvPr id="29" name="Group 158"/>
            <p:cNvGrpSpPr>
              <a:grpSpLocks/>
            </p:cNvGrpSpPr>
            <p:nvPr/>
          </p:nvGrpSpPr>
          <p:grpSpPr bwMode="auto">
            <a:xfrm>
              <a:off x="6096000" y="4213225"/>
              <a:ext cx="2544762" cy="1196975"/>
              <a:chOff x="6142038" y="4213225"/>
              <a:chExt cx="2544762" cy="1196975"/>
            </a:xfrm>
          </p:grpSpPr>
          <p:sp>
            <p:nvSpPr>
              <p:cNvPr id="59" name="Rectangle 9"/>
              <p:cNvSpPr>
                <a:spLocks noChangeArrowheads="1"/>
              </p:cNvSpPr>
              <p:nvPr/>
            </p:nvSpPr>
            <p:spPr bwMode="auto">
              <a:xfrm>
                <a:off x="6142038" y="4341812"/>
                <a:ext cx="107632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LỚP</a:t>
                </a:r>
              </a:p>
            </p:txBody>
          </p:sp>
          <p:grpSp>
            <p:nvGrpSpPr>
              <p:cNvPr id="60" name="Group 155"/>
              <p:cNvGrpSpPr>
                <a:grpSpLocks/>
              </p:cNvGrpSpPr>
              <p:nvPr/>
            </p:nvGrpSpPr>
            <p:grpSpPr bwMode="auto">
              <a:xfrm>
                <a:off x="7218363" y="4341812"/>
                <a:ext cx="628650" cy="138113"/>
                <a:chOff x="7218363" y="4341812"/>
                <a:chExt cx="628650" cy="138113"/>
              </a:xfrm>
            </p:grpSpPr>
            <p:sp>
              <p:nvSpPr>
                <p:cNvPr id="70" name="Line 47"/>
                <p:cNvSpPr>
                  <a:spLocks noChangeShapeType="1"/>
                </p:cNvSpPr>
                <p:nvPr/>
              </p:nvSpPr>
              <p:spPr bwMode="auto">
                <a:xfrm flipV="1">
                  <a:off x="7218363" y="4422775"/>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71" name="Oval 48"/>
                <p:cNvSpPr>
                  <a:spLocks noChangeArrowheads="1"/>
                </p:cNvSpPr>
                <p:nvPr/>
              </p:nvSpPr>
              <p:spPr bwMode="auto">
                <a:xfrm>
                  <a:off x="7693025" y="4341812"/>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61" name="Text Box 49"/>
              <p:cNvSpPr txBox="1">
                <a:spLocks noChangeArrowheads="1"/>
              </p:cNvSpPr>
              <p:nvPr/>
            </p:nvSpPr>
            <p:spPr bwMode="auto">
              <a:xfrm>
                <a:off x="7848600" y="4213225"/>
                <a:ext cx="7683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lớp</a:t>
                </a:r>
              </a:p>
            </p:txBody>
          </p:sp>
          <p:grpSp>
            <p:nvGrpSpPr>
              <p:cNvPr id="62" name="Group 156"/>
              <p:cNvGrpSpPr>
                <a:grpSpLocks/>
              </p:cNvGrpSpPr>
              <p:nvPr/>
            </p:nvGrpSpPr>
            <p:grpSpPr bwMode="auto">
              <a:xfrm>
                <a:off x="7218363" y="4624387"/>
                <a:ext cx="628650" cy="139700"/>
                <a:chOff x="7218363" y="4624387"/>
                <a:chExt cx="628650" cy="139700"/>
              </a:xfrm>
            </p:grpSpPr>
            <p:sp>
              <p:nvSpPr>
                <p:cNvPr id="68" name="Line 51"/>
                <p:cNvSpPr>
                  <a:spLocks noChangeShapeType="1"/>
                </p:cNvSpPr>
                <p:nvPr/>
              </p:nvSpPr>
              <p:spPr bwMode="auto">
                <a:xfrm flipV="1">
                  <a:off x="7218363" y="4706937"/>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9" name="Oval 52"/>
                <p:cNvSpPr>
                  <a:spLocks noChangeArrowheads="1"/>
                </p:cNvSpPr>
                <p:nvPr/>
              </p:nvSpPr>
              <p:spPr bwMode="auto">
                <a:xfrm>
                  <a:off x="7693025" y="4624387"/>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63" name="Text Box 53"/>
              <p:cNvSpPr txBox="1">
                <a:spLocks noChangeArrowheads="1"/>
              </p:cNvSpPr>
              <p:nvPr/>
            </p:nvSpPr>
            <p:spPr bwMode="auto">
              <a:xfrm>
                <a:off x="7908925" y="4572000"/>
                <a:ext cx="777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lớp</a:t>
                </a:r>
              </a:p>
            </p:txBody>
          </p:sp>
          <p:grpSp>
            <p:nvGrpSpPr>
              <p:cNvPr id="64" name="Group 157"/>
              <p:cNvGrpSpPr>
                <a:grpSpLocks/>
              </p:cNvGrpSpPr>
              <p:nvPr/>
            </p:nvGrpSpPr>
            <p:grpSpPr bwMode="auto">
              <a:xfrm>
                <a:off x="7311231" y="4718844"/>
                <a:ext cx="295275" cy="484188"/>
                <a:chOff x="7311231" y="4718844"/>
                <a:chExt cx="295275" cy="484188"/>
              </a:xfrm>
            </p:grpSpPr>
            <p:sp>
              <p:nvSpPr>
                <p:cNvPr id="66" name="Line 55"/>
                <p:cNvSpPr>
                  <a:spLocks noChangeShapeType="1"/>
                </p:cNvSpPr>
                <p:nvPr/>
              </p:nvSpPr>
              <p:spPr bwMode="auto">
                <a:xfrm rot="2700000" flipV="1">
                  <a:off x="7099300" y="4930775"/>
                  <a:ext cx="425450"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7" name="Oval 56"/>
                <p:cNvSpPr>
                  <a:spLocks noChangeArrowheads="1"/>
                </p:cNvSpPr>
                <p:nvPr/>
              </p:nvSpPr>
              <p:spPr bwMode="auto">
                <a:xfrm rot="2700000">
                  <a:off x="7461250" y="5057775"/>
                  <a:ext cx="141288" cy="149225"/>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pPr algn="ctr"/>
                  <a:endParaRPr lang="en-US" sz="1400">
                    <a:solidFill>
                      <a:srgbClr val="5B125A"/>
                    </a:solidFill>
                    <a:latin typeface="Tahoma" charset="0"/>
                    <a:cs typeface="Tahoma" charset="0"/>
                  </a:endParaRPr>
                </a:p>
              </p:txBody>
            </p:sp>
          </p:grpSp>
          <p:sp>
            <p:nvSpPr>
              <p:cNvPr id="65" name="Text Box 57"/>
              <p:cNvSpPr txBox="1">
                <a:spLocks noChangeArrowheads="1"/>
              </p:cNvSpPr>
              <p:nvPr/>
            </p:nvSpPr>
            <p:spPr bwMode="auto">
              <a:xfrm>
                <a:off x="7620000" y="5049837"/>
                <a:ext cx="6270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Sĩ số</a:t>
                </a:r>
              </a:p>
            </p:txBody>
          </p:sp>
        </p:grpSp>
        <p:grpSp>
          <p:nvGrpSpPr>
            <p:cNvPr id="30" name="Group 144"/>
            <p:cNvGrpSpPr>
              <a:grpSpLocks/>
            </p:cNvGrpSpPr>
            <p:nvPr/>
          </p:nvGrpSpPr>
          <p:grpSpPr bwMode="auto">
            <a:xfrm>
              <a:off x="76200" y="3131344"/>
              <a:ext cx="3144839" cy="1288256"/>
              <a:chOff x="76200" y="3131344"/>
              <a:chExt cx="3144839" cy="1288256"/>
            </a:xfrm>
          </p:grpSpPr>
          <p:sp>
            <p:nvSpPr>
              <p:cNvPr id="44" name="Rectangle 11"/>
              <p:cNvSpPr>
                <a:spLocks noChangeArrowheads="1"/>
              </p:cNvSpPr>
              <p:nvPr/>
            </p:nvSpPr>
            <p:spPr bwMode="auto">
              <a:xfrm>
                <a:off x="1990726" y="3416300"/>
                <a:ext cx="1230313"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HỌC KỲ</a:t>
                </a:r>
              </a:p>
            </p:txBody>
          </p:sp>
          <p:sp>
            <p:nvSpPr>
              <p:cNvPr id="45" name="Line 63"/>
              <p:cNvSpPr>
                <a:spLocks noChangeShapeType="1"/>
              </p:cNvSpPr>
              <p:nvPr/>
            </p:nvSpPr>
            <p:spPr bwMode="auto">
              <a:xfrm rot="10800000" flipV="1">
                <a:off x="1539876" y="34734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 name="Oval 64"/>
              <p:cNvSpPr>
                <a:spLocks noChangeArrowheads="1"/>
              </p:cNvSpPr>
              <p:nvPr/>
            </p:nvSpPr>
            <p:spPr bwMode="auto">
              <a:xfrm rot="10800000">
                <a:off x="1373188" y="3416300"/>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7" name="Line 66"/>
              <p:cNvSpPr>
                <a:spLocks noChangeShapeType="1"/>
              </p:cNvSpPr>
              <p:nvPr/>
            </p:nvSpPr>
            <p:spPr bwMode="auto">
              <a:xfrm rot="10800000" flipV="1">
                <a:off x="1541463" y="368617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8" name="Oval 67"/>
              <p:cNvSpPr>
                <a:spLocks noChangeArrowheads="1"/>
              </p:cNvSpPr>
              <p:nvPr/>
            </p:nvSpPr>
            <p:spPr bwMode="auto">
              <a:xfrm rot="10800000">
                <a:off x="1374776" y="3629025"/>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9" name="Text Box 68"/>
              <p:cNvSpPr txBox="1">
                <a:spLocks noChangeArrowheads="1"/>
              </p:cNvSpPr>
              <p:nvPr/>
            </p:nvSpPr>
            <p:spPr bwMode="auto">
              <a:xfrm>
                <a:off x="381000" y="3486150"/>
                <a:ext cx="9159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Niên học</a:t>
                </a:r>
              </a:p>
            </p:txBody>
          </p:sp>
          <p:sp>
            <p:nvSpPr>
              <p:cNvPr id="50" name="Text Box 69"/>
              <p:cNvSpPr txBox="1">
                <a:spLocks noChangeArrowheads="1"/>
              </p:cNvSpPr>
              <p:nvPr/>
            </p:nvSpPr>
            <p:spPr bwMode="auto">
              <a:xfrm>
                <a:off x="381000" y="32766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Học kỳ</a:t>
                </a:r>
              </a:p>
            </p:txBody>
          </p:sp>
          <p:sp>
            <p:nvSpPr>
              <p:cNvPr id="51" name="Line 71"/>
              <p:cNvSpPr>
                <a:spLocks noChangeShapeType="1"/>
              </p:cNvSpPr>
              <p:nvPr/>
            </p:nvSpPr>
            <p:spPr bwMode="auto">
              <a:xfrm rot="9294225" flipV="1">
                <a:off x="1533526" y="38671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52" name="Oval 72"/>
              <p:cNvSpPr>
                <a:spLocks noChangeArrowheads="1"/>
              </p:cNvSpPr>
              <p:nvPr/>
            </p:nvSpPr>
            <p:spPr bwMode="auto">
              <a:xfrm rot="9294225">
                <a:off x="1403351" y="3944938"/>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53" name="Text Box 73"/>
              <p:cNvSpPr txBox="1">
                <a:spLocks noChangeArrowheads="1"/>
              </p:cNvSpPr>
              <p:nvPr/>
            </p:nvSpPr>
            <p:spPr bwMode="auto">
              <a:xfrm>
                <a:off x="76200" y="3886200"/>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bắt đầu</a:t>
                </a:r>
              </a:p>
            </p:txBody>
          </p:sp>
          <p:sp>
            <p:nvSpPr>
              <p:cNvPr id="54" name="Line 75"/>
              <p:cNvSpPr>
                <a:spLocks noChangeShapeType="1"/>
              </p:cNvSpPr>
              <p:nvPr/>
            </p:nvSpPr>
            <p:spPr bwMode="auto">
              <a:xfrm rot="9294225" flipV="1">
                <a:off x="1803401" y="394652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55" name="Oval 76"/>
              <p:cNvSpPr>
                <a:spLocks noChangeArrowheads="1"/>
              </p:cNvSpPr>
              <p:nvPr/>
            </p:nvSpPr>
            <p:spPr bwMode="auto">
              <a:xfrm rot="9294225">
                <a:off x="1673226" y="4024313"/>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56" name="Text Box 77"/>
              <p:cNvSpPr txBox="1">
                <a:spLocks noChangeArrowheads="1"/>
              </p:cNvSpPr>
              <p:nvPr/>
            </p:nvSpPr>
            <p:spPr bwMode="auto">
              <a:xfrm>
                <a:off x="682625" y="4137025"/>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kết thúc</a:t>
                </a:r>
              </a:p>
            </p:txBody>
          </p:sp>
          <p:sp>
            <p:nvSpPr>
              <p:cNvPr id="57" name="Line 79"/>
              <p:cNvSpPr>
                <a:spLocks noChangeShapeType="1"/>
              </p:cNvSpPr>
              <p:nvPr/>
            </p:nvSpPr>
            <p:spPr bwMode="auto">
              <a:xfrm rot="-5400000">
                <a:off x="1492411" y="3524409"/>
                <a:ext cx="525462" cy="4571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58" name="Oval 80"/>
              <p:cNvSpPr>
                <a:spLocks noChangeArrowheads="1"/>
              </p:cNvSpPr>
              <p:nvPr/>
            </p:nvSpPr>
            <p:spPr bwMode="auto">
              <a:xfrm rot="-5400000">
                <a:off x="1693863" y="3127375"/>
                <a:ext cx="142875" cy="150813"/>
              </a:xfrm>
              <a:prstGeom prst="ellipse">
                <a:avLst/>
              </a:prstGeom>
              <a:solidFill>
                <a:schemeClr val="tx2"/>
              </a:solidFill>
              <a:ln w="25400">
                <a:solidFill>
                  <a:schemeClr val="tx2"/>
                </a:solidFill>
                <a:round/>
                <a:headEnd/>
                <a:tailEnd/>
              </a:ln>
            </p:spPr>
            <p:txBody>
              <a:bodyPr vert="eaVert"/>
              <a:lstStyle/>
              <a:p>
                <a:pPr algn="ctr"/>
                <a:endParaRPr lang="en-US" sz="1400">
                  <a:solidFill>
                    <a:srgbClr val="5B125A"/>
                  </a:solidFill>
                  <a:latin typeface="Tahoma" charset="0"/>
                  <a:cs typeface="Tahoma" charset="0"/>
                </a:endParaRPr>
              </a:p>
            </p:txBody>
          </p:sp>
        </p:grpSp>
        <p:grpSp>
          <p:nvGrpSpPr>
            <p:cNvPr id="31" name="Group 145"/>
            <p:cNvGrpSpPr>
              <a:grpSpLocks/>
            </p:cNvGrpSpPr>
            <p:nvPr/>
          </p:nvGrpSpPr>
          <p:grpSpPr bwMode="auto">
            <a:xfrm>
              <a:off x="457200" y="5181600"/>
              <a:ext cx="2840039" cy="568326"/>
              <a:chOff x="381000" y="4724400"/>
              <a:chExt cx="2840039" cy="568326"/>
            </a:xfrm>
          </p:grpSpPr>
          <p:grpSp>
            <p:nvGrpSpPr>
              <p:cNvPr id="35" name="Group 88"/>
              <p:cNvGrpSpPr>
                <a:grpSpLocks/>
              </p:cNvGrpSpPr>
              <p:nvPr/>
            </p:nvGrpSpPr>
            <p:grpSpPr bwMode="auto">
              <a:xfrm rot="10800000">
                <a:off x="1382713" y="4814887"/>
                <a:ext cx="628650" cy="138113"/>
                <a:chOff x="9000" y="9829"/>
                <a:chExt cx="736" cy="178"/>
              </a:xfrm>
            </p:grpSpPr>
            <p:sp>
              <p:nvSpPr>
                <p:cNvPr id="42" name="Line 8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3" name="Oval 90"/>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pPr algn="ctr"/>
                  <a:endParaRPr lang="en-US" sz="1400">
                    <a:solidFill>
                      <a:srgbClr val="5B125A"/>
                    </a:solidFill>
                    <a:latin typeface="Tahoma" charset="0"/>
                    <a:cs typeface="Tahoma" charset="0"/>
                  </a:endParaRPr>
                </a:p>
              </p:txBody>
            </p:sp>
          </p:grpSp>
          <p:sp>
            <p:nvSpPr>
              <p:cNvPr id="36" name="Text Box 91"/>
              <p:cNvSpPr txBox="1">
                <a:spLocks noChangeArrowheads="1"/>
              </p:cNvSpPr>
              <p:nvPr/>
            </p:nvSpPr>
            <p:spPr bwMode="auto">
              <a:xfrm>
                <a:off x="381000" y="47244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GV</a:t>
                </a:r>
              </a:p>
            </p:txBody>
          </p:sp>
          <p:grpSp>
            <p:nvGrpSpPr>
              <p:cNvPr id="37" name="Group 92"/>
              <p:cNvGrpSpPr>
                <a:grpSpLocks/>
              </p:cNvGrpSpPr>
              <p:nvPr/>
            </p:nvGrpSpPr>
            <p:grpSpPr bwMode="auto">
              <a:xfrm rot="10800000">
                <a:off x="1382713" y="5040312"/>
                <a:ext cx="628650" cy="138113"/>
                <a:chOff x="9000" y="9829"/>
                <a:chExt cx="736" cy="178"/>
              </a:xfrm>
            </p:grpSpPr>
            <p:sp>
              <p:nvSpPr>
                <p:cNvPr id="40"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1"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38" name="Text Box 95"/>
              <p:cNvSpPr txBox="1">
                <a:spLocks noChangeArrowheads="1"/>
              </p:cNvSpPr>
              <p:nvPr/>
            </p:nvSpPr>
            <p:spPr bwMode="auto">
              <a:xfrm>
                <a:off x="381000" y="5008563"/>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GV</a:t>
                </a:r>
              </a:p>
            </p:txBody>
          </p:sp>
          <p:sp>
            <p:nvSpPr>
              <p:cNvPr id="39" name="Rectangle 10"/>
              <p:cNvSpPr>
                <a:spLocks noChangeArrowheads="1"/>
              </p:cNvSpPr>
              <p:nvPr/>
            </p:nvSpPr>
            <p:spPr bwMode="auto">
              <a:xfrm>
                <a:off x="1990726" y="4756149"/>
                <a:ext cx="1230313"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GIÁO VIÊN</a:t>
                </a:r>
              </a:p>
            </p:txBody>
          </p:sp>
        </p:grpSp>
        <p:grpSp>
          <p:nvGrpSpPr>
            <p:cNvPr id="32" name="Group 149"/>
            <p:cNvGrpSpPr>
              <a:grpSpLocks/>
            </p:cNvGrpSpPr>
            <p:nvPr/>
          </p:nvGrpSpPr>
          <p:grpSpPr bwMode="auto">
            <a:xfrm rot="912626">
              <a:off x="6705600" y="3048000"/>
              <a:ext cx="628650" cy="138113"/>
              <a:chOff x="3067051" y="2306638"/>
              <a:chExt cx="628650" cy="138113"/>
            </a:xfrm>
          </p:grpSpPr>
          <p:sp>
            <p:nvSpPr>
              <p:cNvPr id="33"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34" name="Oval 28"/>
              <p:cNvSpPr>
                <a:spLocks noChangeArrowheads="1"/>
              </p:cNvSpPr>
              <p:nvPr/>
            </p:nvSpPr>
            <p:spPr bwMode="auto">
              <a:xfrm>
                <a:off x="3541713" y="2306638"/>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grpSp>
    </p:spTree>
    <p:extLst>
      <p:ext uri="{BB962C8B-B14F-4D97-AF65-F5344CB8AC3E}">
        <p14:creationId xmlns:p14="http://schemas.microsoft.com/office/powerpoint/2010/main" val="1139216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Thiết kế luận lý dữ liệu cấp thấp</a:t>
            </a:r>
          </a:p>
        </p:txBody>
      </p:sp>
      <p:sp>
        <p:nvSpPr>
          <p:cNvPr id="149507" name="Rectangle 3"/>
          <p:cNvSpPr>
            <a:spLocks noGrp="1" noChangeArrowheads="1"/>
          </p:cNvSpPr>
          <p:nvPr>
            <p:ph type="body" idx="1"/>
          </p:nvPr>
        </p:nvSpPr>
        <p:spPr/>
        <p:txBody>
          <a:bodyPr/>
          <a:lstStyle/>
          <a:p>
            <a:r>
              <a:rPr lang="en-US"/>
              <a:t>Chuyển mô hình TTKH </a:t>
            </a:r>
            <a:r>
              <a:rPr lang="en-US">
                <a:sym typeface="Wingdings" charset="0"/>
              </a:rPr>
              <a:t> mô hình Quan hệ</a:t>
            </a:r>
            <a:endParaRPr lang="en-US"/>
          </a:p>
          <a:p>
            <a:pPr lvl="1"/>
            <a:r>
              <a:rPr lang="en-US"/>
              <a:t>Chuyển đổi mối kết hợp mở rộng – ví dụ:</a:t>
            </a:r>
          </a:p>
          <a:p>
            <a:pPr lvl="1"/>
            <a:endParaRPr lang="en-US"/>
          </a:p>
          <a:p>
            <a:pPr lvl="2"/>
            <a:endParaRPr lang="en-US">
              <a:sym typeface="Wingdings" charset="0"/>
            </a:endParaRPr>
          </a:p>
          <a:p>
            <a:pPr lvl="2"/>
            <a:endParaRPr lang="en-US"/>
          </a:p>
        </p:txBody>
      </p:sp>
      <p:sp>
        <p:nvSpPr>
          <p:cNvPr id="149510" name="Text Box 6"/>
          <p:cNvSpPr txBox="1">
            <a:spLocks noChangeArrowheads="1"/>
          </p:cNvSpPr>
          <p:nvPr/>
        </p:nvSpPr>
        <p:spPr bwMode="auto">
          <a:xfrm>
            <a:off x="626072" y="2714632"/>
            <a:ext cx="3733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800" b="1">
                <a:latin typeface="Calibri"/>
                <a:cs typeface="Calibri"/>
              </a:rPr>
              <a:t>MÔN_HỌC</a:t>
            </a:r>
            <a:r>
              <a:rPr lang="en-US" sz="1800">
                <a:latin typeface="Calibri"/>
                <a:cs typeface="Calibri"/>
              </a:rPr>
              <a:t>(</a:t>
            </a:r>
            <a:r>
              <a:rPr lang="en-US" sz="1800" u="sng">
                <a:latin typeface="Calibri"/>
                <a:cs typeface="Calibri"/>
              </a:rPr>
              <a:t>MA_MH</a:t>
            </a:r>
            <a:r>
              <a:rPr lang="en-US" sz="1800">
                <a:latin typeface="Calibri"/>
                <a:cs typeface="Calibri"/>
              </a:rPr>
              <a:t>, TÊN_MH, SỐ_HP)</a:t>
            </a:r>
          </a:p>
          <a:p>
            <a:pPr algn="l" eaLnBrk="0" hangingPunct="0"/>
            <a:endParaRPr lang="en-US" sz="1800">
              <a:latin typeface="Calibri"/>
              <a:cs typeface="Calibri"/>
            </a:endParaRPr>
          </a:p>
          <a:p>
            <a:pPr algn="l" eaLnBrk="0" hangingPunct="0"/>
            <a:endParaRPr lang="en-US" sz="1800">
              <a:latin typeface="Calibri"/>
              <a:cs typeface="Calibri"/>
            </a:endParaRPr>
          </a:p>
          <a:p>
            <a:pPr algn="l" eaLnBrk="0" hangingPunct="0"/>
            <a:r>
              <a:rPr lang="en-US" sz="1800" b="1">
                <a:latin typeface="Calibri"/>
                <a:cs typeface="Calibri"/>
              </a:rPr>
              <a:t>HỌC_KỲ</a:t>
            </a:r>
            <a:r>
              <a:rPr lang="en-US" sz="1800">
                <a:latin typeface="Calibri"/>
                <a:cs typeface="Calibri"/>
              </a:rPr>
              <a:t>(</a:t>
            </a:r>
            <a:r>
              <a:rPr lang="en-US" sz="1800" u="sng">
                <a:latin typeface="Calibri"/>
                <a:cs typeface="Calibri"/>
              </a:rPr>
              <a:t>HỌC_KỲ, NIÊN_HỌC</a:t>
            </a:r>
            <a:r>
              <a:rPr lang="en-US" sz="1800">
                <a:latin typeface="Calibri"/>
                <a:cs typeface="Calibri"/>
              </a:rPr>
              <a:t>, NGÀY_BĐ, NGÀY_KT)</a:t>
            </a:r>
          </a:p>
          <a:p>
            <a:pPr algn="l" eaLnBrk="0" hangingPunct="0"/>
            <a:endParaRPr lang="en-US" sz="1800">
              <a:latin typeface="Calibri"/>
              <a:cs typeface="Calibri"/>
            </a:endParaRPr>
          </a:p>
          <a:p>
            <a:pPr algn="l" eaLnBrk="0" hangingPunct="0"/>
            <a:endParaRPr lang="en-US" sz="1800">
              <a:latin typeface="Calibri"/>
              <a:cs typeface="Calibri"/>
            </a:endParaRPr>
          </a:p>
          <a:p>
            <a:pPr algn="l" eaLnBrk="0" hangingPunct="0"/>
            <a:r>
              <a:rPr lang="en-US" sz="1800" b="1">
                <a:latin typeface="Calibri"/>
                <a:cs typeface="Calibri"/>
              </a:rPr>
              <a:t>GIÁO_VIÊN</a:t>
            </a:r>
            <a:r>
              <a:rPr lang="en-US" sz="1800">
                <a:latin typeface="Calibri"/>
                <a:cs typeface="Calibri"/>
              </a:rPr>
              <a:t>(</a:t>
            </a:r>
            <a:r>
              <a:rPr lang="en-US" sz="1800" u="sng">
                <a:latin typeface="Calibri"/>
                <a:cs typeface="Calibri"/>
              </a:rPr>
              <a:t>MÃ_GV</a:t>
            </a:r>
            <a:r>
              <a:rPr lang="en-US" sz="1800">
                <a:latin typeface="Calibri"/>
                <a:cs typeface="Calibri"/>
              </a:rPr>
              <a:t>, TÊN_GV)</a:t>
            </a:r>
          </a:p>
          <a:p>
            <a:pPr algn="l" eaLnBrk="0" hangingPunct="0"/>
            <a:endParaRPr lang="en-US" sz="1800">
              <a:latin typeface="Calibri"/>
              <a:cs typeface="Calibri"/>
            </a:endParaRPr>
          </a:p>
          <a:p>
            <a:pPr algn="l" eaLnBrk="0" hangingPunct="0"/>
            <a:endParaRPr lang="en-US" sz="1800">
              <a:latin typeface="Calibri"/>
              <a:cs typeface="Calibri"/>
            </a:endParaRPr>
          </a:p>
          <a:p>
            <a:pPr algn="l" eaLnBrk="0" hangingPunct="0"/>
            <a:r>
              <a:rPr lang="en-US" sz="1800" b="1">
                <a:latin typeface="Calibri"/>
                <a:cs typeface="Calibri"/>
              </a:rPr>
              <a:t>SINH_VIÊN</a:t>
            </a:r>
            <a:r>
              <a:rPr lang="en-US" sz="1800">
                <a:latin typeface="Calibri"/>
                <a:cs typeface="Calibri"/>
              </a:rPr>
              <a:t>(</a:t>
            </a:r>
            <a:r>
              <a:rPr lang="en-US" sz="1800" u="sng">
                <a:latin typeface="Calibri"/>
                <a:cs typeface="Calibri"/>
              </a:rPr>
              <a:t>MÃ_SV</a:t>
            </a:r>
            <a:r>
              <a:rPr lang="en-US" sz="1800">
                <a:latin typeface="Calibri"/>
                <a:cs typeface="Calibri"/>
              </a:rPr>
              <a:t>, TÊN_SV)</a:t>
            </a:r>
          </a:p>
          <a:p>
            <a:pPr algn="l" eaLnBrk="0" hangingPunct="0"/>
            <a:endParaRPr lang="en-US" sz="1800">
              <a:latin typeface="Calibri"/>
              <a:cs typeface="Calibri"/>
            </a:endParaRPr>
          </a:p>
          <a:p>
            <a:pPr algn="l" eaLnBrk="0" hangingPunct="0"/>
            <a:r>
              <a:rPr lang="en-US" sz="1800" b="1">
                <a:latin typeface="Calibri"/>
                <a:cs typeface="Calibri"/>
              </a:rPr>
              <a:t>LỚP</a:t>
            </a:r>
            <a:r>
              <a:rPr lang="en-US" sz="1800">
                <a:latin typeface="Calibri"/>
                <a:cs typeface="Calibri"/>
              </a:rPr>
              <a:t>(</a:t>
            </a:r>
            <a:r>
              <a:rPr lang="en-US" sz="1800" u="sng">
                <a:latin typeface="Calibri"/>
                <a:cs typeface="Calibri"/>
              </a:rPr>
              <a:t>MÃ_LỚP</a:t>
            </a:r>
            <a:r>
              <a:rPr lang="en-US" sz="1800">
                <a:latin typeface="Calibri"/>
                <a:cs typeface="Calibri"/>
              </a:rPr>
              <a:t>, TÊN_LỚP, SĨ_SỐ)</a:t>
            </a:r>
          </a:p>
        </p:txBody>
      </p:sp>
      <p:sp>
        <p:nvSpPr>
          <p:cNvPr id="149511" name="Text Box 7"/>
          <p:cNvSpPr txBox="1">
            <a:spLocks noChangeArrowheads="1"/>
          </p:cNvSpPr>
          <p:nvPr/>
        </p:nvSpPr>
        <p:spPr bwMode="auto">
          <a:xfrm>
            <a:off x="4893272" y="2775152"/>
            <a:ext cx="3657600" cy="2862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800" b="1" dirty="0">
                <a:latin typeface="Calibri"/>
                <a:cs typeface="Calibri"/>
              </a:rPr>
              <a:t>MỞ_MH</a:t>
            </a:r>
            <a:r>
              <a:rPr lang="en-US" sz="1800" dirty="0">
                <a:latin typeface="Calibri"/>
                <a:cs typeface="Calibri"/>
              </a:rPr>
              <a:t>(</a:t>
            </a:r>
            <a:r>
              <a:rPr lang="en-US" sz="1800" u="sng" dirty="0">
                <a:solidFill>
                  <a:srgbClr val="FF6600"/>
                </a:solidFill>
                <a:latin typeface="Calibri"/>
                <a:cs typeface="Calibri"/>
              </a:rPr>
              <a:t>MÃ_MH</a:t>
            </a:r>
            <a:r>
              <a:rPr lang="en-US" sz="1800" u="sng" dirty="0">
                <a:latin typeface="Calibri"/>
                <a:cs typeface="Calibri"/>
              </a:rPr>
              <a:t>, MÃ_LỚP, </a:t>
            </a:r>
            <a:r>
              <a:rPr lang="en-US" sz="1800" u="sng" dirty="0">
                <a:solidFill>
                  <a:srgbClr val="FF6600"/>
                </a:solidFill>
                <a:latin typeface="Calibri"/>
                <a:cs typeface="Calibri"/>
              </a:rPr>
              <a:t>HỌC_KỲ, NIÊN_HỌC</a:t>
            </a:r>
            <a:r>
              <a:rPr lang="en-US" sz="1800" dirty="0">
                <a:latin typeface="Calibri"/>
                <a:cs typeface="Calibri"/>
              </a:rPr>
              <a:t>)</a:t>
            </a:r>
          </a:p>
          <a:p>
            <a:pPr algn="l" eaLnBrk="0" hangingPunct="0"/>
            <a:endParaRPr lang="en-US" sz="1800" dirty="0">
              <a:latin typeface="Calibri"/>
              <a:cs typeface="Calibri"/>
            </a:endParaRPr>
          </a:p>
          <a:p>
            <a:pPr algn="l" eaLnBrk="0" hangingPunct="0"/>
            <a:endParaRPr lang="en-US" sz="1800" dirty="0">
              <a:latin typeface="Calibri"/>
              <a:cs typeface="Calibri"/>
            </a:endParaRPr>
          </a:p>
          <a:p>
            <a:pPr algn="l" eaLnBrk="0" hangingPunct="0"/>
            <a:r>
              <a:rPr lang="en-US" sz="1800" b="1" dirty="0">
                <a:latin typeface="Calibri"/>
                <a:cs typeface="Calibri"/>
              </a:rPr>
              <a:t>ĐĂNG_KÝ</a:t>
            </a:r>
            <a:r>
              <a:rPr lang="en-US" sz="1800" dirty="0">
                <a:latin typeface="Calibri"/>
                <a:cs typeface="Calibri"/>
              </a:rPr>
              <a:t>(</a:t>
            </a:r>
            <a:r>
              <a:rPr lang="en-US" sz="1800" u="sng" dirty="0">
                <a:solidFill>
                  <a:srgbClr val="FF6600"/>
                </a:solidFill>
                <a:latin typeface="Calibri"/>
                <a:cs typeface="Calibri"/>
              </a:rPr>
              <a:t>MÃ_MH, MÃ_LỚP, HỌC_KỲ, NIÊN_HỌC</a:t>
            </a:r>
            <a:r>
              <a:rPr lang="en-US" sz="1800" u="sng" dirty="0">
                <a:latin typeface="Calibri"/>
                <a:cs typeface="Calibri"/>
              </a:rPr>
              <a:t>, MÃ_SV</a:t>
            </a:r>
            <a:r>
              <a:rPr lang="en-US" sz="1800" dirty="0">
                <a:latin typeface="Calibri"/>
                <a:cs typeface="Calibri"/>
              </a:rPr>
              <a:t>, </a:t>
            </a:r>
            <a:r>
              <a:rPr lang="en-US" sz="1800" dirty="0" err="1">
                <a:latin typeface="Calibri"/>
                <a:cs typeface="Calibri"/>
              </a:rPr>
              <a:t>ĐiỂM</a:t>
            </a:r>
            <a:r>
              <a:rPr lang="en-US" sz="1800" dirty="0">
                <a:latin typeface="Calibri"/>
                <a:cs typeface="Calibri"/>
              </a:rPr>
              <a:t>)</a:t>
            </a:r>
          </a:p>
          <a:p>
            <a:pPr algn="l" eaLnBrk="0" hangingPunct="0"/>
            <a:endParaRPr lang="en-US" sz="1800" dirty="0">
              <a:latin typeface="Calibri"/>
              <a:cs typeface="Calibri"/>
            </a:endParaRPr>
          </a:p>
          <a:p>
            <a:pPr algn="l" eaLnBrk="0" hangingPunct="0"/>
            <a:endParaRPr lang="en-US" sz="1800" dirty="0">
              <a:latin typeface="Calibri"/>
              <a:cs typeface="Calibri"/>
            </a:endParaRPr>
          </a:p>
          <a:p>
            <a:pPr algn="l" eaLnBrk="0" hangingPunct="0"/>
            <a:r>
              <a:rPr lang="en-US" sz="1800" b="1" dirty="0">
                <a:latin typeface="Calibri"/>
                <a:cs typeface="Calibri"/>
              </a:rPr>
              <a:t>PHÂN_CÔNG</a:t>
            </a:r>
            <a:r>
              <a:rPr lang="en-US" sz="1800" dirty="0">
                <a:latin typeface="Calibri"/>
                <a:cs typeface="Calibri"/>
              </a:rPr>
              <a:t>(</a:t>
            </a:r>
            <a:r>
              <a:rPr lang="en-US" sz="1800" u="sng" dirty="0">
                <a:solidFill>
                  <a:srgbClr val="FF6600"/>
                </a:solidFill>
                <a:latin typeface="Calibri"/>
                <a:cs typeface="Calibri"/>
              </a:rPr>
              <a:t>MÃ_MH, MÃ_LỚP, HỌC_KỲ, NIÊN_HỌC</a:t>
            </a:r>
            <a:r>
              <a:rPr lang="en-US" sz="1800" u="sng" dirty="0">
                <a:latin typeface="Calibri"/>
                <a:cs typeface="Calibri"/>
              </a:rPr>
              <a:t>, MÃ_GV</a:t>
            </a:r>
            <a:r>
              <a:rPr lang="en-US" sz="1800" dirty="0">
                <a:latin typeface="Calibri"/>
                <a:cs typeface="Calibri"/>
              </a:rPr>
              <a:t>)</a:t>
            </a:r>
          </a:p>
        </p:txBody>
      </p:sp>
      <p:sp>
        <p:nvSpPr>
          <p:cNvPr id="149523" name="Freeform 19"/>
          <p:cNvSpPr>
            <a:spLocks/>
          </p:cNvSpPr>
          <p:nvPr/>
        </p:nvSpPr>
        <p:spPr bwMode="auto">
          <a:xfrm>
            <a:off x="2454872" y="2714632"/>
            <a:ext cx="3886200" cy="457200"/>
          </a:xfrm>
          <a:custGeom>
            <a:avLst/>
            <a:gdLst>
              <a:gd name="T0" fmla="*/ 2448 w 2448"/>
              <a:gd name="T1" fmla="*/ 96 h 288"/>
              <a:gd name="T2" fmla="*/ 2448 w 2448"/>
              <a:gd name="T3" fmla="*/ 0 h 288"/>
              <a:gd name="T4" fmla="*/ 1344 w 2448"/>
              <a:gd name="T5" fmla="*/ 0 h 288"/>
              <a:gd name="T6" fmla="*/ 1056 w 2448"/>
              <a:gd name="T7" fmla="*/ 288 h 288"/>
              <a:gd name="T8" fmla="*/ 48 w 2448"/>
              <a:gd name="T9" fmla="*/ 288 h 288"/>
              <a:gd name="T10" fmla="*/ 0 w 2448"/>
              <a:gd name="T11" fmla="*/ 192 h 288"/>
            </a:gdLst>
            <a:ahLst/>
            <a:cxnLst>
              <a:cxn ang="0">
                <a:pos x="T0" y="T1"/>
              </a:cxn>
              <a:cxn ang="0">
                <a:pos x="T2" y="T3"/>
              </a:cxn>
              <a:cxn ang="0">
                <a:pos x="T4" y="T5"/>
              </a:cxn>
              <a:cxn ang="0">
                <a:pos x="T6" y="T7"/>
              </a:cxn>
              <a:cxn ang="0">
                <a:pos x="T8" y="T9"/>
              </a:cxn>
              <a:cxn ang="0">
                <a:pos x="T10" y="T11"/>
              </a:cxn>
            </a:cxnLst>
            <a:rect l="0" t="0" r="r" b="b"/>
            <a:pathLst>
              <a:path w="2448" h="288">
                <a:moveTo>
                  <a:pt x="2448" y="96"/>
                </a:moveTo>
                <a:lnTo>
                  <a:pt x="2448" y="0"/>
                </a:lnTo>
                <a:lnTo>
                  <a:pt x="1344" y="0"/>
                </a:lnTo>
                <a:lnTo>
                  <a:pt x="1056" y="288"/>
                </a:lnTo>
                <a:lnTo>
                  <a:pt x="48" y="288"/>
                </a:lnTo>
                <a:lnTo>
                  <a:pt x="0" y="192"/>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149524" name="Freeform 20"/>
          <p:cNvSpPr>
            <a:spLocks/>
          </p:cNvSpPr>
          <p:nvPr/>
        </p:nvSpPr>
        <p:spPr bwMode="auto">
          <a:xfrm>
            <a:off x="1921472" y="3095632"/>
            <a:ext cx="6705600" cy="3733800"/>
          </a:xfrm>
          <a:custGeom>
            <a:avLst/>
            <a:gdLst>
              <a:gd name="T0" fmla="*/ 3504 w 4224"/>
              <a:gd name="T1" fmla="*/ 0 h 2352"/>
              <a:gd name="T2" fmla="*/ 3504 w 4224"/>
              <a:gd name="T3" fmla="*/ 48 h 2352"/>
              <a:gd name="T4" fmla="*/ 4224 w 4224"/>
              <a:gd name="T5" fmla="*/ 48 h 2352"/>
              <a:gd name="T6" fmla="*/ 4224 w 4224"/>
              <a:gd name="T7" fmla="*/ 2352 h 2352"/>
              <a:gd name="T8" fmla="*/ 144 w 4224"/>
              <a:gd name="T9" fmla="*/ 2352 h 2352"/>
              <a:gd name="T10" fmla="*/ 0 w 4224"/>
              <a:gd name="T11" fmla="*/ 2208 h 2352"/>
            </a:gdLst>
            <a:ahLst/>
            <a:cxnLst>
              <a:cxn ang="0">
                <a:pos x="T0" y="T1"/>
              </a:cxn>
              <a:cxn ang="0">
                <a:pos x="T2" y="T3"/>
              </a:cxn>
              <a:cxn ang="0">
                <a:pos x="T4" y="T5"/>
              </a:cxn>
              <a:cxn ang="0">
                <a:pos x="T6" y="T7"/>
              </a:cxn>
              <a:cxn ang="0">
                <a:pos x="T8" y="T9"/>
              </a:cxn>
              <a:cxn ang="0">
                <a:pos x="T10" y="T11"/>
              </a:cxn>
            </a:cxnLst>
            <a:rect l="0" t="0" r="r" b="b"/>
            <a:pathLst>
              <a:path w="4224" h="2352">
                <a:moveTo>
                  <a:pt x="3504" y="0"/>
                </a:moveTo>
                <a:lnTo>
                  <a:pt x="3504" y="48"/>
                </a:lnTo>
                <a:lnTo>
                  <a:pt x="4224" y="48"/>
                </a:lnTo>
                <a:lnTo>
                  <a:pt x="4224" y="2352"/>
                </a:lnTo>
                <a:lnTo>
                  <a:pt x="144" y="2352"/>
                </a:lnTo>
                <a:lnTo>
                  <a:pt x="0" y="2208"/>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149525" name="Freeform 21"/>
          <p:cNvSpPr>
            <a:spLocks/>
          </p:cNvSpPr>
          <p:nvPr/>
        </p:nvSpPr>
        <p:spPr bwMode="auto">
          <a:xfrm>
            <a:off x="3216872" y="3476632"/>
            <a:ext cx="2895600" cy="838200"/>
          </a:xfrm>
          <a:custGeom>
            <a:avLst/>
            <a:gdLst>
              <a:gd name="T0" fmla="*/ 1824 w 1824"/>
              <a:gd name="T1" fmla="*/ 0 h 528"/>
              <a:gd name="T2" fmla="*/ 1824 w 1824"/>
              <a:gd name="T3" fmla="*/ 48 h 528"/>
              <a:gd name="T4" fmla="*/ 864 w 1824"/>
              <a:gd name="T5" fmla="*/ 48 h 528"/>
              <a:gd name="T6" fmla="*/ 864 w 1824"/>
              <a:gd name="T7" fmla="*/ 528 h 528"/>
              <a:gd name="T8" fmla="*/ 288 w 1824"/>
              <a:gd name="T9" fmla="*/ 528 h 528"/>
              <a:gd name="T10" fmla="*/ 0 w 1824"/>
              <a:gd name="T11" fmla="*/ 432 h 528"/>
            </a:gdLst>
            <a:ahLst/>
            <a:cxnLst>
              <a:cxn ang="0">
                <a:pos x="T0" y="T1"/>
              </a:cxn>
              <a:cxn ang="0">
                <a:pos x="T2" y="T3"/>
              </a:cxn>
              <a:cxn ang="0">
                <a:pos x="T4" y="T5"/>
              </a:cxn>
              <a:cxn ang="0">
                <a:pos x="T6" y="T7"/>
              </a:cxn>
              <a:cxn ang="0">
                <a:pos x="T8" y="T9"/>
              </a:cxn>
              <a:cxn ang="0">
                <a:pos x="T10" y="T11"/>
              </a:cxn>
            </a:cxnLst>
            <a:rect l="0" t="0" r="r" b="b"/>
            <a:pathLst>
              <a:path w="1824" h="528">
                <a:moveTo>
                  <a:pt x="1824" y="0"/>
                </a:moveTo>
                <a:lnTo>
                  <a:pt x="1824" y="48"/>
                </a:lnTo>
                <a:lnTo>
                  <a:pt x="864" y="48"/>
                </a:lnTo>
                <a:lnTo>
                  <a:pt x="864" y="528"/>
                </a:lnTo>
                <a:lnTo>
                  <a:pt x="288" y="528"/>
                </a:lnTo>
                <a:lnTo>
                  <a:pt x="0" y="432"/>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149526" name="Line 22"/>
          <p:cNvSpPr>
            <a:spLocks noChangeShapeType="1"/>
          </p:cNvSpPr>
          <p:nvPr/>
        </p:nvSpPr>
        <p:spPr bwMode="auto">
          <a:xfrm>
            <a:off x="5045672" y="3476632"/>
            <a:ext cx="2133600" cy="0"/>
          </a:xfrm>
          <a:prstGeom prst="line">
            <a:avLst/>
          </a:prstGeom>
          <a:noFill/>
          <a:ln w="12700">
            <a:solidFill>
              <a:srgbClr val="003366"/>
            </a:solidFill>
            <a:prstDash val="dash"/>
            <a:round/>
            <a:headEnd/>
            <a:tailEnd/>
          </a:ln>
          <a:effectLst>
            <a:outerShdw blurRad="63500" dist="38099" dir="2700000" algn="ctr" rotWithShape="0">
              <a:srgbClr val="003366">
                <a:alpha val="50000"/>
              </a:srgbClr>
            </a:outerShdw>
          </a:effectLst>
          <a:extLst>
            <a:ext uri="{909E8E84-426E-40dd-AFC4-6F175D3DCCD1}">
              <a14:hiddenFill xmlns:a14="http://schemas.microsoft.com/office/drawing/2010/main">
                <a:noFill/>
              </a14:hiddenFill>
            </a:ext>
          </a:extLst>
        </p:spPr>
        <p:txBody>
          <a:bodyPr anchor="ctr"/>
          <a:lstStyle/>
          <a:p>
            <a:endParaRPr lang="en-US">
              <a:latin typeface="Calibri"/>
              <a:cs typeface="Calibri"/>
            </a:endParaRPr>
          </a:p>
        </p:txBody>
      </p:sp>
      <p:sp>
        <p:nvSpPr>
          <p:cNvPr id="149529" name="Freeform 25"/>
          <p:cNvSpPr>
            <a:spLocks/>
          </p:cNvSpPr>
          <p:nvPr/>
        </p:nvSpPr>
        <p:spPr bwMode="auto">
          <a:xfrm>
            <a:off x="7712672" y="3260732"/>
            <a:ext cx="558800" cy="1981200"/>
          </a:xfrm>
          <a:custGeom>
            <a:avLst/>
            <a:gdLst>
              <a:gd name="T0" fmla="*/ 480 w 480"/>
              <a:gd name="T1" fmla="*/ 1248 h 1248"/>
              <a:gd name="T2" fmla="*/ 480 w 480"/>
              <a:gd name="T3" fmla="*/ 240 h 1248"/>
              <a:gd name="T4" fmla="*/ 0 w 480"/>
              <a:gd name="T5" fmla="*/ 0 h 1248"/>
            </a:gdLst>
            <a:ahLst/>
            <a:cxnLst>
              <a:cxn ang="0">
                <a:pos x="T0" y="T1"/>
              </a:cxn>
              <a:cxn ang="0">
                <a:pos x="T2" y="T3"/>
              </a:cxn>
              <a:cxn ang="0">
                <a:pos x="T4" y="T5"/>
              </a:cxn>
            </a:cxnLst>
            <a:rect l="0" t="0" r="r" b="b"/>
            <a:pathLst>
              <a:path w="480" h="1248">
                <a:moveTo>
                  <a:pt x="480" y="1248"/>
                </a:moveTo>
                <a:lnTo>
                  <a:pt x="480" y="240"/>
                </a:lnTo>
                <a:lnTo>
                  <a:pt x="0" y="0"/>
                </a:lnTo>
              </a:path>
            </a:pathLst>
          </a:custGeom>
          <a:noFill/>
          <a:ln w="381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149530" name="Freeform 26"/>
          <p:cNvSpPr>
            <a:spLocks/>
          </p:cNvSpPr>
          <p:nvPr/>
        </p:nvSpPr>
        <p:spPr bwMode="auto">
          <a:xfrm>
            <a:off x="2412539" y="5253222"/>
            <a:ext cx="5029200" cy="571500"/>
          </a:xfrm>
          <a:custGeom>
            <a:avLst/>
            <a:gdLst>
              <a:gd name="T0" fmla="*/ 2016 w 2016"/>
              <a:gd name="T1" fmla="*/ 528 h 768"/>
              <a:gd name="T2" fmla="*/ 2016 w 2016"/>
              <a:gd name="T3" fmla="*/ 768 h 768"/>
              <a:gd name="T4" fmla="*/ 1248 w 2016"/>
              <a:gd name="T5" fmla="*/ 768 h 768"/>
              <a:gd name="T6" fmla="*/ 1248 w 2016"/>
              <a:gd name="T7" fmla="*/ 240 h 768"/>
              <a:gd name="T8" fmla="*/ 0 w 2016"/>
              <a:gd name="T9" fmla="*/ 240 h 768"/>
              <a:gd name="T10" fmla="*/ 0 w 2016"/>
              <a:gd name="T11" fmla="*/ 0 h 768"/>
            </a:gdLst>
            <a:ahLst/>
            <a:cxnLst>
              <a:cxn ang="0">
                <a:pos x="T0" y="T1"/>
              </a:cxn>
              <a:cxn ang="0">
                <a:pos x="T2" y="T3"/>
              </a:cxn>
              <a:cxn ang="0">
                <a:pos x="T4" y="T5"/>
              </a:cxn>
              <a:cxn ang="0">
                <a:pos x="T6" y="T7"/>
              </a:cxn>
              <a:cxn ang="0">
                <a:pos x="T8" y="T9"/>
              </a:cxn>
              <a:cxn ang="0">
                <a:pos x="T10" y="T11"/>
              </a:cxn>
            </a:cxnLst>
            <a:rect l="0" t="0" r="r" b="b"/>
            <a:pathLst>
              <a:path w="2016" h="768">
                <a:moveTo>
                  <a:pt x="2016" y="528"/>
                </a:moveTo>
                <a:lnTo>
                  <a:pt x="2016" y="768"/>
                </a:lnTo>
                <a:lnTo>
                  <a:pt x="1248" y="768"/>
                </a:lnTo>
                <a:lnTo>
                  <a:pt x="1248" y="240"/>
                </a:lnTo>
                <a:lnTo>
                  <a:pt x="0" y="240"/>
                </a:lnTo>
                <a:lnTo>
                  <a:pt x="0" y="0"/>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149532" name="Freeform 28"/>
          <p:cNvSpPr>
            <a:spLocks/>
          </p:cNvSpPr>
          <p:nvPr/>
        </p:nvSpPr>
        <p:spPr bwMode="auto">
          <a:xfrm>
            <a:off x="7255472" y="3400432"/>
            <a:ext cx="330200" cy="457200"/>
          </a:xfrm>
          <a:custGeom>
            <a:avLst/>
            <a:gdLst>
              <a:gd name="T0" fmla="*/ 480 w 480"/>
              <a:gd name="T1" fmla="*/ 1248 h 1248"/>
              <a:gd name="T2" fmla="*/ 480 w 480"/>
              <a:gd name="T3" fmla="*/ 240 h 1248"/>
              <a:gd name="T4" fmla="*/ 0 w 480"/>
              <a:gd name="T5" fmla="*/ 0 h 1248"/>
            </a:gdLst>
            <a:ahLst/>
            <a:cxnLst>
              <a:cxn ang="0">
                <a:pos x="T0" y="T1"/>
              </a:cxn>
              <a:cxn ang="0">
                <a:pos x="T2" y="T3"/>
              </a:cxn>
              <a:cxn ang="0">
                <a:pos x="T4" y="T5"/>
              </a:cxn>
            </a:cxnLst>
            <a:rect l="0" t="0" r="r" b="b"/>
            <a:pathLst>
              <a:path w="480" h="1248">
                <a:moveTo>
                  <a:pt x="480" y="1248"/>
                </a:moveTo>
                <a:lnTo>
                  <a:pt x="480" y="240"/>
                </a:lnTo>
                <a:lnTo>
                  <a:pt x="0" y="0"/>
                </a:lnTo>
              </a:path>
            </a:pathLst>
          </a:custGeom>
          <a:noFill/>
          <a:ln w="381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149534" name="Freeform 30"/>
          <p:cNvSpPr>
            <a:spLocks/>
          </p:cNvSpPr>
          <p:nvPr/>
        </p:nvSpPr>
        <p:spPr bwMode="auto">
          <a:xfrm>
            <a:off x="2302472" y="4467232"/>
            <a:ext cx="5181600" cy="1371600"/>
          </a:xfrm>
          <a:custGeom>
            <a:avLst/>
            <a:gdLst>
              <a:gd name="T0" fmla="*/ 3264 w 3264"/>
              <a:gd name="T1" fmla="*/ 0 h 864"/>
              <a:gd name="T2" fmla="*/ 3264 w 3264"/>
              <a:gd name="T3" fmla="*/ 192 h 864"/>
              <a:gd name="T4" fmla="*/ 1968 w 3264"/>
              <a:gd name="T5" fmla="*/ 192 h 864"/>
              <a:gd name="T6" fmla="*/ 0 w 3264"/>
              <a:gd name="T7" fmla="*/ 864 h 864"/>
            </a:gdLst>
            <a:ahLst/>
            <a:cxnLst>
              <a:cxn ang="0">
                <a:pos x="T0" y="T1"/>
              </a:cxn>
              <a:cxn ang="0">
                <a:pos x="T2" y="T3"/>
              </a:cxn>
              <a:cxn ang="0">
                <a:pos x="T4" y="T5"/>
              </a:cxn>
              <a:cxn ang="0">
                <a:pos x="T6" y="T7"/>
              </a:cxn>
            </a:cxnLst>
            <a:rect l="0" t="0" r="r" b="b"/>
            <a:pathLst>
              <a:path w="3264" h="864">
                <a:moveTo>
                  <a:pt x="3264" y="0"/>
                </a:moveTo>
                <a:lnTo>
                  <a:pt x="3264" y="192"/>
                </a:lnTo>
                <a:lnTo>
                  <a:pt x="1968" y="192"/>
                </a:lnTo>
                <a:lnTo>
                  <a:pt x="0" y="864"/>
                </a:lnTo>
              </a:path>
            </a:pathLst>
          </a:custGeom>
          <a:noFill/>
          <a:ln w="12700" cap="flat" cmpd="sng">
            <a:solidFill>
              <a:srgbClr val="003366"/>
            </a:solidFill>
            <a:prstDash val="solid"/>
            <a:round/>
            <a:headEnd type="none" w="med" len="med"/>
            <a:tailEnd type="triangle" w="med" len="med"/>
          </a:ln>
          <a:effectLst>
            <a:outerShdw blurRad="63500" dist="35921" dir="2700000" algn="ctr" rotWithShape="0">
              <a:srgbClr val="003366">
                <a:alpha val="50000"/>
              </a:srgbClr>
            </a:outerShdw>
          </a:effectLst>
          <a:extLst>
            <a:ext uri="{909E8E84-426E-40dd-AFC4-6F175D3DCCD1}">
              <a14:hiddenFill xmlns:a14="http://schemas.microsoft.com/office/drawing/2010/main">
                <a:gradFill rotWithShape="1">
                  <a:gsLst>
                    <a:gs pos="0">
                      <a:srgbClr val="93C1DD"/>
                    </a:gs>
                    <a:gs pos="50000">
                      <a:srgbClr val="93C1DD">
                        <a:gamma/>
                        <a:tint val="44314"/>
                        <a:invGamma/>
                      </a:srgbClr>
                    </a:gs>
                    <a:gs pos="100000">
                      <a:srgbClr val="93C1DD"/>
                    </a:gs>
                  </a:gsLst>
                  <a:lin ang="2700000" scaled="1"/>
                </a:gradFill>
              </a14:hiddenFill>
            </a:ext>
          </a:extLst>
        </p:spPr>
        <p:txBody>
          <a:bodyPr anchor="ctr"/>
          <a:lstStyle/>
          <a:p>
            <a:endParaRPr lang="en-US">
              <a:latin typeface="Calibri"/>
              <a:cs typeface="Calibri"/>
            </a:endParaRP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45</a:t>
            </a:fld>
            <a:endParaRPr lang="en-US"/>
          </a:p>
        </p:txBody>
      </p:sp>
    </p:spTree>
    <p:extLst>
      <p:ext uri="{BB962C8B-B14F-4D97-AF65-F5344CB8AC3E}">
        <p14:creationId xmlns:p14="http://schemas.microsoft.com/office/powerpoint/2010/main" val="13760661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11" name="Rectangle 163"/>
          <p:cNvSpPr>
            <a:spLocks noGrp="1" noChangeArrowheads="1"/>
          </p:cNvSpPr>
          <p:nvPr>
            <p:ph type="title"/>
          </p:nvPr>
        </p:nvSpPr>
        <p:spPr/>
        <p:txBody>
          <a:bodyPr/>
          <a:lstStyle/>
          <a:p>
            <a:r>
              <a:rPr lang="en-US"/>
              <a:t>Thiết kế luận lý dữ liệu cấp thấp</a:t>
            </a:r>
          </a:p>
        </p:txBody>
      </p:sp>
      <p:sp>
        <p:nvSpPr>
          <p:cNvPr id="53412" name="Rectangle 164"/>
          <p:cNvSpPr>
            <a:spLocks noGrp="1" noChangeArrowheads="1"/>
          </p:cNvSpPr>
          <p:nvPr>
            <p:ph type="body" idx="1"/>
          </p:nvPr>
        </p:nvSpPr>
        <p:spPr/>
        <p:txBody>
          <a:bodyPr/>
          <a:lstStyle/>
          <a:p>
            <a:r>
              <a:rPr lang="en-US"/>
              <a:t>Chuyển mô hình TTKH </a:t>
            </a:r>
            <a:r>
              <a:rPr lang="en-US">
                <a:sym typeface="Wingdings" charset="0"/>
              </a:rPr>
              <a:t> mô hình Quan hệ</a:t>
            </a:r>
            <a:endParaRPr lang="en-US"/>
          </a:p>
          <a:p>
            <a:pPr lvl="1"/>
            <a:r>
              <a:rPr lang="en-US"/>
              <a:t>Ví dụ : SV tự thực hiện</a:t>
            </a:r>
          </a:p>
          <a:p>
            <a:pPr lvl="1"/>
            <a:endParaRPr lang="en-US"/>
          </a:p>
          <a:p>
            <a:pPr lvl="2"/>
            <a:endParaRPr lang="en-US">
              <a:sym typeface="Wingdings" charset="0"/>
            </a:endParaRPr>
          </a:p>
          <a:p>
            <a:pPr lvl="2"/>
            <a:endParaRPr lang="en-US"/>
          </a:p>
        </p:txBody>
      </p:sp>
      <p:grpSp>
        <p:nvGrpSpPr>
          <p:cNvPr id="2" name="Group 1"/>
          <p:cNvGrpSpPr/>
          <p:nvPr/>
        </p:nvGrpSpPr>
        <p:grpSpPr>
          <a:xfrm>
            <a:off x="398463" y="2683243"/>
            <a:ext cx="8469312" cy="3117850"/>
            <a:chOff x="398463" y="2878138"/>
            <a:chExt cx="8469312" cy="3117850"/>
          </a:xfrm>
        </p:grpSpPr>
        <p:sp>
          <p:nvSpPr>
            <p:cNvPr id="53268" name="Rectangle 20"/>
            <p:cNvSpPr>
              <a:spLocks noChangeArrowheads="1"/>
            </p:cNvSpPr>
            <p:nvPr/>
          </p:nvSpPr>
          <p:spPr bwMode="auto">
            <a:xfrm>
              <a:off x="3294063" y="3640138"/>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NHÂN VIÊN</a:t>
              </a:r>
            </a:p>
          </p:txBody>
        </p:sp>
        <p:sp>
          <p:nvSpPr>
            <p:cNvPr id="53269" name="AutoShape 21"/>
            <p:cNvSpPr>
              <a:spLocks noChangeArrowheads="1"/>
            </p:cNvSpPr>
            <p:nvPr/>
          </p:nvSpPr>
          <p:spPr bwMode="auto">
            <a:xfrm>
              <a:off x="5275263" y="2878138"/>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Thuộc</a:t>
              </a:r>
            </a:p>
          </p:txBody>
        </p:sp>
        <p:sp>
          <p:nvSpPr>
            <p:cNvPr id="53270" name="Text Box 22"/>
            <p:cNvSpPr txBox="1">
              <a:spLocks noChangeArrowheads="1"/>
            </p:cNvSpPr>
            <p:nvPr/>
          </p:nvSpPr>
          <p:spPr bwMode="auto">
            <a:xfrm>
              <a:off x="4284663" y="31067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53271" name="Rectangle 23"/>
            <p:cNvSpPr>
              <a:spLocks noChangeArrowheads="1"/>
            </p:cNvSpPr>
            <p:nvPr/>
          </p:nvSpPr>
          <p:spPr bwMode="auto">
            <a:xfrm>
              <a:off x="1770063" y="5621338"/>
              <a:ext cx="12954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ctr"/>
              <a:r>
                <a:rPr lang="en-US" sz="1600">
                  <a:latin typeface="Calibri"/>
                  <a:cs typeface="Calibri"/>
                </a:rPr>
                <a:t>PHẦN MỀM</a:t>
              </a:r>
            </a:p>
          </p:txBody>
        </p:sp>
        <p:grpSp>
          <p:nvGrpSpPr>
            <p:cNvPr id="53272" name="Group 24"/>
            <p:cNvGrpSpPr>
              <a:grpSpLocks/>
            </p:cNvGrpSpPr>
            <p:nvPr/>
          </p:nvGrpSpPr>
          <p:grpSpPr bwMode="auto">
            <a:xfrm rot="2273943">
              <a:off x="5224463" y="4902201"/>
              <a:ext cx="671512" cy="122237"/>
              <a:chOff x="3600" y="6573"/>
              <a:chExt cx="915" cy="178"/>
            </a:xfrm>
          </p:grpSpPr>
          <p:sp>
            <p:nvSpPr>
              <p:cNvPr id="53273" name="Line 25"/>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274" name="Oval 26"/>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53275" name="Group 27"/>
            <p:cNvGrpSpPr>
              <a:grpSpLocks/>
            </p:cNvGrpSpPr>
            <p:nvPr/>
          </p:nvGrpSpPr>
          <p:grpSpPr bwMode="auto">
            <a:xfrm rot="10800000">
              <a:off x="2760663" y="3640138"/>
              <a:ext cx="538162" cy="122238"/>
              <a:chOff x="9000" y="9829"/>
              <a:chExt cx="736" cy="178"/>
            </a:xfrm>
          </p:grpSpPr>
          <p:sp>
            <p:nvSpPr>
              <p:cNvPr id="53276" name="Line 2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277" name="Oval 29"/>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53278" name="Group 30"/>
            <p:cNvGrpSpPr>
              <a:grpSpLocks/>
            </p:cNvGrpSpPr>
            <p:nvPr/>
          </p:nvGrpSpPr>
          <p:grpSpPr bwMode="auto">
            <a:xfrm rot="10800000">
              <a:off x="2760663" y="3819526"/>
              <a:ext cx="538162" cy="125412"/>
              <a:chOff x="9000" y="9829"/>
              <a:chExt cx="736" cy="178"/>
            </a:xfrm>
          </p:grpSpPr>
          <p:sp>
            <p:nvSpPr>
              <p:cNvPr id="53279" name="Line 3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280" name="Oval 3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53281" name="Text Box 33"/>
            <p:cNvSpPr txBox="1">
              <a:spLocks noChangeArrowheads="1"/>
            </p:cNvSpPr>
            <p:nvPr/>
          </p:nvSpPr>
          <p:spPr bwMode="auto">
            <a:xfrm>
              <a:off x="1922463" y="3563938"/>
              <a:ext cx="773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NV</a:t>
              </a:r>
            </a:p>
          </p:txBody>
        </p:sp>
        <p:sp>
          <p:nvSpPr>
            <p:cNvPr id="53282" name="Text Box 34"/>
            <p:cNvSpPr txBox="1">
              <a:spLocks noChangeArrowheads="1"/>
            </p:cNvSpPr>
            <p:nvPr/>
          </p:nvSpPr>
          <p:spPr bwMode="auto">
            <a:xfrm>
              <a:off x="1719263" y="3757613"/>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NV</a:t>
              </a:r>
            </a:p>
          </p:txBody>
        </p:sp>
        <p:sp>
          <p:nvSpPr>
            <p:cNvPr id="53283" name="Text Box 35"/>
            <p:cNvSpPr txBox="1">
              <a:spLocks noChangeArrowheads="1"/>
            </p:cNvSpPr>
            <p:nvPr/>
          </p:nvSpPr>
          <p:spPr bwMode="auto">
            <a:xfrm>
              <a:off x="5884863" y="501173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SLượng NV trực thuộc</a:t>
              </a:r>
            </a:p>
          </p:txBody>
        </p:sp>
        <p:sp>
          <p:nvSpPr>
            <p:cNvPr id="53284" name="Text Box 36"/>
            <p:cNvSpPr txBox="1">
              <a:spLocks noChangeArrowheads="1"/>
            </p:cNvSpPr>
            <p:nvPr/>
          </p:nvSpPr>
          <p:spPr bwMode="auto">
            <a:xfrm>
              <a:off x="3370263" y="5087938"/>
              <a:ext cx="812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Kỹ năng</a:t>
              </a:r>
            </a:p>
          </p:txBody>
        </p:sp>
        <p:sp>
          <p:nvSpPr>
            <p:cNvPr id="53285" name="Text Box 37"/>
            <p:cNvSpPr txBox="1">
              <a:spLocks noChangeArrowheads="1"/>
            </p:cNvSpPr>
            <p:nvPr/>
          </p:nvSpPr>
          <p:spPr bwMode="auto">
            <a:xfrm>
              <a:off x="4513263" y="5011738"/>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Chuyên ngành</a:t>
              </a:r>
            </a:p>
          </p:txBody>
        </p:sp>
        <p:sp>
          <p:nvSpPr>
            <p:cNvPr id="53286" name="Rectangle 38"/>
            <p:cNvSpPr>
              <a:spLocks noChangeArrowheads="1"/>
            </p:cNvSpPr>
            <p:nvPr/>
          </p:nvSpPr>
          <p:spPr bwMode="auto">
            <a:xfrm>
              <a:off x="7027863" y="3640138"/>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BỘ PHẬN</a:t>
              </a:r>
            </a:p>
          </p:txBody>
        </p:sp>
        <p:sp>
          <p:nvSpPr>
            <p:cNvPr id="53287" name="Rectangle 39"/>
            <p:cNvSpPr>
              <a:spLocks noChangeArrowheads="1"/>
            </p:cNvSpPr>
            <p:nvPr/>
          </p:nvSpPr>
          <p:spPr bwMode="auto">
            <a:xfrm>
              <a:off x="1846263" y="4402138"/>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THƯ KÝ</a:t>
              </a:r>
            </a:p>
          </p:txBody>
        </p:sp>
        <p:sp>
          <p:nvSpPr>
            <p:cNvPr id="53288" name="Rectangle 40"/>
            <p:cNvSpPr>
              <a:spLocks noChangeArrowheads="1"/>
            </p:cNvSpPr>
            <p:nvPr/>
          </p:nvSpPr>
          <p:spPr bwMode="auto">
            <a:xfrm>
              <a:off x="3446463" y="4402138"/>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KỸ SƯ</a:t>
              </a:r>
            </a:p>
          </p:txBody>
        </p:sp>
        <p:sp>
          <p:nvSpPr>
            <p:cNvPr id="53289" name="Rectangle 41"/>
            <p:cNvSpPr>
              <a:spLocks noChangeArrowheads="1"/>
            </p:cNvSpPr>
            <p:nvPr/>
          </p:nvSpPr>
          <p:spPr bwMode="auto">
            <a:xfrm>
              <a:off x="4970463" y="4402138"/>
              <a:ext cx="114300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1600">
                  <a:latin typeface="Calibri"/>
                  <a:cs typeface="Calibri"/>
                </a:rPr>
                <a:t>NV QLÝ</a:t>
              </a:r>
            </a:p>
          </p:txBody>
        </p:sp>
        <p:grpSp>
          <p:nvGrpSpPr>
            <p:cNvPr id="53290" name="Group 42"/>
            <p:cNvGrpSpPr>
              <a:grpSpLocks/>
            </p:cNvGrpSpPr>
            <p:nvPr/>
          </p:nvGrpSpPr>
          <p:grpSpPr bwMode="auto">
            <a:xfrm>
              <a:off x="2455863" y="4021138"/>
              <a:ext cx="3048000" cy="381000"/>
              <a:chOff x="1488" y="1824"/>
              <a:chExt cx="1920" cy="240"/>
            </a:xfrm>
          </p:grpSpPr>
          <p:sp>
            <p:nvSpPr>
              <p:cNvPr id="53291" name="Line 43"/>
              <p:cNvSpPr>
                <a:spLocks noChangeShapeType="1"/>
              </p:cNvSpPr>
              <p:nvPr/>
            </p:nvSpPr>
            <p:spPr bwMode="auto">
              <a:xfrm>
                <a:off x="1488" y="1920"/>
                <a:ext cx="19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292" name="Line 44"/>
              <p:cNvSpPr>
                <a:spLocks noChangeShapeType="1"/>
              </p:cNvSpPr>
              <p:nvPr/>
            </p:nvSpPr>
            <p:spPr bwMode="auto">
              <a:xfrm>
                <a:off x="148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293" name="Line 45"/>
              <p:cNvSpPr>
                <a:spLocks noChangeShapeType="1"/>
              </p:cNvSpPr>
              <p:nvPr/>
            </p:nvSpPr>
            <p:spPr bwMode="auto">
              <a:xfrm>
                <a:off x="3408" y="192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294" name="Line 46"/>
              <p:cNvSpPr>
                <a:spLocks noChangeShapeType="1"/>
              </p:cNvSpPr>
              <p:nvPr/>
            </p:nvSpPr>
            <p:spPr bwMode="auto">
              <a:xfrm flipV="1">
                <a:off x="2448" y="1824"/>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grpSp>
        <p:sp>
          <p:nvSpPr>
            <p:cNvPr id="53295" name="Text Box 47"/>
            <p:cNvSpPr txBox="1">
              <a:spLocks noChangeArrowheads="1"/>
            </p:cNvSpPr>
            <p:nvPr/>
          </p:nvSpPr>
          <p:spPr bwMode="auto">
            <a:xfrm>
              <a:off x="3598863" y="4097338"/>
              <a:ext cx="4556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latin typeface="Calibri"/>
                  <a:cs typeface="Calibri"/>
                </a:rPr>
                <a:t>(t,e)</a:t>
              </a:r>
            </a:p>
          </p:txBody>
        </p:sp>
        <p:grpSp>
          <p:nvGrpSpPr>
            <p:cNvPr id="53296" name="Group 48"/>
            <p:cNvGrpSpPr>
              <a:grpSpLocks/>
            </p:cNvGrpSpPr>
            <p:nvPr/>
          </p:nvGrpSpPr>
          <p:grpSpPr bwMode="auto">
            <a:xfrm rot="2273943">
              <a:off x="3903663" y="4935538"/>
              <a:ext cx="671512" cy="122238"/>
              <a:chOff x="3600" y="6573"/>
              <a:chExt cx="915" cy="178"/>
            </a:xfrm>
          </p:grpSpPr>
          <p:sp>
            <p:nvSpPr>
              <p:cNvPr id="53297" name="Line 49"/>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298" name="Oval 50"/>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grpSp>
          <p:nvGrpSpPr>
            <p:cNvPr id="53299" name="Group 51"/>
            <p:cNvGrpSpPr>
              <a:grpSpLocks/>
            </p:cNvGrpSpPr>
            <p:nvPr/>
          </p:nvGrpSpPr>
          <p:grpSpPr bwMode="auto">
            <a:xfrm rot="2273943">
              <a:off x="2760663" y="4935538"/>
              <a:ext cx="671512" cy="122238"/>
              <a:chOff x="3600" y="6573"/>
              <a:chExt cx="915" cy="178"/>
            </a:xfrm>
          </p:grpSpPr>
          <p:sp>
            <p:nvSpPr>
              <p:cNvPr id="53300" name="Line 52"/>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301" name="Oval 53"/>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53302" name="Text Box 54"/>
            <p:cNvSpPr txBox="1">
              <a:spLocks noChangeArrowheads="1"/>
            </p:cNvSpPr>
            <p:nvPr/>
          </p:nvSpPr>
          <p:spPr bwMode="auto">
            <a:xfrm>
              <a:off x="3065463" y="4859338"/>
              <a:ext cx="475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chemeClr val="bg2"/>
                  </a:solidFill>
                  <a:latin typeface="Calibri"/>
                  <a:cs typeface="Calibri"/>
                </a:rPr>
                <a:t>(0,n)</a:t>
              </a:r>
            </a:p>
          </p:txBody>
        </p:sp>
        <p:sp>
          <p:nvSpPr>
            <p:cNvPr id="53303" name="AutoShape 55"/>
            <p:cNvSpPr>
              <a:spLocks noChangeArrowheads="1"/>
            </p:cNvSpPr>
            <p:nvPr/>
          </p:nvSpPr>
          <p:spPr bwMode="auto">
            <a:xfrm>
              <a:off x="5351463" y="3563938"/>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QLý</a:t>
              </a:r>
            </a:p>
          </p:txBody>
        </p:sp>
        <p:sp>
          <p:nvSpPr>
            <p:cNvPr id="53304" name="AutoShape 56"/>
            <p:cNvSpPr>
              <a:spLocks noChangeArrowheads="1"/>
            </p:cNvSpPr>
            <p:nvPr/>
          </p:nvSpPr>
          <p:spPr bwMode="auto">
            <a:xfrm>
              <a:off x="1693863" y="4935538"/>
              <a:ext cx="1371600"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Sử dụng</a:t>
              </a:r>
            </a:p>
          </p:txBody>
        </p:sp>
        <p:sp>
          <p:nvSpPr>
            <p:cNvPr id="53305" name="AutoShape 57"/>
            <p:cNvSpPr>
              <a:spLocks noChangeArrowheads="1"/>
            </p:cNvSpPr>
            <p:nvPr/>
          </p:nvSpPr>
          <p:spPr bwMode="auto">
            <a:xfrm>
              <a:off x="6723063" y="4325938"/>
              <a:ext cx="1057275" cy="533400"/>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600">
                  <a:latin typeface="Calibri"/>
                  <a:cs typeface="Calibri"/>
                </a:rPr>
                <a:t>Ptrách</a:t>
              </a:r>
            </a:p>
          </p:txBody>
        </p:sp>
        <p:sp>
          <p:nvSpPr>
            <p:cNvPr id="53306" name="Line 58"/>
            <p:cNvSpPr>
              <a:spLocks noChangeShapeType="1"/>
            </p:cNvSpPr>
            <p:nvPr/>
          </p:nvSpPr>
          <p:spPr bwMode="auto">
            <a:xfrm flipV="1">
              <a:off x="3903663" y="3168651"/>
              <a:ext cx="1371600"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07" name="Line 59"/>
            <p:cNvSpPr>
              <a:spLocks noChangeShapeType="1"/>
            </p:cNvSpPr>
            <p:nvPr/>
          </p:nvSpPr>
          <p:spPr bwMode="auto">
            <a:xfrm>
              <a:off x="6270625" y="3106738"/>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08" name="Line 60"/>
            <p:cNvSpPr>
              <a:spLocks noChangeShapeType="1"/>
            </p:cNvSpPr>
            <p:nvPr/>
          </p:nvSpPr>
          <p:spPr bwMode="auto">
            <a:xfrm flipH="1">
              <a:off x="5808663" y="4097338"/>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09" name="Line 61"/>
            <p:cNvSpPr>
              <a:spLocks noChangeShapeType="1"/>
            </p:cNvSpPr>
            <p:nvPr/>
          </p:nvSpPr>
          <p:spPr bwMode="auto">
            <a:xfrm flipH="1">
              <a:off x="4437063" y="3825876"/>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10" name="Line 62"/>
            <p:cNvSpPr>
              <a:spLocks noChangeShapeType="1"/>
            </p:cNvSpPr>
            <p:nvPr/>
          </p:nvSpPr>
          <p:spPr bwMode="auto">
            <a:xfrm>
              <a:off x="6113463" y="4587876"/>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11" name="Line 63"/>
            <p:cNvSpPr>
              <a:spLocks noChangeShapeType="1"/>
            </p:cNvSpPr>
            <p:nvPr/>
          </p:nvSpPr>
          <p:spPr bwMode="auto">
            <a:xfrm flipH="1">
              <a:off x="7256463" y="4021138"/>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12" name="Line 64"/>
            <p:cNvSpPr>
              <a:spLocks noChangeShapeType="1"/>
            </p:cNvSpPr>
            <p:nvPr/>
          </p:nvSpPr>
          <p:spPr bwMode="auto">
            <a:xfrm>
              <a:off x="2379663" y="47831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13" name="Line 65"/>
            <p:cNvSpPr>
              <a:spLocks noChangeShapeType="1"/>
            </p:cNvSpPr>
            <p:nvPr/>
          </p:nvSpPr>
          <p:spPr bwMode="auto">
            <a:xfrm>
              <a:off x="2379663" y="5468938"/>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3314" name="Text Box 66"/>
            <p:cNvSpPr txBox="1">
              <a:spLocks noChangeArrowheads="1"/>
            </p:cNvSpPr>
            <p:nvPr/>
          </p:nvSpPr>
          <p:spPr bwMode="auto">
            <a:xfrm>
              <a:off x="6875463" y="31829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53315" name="Text Box 67"/>
            <p:cNvSpPr txBox="1">
              <a:spLocks noChangeArrowheads="1"/>
            </p:cNvSpPr>
            <p:nvPr/>
          </p:nvSpPr>
          <p:spPr bwMode="auto">
            <a:xfrm>
              <a:off x="5884863" y="40973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(1,n)</a:t>
              </a:r>
            </a:p>
          </p:txBody>
        </p:sp>
        <p:sp>
          <p:nvSpPr>
            <p:cNvPr id="53316" name="Text Box 68"/>
            <p:cNvSpPr txBox="1">
              <a:spLocks noChangeArrowheads="1"/>
            </p:cNvSpPr>
            <p:nvPr/>
          </p:nvSpPr>
          <p:spPr bwMode="auto">
            <a:xfrm>
              <a:off x="4513263" y="35639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53317" name="Text Box 69"/>
            <p:cNvSpPr txBox="1">
              <a:spLocks noChangeArrowheads="1"/>
            </p:cNvSpPr>
            <p:nvPr/>
          </p:nvSpPr>
          <p:spPr bwMode="auto">
            <a:xfrm>
              <a:off x="6189663" y="46307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(0,1)</a:t>
              </a:r>
            </a:p>
          </p:txBody>
        </p:sp>
        <p:sp>
          <p:nvSpPr>
            <p:cNvPr id="53318" name="Text Box 70"/>
            <p:cNvSpPr txBox="1">
              <a:spLocks noChangeArrowheads="1"/>
            </p:cNvSpPr>
            <p:nvPr/>
          </p:nvSpPr>
          <p:spPr bwMode="auto">
            <a:xfrm>
              <a:off x="7485063" y="40973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(1,1)</a:t>
              </a:r>
            </a:p>
          </p:txBody>
        </p:sp>
        <p:sp>
          <p:nvSpPr>
            <p:cNvPr id="53319" name="Text Box 71"/>
            <p:cNvSpPr txBox="1">
              <a:spLocks noChangeArrowheads="1"/>
            </p:cNvSpPr>
            <p:nvPr/>
          </p:nvSpPr>
          <p:spPr bwMode="auto">
            <a:xfrm>
              <a:off x="2455863" y="47831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sp>
          <p:nvSpPr>
            <p:cNvPr id="53320" name="Text Box 72"/>
            <p:cNvSpPr txBox="1">
              <a:spLocks noChangeArrowheads="1"/>
            </p:cNvSpPr>
            <p:nvPr/>
          </p:nvSpPr>
          <p:spPr bwMode="auto">
            <a:xfrm>
              <a:off x="2455863" y="5392738"/>
              <a:ext cx="3968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solidFill>
                    <a:srgbClr val="0033CC"/>
                  </a:solidFill>
                  <a:latin typeface="Calibri"/>
                  <a:cs typeface="Calibri"/>
                </a:rPr>
                <a:t>(0,n)</a:t>
              </a:r>
            </a:p>
          </p:txBody>
        </p:sp>
        <p:grpSp>
          <p:nvGrpSpPr>
            <p:cNvPr id="53321" name="Group 73"/>
            <p:cNvGrpSpPr>
              <a:grpSpLocks/>
            </p:cNvGrpSpPr>
            <p:nvPr/>
          </p:nvGrpSpPr>
          <p:grpSpPr bwMode="auto">
            <a:xfrm rot="10800000">
              <a:off x="1236663" y="5594351"/>
              <a:ext cx="538162" cy="122237"/>
              <a:chOff x="9000" y="9829"/>
              <a:chExt cx="736" cy="178"/>
            </a:xfrm>
          </p:grpSpPr>
          <p:sp>
            <p:nvSpPr>
              <p:cNvPr id="53322" name="Line 7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323" name="Oval 75"/>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53324" name="Group 76"/>
            <p:cNvGrpSpPr>
              <a:grpSpLocks/>
            </p:cNvGrpSpPr>
            <p:nvPr/>
          </p:nvGrpSpPr>
          <p:grpSpPr bwMode="auto">
            <a:xfrm rot="10800000">
              <a:off x="1236663" y="5773738"/>
              <a:ext cx="538162" cy="125413"/>
              <a:chOff x="9000" y="9829"/>
              <a:chExt cx="736" cy="178"/>
            </a:xfrm>
          </p:grpSpPr>
          <p:sp>
            <p:nvSpPr>
              <p:cNvPr id="53325" name="Line 7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326" name="Oval 7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53327" name="Text Box 79"/>
            <p:cNvSpPr txBox="1">
              <a:spLocks noChangeArrowheads="1"/>
            </p:cNvSpPr>
            <p:nvPr/>
          </p:nvSpPr>
          <p:spPr bwMode="auto">
            <a:xfrm>
              <a:off x="398463" y="5518151"/>
              <a:ext cx="7731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PM</a:t>
              </a:r>
            </a:p>
          </p:txBody>
        </p:sp>
        <p:sp>
          <p:nvSpPr>
            <p:cNvPr id="53328" name="Text Box 80"/>
            <p:cNvSpPr txBox="1">
              <a:spLocks noChangeArrowheads="1"/>
            </p:cNvSpPr>
            <p:nvPr/>
          </p:nvSpPr>
          <p:spPr bwMode="auto">
            <a:xfrm>
              <a:off x="398463" y="5697538"/>
              <a:ext cx="773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PM</a:t>
              </a:r>
            </a:p>
          </p:txBody>
        </p:sp>
        <p:grpSp>
          <p:nvGrpSpPr>
            <p:cNvPr id="53331" name="Group 83"/>
            <p:cNvGrpSpPr>
              <a:grpSpLocks/>
            </p:cNvGrpSpPr>
            <p:nvPr/>
          </p:nvGrpSpPr>
          <p:grpSpPr bwMode="auto">
            <a:xfrm rot="-1764283">
              <a:off x="7561263" y="3441701"/>
              <a:ext cx="538162" cy="122237"/>
              <a:chOff x="9000" y="9829"/>
              <a:chExt cx="736" cy="178"/>
            </a:xfrm>
          </p:grpSpPr>
          <p:sp>
            <p:nvSpPr>
              <p:cNvPr id="53332" name="Line 8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333" name="Oval 85"/>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pPr algn="ctr"/>
                <a:endParaRPr lang="en-US">
                  <a:latin typeface="Calibri"/>
                  <a:cs typeface="Calibri"/>
                </a:endParaRPr>
              </a:p>
            </p:txBody>
          </p:sp>
        </p:grpSp>
        <p:grpSp>
          <p:nvGrpSpPr>
            <p:cNvPr id="53334" name="Group 86"/>
            <p:cNvGrpSpPr>
              <a:grpSpLocks/>
            </p:cNvGrpSpPr>
            <p:nvPr/>
          </p:nvGrpSpPr>
          <p:grpSpPr bwMode="auto">
            <a:xfrm rot="2106254">
              <a:off x="7789863" y="4097338"/>
              <a:ext cx="538162" cy="125413"/>
              <a:chOff x="9000" y="9829"/>
              <a:chExt cx="736" cy="178"/>
            </a:xfrm>
          </p:grpSpPr>
          <p:sp>
            <p:nvSpPr>
              <p:cNvPr id="53335" name="Line 8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latin typeface="Calibri"/>
                  <a:cs typeface="Calibri"/>
                </a:endParaRPr>
              </a:p>
            </p:txBody>
          </p:sp>
          <p:sp>
            <p:nvSpPr>
              <p:cNvPr id="53336" name="Oval 8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latin typeface="Calibri"/>
                  <a:cs typeface="Calibri"/>
                </a:endParaRPr>
              </a:p>
            </p:txBody>
          </p:sp>
        </p:grpSp>
        <p:sp>
          <p:nvSpPr>
            <p:cNvPr id="53337" name="Text Box 89"/>
            <p:cNvSpPr txBox="1">
              <a:spLocks noChangeArrowheads="1"/>
            </p:cNvSpPr>
            <p:nvPr/>
          </p:nvSpPr>
          <p:spPr bwMode="auto">
            <a:xfrm>
              <a:off x="8094663" y="3259138"/>
              <a:ext cx="773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Mã BP</a:t>
              </a:r>
            </a:p>
          </p:txBody>
        </p:sp>
        <p:sp>
          <p:nvSpPr>
            <p:cNvPr id="53338" name="Text Box 90"/>
            <p:cNvSpPr txBox="1">
              <a:spLocks noChangeArrowheads="1"/>
            </p:cNvSpPr>
            <p:nvPr/>
          </p:nvSpPr>
          <p:spPr bwMode="auto">
            <a:xfrm>
              <a:off x="8018463" y="4325938"/>
              <a:ext cx="773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400">
                  <a:latin typeface="Calibri"/>
                  <a:cs typeface="Calibri"/>
                </a:rPr>
                <a:t>Tên BP</a:t>
              </a: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46</a:t>
            </a:fld>
            <a:endParaRPr lang="en-US"/>
          </a:p>
        </p:txBody>
      </p:sp>
    </p:spTree>
    <p:extLst>
      <p:ext uri="{BB962C8B-B14F-4D97-AF65-F5344CB8AC3E}">
        <p14:creationId xmlns:p14="http://schemas.microsoft.com/office/powerpoint/2010/main" val="12183836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r>
              <a:rPr lang="en-US"/>
              <a:t>Nội dung trình bày</a:t>
            </a:r>
          </a:p>
        </p:txBody>
      </p:sp>
      <p:sp>
        <p:nvSpPr>
          <p:cNvPr id="52229" name="Rectangle 5"/>
          <p:cNvSpPr>
            <a:spLocks noGrp="1" noChangeArrowheads="1"/>
          </p:cNvSpPr>
          <p:nvPr>
            <p:ph type="body" idx="1"/>
          </p:nvPr>
        </p:nvSpPr>
        <p:spPr/>
        <p:txBody>
          <a:bodyPr/>
          <a:lstStyle/>
          <a:p>
            <a:r>
              <a:rPr lang="en-US"/>
              <a:t>Thiết kế luận lý dữ liệu</a:t>
            </a:r>
          </a:p>
          <a:p>
            <a:pPr lvl="1"/>
            <a:r>
              <a:rPr lang="en-US"/>
              <a:t>Thiết kế luận lý cấp cao</a:t>
            </a:r>
          </a:p>
          <a:p>
            <a:pPr lvl="1"/>
            <a:r>
              <a:rPr lang="en-US"/>
              <a:t>Thiết kế luận lý cấp thấp</a:t>
            </a:r>
          </a:p>
          <a:p>
            <a:r>
              <a:rPr lang="en-US" u="sng"/>
              <a:t>Thiết kế mã</a:t>
            </a:r>
          </a:p>
          <a:p>
            <a:r>
              <a:rPr lang="en-US"/>
              <a:t>Thiết kế vật lý dữ liệu</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47</a:t>
            </a:fld>
            <a:endParaRPr lang="en-US"/>
          </a:p>
        </p:txBody>
      </p:sp>
    </p:spTree>
    <p:extLst>
      <p:ext uri="{BB962C8B-B14F-4D97-AF65-F5344CB8AC3E}">
        <p14:creationId xmlns:p14="http://schemas.microsoft.com/office/powerpoint/2010/main" val="92256703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t>Thiết kế mã</a:t>
            </a:r>
          </a:p>
        </p:txBody>
      </p:sp>
      <p:sp>
        <p:nvSpPr>
          <p:cNvPr id="56325" name="Rectangle 5"/>
          <p:cNvSpPr>
            <a:spLocks noGrp="1" noChangeArrowheads="1"/>
          </p:cNvSpPr>
          <p:nvPr>
            <p:ph type="body" idx="1"/>
          </p:nvPr>
        </p:nvSpPr>
        <p:spPr/>
        <p:txBody>
          <a:bodyPr/>
          <a:lstStyle/>
          <a:p>
            <a:r>
              <a:rPr lang="en-US"/>
              <a:t>Tìm các hình thức mã hóa như là: mã quận, mã bưu điện, mã xe, mã số sản phẩm, NVL, mã sv,…</a:t>
            </a:r>
          </a:p>
          <a:p>
            <a:r>
              <a:rPr lang="en-US"/>
              <a:t>Dễ dàng cho việc quản lý và xử lý thông tin trong máy tính</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48</a:t>
            </a:fld>
            <a:endParaRPr lang="en-US"/>
          </a:p>
        </p:txBody>
      </p:sp>
    </p:spTree>
    <p:extLst>
      <p:ext uri="{BB962C8B-B14F-4D97-AF65-F5344CB8AC3E}">
        <p14:creationId xmlns:p14="http://schemas.microsoft.com/office/powerpoint/2010/main" val="24415516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US"/>
              <a:t>Thiết kế mã</a:t>
            </a:r>
          </a:p>
        </p:txBody>
      </p:sp>
      <p:sp>
        <p:nvSpPr>
          <p:cNvPr id="57349" name="Rectangle 5"/>
          <p:cNvSpPr>
            <a:spLocks noGrp="1" noChangeArrowheads="1"/>
          </p:cNvSpPr>
          <p:nvPr>
            <p:ph type="body" idx="1"/>
          </p:nvPr>
        </p:nvSpPr>
        <p:spPr/>
        <p:txBody>
          <a:bodyPr>
            <a:normAutofit lnSpcReduction="10000"/>
          </a:bodyPr>
          <a:lstStyle/>
          <a:p>
            <a:r>
              <a:rPr lang="en-US" sz="2400" dirty="0" err="1"/>
              <a:t>Mục</a:t>
            </a:r>
            <a:r>
              <a:rPr lang="en-US" sz="2400" dirty="0"/>
              <a:t> </a:t>
            </a:r>
            <a:r>
              <a:rPr lang="en-US" sz="2400" dirty="0" err="1"/>
              <a:t>tiêu</a:t>
            </a:r>
            <a:r>
              <a:rPr lang="en-US" sz="2400" dirty="0"/>
              <a:t>: </a:t>
            </a:r>
          </a:p>
          <a:p>
            <a:pPr lvl="1"/>
            <a:r>
              <a:rPr lang="en-US" sz="2200" dirty="0" err="1"/>
              <a:t>Dễ</a:t>
            </a:r>
            <a:r>
              <a:rPr lang="en-US" sz="2200" dirty="0"/>
              <a:t> </a:t>
            </a:r>
            <a:r>
              <a:rPr lang="en-US" sz="2200" dirty="0" err="1"/>
              <a:t>dàng</a:t>
            </a:r>
            <a:r>
              <a:rPr lang="en-US" sz="2200" dirty="0"/>
              <a:t> </a:t>
            </a:r>
            <a:r>
              <a:rPr lang="en-US" sz="2200" dirty="0" err="1"/>
              <a:t>hơn</a:t>
            </a:r>
            <a:r>
              <a:rPr lang="en-US" sz="2200" dirty="0"/>
              <a:t> </a:t>
            </a:r>
            <a:r>
              <a:rPr lang="en-US" sz="2200" dirty="0" err="1"/>
              <a:t>cho</a:t>
            </a:r>
            <a:r>
              <a:rPr lang="en-US" sz="2200" dirty="0"/>
              <a:t> </a:t>
            </a:r>
            <a:r>
              <a:rPr lang="en-US" sz="2200" dirty="0" err="1"/>
              <a:t>việc</a:t>
            </a:r>
            <a:r>
              <a:rPr lang="en-US" sz="2200" dirty="0"/>
              <a:t> </a:t>
            </a:r>
            <a:r>
              <a:rPr lang="en-US" sz="2200" dirty="0" err="1"/>
              <a:t>nhận</a:t>
            </a:r>
            <a:r>
              <a:rPr lang="en-US" sz="2200" dirty="0"/>
              <a:t> </a:t>
            </a:r>
            <a:r>
              <a:rPr lang="en-US" sz="2200" dirty="0" err="1"/>
              <a:t>dạng</a:t>
            </a:r>
            <a:r>
              <a:rPr lang="en-US" sz="2200" dirty="0"/>
              <a:t> </a:t>
            </a:r>
            <a:r>
              <a:rPr lang="en-US" sz="2200" dirty="0" err="1"/>
              <a:t>và</a:t>
            </a:r>
            <a:r>
              <a:rPr lang="en-US" sz="2200" dirty="0"/>
              <a:t> </a:t>
            </a:r>
            <a:r>
              <a:rPr lang="en-US" sz="2200" dirty="0" err="1"/>
              <a:t>phân</a:t>
            </a:r>
            <a:r>
              <a:rPr lang="en-US" sz="2200" dirty="0"/>
              <a:t> </a:t>
            </a:r>
            <a:r>
              <a:rPr lang="en-US" sz="2200" dirty="0" err="1"/>
              <a:t>lọai</a:t>
            </a:r>
            <a:r>
              <a:rPr lang="en-US" sz="2200" dirty="0"/>
              <a:t> </a:t>
            </a:r>
            <a:r>
              <a:rPr lang="en-US" sz="2200" dirty="0" err="1"/>
              <a:t>dữ</a:t>
            </a:r>
            <a:r>
              <a:rPr lang="en-US" sz="2200" dirty="0"/>
              <a:t> </a:t>
            </a:r>
            <a:r>
              <a:rPr lang="en-US" sz="2200" dirty="0" err="1"/>
              <a:t>liệu</a:t>
            </a:r>
            <a:endParaRPr lang="en-US" sz="2200" dirty="0"/>
          </a:p>
          <a:p>
            <a:pPr lvl="1"/>
            <a:r>
              <a:rPr lang="en-US" sz="2200" dirty="0" err="1"/>
              <a:t>Mã</a:t>
            </a:r>
            <a:r>
              <a:rPr lang="en-US" sz="2200" dirty="0"/>
              <a:t> </a:t>
            </a:r>
            <a:r>
              <a:rPr lang="en-US" sz="2200" dirty="0" err="1"/>
              <a:t>hóa</a:t>
            </a:r>
            <a:r>
              <a:rPr lang="en-US" sz="2200" dirty="0"/>
              <a:t> </a:t>
            </a:r>
            <a:r>
              <a:rPr lang="en-US" sz="2200" dirty="0" err="1"/>
              <a:t>phải</a:t>
            </a:r>
            <a:r>
              <a:rPr lang="en-US" sz="2200" dirty="0"/>
              <a:t> </a:t>
            </a:r>
            <a:r>
              <a:rPr lang="en-US" sz="2200" dirty="0" err="1"/>
              <a:t>được</a:t>
            </a:r>
            <a:r>
              <a:rPr lang="en-US" sz="2200" dirty="0"/>
              <a:t> </a:t>
            </a:r>
            <a:r>
              <a:rPr lang="en-US" sz="2200" dirty="0" err="1"/>
              <a:t>thiết</a:t>
            </a:r>
            <a:r>
              <a:rPr lang="en-US" sz="2200" dirty="0"/>
              <a:t> </a:t>
            </a:r>
            <a:r>
              <a:rPr lang="en-US" sz="2200" dirty="0" err="1"/>
              <a:t>kế</a:t>
            </a:r>
            <a:r>
              <a:rPr lang="en-US" sz="2200" dirty="0"/>
              <a:t> </a:t>
            </a:r>
            <a:r>
              <a:rPr lang="en-US" sz="2200" dirty="0" err="1"/>
              <a:t>trên</a:t>
            </a:r>
            <a:r>
              <a:rPr lang="en-US" sz="2200" dirty="0"/>
              <a:t> </a:t>
            </a:r>
            <a:r>
              <a:rPr lang="en-US" sz="2200" dirty="0" err="1"/>
              <a:t>cơ</a:t>
            </a:r>
            <a:r>
              <a:rPr lang="en-US" sz="2200" dirty="0"/>
              <a:t> </a:t>
            </a:r>
            <a:r>
              <a:rPr lang="en-US" sz="2200" dirty="0" err="1"/>
              <a:t>sở</a:t>
            </a:r>
            <a:r>
              <a:rPr lang="en-US" sz="2200" dirty="0"/>
              <a:t> </a:t>
            </a:r>
            <a:r>
              <a:rPr lang="en-US" sz="2200" dirty="0" err="1"/>
              <a:t>uyển</a:t>
            </a:r>
            <a:r>
              <a:rPr lang="en-US" sz="2200" dirty="0"/>
              <a:t> </a:t>
            </a:r>
            <a:r>
              <a:rPr lang="en-US" sz="2200" dirty="0" err="1"/>
              <a:t>chuyển</a:t>
            </a:r>
            <a:r>
              <a:rPr lang="en-US" sz="2200" dirty="0"/>
              <a:t> </a:t>
            </a:r>
            <a:r>
              <a:rPr lang="en-US" sz="2200" dirty="0" err="1"/>
              <a:t>và</a:t>
            </a:r>
            <a:r>
              <a:rPr lang="en-US" sz="2200" dirty="0"/>
              <a:t> </a:t>
            </a:r>
            <a:r>
              <a:rPr lang="en-US" sz="2200" dirty="0" err="1"/>
              <a:t>có</a:t>
            </a:r>
            <a:r>
              <a:rPr lang="en-US" sz="2200" dirty="0"/>
              <a:t> </a:t>
            </a:r>
            <a:r>
              <a:rPr lang="en-US" sz="2200" dirty="0" err="1"/>
              <a:t>khả</a:t>
            </a:r>
            <a:r>
              <a:rPr lang="en-US" sz="2200" dirty="0"/>
              <a:t> </a:t>
            </a:r>
            <a:r>
              <a:rPr lang="en-US" sz="2200" dirty="0" err="1"/>
              <a:t>năng</a:t>
            </a:r>
            <a:r>
              <a:rPr lang="en-US" sz="2200" dirty="0"/>
              <a:t> </a:t>
            </a:r>
            <a:r>
              <a:rPr lang="en-US" sz="2200" dirty="0" err="1"/>
              <a:t>mở</a:t>
            </a:r>
            <a:r>
              <a:rPr lang="en-US" sz="2200" dirty="0"/>
              <a:t> </a:t>
            </a:r>
            <a:r>
              <a:rPr lang="en-US" sz="2200" dirty="0" err="1"/>
              <a:t>rộng</a:t>
            </a:r>
            <a:endParaRPr lang="en-US" sz="2200" dirty="0"/>
          </a:p>
          <a:p>
            <a:r>
              <a:rPr lang="en-US" sz="2400" dirty="0" err="1"/>
              <a:t>Ngữ</a:t>
            </a:r>
            <a:r>
              <a:rPr lang="en-US" sz="2400" dirty="0"/>
              <a:t> </a:t>
            </a:r>
            <a:r>
              <a:rPr lang="en-US" sz="2400" dirty="0" err="1"/>
              <a:t>nghĩa</a:t>
            </a:r>
            <a:r>
              <a:rPr lang="en-US" sz="2400" dirty="0"/>
              <a:t> </a:t>
            </a:r>
            <a:r>
              <a:rPr lang="en-US" sz="2400" dirty="0" err="1"/>
              <a:t>của</a:t>
            </a:r>
            <a:r>
              <a:rPr lang="en-US" sz="2400" dirty="0"/>
              <a:t> </a:t>
            </a:r>
            <a:r>
              <a:rPr lang="en-US" sz="2400" dirty="0" err="1"/>
              <a:t>mã</a:t>
            </a:r>
            <a:r>
              <a:rPr lang="en-US" sz="2400" dirty="0"/>
              <a:t> </a:t>
            </a:r>
            <a:r>
              <a:rPr lang="en-US" sz="2400" dirty="0" err="1"/>
              <a:t>hóa</a:t>
            </a:r>
            <a:r>
              <a:rPr lang="en-US" sz="2400" dirty="0"/>
              <a:t>: </a:t>
            </a:r>
            <a:r>
              <a:rPr lang="en-US" sz="2400" dirty="0" err="1"/>
              <a:t>dựa</a:t>
            </a:r>
            <a:r>
              <a:rPr lang="en-US" sz="2400" dirty="0"/>
              <a:t> </a:t>
            </a:r>
            <a:r>
              <a:rPr lang="en-US" sz="2400" dirty="0" err="1"/>
              <a:t>trên</a:t>
            </a:r>
            <a:r>
              <a:rPr lang="en-US" sz="2400" dirty="0"/>
              <a:t> 4 </a:t>
            </a:r>
            <a:r>
              <a:rPr lang="en-US" sz="2400" dirty="0" err="1"/>
              <a:t>loại</a:t>
            </a:r>
            <a:endParaRPr lang="en-US" sz="2400" dirty="0"/>
          </a:p>
          <a:p>
            <a:pPr lvl="1"/>
            <a:r>
              <a:rPr lang="en-US" sz="2200" dirty="0" err="1"/>
              <a:t>Duy</a:t>
            </a:r>
            <a:r>
              <a:rPr lang="en-US" sz="2200" dirty="0"/>
              <a:t> </a:t>
            </a:r>
            <a:r>
              <a:rPr lang="en-US" sz="2200" dirty="0" err="1"/>
              <a:t>nhất</a:t>
            </a:r>
            <a:r>
              <a:rPr lang="en-US" sz="2200" dirty="0"/>
              <a:t>: </a:t>
            </a:r>
            <a:r>
              <a:rPr lang="en-US" sz="2200" dirty="0" err="1"/>
              <a:t>mã</a:t>
            </a:r>
            <a:r>
              <a:rPr lang="en-US" sz="2200" dirty="0"/>
              <a:t> </a:t>
            </a:r>
            <a:r>
              <a:rPr lang="en-US" sz="2200" dirty="0" err="1"/>
              <a:t>phải</a:t>
            </a:r>
            <a:r>
              <a:rPr lang="en-US" sz="2200" dirty="0"/>
              <a:t> </a:t>
            </a:r>
            <a:r>
              <a:rPr lang="en-US" sz="2200" dirty="0" err="1"/>
              <a:t>là</a:t>
            </a:r>
            <a:r>
              <a:rPr lang="en-US" sz="2200" dirty="0"/>
              <a:t> </a:t>
            </a:r>
            <a:r>
              <a:rPr lang="en-US" sz="2200" dirty="0" err="1"/>
              <a:t>duy</a:t>
            </a:r>
            <a:r>
              <a:rPr lang="en-US" sz="2200" dirty="0"/>
              <a:t> </a:t>
            </a:r>
            <a:r>
              <a:rPr lang="en-US" sz="2200" dirty="0" err="1"/>
              <a:t>nhất</a:t>
            </a:r>
            <a:r>
              <a:rPr lang="en-US" sz="2200" dirty="0"/>
              <a:t> </a:t>
            </a:r>
            <a:r>
              <a:rPr lang="en-US" sz="2200" dirty="0" err="1"/>
              <a:t>để</a:t>
            </a:r>
            <a:r>
              <a:rPr lang="en-US" sz="2200" dirty="0"/>
              <a:t> </a:t>
            </a:r>
            <a:r>
              <a:rPr lang="en-US" sz="2200" dirty="0" err="1"/>
              <a:t>nhận</a:t>
            </a:r>
            <a:r>
              <a:rPr lang="en-US" sz="2200" dirty="0"/>
              <a:t> </a:t>
            </a:r>
            <a:r>
              <a:rPr lang="en-US" sz="2200" dirty="0" err="1"/>
              <a:t>dạng</a:t>
            </a:r>
            <a:r>
              <a:rPr lang="en-US" sz="2200" dirty="0"/>
              <a:t> </a:t>
            </a:r>
            <a:r>
              <a:rPr lang="en-US" sz="2200" dirty="0" err="1"/>
              <a:t>đối</a:t>
            </a:r>
            <a:r>
              <a:rPr lang="en-US" sz="2200" dirty="0"/>
              <a:t> </a:t>
            </a:r>
            <a:r>
              <a:rPr lang="en-US" sz="2200" dirty="0" err="1"/>
              <a:t>tượng</a:t>
            </a:r>
            <a:r>
              <a:rPr lang="en-US" sz="2200" dirty="0"/>
              <a:t> </a:t>
            </a:r>
            <a:r>
              <a:rPr lang="en-US" sz="2200" dirty="0" err="1"/>
              <a:t>dữ</a:t>
            </a:r>
            <a:r>
              <a:rPr lang="en-US" sz="2200" dirty="0"/>
              <a:t> </a:t>
            </a:r>
            <a:r>
              <a:rPr lang="en-US" sz="2200" dirty="0" err="1"/>
              <a:t>liệu</a:t>
            </a:r>
            <a:endParaRPr lang="en-US" sz="2200" dirty="0"/>
          </a:p>
          <a:p>
            <a:pPr lvl="2"/>
            <a:r>
              <a:rPr lang="en-US" sz="2000" dirty="0" err="1"/>
              <a:t>Ví</a:t>
            </a:r>
            <a:r>
              <a:rPr lang="en-US" sz="2000" dirty="0"/>
              <a:t> </a:t>
            </a:r>
            <a:r>
              <a:rPr lang="en-US" sz="2000" dirty="0" err="1"/>
              <a:t>dụ</a:t>
            </a:r>
            <a:r>
              <a:rPr lang="en-US" sz="2000" dirty="0"/>
              <a:t>: </a:t>
            </a:r>
            <a:r>
              <a:rPr lang="en-US" sz="2000" dirty="0" err="1"/>
              <a:t>các</a:t>
            </a:r>
            <a:r>
              <a:rPr lang="en-US" sz="2000" dirty="0"/>
              <a:t> </a:t>
            </a:r>
            <a:r>
              <a:rPr lang="en-US" sz="2000" dirty="0" err="1"/>
              <a:t>khách</a:t>
            </a:r>
            <a:r>
              <a:rPr lang="en-US" sz="2000" dirty="0"/>
              <a:t> </a:t>
            </a:r>
            <a:r>
              <a:rPr lang="en-US" sz="2000" dirty="0" err="1"/>
              <a:t>hàng</a:t>
            </a:r>
            <a:r>
              <a:rPr lang="en-US" sz="2000" dirty="0"/>
              <a:t> </a:t>
            </a:r>
            <a:r>
              <a:rPr lang="en-US" sz="2000" dirty="0" err="1"/>
              <a:t>có</a:t>
            </a:r>
            <a:r>
              <a:rPr lang="en-US" sz="2000" dirty="0"/>
              <a:t> </a:t>
            </a:r>
            <a:r>
              <a:rPr lang="en-US" sz="2000" dirty="0" err="1"/>
              <a:t>cùng</a:t>
            </a:r>
            <a:r>
              <a:rPr lang="en-US" sz="2000" dirty="0"/>
              <a:t> </a:t>
            </a:r>
            <a:r>
              <a:rPr lang="en-US" sz="2000" dirty="0" err="1"/>
              <a:t>tên</a:t>
            </a:r>
            <a:r>
              <a:rPr lang="en-US" sz="2000" dirty="0"/>
              <a:t> </a:t>
            </a:r>
            <a:r>
              <a:rPr lang="en-US" sz="2000" dirty="0" err="1"/>
              <a:t>có</a:t>
            </a:r>
            <a:r>
              <a:rPr lang="en-US" sz="2000" dirty="0"/>
              <a:t> </a:t>
            </a:r>
            <a:r>
              <a:rPr lang="en-US" sz="2000" dirty="0" err="1"/>
              <a:t>thể</a:t>
            </a:r>
            <a:r>
              <a:rPr lang="en-US" sz="2000" dirty="0"/>
              <a:t> </a:t>
            </a:r>
            <a:r>
              <a:rPr lang="en-US" sz="2000" dirty="0" err="1"/>
              <a:t>phân</a:t>
            </a:r>
            <a:r>
              <a:rPr lang="en-US" sz="2000" dirty="0"/>
              <a:t> </a:t>
            </a:r>
            <a:r>
              <a:rPr lang="en-US" sz="2000" dirty="0" err="1"/>
              <a:t>biệt</a:t>
            </a:r>
            <a:r>
              <a:rPr lang="en-US" sz="2000" dirty="0"/>
              <a:t> </a:t>
            </a:r>
            <a:r>
              <a:rPr lang="en-US" sz="2000" dirty="0" err="1"/>
              <a:t>thông</a:t>
            </a:r>
            <a:r>
              <a:rPr lang="en-US" sz="2000" dirty="0"/>
              <a:t> qua </a:t>
            </a:r>
            <a:r>
              <a:rPr lang="en-US" sz="2000" dirty="0" err="1"/>
              <a:t>mã</a:t>
            </a:r>
            <a:r>
              <a:rPr lang="en-US" sz="2000" dirty="0"/>
              <a:t> </a:t>
            </a:r>
            <a:r>
              <a:rPr lang="en-US" sz="2000" dirty="0" err="1"/>
              <a:t>khách</a:t>
            </a:r>
            <a:r>
              <a:rPr lang="en-US" sz="2000" dirty="0"/>
              <a:t> </a:t>
            </a:r>
            <a:r>
              <a:rPr lang="en-US" sz="2000" dirty="0" err="1"/>
              <a:t>hàng</a:t>
            </a:r>
            <a:endParaRPr lang="en-US" sz="2000" dirty="0"/>
          </a:p>
          <a:p>
            <a:pPr lvl="1"/>
            <a:r>
              <a:rPr lang="en-US" sz="2200" dirty="0" err="1"/>
              <a:t>Phân</a:t>
            </a:r>
            <a:r>
              <a:rPr lang="en-US" sz="2200" dirty="0"/>
              <a:t> </a:t>
            </a:r>
            <a:r>
              <a:rPr lang="en-US" sz="2200" dirty="0" err="1"/>
              <a:t>loại</a:t>
            </a:r>
            <a:r>
              <a:rPr lang="en-US" sz="2200" dirty="0"/>
              <a:t>: </a:t>
            </a:r>
            <a:r>
              <a:rPr lang="en-US" sz="2200" dirty="0" err="1"/>
              <a:t>phân</a:t>
            </a:r>
            <a:r>
              <a:rPr lang="en-US" sz="2200" dirty="0"/>
              <a:t> </a:t>
            </a:r>
            <a:r>
              <a:rPr lang="en-US" sz="2200" dirty="0" err="1"/>
              <a:t>loại</a:t>
            </a:r>
            <a:r>
              <a:rPr lang="en-US" sz="2200" dirty="0"/>
              <a:t> </a:t>
            </a:r>
            <a:r>
              <a:rPr lang="en-US" sz="2200" dirty="0" err="1"/>
              <a:t>đối</a:t>
            </a:r>
            <a:r>
              <a:rPr lang="en-US" sz="2200" dirty="0"/>
              <a:t> </a:t>
            </a:r>
            <a:r>
              <a:rPr lang="en-US" sz="2200" dirty="0" err="1"/>
              <a:t>tượng</a:t>
            </a:r>
            <a:r>
              <a:rPr lang="en-US" sz="2200" dirty="0"/>
              <a:t> </a:t>
            </a:r>
            <a:r>
              <a:rPr lang="en-US" sz="2200" dirty="0" err="1"/>
              <a:t>dữ</a:t>
            </a:r>
            <a:r>
              <a:rPr lang="en-US" sz="2200" dirty="0"/>
              <a:t> </a:t>
            </a:r>
            <a:r>
              <a:rPr lang="en-US" sz="2200" dirty="0" err="1"/>
              <a:t>liệu</a:t>
            </a:r>
            <a:r>
              <a:rPr lang="en-US" sz="2200" dirty="0"/>
              <a:t> </a:t>
            </a:r>
            <a:r>
              <a:rPr lang="en-US" sz="2200" dirty="0" err="1"/>
              <a:t>thành</a:t>
            </a:r>
            <a:r>
              <a:rPr lang="en-US" sz="2200" dirty="0"/>
              <a:t> </a:t>
            </a:r>
            <a:r>
              <a:rPr lang="en-US" sz="2200" dirty="0" err="1"/>
              <a:t>những</a:t>
            </a:r>
            <a:r>
              <a:rPr lang="en-US" sz="2200" dirty="0"/>
              <a:t> </a:t>
            </a:r>
            <a:r>
              <a:rPr lang="en-US" sz="2200" dirty="0" err="1"/>
              <a:t>nhóm</a:t>
            </a:r>
            <a:r>
              <a:rPr lang="en-US" sz="2200" dirty="0"/>
              <a:t> </a:t>
            </a:r>
            <a:r>
              <a:rPr lang="en-US" sz="2200" dirty="0" err="1"/>
              <a:t>khác</a:t>
            </a:r>
            <a:r>
              <a:rPr lang="en-US" sz="2200" dirty="0"/>
              <a:t> </a:t>
            </a:r>
            <a:r>
              <a:rPr lang="en-US" sz="2200" dirty="0" err="1"/>
              <a:t>nhau</a:t>
            </a:r>
            <a:r>
              <a:rPr lang="en-US" sz="2200" dirty="0"/>
              <a:t> </a:t>
            </a:r>
            <a:r>
              <a:rPr lang="en-US" sz="2200" dirty="0" err="1"/>
              <a:t>và</a:t>
            </a:r>
            <a:r>
              <a:rPr lang="en-US" sz="2200" dirty="0"/>
              <a:t> </a:t>
            </a:r>
            <a:r>
              <a:rPr lang="en-US" sz="2200" dirty="0" err="1"/>
              <a:t>dựa</a:t>
            </a:r>
            <a:r>
              <a:rPr lang="en-US" sz="2200" dirty="0"/>
              <a:t> </a:t>
            </a:r>
            <a:r>
              <a:rPr lang="en-US" sz="2200" dirty="0" err="1"/>
              <a:t>vào</a:t>
            </a:r>
            <a:r>
              <a:rPr lang="en-US" sz="2200" dirty="0"/>
              <a:t> </a:t>
            </a:r>
            <a:r>
              <a:rPr lang="en-US" sz="2200" dirty="0" err="1"/>
              <a:t>mã</a:t>
            </a:r>
            <a:r>
              <a:rPr lang="en-US" sz="2200" dirty="0"/>
              <a:t> </a:t>
            </a:r>
            <a:r>
              <a:rPr lang="en-US" sz="2200" dirty="0" err="1"/>
              <a:t>hóa</a:t>
            </a:r>
            <a:r>
              <a:rPr lang="en-US" sz="2200" dirty="0"/>
              <a:t>, </a:t>
            </a:r>
            <a:r>
              <a:rPr lang="en-US" sz="2200" dirty="0" err="1"/>
              <a:t>có</a:t>
            </a:r>
            <a:r>
              <a:rPr lang="en-US" sz="2200" dirty="0"/>
              <a:t> </a:t>
            </a:r>
            <a:r>
              <a:rPr lang="en-US" sz="2200" dirty="0" err="1"/>
              <a:t>thể</a:t>
            </a:r>
            <a:r>
              <a:rPr lang="en-US" sz="2200" dirty="0"/>
              <a:t> </a:t>
            </a:r>
            <a:r>
              <a:rPr lang="en-US" sz="2200" dirty="0" err="1"/>
              <a:t>nhận</a:t>
            </a:r>
            <a:r>
              <a:rPr lang="en-US" sz="2200" dirty="0"/>
              <a:t> </a:t>
            </a:r>
            <a:r>
              <a:rPr lang="en-US" sz="2200" dirty="0" err="1"/>
              <a:t>ra</a:t>
            </a:r>
            <a:r>
              <a:rPr lang="en-US" sz="2200" dirty="0"/>
              <a:t> </a:t>
            </a:r>
            <a:r>
              <a:rPr lang="en-US" sz="2200" dirty="0" err="1"/>
              <a:t>được</a:t>
            </a:r>
            <a:r>
              <a:rPr lang="en-US" sz="2200" dirty="0"/>
              <a:t> </a:t>
            </a:r>
            <a:r>
              <a:rPr lang="en-US" sz="2200" dirty="0" err="1"/>
              <a:t>nhóm</a:t>
            </a:r>
            <a:r>
              <a:rPr lang="en-US" sz="2200" dirty="0"/>
              <a:t> </a:t>
            </a:r>
            <a:r>
              <a:rPr lang="en-US" sz="2200" dirty="0" err="1"/>
              <a:t>của</a:t>
            </a:r>
            <a:r>
              <a:rPr lang="en-US" sz="2200" dirty="0"/>
              <a:t> </a:t>
            </a:r>
            <a:r>
              <a:rPr lang="en-US" sz="2200" dirty="0" err="1"/>
              <a:t>dữ</a:t>
            </a:r>
            <a:r>
              <a:rPr lang="en-US" sz="2200" dirty="0"/>
              <a:t> </a:t>
            </a:r>
            <a:r>
              <a:rPr lang="en-US" sz="2200" dirty="0" err="1"/>
              <a:t>liệu</a:t>
            </a:r>
            <a:endParaRPr lang="en-US" sz="2200" dirty="0"/>
          </a:p>
          <a:p>
            <a:pPr lvl="2"/>
            <a:r>
              <a:rPr lang="en-US" sz="2000" dirty="0" err="1"/>
              <a:t>Ví</a:t>
            </a:r>
            <a:r>
              <a:rPr lang="en-US" sz="2000" dirty="0"/>
              <a:t> </a:t>
            </a:r>
            <a:r>
              <a:rPr lang="en-US" sz="2000" dirty="0" err="1"/>
              <a:t>dụ</a:t>
            </a:r>
            <a:r>
              <a:rPr lang="en-US" sz="2000" dirty="0"/>
              <a:t>: </a:t>
            </a:r>
            <a:r>
              <a:rPr lang="en-US" sz="2000" dirty="0" err="1"/>
              <a:t>mã</a:t>
            </a:r>
            <a:r>
              <a:rPr lang="en-US" sz="2000" dirty="0"/>
              <a:t> </a:t>
            </a:r>
            <a:r>
              <a:rPr lang="en-US" sz="2000" dirty="0" err="1"/>
              <a:t>hóa</a:t>
            </a:r>
            <a:r>
              <a:rPr lang="en-US" sz="2000" dirty="0"/>
              <a:t> </a:t>
            </a:r>
            <a:r>
              <a:rPr lang="en-US" sz="2000" dirty="0" err="1"/>
              <a:t>để</a:t>
            </a:r>
            <a:r>
              <a:rPr lang="en-US" sz="2000" dirty="0"/>
              <a:t> </a:t>
            </a:r>
            <a:r>
              <a:rPr lang="en-US" sz="2000" dirty="0" err="1"/>
              <a:t>phân</a:t>
            </a:r>
            <a:r>
              <a:rPr lang="en-US" sz="2000" dirty="0"/>
              <a:t> </a:t>
            </a:r>
            <a:r>
              <a:rPr lang="en-US" sz="2000" dirty="0" err="1"/>
              <a:t>loại</a:t>
            </a:r>
            <a:r>
              <a:rPr lang="en-US" sz="2000" dirty="0"/>
              <a:t> </a:t>
            </a:r>
            <a:r>
              <a:rPr lang="en-US" sz="2000" dirty="0" err="1"/>
              <a:t>chủng</a:t>
            </a:r>
            <a:r>
              <a:rPr lang="en-US" sz="2000" dirty="0"/>
              <a:t> </a:t>
            </a:r>
            <a:r>
              <a:rPr lang="en-US" sz="2000" dirty="0" err="1"/>
              <a:t>loại</a:t>
            </a:r>
            <a:r>
              <a:rPr lang="en-US" sz="2000" dirty="0"/>
              <a:t> </a:t>
            </a:r>
            <a:r>
              <a:rPr lang="en-US" sz="2000" dirty="0" err="1"/>
              <a:t>hàng</a:t>
            </a:r>
            <a:r>
              <a:rPr lang="en-US" sz="2000" dirty="0"/>
              <a:t> </a:t>
            </a:r>
            <a:r>
              <a:rPr lang="en-US" sz="2000" dirty="0" err="1"/>
              <a:t>hóa</a:t>
            </a:r>
            <a:endParaRPr lang="en-US" sz="2000" dirty="0"/>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49</a:t>
            </a:fld>
            <a:endParaRPr lang="en-US"/>
          </a:p>
        </p:txBody>
      </p:sp>
    </p:spTree>
    <p:extLst>
      <p:ext uri="{BB962C8B-B14F-4D97-AF65-F5344CB8AC3E}">
        <p14:creationId xmlns:p14="http://schemas.microsoft.com/office/powerpoint/2010/main" val="1452040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7349">
                                            <p:txEl>
                                              <p:pRg st="3" end="3"/>
                                            </p:txEl>
                                          </p:spTgt>
                                        </p:tgtEl>
                                        <p:attrNameLst>
                                          <p:attrName>style.visibility</p:attrName>
                                        </p:attrNameLst>
                                      </p:cBhvr>
                                      <p:to>
                                        <p:strVal val="visible"/>
                                      </p:to>
                                    </p:set>
                                    <p:animEffect transition="in" filter="strips(downLeft)">
                                      <p:cBhvr>
                                        <p:cTn id="7" dur="500"/>
                                        <p:tgtEl>
                                          <p:spTgt spid="57349">
                                            <p:txEl>
                                              <p:pRg st="3" end="3"/>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7349">
                                            <p:txEl>
                                              <p:pRg st="4" end="4"/>
                                            </p:txEl>
                                          </p:spTgt>
                                        </p:tgtEl>
                                        <p:attrNameLst>
                                          <p:attrName>style.visibility</p:attrName>
                                        </p:attrNameLst>
                                      </p:cBhvr>
                                      <p:to>
                                        <p:strVal val="visible"/>
                                      </p:to>
                                    </p:set>
                                    <p:animEffect transition="in" filter="strips(downLeft)">
                                      <p:cBhvr>
                                        <p:cTn id="10" dur="500"/>
                                        <p:tgtEl>
                                          <p:spTgt spid="57349">
                                            <p:txEl>
                                              <p:pRg st="4" end="4"/>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7349">
                                            <p:txEl>
                                              <p:pRg st="5" end="5"/>
                                            </p:txEl>
                                          </p:spTgt>
                                        </p:tgtEl>
                                        <p:attrNameLst>
                                          <p:attrName>style.visibility</p:attrName>
                                        </p:attrNameLst>
                                      </p:cBhvr>
                                      <p:to>
                                        <p:strVal val="visible"/>
                                      </p:to>
                                    </p:set>
                                    <p:animEffect transition="in" filter="strips(downLeft)">
                                      <p:cBhvr>
                                        <p:cTn id="13" dur="500"/>
                                        <p:tgtEl>
                                          <p:spTgt spid="57349">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7349">
                                            <p:txEl>
                                              <p:pRg st="6" end="6"/>
                                            </p:txEl>
                                          </p:spTgt>
                                        </p:tgtEl>
                                        <p:attrNameLst>
                                          <p:attrName>style.visibility</p:attrName>
                                        </p:attrNameLst>
                                      </p:cBhvr>
                                      <p:to>
                                        <p:strVal val="visible"/>
                                      </p:to>
                                    </p:set>
                                    <p:animEffect transition="in" filter="strips(downLeft)">
                                      <p:cBhvr>
                                        <p:cTn id="16" dur="500"/>
                                        <p:tgtEl>
                                          <p:spTgt spid="57349">
                                            <p:txEl>
                                              <p:pRg st="6" end="6"/>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7349">
                                            <p:txEl>
                                              <p:pRg st="7" end="7"/>
                                            </p:txEl>
                                          </p:spTgt>
                                        </p:tgtEl>
                                        <p:attrNameLst>
                                          <p:attrName>style.visibility</p:attrName>
                                        </p:attrNameLst>
                                      </p:cBhvr>
                                      <p:to>
                                        <p:strVal val="visible"/>
                                      </p:to>
                                    </p:set>
                                    <p:animEffect transition="in" filter="strips(downLeft)">
                                      <p:cBhvr>
                                        <p:cTn id="19" dur="500"/>
                                        <p:tgtEl>
                                          <p:spTgt spid="57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8" name="Rectangle 108"/>
          <p:cNvSpPr>
            <a:spLocks noGrp="1" noChangeArrowheads="1"/>
          </p:cNvSpPr>
          <p:nvPr>
            <p:ph type="title"/>
          </p:nvPr>
        </p:nvSpPr>
        <p:spPr/>
        <p:txBody>
          <a:bodyPr/>
          <a:lstStyle/>
          <a:p>
            <a:r>
              <a:rPr lang="en-US"/>
              <a:t>Thiết kế luận lý dữ liệu cấp cao</a:t>
            </a:r>
          </a:p>
        </p:txBody>
      </p:sp>
      <p:sp>
        <p:nvSpPr>
          <p:cNvPr id="10349" name="Rectangle 109"/>
          <p:cNvSpPr>
            <a:spLocks noGrp="1" noChangeArrowheads="1"/>
          </p:cNvSpPr>
          <p:nvPr>
            <p:ph type="body" idx="1"/>
          </p:nvPr>
        </p:nvSpPr>
        <p:spPr/>
        <p:txBody>
          <a:bodyPr/>
          <a:lstStyle/>
          <a:p>
            <a:r>
              <a:rPr lang="en-US" dirty="0" err="1"/>
              <a:t>Quyết</a:t>
            </a:r>
            <a:r>
              <a:rPr lang="en-US" dirty="0"/>
              <a:t> </a:t>
            </a:r>
            <a:r>
              <a:rPr lang="en-US" dirty="0" err="1"/>
              <a:t>định</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suy</a:t>
            </a:r>
            <a:r>
              <a:rPr lang="en-US" dirty="0"/>
              <a:t> </a:t>
            </a:r>
            <a:r>
              <a:rPr lang="en-US" dirty="0" err="1"/>
              <a:t>diễn</a:t>
            </a:r>
            <a:endParaRPr lang="en-US" dirty="0"/>
          </a:p>
          <a:p>
            <a:pPr lvl="1"/>
            <a:r>
              <a:rPr lang="en-US" dirty="0" err="1"/>
              <a:t>Dữ</a:t>
            </a:r>
            <a:r>
              <a:rPr lang="en-US" dirty="0"/>
              <a:t> </a:t>
            </a:r>
            <a:r>
              <a:rPr lang="en-US" dirty="0" err="1"/>
              <a:t>liệu</a:t>
            </a:r>
            <a:r>
              <a:rPr lang="en-US" dirty="0"/>
              <a:t> </a:t>
            </a:r>
            <a:r>
              <a:rPr lang="en-US" dirty="0" err="1"/>
              <a:t>suy</a:t>
            </a:r>
            <a:r>
              <a:rPr lang="en-US" dirty="0"/>
              <a:t> </a:t>
            </a:r>
            <a:r>
              <a:rPr lang="en-US" dirty="0" err="1"/>
              <a:t>diễn</a:t>
            </a:r>
            <a:r>
              <a:rPr lang="en-US" dirty="0"/>
              <a:t>: </a:t>
            </a:r>
            <a:r>
              <a:rPr lang="en-US" dirty="0" err="1"/>
              <a:t>là</a:t>
            </a:r>
            <a:r>
              <a:rPr lang="en-US" dirty="0"/>
              <a:t> </a:t>
            </a:r>
            <a:r>
              <a:rPr lang="en-US" dirty="0" err="1"/>
              <a:t>thuộc</a:t>
            </a:r>
            <a:r>
              <a:rPr lang="en-US" dirty="0"/>
              <a:t> </a:t>
            </a:r>
            <a:r>
              <a:rPr lang="en-US" dirty="0" err="1"/>
              <a:t>tính</a:t>
            </a:r>
            <a:r>
              <a:rPr lang="en-US" dirty="0"/>
              <a:t> </a:t>
            </a:r>
            <a:r>
              <a:rPr lang="en-US" dirty="0" err="1"/>
              <a:t>mà</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tính</a:t>
            </a:r>
            <a:r>
              <a:rPr lang="en-US" dirty="0"/>
              <a:t> </a:t>
            </a:r>
            <a:r>
              <a:rPr lang="en-US" dirty="0" err="1"/>
              <a:t>tóan</a:t>
            </a:r>
            <a:r>
              <a:rPr lang="en-US" dirty="0"/>
              <a:t> </a:t>
            </a:r>
            <a:r>
              <a:rPr lang="en-US" dirty="0" err="1"/>
              <a:t>số</a:t>
            </a:r>
            <a:r>
              <a:rPr lang="en-US" dirty="0"/>
              <a:t> </a:t>
            </a:r>
            <a:r>
              <a:rPr lang="en-US" dirty="0" err="1"/>
              <a:t>học</a:t>
            </a:r>
            <a:r>
              <a:rPr lang="en-US" dirty="0"/>
              <a:t> </a:t>
            </a:r>
            <a:r>
              <a:rPr lang="en-US" dirty="0" err="1"/>
              <a:t>từ</a:t>
            </a:r>
            <a:r>
              <a:rPr lang="en-US" dirty="0"/>
              <a:t> </a:t>
            </a:r>
            <a:r>
              <a:rPr lang="en-US" dirty="0" err="1"/>
              <a:t>những</a:t>
            </a:r>
            <a:r>
              <a:rPr lang="en-US" dirty="0"/>
              <a:t> </a:t>
            </a:r>
            <a:r>
              <a:rPr lang="en-US" dirty="0" err="1"/>
              <a:t>thuộc</a:t>
            </a:r>
            <a:r>
              <a:rPr lang="en-US" dirty="0"/>
              <a:t> </a:t>
            </a:r>
            <a:r>
              <a:rPr lang="en-US" dirty="0" err="1"/>
              <a:t>tính</a:t>
            </a:r>
            <a:r>
              <a:rPr lang="en-US" dirty="0"/>
              <a:t> </a:t>
            </a:r>
            <a:r>
              <a:rPr lang="en-US" dirty="0" err="1"/>
              <a:t>khác</a:t>
            </a:r>
            <a:endParaRPr lang="en-US" dirty="0"/>
          </a:p>
          <a:p>
            <a:pPr lvl="1"/>
            <a:r>
              <a:rPr lang="en-US" dirty="0" err="1"/>
              <a:t>Ví</a:t>
            </a:r>
            <a:r>
              <a:rPr lang="en-US" dirty="0"/>
              <a:t> </a:t>
            </a:r>
            <a:r>
              <a:rPr lang="en-US" dirty="0" err="1"/>
              <a:t>dụ</a:t>
            </a:r>
            <a:r>
              <a:rPr lang="en-US" dirty="0"/>
              <a:t>:</a:t>
            </a:r>
          </a:p>
          <a:p>
            <a:pPr lvl="1"/>
            <a:endParaRPr lang="en-US" dirty="0"/>
          </a:p>
        </p:txBody>
      </p:sp>
      <p:grpSp>
        <p:nvGrpSpPr>
          <p:cNvPr id="2" name="Group 1"/>
          <p:cNvGrpSpPr/>
          <p:nvPr/>
        </p:nvGrpSpPr>
        <p:grpSpPr>
          <a:xfrm>
            <a:off x="278534" y="3533121"/>
            <a:ext cx="8534400" cy="2747963"/>
            <a:chOff x="228600" y="2895600"/>
            <a:chExt cx="8534400" cy="2747963"/>
          </a:xfrm>
        </p:grpSpPr>
        <p:sp>
          <p:nvSpPr>
            <p:cNvPr id="10244" name="Rectangle 4"/>
            <p:cNvSpPr>
              <a:spLocks noChangeArrowheads="1"/>
            </p:cNvSpPr>
            <p:nvPr/>
          </p:nvSpPr>
          <p:spPr bwMode="auto">
            <a:xfrm>
              <a:off x="1906588" y="3084513"/>
              <a:ext cx="1055687" cy="374650"/>
            </a:xfrm>
            <a:prstGeom prst="rect">
              <a:avLst/>
            </a:prstGeom>
            <a:solidFill>
              <a:srgbClr val="CCECFF"/>
            </a:solidFill>
            <a:ln w="28575">
              <a:solidFill>
                <a:srgbClr val="333399"/>
              </a:solidFill>
              <a:miter lim="800000"/>
              <a:headEnd/>
              <a:tailEnd/>
            </a:ln>
          </p:spPr>
          <p:txBody>
            <a:bodyPr/>
            <a:lstStyle/>
            <a:p>
              <a:r>
                <a:rPr lang="en-US" sz="1600">
                  <a:latin typeface="Arial Narrow" charset="0"/>
                  <a:cs typeface="Times New Roman" charset="0"/>
                </a:rPr>
                <a:t>HÓA ĐƠN</a:t>
              </a:r>
              <a:endParaRPr lang="en-US" sz="1600"/>
            </a:p>
          </p:txBody>
        </p:sp>
        <p:sp>
          <p:nvSpPr>
            <p:cNvPr id="10245" name="AutoShape 5"/>
            <p:cNvSpPr>
              <a:spLocks noChangeArrowheads="1"/>
            </p:cNvSpPr>
            <p:nvPr/>
          </p:nvSpPr>
          <p:spPr bwMode="auto">
            <a:xfrm>
              <a:off x="3886200" y="2895600"/>
              <a:ext cx="1057275" cy="750888"/>
            </a:xfrm>
            <a:prstGeom prst="diamond">
              <a:avLst/>
            </a:prstGeom>
            <a:solidFill>
              <a:srgbClr val="CCFF99"/>
            </a:solidFill>
            <a:ln w="28575">
              <a:solidFill>
                <a:srgbClr val="008080"/>
              </a:solidFill>
              <a:miter lim="800000"/>
              <a:headEnd/>
              <a:tailEnd/>
            </a:ln>
          </p:spPr>
          <p:txBody>
            <a:bodyPr lIns="0" tIns="0" rIns="0" bIns="0"/>
            <a:lstStyle/>
            <a:p>
              <a:r>
                <a:rPr lang="en-US" sz="1600" dirty="0" err="1">
                  <a:latin typeface="Arial Narrow" charset="0"/>
                  <a:cs typeface="Times New Roman" charset="0"/>
                </a:rPr>
                <a:t>Của</a:t>
              </a:r>
              <a:endParaRPr lang="en-US" sz="1600" dirty="0"/>
            </a:p>
          </p:txBody>
        </p:sp>
        <p:sp>
          <p:nvSpPr>
            <p:cNvPr id="10246" name="Text Box 6"/>
            <p:cNvSpPr txBox="1">
              <a:spLocks noChangeArrowheads="1"/>
            </p:cNvSpPr>
            <p:nvPr/>
          </p:nvSpPr>
          <p:spPr bwMode="auto">
            <a:xfrm>
              <a:off x="2962275" y="3021013"/>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cs typeface="Times New Roman" charset="0"/>
                </a:rPr>
                <a:t>(1,1)</a:t>
              </a:r>
              <a:endParaRPr lang="en-US" sz="1400">
                <a:solidFill>
                  <a:srgbClr val="0033CC"/>
                </a:solidFill>
              </a:endParaRPr>
            </a:p>
          </p:txBody>
        </p:sp>
        <p:sp>
          <p:nvSpPr>
            <p:cNvPr id="10247" name="Rectangle 7"/>
            <p:cNvSpPr>
              <a:spLocks noChangeArrowheads="1"/>
            </p:cNvSpPr>
            <p:nvPr/>
          </p:nvSpPr>
          <p:spPr bwMode="auto">
            <a:xfrm>
              <a:off x="5734050" y="3146425"/>
              <a:ext cx="1352550" cy="374650"/>
            </a:xfrm>
            <a:prstGeom prst="rect">
              <a:avLst/>
            </a:prstGeom>
            <a:solidFill>
              <a:srgbClr val="CCECFF"/>
            </a:solidFill>
            <a:ln w="28575">
              <a:solidFill>
                <a:srgbClr val="333399"/>
              </a:solidFill>
              <a:miter lim="800000"/>
              <a:headEnd/>
              <a:tailEnd/>
            </a:ln>
          </p:spPr>
          <p:txBody>
            <a:bodyPr/>
            <a:lstStyle/>
            <a:p>
              <a:r>
                <a:rPr lang="en-US" sz="1600">
                  <a:latin typeface="Arial Narrow" charset="0"/>
                  <a:cs typeface="Times New Roman" charset="0"/>
                </a:rPr>
                <a:t>KHÁCH HÀNG</a:t>
              </a:r>
              <a:endParaRPr lang="en-US" sz="1600"/>
            </a:p>
          </p:txBody>
        </p:sp>
        <p:sp>
          <p:nvSpPr>
            <p:cNvPr id="10248" name="Line 8"/>
            <p:cNvSpPr>
              <a:spLocks noChangeShapeType="1"/>
            </p:cNvSpPr>
            <p:nvPr/>
          </p:nvSpPr>
          <p:spPr bwMode="auto">
            <a:xfrm>
              <a:off x="2962275" y="3270250"/>
              <a:ext cx="9239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9"/>
            <p:cNvSpPr>
              <a:spLocks noChangeShapeType="1"/>
            </p:cNvSpPr>
            <p:nvPr/>
          </p:nvSpPr>
          <p:spPr bwMode="auto">
            <a:xfrm>
              <a:off x="4943475" y="3270250"/>
              <a:ext cx="7905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Text Box 10"/>
            <p:cNvSpPr txBox="1">
              <a:spLocks noChangeArrowheads="1"/>
            </p:cNvSpPr>
            <p:nvPr/>
          </p:nvSpPr>
          <p:spPr bwMode="auto">
            <a:xfrm>
              <a:off x="5207000" y="3021013"/>
              <a:ext cx="3952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cs typeface="Times New Roman" charset="0"/>
                </a:rPr>
                <a:t>(1,n)</a:t>
              </a:r>
              <a:endParaRPr lang="en-US" sz="1400">
                <a:solidFill>
                  <a:srgbClr val="0033CC"/>
                </a:solidFill>
              </a:endParaRPr>
            </a:p>
          </p:txBody>
        </p:sp>
        <p:grpSp>
          <p:nvGrpSpPr>
            <p:cNvPr id="10255" name="Group 15"/>
            <p:cNvGrpSpPr>
              <a:grpSpLocks/>
            </p:cNvGrpSpPr>
            <p:nvPr/>
          </p:nvGrpSpPr>
          <p:grpSpPr bwMode="auto">
            <a:xfrm rot="2273943">
              <a:off x="7013575" y="3575050"/>
              <a:ext cx="671513" cy="122238"/>
              <a:chOff x="3600" y="6573"/>
              <a:chExt cx="915" cy="178"/>
            </a:xfrm>
          </p:grpSpPr>
          <p:sp>
            <p:nvSpPr>
              <p:cNvPr id="10256" name="Line 16"/>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Oval 17"/>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258" name="Group 18"/>
            <p:cNvGrpSpPr>
              <a:grpSpLocks/>
            </p:cNvGrpSpPr>
            <p:nvPr/>
          </p:nvGrpSpPr>
          <p:grpSpPr bwMode="auto">
            <a:xfrm>
              <a:off x="7091363" y="3146425"/>
              <a:ext cx="538162" cy="122238"/>
              <a:chOff x="9000" y="9829"/>
              <a:chExt cx="736" cy="178"/>
            </a:xfrm>
          </p:grpSpPr>
          <p:sp>
            <p:nvSpPr>
              <p:cNvPr id="10259" name="Line 1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Oval 20"/>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endParaRPr lang="en-US"/>
              </a:p>
            </p:txBody>
          </p:sp>
        </p:grpSp>
        <p:grpSp>
          <p:nvGrpSpPr>
            <p:cNvPr id="10261" name="Group 21"/>
            <p:cNvGrpSpPr>
              <a:grpSpLocks/>
            </p:cNvGrpSpPr>
            <p:nvPr/>
          </p:nvGrpSpPr>
          <p:grpSpPr bwMode="auto">
            <a:xfrm>
              <a:off x="7086600" y="3429000"/>
              <a:ext cx="538163" cy="125413"/>
              <a:chOff x="9000" y="9829"/>
              <a:chExt cx="736" cy="178"/>
            </a:xfrm>
          </p:grpSpPr>
          <p:sp>
            <p:nvSpPr>
              <p:cNvPr id="10262" name="Line 2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Oval 2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64" name="Text Box 24"/>
            <p:cNvSpPr txBox="1">
              <a:spLocks noChangeArrowheads="1"/>
            </p:cNvSpPr>
            <p:nvPr/>
          </p:nvSpPr>
          <p:spPr bwMode="auto">
            <a:xfrm>
              <a:off x="7750175" y="3135313"/>
              <a:ext cx="7731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Mã KH</a:t>
              </a:r>
              <a:endParaRPr lang="en-US" sz="1400"/>
            </a:p>
          </p:txBody>
        </p:sp>
        <p:sp>
          <p:nvSpPr>
            <p:cNvPr id="10265" name="Text Box 25"/>
            <p:cNvSpPr txBox="1">
              <a:spLocks noChangeArrowheads="1"/>
            </p:cNvSpPr>
            <p:nvPr/>
          </p:nvSpPr>
          <p:spPr bwMode="auto">
            <a:xfrm>
              <a:off x="7645400" y="3384550"/>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Tên KH</a:t>
              </a:r>
              <a:endParaRPr lang="en-US" sz="1400"/>
            </a:p>
          </p:txBody>
        </p:sp>
        <p:sp>
          <p:nvSpPr>
            <p:cNvPr id="10266" name="Text Box 26"/>
            <p:cNvSpPr txBox="1">
              <a:spLocks noChangeArrowheads="1"/>
            </p:cNvSpPr>
            <p:nvPr/>
          </p:nvSpPr>
          <p:spPr bwMode="auto">
            <a:xfrm>
              <a:off x="7750175" y="3760788"/>
              <a:ext cx="965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Mức nợ</a:t>
              </a:r>
              <a:endParaRPr lang="en-US" sz="1400"/>
            </a:p>
          </p:txBody>
        </p:sp>
        <p:grpSp>
          <p:nvGrpSpPr>
            <p:cNvPr id="10267" name="Group 27"/>
            <p:cNvGrpSpPr>
              <a:grpSpLocks/>
            </p:cNvGrpSpPr>
            <p:nvPr/>
          </p:nvGrpSpPr>
          <p:grpSpPr bwMode="auto">
            <a:xfrm rot="10800000">
              <a:off x="1379538" y="3021013"/>
              <a:ext cx="538162" cy="123825"/>
              <a:chOff x="9000" y="9829"/>
              <a:chExt cx="736" cy="178"/>
            </a:xfrm>
          </p:grpSpPr>
          <p:sp>
            <p:nvSpPr>
              <p:cNvPr id="10268" name="Line 2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Oval 29"/>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endParaRPr lang="en-US"/>
              </a:p>
            </p:txBody>
          </p:sp>
        </p:grpSp>
        <p:grpSp>
          <p:nvGrpSpPr>
            <p:cNvPr id="10270" name="Group 30"/>
            <p:cNvGrpSpPr>
              <a:grpSpLocks/>
            </p:cNvGrpSpPr>
            <p:nvPr/>
          </p:nvGrpSpPr>
          <p:grpSpPr bwMode="auto">
            <a:xfrm rot="10800000">
              <a:off x="1379538" y="3270250"/>
              <a:ext cx="538162" cy="125413"/>
              <a:chOff x="9000" y="9829"/>
              <a:chExt cx="736" cy="178"/>
            </a:xfrm>
          </p:grpSpPr>
          <p:sp>
            <p:nvSpPr>
              <p:cNvPr id="10271" name="Line 3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Oval 3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73" name="Text Box 33"/>
            <p:cNvSpPr txBox="1">
              <a:spLocks noChangeArrowheads="1"/>
            </p:cNvSpPr>
            <p:nvPr/>
          </p:nvSpPr>
          <p:spPr bwMode="auto">
            <a:xfrm>
              <a:off x="566738" y="2998788"/>
              <a:ext cx="812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dirty="0" err="1">
                  <a:cs typeface="Times New Roman" charset="0"/>
                </a:rPr>
                <a:t>Số</a:t>
              </a:r>
              <a:r>
                <a:rPr lang="en-US" sz="1400" dirty="0">
                  <a:cs typeface="Times New Roman" charset="0"/>
                </a:rPr>
                <a:t> HĐ</a:t>
              </a:r>
              <a:endParaRPr lang="en-US" sz="1400" dirty="0"/>
            </a:p>
          </p:txBody>
        </p:sp>
        <p:sp>
          <p:nvSpPr>
            <p:cNvPr id="10274" name="Text Box 34"/>
            <p:cNvSpPr txBox="1">
              <a:spLocks noChangeArrowheads="1"/>
            </p:cNvSpPr>
            <p:nvPr/>
          </p:nvSpPr>
          <p:spPr bwMode="auto">
            <a:xfrm>
              <a:off x="566738" y="3227388"/>
              <a:ext cx="812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Ngày lập</a:t>
              </a:r>
              <a:endParaRPr lang="en-US" sz="1400"/>
            </a:p>
          </p:txBody>
        </p:sp>
        <p:sp>
          <p:nvSpPr>
            <p:cNvPr id="10275" name="Rectangle 35"/>
            <p:cNvSpPr>
              <a:spLocks noChangeArrowheads="1"/>
            </p:cNvSpPr>
            <p:nvPr/>
          </p:nvSpPr>
          <p:spPr bwMode="auto">
            <a:xfrm>
              <a:off x="1828800" y="4805363"/>
              <a:ext cx="1209675" cy="374650"/>
            </a:xfrm>
            <a:prstGeom prst="rect">
              <a:avLst/>
            </a:prstGeom>
            <a:solidFill>
              <a:srgbClr val="CCECFF"/>
            </a:solidFill>
            <a:ln w="28575">
              <a:solidFill>
                <a:srgbClr val="333399"/>
              </a:solidFill>
              <a:miter lim="800000"/>
              <a:headEnd/>
              <a:tailEnd/>
            </a:ln>
          </p:spPr>
          <p:txBody>
            <a:bodyPr/>
            <a:lstStyle/>
            <a:p>
              <a:r>
                <a:rPr lang="en-US" sz="1600">
                  <a:latin typeface="Arial Narrow" charset="0"/>
                  <a:cs typeface="Times New Roman" charset="0"/>
                </a:rPr>
                <a:t>HÀNG HÓA</a:t>
              </a:r>
              <a:endParaRPr lang="en-US" sz="1600"/>
            </a:p>
          </p:txBody>
        </p:sp>
        <p:grpSp>
          <p:nvGrpSpPr>
            <p:cNvPr id="10276" name="Group 36"/>
            <p:cNvGrpSpPr>
              <a:grpSpLocks/>
            </p:cNvGrpSpPr>
            <p:nvPr/>
          </p:nvGrpSpPr>
          <p:grpSpPr bwMode="auto">
            <a:xfrm>
              <a:off x="7010400" y="4805363"/>
              <a:ext cx="538163" cy="123825"/>
              <a:chOff x="9000" y="9829"/>
              <a:chExt cx="736" cy="178"/>
            </a:xfrm>
          </p:grpSpPr>
          <p:sp>
            <p:nvSpPr>
              <p:cNvPr id="10277" name="Line 3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8" name="Oval 3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79" name="Text Box 39"/>
            <p:cNvSpPr txBox="1">
              <a:spLocks noChangeArrowheads="1"/>
            </p:cNvSpPr>
            <p:nvPr/>
          </p:nvSpPr>
          <p:spPr bwMode="auto">
            <a:xfrm>
              <a:off x="7543800" y="472916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ThángNăm</a:t>
              </a:r>
              <a:endParaRPr lang="en-US" sz="1400"/>
            </a:p>
          </p:txBody>
        </p:sp>
        <p:sp>
          <p:nvSpPr>
            <p:cNvPr id="10284" name="Rectangle 44"/>
            <p:cNvSpPr>
              <a:spLocks noChangeArrowheads="1"/>
            </p:cNvSpPr>
            <p:nvPr/>
          </p:nvSpPr>
          <p:spPr bwMode="auto">
            <a:xfrm>
              <a:off x="5791200" y="4805363"/>
              <a:ext cx="1209675" cy="374650"/>
            </a:xfrm>
            <a:prstGeom prst="rect">
              <a:avLst/>
            </a:prstGeom>
            <a:solidFill>
              <a:srgbClr val="CCECFF"/>
            </a:solidFill>
            <a:ln w="28575">
              <a:solidFill>
                <a:srgbClr val="333399"/>
              </a:solidFill>
              <a:miter lim="800000"/>
              <a:headEnd/>
              <a:tailEnd/>
            </a:ln>
          </p:spPr>
          <p:txBody>
            <a:bodyPr/>
            <a:lstStyle/>
            <a:p>
              <a:r>
                <a:rPr lang="en-US" sz="1600">
                  <a:latin typeface="Arial Narrow" charset="0"/>
                  <a:cs typeface="Times New Roman" charset="0"/>
                </a:rPr>
                <a:t>TỒN KHO</a:t>
              </a:r>
              <a:endParaRPr lang="en-US" sz="1600"/>
            </a:p>
          </p:txBody>
        </p:sp>
        <p:sp>
          <p:nvSpPr>
            <p:cNvPr id="10285" name="AutoShape 45"/>
            <p:cNvSpPr>
              <a:spLocks noChangeArrowheads="1"/>
            </p:cNvSpPr>
            <p:nvPr/>
          </p:nvSpPr>
          <p:spPr bwMode="auto">
            <a:xfrm>
              <a:off x="1981200" y="3814763"/>
              <a:ext cx="1057275" cy="750887"/>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en-US" sz="1600">
                  <a:latin typeface="Arial Narrow" charset="0"/>
                  <a:cs typeface="Times New Roman" charset="0"/>
                </a:rPr>
                <a:t>Gồm</a:t>
              </a:r>
              <a:endParaRPr lang="en-US" sz="1600"/>
            </a:p>
          </p:txBody>
        </p:sp>
        <p:sp>
          <p:nvSpPr>
            <p:cNvPr id="10286" name="Line 46"/>
            <p:cNvSpPr>
              <a:spLocks noChangeShapeType="1"/>
            </p:cNvSpPr>
            <p:nvPr/>
          </p:nvSpPr>
          <p:spPr bwMode="auto">
            <a:xfrm>
              <a:off x="2514600" y="34337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87" name="Line 47"/>
            <p:cNvSpPr>
              <a:spLocks noChangeShapeType="1"/>
            </p:cNvSpPr>
            <p:nvPr/>
          </p:nvSpPr>
          <p:spPr bwMode="auto">
            <a:xfrm>
              <a:off x="2514600" y="457676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88" name="Text Box 48"/>
            <p:cNvSpPr txBox="1">
              <a:spLocks noChangeArrowheads="1"/>
            </p:cNvSpPr>
            <p:nvPr/>
          </p:nvSpPr>
          <p:spPr bwMode="auto">
            <a:xfrm>
              <a:off x="2057400" y="3509963"/>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cs typeface="Times New Roman" charset="0"/>
                </a:rPr>
                <a:t>(1,n)</a:t>
              </a:r>
              <a:endParaRPr lang="en-US" sz="1400">
                <a:solidFill>
                  <a:srgbClr val="0033CC"/>
                </a:solidFill>
              </a:endParaRPr>
            </a:p>
          </p:txBody>
        </p:sp>
        <p:sp>
          <p:nvSpPr>
            <p:cNvPr id="10289" name="Text Box 49"/>
            <p:cNvSpPr txBox="1">
              <a:spLocks noChangeArrowheads="1"/>
            </p:cNvSpPr>
            <p:nvPr/>
          </p:nvSpPr>
          <p:spPr bwMode="auto">
            <a:xfrm>
              <a:off x="2057400" y="4500563"/>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cs typeface="Times New Roman" charset="0"/>
                </a:rPr>
                <a:t>(0,n)</a:t>
              </a:r>
              <a:endParaRPr lang="en-US" sz="1400">
                <a:solidFill>
                  <a:srgbClr val="0033CC"/>
                </a:solidFill>
              </a:endParaRPr>
            </a:p>
          </p:txBody>
        </p:sp>
        <p:grpSp>
          <p:nvGrpSpPr>
            <p:cNvPr id="10290" name="Group 50"/>
            <p:cNvGrpSpPr>
              <a:grpSpLocks/>
            </p:cNvGrpSpPr>
            <p:nvPr/>
          </p:nvGrpSpPr>
          <p:grpSpPr bwMode="auto">
            <a:xfrm>
              <a:off x="7010400" y="5033963"/>
              <a:ext cx="538163" cy="123825"/>
              <a:chOff x="9000" y="9829"/>
              <a:chExt cx="736" cy="178"/>
            </a:xfrm>
          </p:grpSpPr>
          <p:sp>
            <p:nvSpPr>
              <p:cNvPr id="10291" name="Line 51"/>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2" name="Oval 52"/>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93" name="Text Box 53"/>
            <p:cNvSpPr txBox="1">
              <a:spLocks noChangeArrowheads="1"/>
            </p:cNvSpPr>
            <p:nvPr/>
          </p:nvSpPr>
          <p:spPr bwMode="auto">
            <a:xfrm>
              <a:off x="7543800" y="4957763"/>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Tổng SL nhập</a:t>
              </a:r>
              <a:endParaRPr lang="en-US" sz="1400"/>
            </a:p>
          </p:txBody>
        </p:sp>
        <p:grpSp>
          <p:nvGrpSpPr>
            <p:cNvPr id="10294" name="Group 54"/>
            <p:cNvGrpSpPr>
              <a:grpSpLocks/>
            </p:cNvGrpSpPr>
            <p:nvPr/>
          </p:nvGrpSpPr>
          <p:grpSpPr bwMode="auto">
            <a:xfrm rot="698658">
              <a:off x="7005638" y="5186363"/>
              <a:ext cx="538162" cy="123825"/>
              <a:chOff x="9000" y="9829"/>
              <a:chExt cx="736" cy="178"/>
            </a:xfrm>
          </p:grpSpPr>
          <p:sp>
            <p:nvSpPr>
              <p:cNvPr id="10295" name="Line 55"/>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6" name="Oval 56"/>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97" name="Text Box 57"/>
            <p:cNvSpPr txBox="1">
              <a:spLocks noChangeArrowheads="1"/>
            </p:cNvSpPr>
            <p:nvPr/>
          </p:nvSpPr>
          <p:spPr bwMode="auto">
            <a:xfrm>
              <a:off x="7543800" y="5186363"/>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Tổng SL xuất</a:t>
              </a:r>
              <a:endParaRPr lang="en-US" sz="1400"/>
            </a:p>
          </p:txBody>
        </p:sp>
        <p:grpSp>
          <p:nvGrpSpPr>
            <p:cNvPr id="10298" name="Group 58"/>
            <p:cNvGrpSpPr>
              <a:grpSpLocks/>
            </p:cNvGrpSpPr>
            <p:nvPr/>
          </p:nvGrpSpPr>
          <p:grpSpPr bwMode="auto">
            <a:xfrm rot="698658">
              <a:off x="6019800" y="5186363"/>
              <a:ext cx="538163" cy="123825"/>
              <a:chOff x="9000" y="9829"/>
              <a:chExt cx="736" cy="178"/>
            </a:xfrm>
          </p:grpSpPr>
          <p:sp>
            <p:nvSpPr>
              <p:cNvPr id="10299" name="Line 5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0" name="Oval 60"/>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01" name="Text Box 61"/>
            <p:cNvSpPr txBox="1">
              <a:spLocks noChangeArrowheads="1"/>
            </p:cNvSpPr>
            <p:nvPr/>
          </p:nvSpPr>
          <p:spPr bwMode="auto">
            <a:xfrm>
              <a:off x="6553200" y="5338763"/>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Tồn kho</a:t>
              </a:r>
              <a:endParaRPr lang="en-US" sz="1400"/>
            </a:p>
          </p:txBody>
        </p:sp>
        <p:sp>
          <p:nvSpPr>
            <p:cNvPr id="10302" name="AutoShape 62"/>
            <p:cNvSpPr>
              <a:spLocks noChangeArrowheads="1"/>
            </p:cNvSpPr>
            <p:nvPr/>
          </p:nvSpPr>
          <p:spPr bwMode="auto">
            <a:xfrm>
              <a:off x="3886200" y="4652963"/>
              <a:ext cx="1057275" cy="750887"/>
            </a:xfrm>
            <a:prstGeom prst="diamond">
              <a:avLst/>
            </a:prstGeom>
            <a:solidFill>
              <a:srgbClr val="CCFF99"/>
            </a:solidFill>
            <a:ln w="28575">
              <a:solidFill>
                <a:srgbClr val="008080"/>
              </a:solidFill>
              <a:miter lim="800000"/>
              <a:headEnd/>
              <a:tailEnd/>
            </a:ln>
          </p:spPr>
          <p:txBody>
            <a:bodyPr lIns="0" tIns="0" rIns="0" bIns="0"/>
            <a:lstStyle/>
            <a:p>
              <a:r>
                <a:rPr lang="en-US" sz="1600">
                  <a:latin typeface="Arial Narrow" charset="0"/>
                  <a:cs typeface="Times New Roman" charset="0"/>
                </a:rPr>
                <a:t>Gồm</a:t>
              </a:r>
              <a:endParaRPr lang="en-US" sz="1600"/>
            </a:p>
          </p:txBody>
        </p:sp>
        <p:sp>
          <p:nvSpPr>
            <p:cNvPr id="10303" name="Line 63"/>
            <p:cNvSpPr>
              <a:spLocks noChangeShapeType="1"/>
            </p:cNvSpPr>
            <p:nvPr/>
          </p:nvSpPr>
          <p:spPr bwMode="auto">
            <a:xfrm>
              <a:off x="3048000" y="5033963"/>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4" name="Line 64"/>
            <p:cNvSpPr>
              <a:spLocks noChangeShapeType="1"/>
            </p:cNvSpPr>
            <p:nvPr/>
          </p:nvSpPr>
          <p:spPr bwMode="auto">
            <a:xfrm>
              <a:off x="4953000" y="5033963"/>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5" name="Text Box 65"/>
            <p:cNvSpPr txBox="1">
              <a:spLocks noChangeArrowheads="1"/>
            </p:cNvSpPr>
            <p:nvPr/>
          </p:nvSpPr>
          <p:spPr bwMode="auto">
            <a:xfrm>
              <a:off x="3200400" y="4805363"/>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cs typeface="Times New Roman" charset="0"/>
                </a:rPr>
                <a:t>(0,n)</a:t>
              </a:r>
              <a:endParaRPr lang="en-US" sz="1400">
                <a:solidFill>
                  <a:srgbClr val="0033CC"/>
                </a:solidFill>
              </a:endParaRPr>
            </a:p>
          </p:txBody>
        </p:sp>
        <p:sp>
          <p:nvSpPr>
            <p:cNvPr id="10306" name="Text Box 66"/>
            <p:cNvSpPr txBox="1">
              <a:spLocks noChangeArrowheads="1"/>
            </p:cNvSpPr>
            <p:nvPr/>
          </p:nvSpPr>
          <p:spPr bwMode="auto">
            <a:xfrm>
              <a:off x="5181600" y="5110163"/>
              <a:ext cx="3968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cs typeface="Times New Roman" charset="0"/>
                </a:rPr>
                <a:t>(1,1)</a:t>
              </a:r>
              <a:endParaRPr lang="en-US" sz="1400">
                <a:solidFill>
                  <a:srgbClr val="0033CC"/>
                </a:solidFill>
              </a:endParaRPr>
            </a:p>
          </p:txBody>
        </p:sp>
        <p:sp>
          <p:nvSpPr>
            <p:cNvPr id="10307" name="Freeform 67"/>
            <p:cNvSpPr>
              <a:spLocks/>
            </p:cNvSpPr>
            <p:nvPr/>
          </p:nvSpPr>
          <p:spPr bwMode="auto">
            <a:xfrm>
              <a:off x="5029200" y="4259263"/>
              <a:ext cx="2209800" cy="927100"/>
            </a:xfrm>
            <a:custGeom>
              <a:avLst/>
              <a:gdLst>
                <a:gd name="T0" fmla="*/ 1392 w 1392"/>
                <a:gd name="T1" fmla="*/ 440 h 584"/>
                <a:gd name="T2" fmla="*/ 1008 w 1392"/>
                <a:gd name="T3" fmla="*/ 56 h 584"/>
                <a:gd name="T4" fmla="*/ 576 w 1392"/>
                <a:gd name="T5" fmla="*/ 104 h 584"/>
                <a:gd name="T6" fmla="*/ 0 w 1392"/>
                <a:gd name="T7" fmla="*/ 584 h 584"/>
              </a:gdLst>
              <a:ahLst/>
              <a:cxnLst>
                <a:cxn ang="0">
                  <a:pos x="T0" y="T1"/>
                </a:cxn>
                <a:cxn ang="0">
                  <a:pos x="T2" y="T3"/>
                </a:cxn>
                <a:cxn ang="0">
                  <a:pos x="T4" y="T5"/>
                </a:cxn>
                <a:cxn ang="0">
                  <a:pos x="T6" y="T7"/>
                </a:cxn>
              </a:cxnLst>
              <a:rect l="0" t="0" r="r" b="b"/>
              <a:pathLst>
                <a:path w="1392" h="584">
                  <a:moveTo>
                    <a:pt x="1392" y="440"/>
                  </a:moveTo>
                  <a:cubicBezTo>
                    <a:pt x="1268" y="276"/>
                    <a:pt x="1144" y="112"/>
                    <a:pt x="1008" y="56"/>
                  </a:cubicBezTo>
                  <a:cubicBezTo>
                    <a:pt x="872" y="0"/>
                    <a:pt x="744" y="16"/>
                    <a:pt x="576" y="104"/>
                  </a:cubicBezTo>
                  <a:cubicBezTo>
                    <a:pt x="408" y="192"/>
                    <a:pt x="204" y="388"/>
                    <a:pt x="0" y="5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10" name="Oval 70"/>
            <p:cNvSpPr>
              <a:spLocks noChangeArrowheads="1"/>
            </p:cNvSpPr>
            <p:nvPr/>
          </p:nvSpPr>
          <p:spPr bwMode="auto">
            <a:xfrm rot="10800000">
              <a:off x="4897438" y="5186363"/>
              <a:ext cx="131762" cy="125412"/>
            </a:xfrm>
            <a:prstGeom prst="ellipse">
              <a:avLst/>
            </a:prstGeom>
            <a:solidFill>
              <a:schemeClr val="tx1"/>
            </a:solidFill>
            <a:ln w="9525">
              <a:solidFill>
                <a:srgbClr val="000000"/>
              </a:solidFill>
              <a:round/>
              <a:headEnd/>
              <a:tailEnd/>
            </a:ln>
          </p:spPr>
          <p:txBody>
            <a:bodyPr/>
            <a:lstStyle/>
            <a:p>
              <a:endParaRPr lang="en-US"/>
            </a:p>
          </p:txBody>
        </p:sp>
        <p:grpSp>
          <p:nvGrpSpPr>
            <p:cNvPr id="10311" name="Group 71"/>
            <p:cNvGrpSpPr>
              <a:grpSpLocks/>
            </p:cNvGrpSpPr>
            <p:nvPr/>
          </p:nvGrpSpPr>
          <p:grpSpPr bwMode="auto">
            <a:xfrm>
              <a:off x="2722563" y="3902075"/>
              <a:ext cx="538162" cy="125413"/>
              <a:chOff x="9000" y="9829"/>
              <a:chExt cx="736" cy="178"/>
            </a:xfrm>
          </p:grpSpPr>
          <p:sp>
            <p:nvSpPr>
              <p:cNvPr id="10312" name="Line 7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3" name="Oval 7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14" name="Text Box 74"/>
            <p:cNvSpPr txBox="1">
              <a:spLocks noChangeArrowheads="1"/>
            </p:cNvSpPr>
            <p:nvPr/>
          </p:nvSpPr>
          <p:spPr bwMode="auto">
            <a:xfrm>
              <a:off x="3276600" y="3890963"/>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SLượng</a:t>
              </a:r>
              <a:endParaRPr lang="en-US" sz="1400"/>
            </a:p>
          </p:txBody>
        </p:sp>
        <p:grpSp>
          <p:nvGrpSpPr>
            <p:cNvPr id="10315" name="Group 75"/>
            <p:cNvGrpSpPr>
              <a:grpSpLocks/>
            </p:cNvGrpSpPr>
            <p:nvPr/>
          </p:nvGrpSpPr>
          <p:grpSpPr bwMode="auto">
            <a:xfrm>
              <a:off x="2895600" y="4195763"/>
              <a:ext cx="538163" cy="125412"/>
              <a:chOff x="9000" y="9829"/>
              <a:chExt cx="736" cy="178"/>
            </a:xfrm>
          </p:grpSpPr>
          <p:sp>
            <p:nvSpPr>
              <p:cNvPr id="10316" name="Line 7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7" name="Oval 7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18" name="Text Box 78"/>
            <p:cNvSpPr txBox="1">
              <a:spLocks noChangeArrowheads="1"/>
            </p:cNvSpPr>
            <p:nvPr/>
          </p:nvSpPr>
          <p:spPr bwMode="auto">
            <a:xfrm>
              <a:off x="3429000" y="4119563"/>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Đơn giá</a:t>
              </a:r>
              <a:endParaRPr lang="en-US" sz="1400"/>
            </a:p>
          </p:txBody>
        </p:sp>
        <p:grpSp>
          <p:nvGrpSpPr>
            <p:cNvPr id="10319" name="Group 79"/>
            <p:cNvGrpSpPr>
              <a:grpSpLocks/>
            </p:cNvGrpSpPr>
            <p:nvPr/>
          </p:nvGrpSpPr>
          <p:grpSpPr bwMode="auto">
            <a:xfrm rot="9804432">
              <a:off x="1366838" y="3433763"/>
              <a:ext cx="538162" cy="125412"/>
              <a:chOff x="9000" y="9829"/>
              <a:chExt cx="736" cy="178"/>
            </a:xfrm>
          </p:grpSpPr>
          <p:sp>
            <p:nvSpPr>
              <p:cNvPr id="10320" name="Line 8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1" name="Oval 8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22" name="Text Box 82"/>
            <p:cNvSpPr txBox="1">
              <a:spLocks noChangeArrowheads="1"/>
            </p:cNvSpPr>
            <p:nvPr/>
          </p:nvSpPr>
          <p:spPr bwMode="auto">
            <a:xfrm>
              <a:off x="533400" y="3509963"/>
              <a:ext cx="812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Trị giá HĐ</a:t>
              </a:r>
              <a:endParaRPr lang="en-US" sz="1400"/>
            </a:p>
          </p:txBody>
        </p:sp>
        <p:grpSp>
          <p:nvGrpSpPr>
            <p:cNvPr id="10323" name="Group 83"/>
            <p:cNvGrpSpPr>
              <a:grpSpLocks/>
            </p:cNvGrpSpPr>
            <p:nvPr/>
          </p:nvGrpSpPr>
          <p:grpSpPr bwMode="auto">
            <a:xfrm rot="10800000">
              <a:off x="1270000" y="4827588"/>
              <a:ext cx="538163" cy="123825"/>
              <a:chOff x="9000" y="9829"/>
              <a:chExt cx="736" cy="178"/>
            </a:xfrm>
          </p:grpSpPr>
          <p:sp>
            <p:nvSpPr>
              <p:cNvPr id="10324" name="Line 8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5" name="Oval 85"/>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endParaRPr lang="en-US"/>
              </a:p>
            </p:txBody>
          </p:sp>
        </p:grpSp>
        <p:sp>
          <p:nvSpPr>
            <p:cNvPr id="10326" name="Text Box 86"/>
            <p:cNvSpPr txBox="1">
              <a:spLocks noChangeArrowheads="1"/>
            </p:cNvSpPr>
            <p:nvPr/>
          </p:nvSpPr>
          <p:spPr bwMode="auto">
            <a:xfrm>
              <a:off x="457200" y="4805363"/>
              <a:ext cx="8128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Mã hàng</a:t>
              </a:r>
              <a:endParaRPr lang="en-US" sz="1400"/>
            </a:p>
          </p:txBody>
        </p:sp>
        <p:grpSp>
          <p:nvGrpSpPr>
            <p:cNvPr id="10327" name="Group 87"/>
            <p:cNvGrpSpPr>
              <a:grpSpLocks/>
            </p:cNvGrpSpPr>
            <p:nvPr/>
          </p:nvGrpSpPr>
          <p:grpSpPr bwMode="auto">
            <a:xfrm rot="10800000">
              <a:off x="1270000" y="5076825"/>
              <a:ext cx="538163" cy="125413"/>
              <a:chOff x="9000" y="9829"/>
              <a:chExt cx="736" cy="178"/>
            </a:xfrm>
          </p:grpSpPr>
          <p:sp>
            <p:nvSpPr>
              <p:cNvPr id="10328" name="Line 88"/>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9" name="Oval 89"/>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30" name="Text Box 90"/>
            <p:cNvSpPr txBox="1">
              <a:spLocks noChangeArrowheads="1"/>
            </p:cNvSpPr>
            <p:nvPr/>
          </p:nvSpPr>
          <p:spPr bwMode="auto">
            <a:xfrm>
              <a:off x="457200" y="5033963"/>
              <a:ext cx="812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Tên hàng</a:t>
              </a:r>
              <a:endParaRPr lang="en-US" sz="1400"/>
            </a:p>
          </p:txBody>
        </p:sp>
        <p:grpSp>
          <p:nvGrpSpPr>
            <p:cNvPr id="10331" name="Group 91"/>
            <p:cNvGrpSpPr>
              <a:grpSpLocks/>
            </p:cNvGrpSpPr>
            <p:nvPr/>
          </p:nvGrpSpPr>
          <p:grpSpPr bwMode="auto">
            <a:xfrm rot="9804432">
              <a:off x="1366838" y="5186363"/>
              <a:ext cx="538162" cy="125412"/>
              <a:chOff x="9000" y="9829"/>
              <a:chExt cx="736" cy="178"/>
            </a:xfrm>
          </p:grpSpPr>
          <p:sp>
            <p:nvSpPr>
              <p:cNvPr id="10332" name="Line 92"/>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3" name="Oval 93"/>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34" name="Text Box 94"/>
            <p:cNvSpPr txBox="1">
              <a:spLocks noChangeArrowheads="1"/>
            </p:cNvSpPr>
            <p:nvPr/>
          </p:nvSpPr>
          <p:spPr bwMode="auto">
            <a:xfrm>
              <a:off x="533400" y="5262563"/>
              <a:ext cx="812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Qui cách</a:t>
              </a:r>
              <a:endParaRPr lang="en-US" sz="1400"/>
            </a:p>
          </p:txBody>
        </p:sp>
        <p:grpSp>
          <p:nvGrpSpPr>
            <p:cNvPr id="10335" name="Group 95"/>
            <p:cNvGrpSpPr>
              <a:grpSpLocks/>
            </p:cNvGrpSpPr>
            <p:nvPr/>
          </p:nvGrpSpPr>
          <p:grpSpPr bwMode="auto">
            <a:xfrm rot="698658">
              <a:off x="2590800" y="5186363"/>
              <a:ext cx="538163" cy="123825"/>
              <a:chOff x="9000" y="9829"/>
              <a:chExt cx="736" cy="178"/>
            </a:xfrm>
          </p:grpSpPr>
          <p:sp>
            <p:nvSpPr>
              <p:cNvPr id="10336" name="Line 9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7" name="Oval 97"/>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38" name="Text Box 98"/>
            <p:cNvSpPr txBox="1">
              <a:spLocks noChangeArrowheads="1"/>
            </p:cNvSpPr>
            <p:nvPr/>
          </p:nvSpPr>
          <p:spPr bwMode="auto">
            <a:xfrm>
              <a:off x="3124200" y="5338763"/>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Đơn giá bán</a:t>
              </a:r>
              <a:endParaRPr lang="en-US" sz="1400"/>
            </a:p>
          </p:txBody>
        </p:sp>
        <p:sp>
          <p:nvSpPr>
            <p:cNvPr id="10339" name="Oval 99"/>
            <p:cNvSpPr>
              <a:spLocks noChangeArrowheads="1"/>
            </p:cNvSpPr>
            <p:nvPr/>
          </p:nvSpPr>
          <p:spPr bwMode="auto">
            <a:xfrm>
              <a:off x="228600" y="3481388"/>
              <a:ext cx="1447800" cy="257175"/>
            </a:xfrm>
            <a:prstGeom prst="ellipse">
              <a:avLst/>
            </a:prstGeom>
            <a:noFill/>
            <a:ln w="9525">
              <a:solidFill>
                <a:srgbClr val="FF006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0" name="Oval 100"/>
            <p:cNvSpPr>
              <a:spLocks noChangeArrowheads="1"/>
            </p:cNvSpPr>
            <p:nvPr/>
          </p:nvSpPr>
          <p:spPr bwMode="auto">
            <a:xfrm>
              <a:off x="7315200" y="4957763"/>
              <a:ext cx="1447800" cy="257175"/>
            </a:xfrm>
            <a:prstGeom prst="ellipse">
              <a:avLst/>
            </a:prstGeom>
            <a:noFill/>
            <a:ln w="9525">
              <a:solidFill>
                <a:srgbClr val="FF006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1" name="Oval 101"/>
            <p:cNvSpPr>
              <a:spLocks noChangeArrowheads="1"/>
            </p:cNvSpPr>
            <p:nvPr/>
          </p:nvSpPr>
          <p:spPr bwMode="auto">
            <a:xfrm>
              <a:off x="7315200" y="5186363"/>
              <a:ext cx="1447800" cy="257175"/>
            </a:xfrm>
            <a:prstGeom prst="ellipse">
              <a:avLst/>
            </a:prstGeom>
            <a:noFill/>
            <a:ln w="9525">
              <a:solidFill>
                <a:srgbClr val="FF006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2" name="Oval 102"/>
            <p:cNvSpPr>
              <a:spLocks noChangeArrowheads="1"/>
            </p:cNvSpPr>
            <p:nvPr/>
          </p:nvSpPr>
          <p:spPr bwMode="auto">
            <a:xfrm>
              <a:off x="6248400" y="5386388"/>
              <a:ext cx="1447800" cy="257175"/>
            </a:xfrm>
            <a:prstGeom prst="ellipse">
              <a:avLst/>
            </a:prstGeom>
            <a:noFill/>
            <a:ln w="9525">
              <a:solidFill>
                <a:srgbClr val="FF006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343" name="Group 103"/>
            <p:cNvGrpSpPr>
              <a:grpSpLocks/>
            </p:cNvGrpSpPr>
            <p:nvPr/>
          </p:nvGrpSpPr>
          <p:grpSpPr bwMode="auto">
            <a:xfrm rot="1410000">
              <a:off x="5867400" y="3552825"/>
              <a:ext cx="538163" cy="125413"/>
              <a:chOff x="9000" y="9829"/>
              <a:chExt cx="736" cy="178"/>
            </a:xfrm>
          </p:grpSpPr>
          <p:sp>
            <p:nvSpPr>
              <p:cNvPr id="10344" name="Line 10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 name="Oval 10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46" name="Text Box 106"/>
            <p:cNvSpPr txBox="1">
              <a:spLocks noChangeArrowheads="1"/>
            </p:cNvSpPr>
            <p:nvPr/>
          </p:nvSpPr>
          <p:spPr bwMode="auto">
            <a:xfrm>
              <a:off x="5943600" y="3738563"/>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cs typeface="Times New Roman" charset="0"/>
                </a:rPr>
                <a:t>Công nợ</a:t>
              </a:r>
              <a:endParaRPr lang="en-US" sz="1400"/>
            </a:p>
          </p:txBody>
        </p:sp>
        <p:sp>
          <p:nvSpPr>
            <p:cNvPr id="10347" name="Oval 107"/>
            <p:cNvSpPr>
              <a:spLocks noChangeArrowheads="1"/>
            </p:cNvSpPr>
            <p:nvPr/>
          </p:nvSpPr>
          <p:spPr bwMode="auto">
            <a:xfrm>
              <a:off x="5715000" y="3738563"/>
              <a:ext cx="1447800" cy="257175"/>
            </a:xfrm>
            <a:prstGeom prst="ellipse">
              <a:avLst/>
            </a:prstGeom>
            <a:noFill/>
            <a:ln w="9525">
              <a:solidFill>
                <a:srgbClr val="FF006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5</a:t>
            </a:fld>
            <a:endParaRPr lang="en-US"/>
          </a:p>
        </p:txBody>
      </p:sp>
    </p:spTree>
    <p:extLst>
      <p:ext uri="{BB962C8B-B14F-4D97-AF65-F5344CB8AC3E}">
        <p14:creationId xmlns:p14="http://schemas.microsoft.com/office/powerpoint/2010/main" val="122201319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6" name="Rectangle 8"/>
          <p:cNvSpPr>
            <a:spLocks noGrp="1" noChangeArrowheads="1"/>
          </p:cNvSpPr>
          <p:nvPr>
            <p:ph type="title"/>
          </p:nvPr>
        </p:nvSpPr>
        <p:spPr/>
        <p:txBody>
          <a:bodyPr/>
          <a:lstStyle/>
          <a:p>
            <a:r>
              <a:rPr lang="en-US"/>
              <a:t>Thiết kế mã</a:t>
            </a:r>
          </a:p>
        </p:txBody>
      </p:sp>
      <p:sp>
        <p:nvSpPr>
          <p:cNvPr id="58377" name="Rectangle 9"/>
          <p:cNvSpPr>
            <a:spLocks noGrp="1" noChangeArrowheads="1"/>
          </p:cNvSpPr>
          <p:nvPr>
            <p:ph type="body" idx="1"/>
          </p:nvPr>
        </p:nvSpPr>
        <p:spPr/>
        <p:txBody>
          <a:bodyPr/>
          <a:lstStyle/>
          <a:p>
            <a:pPr lvl="1"/>
            <a:r>
              <a:rPr lang="en-US"/>
              <a:t>Sắp xếp: mã hóa để thể hiện thứ tự của dữ liệu</a:t>
            </a:r>
          </a:p>
          <a:p>
            <a:pPr lvl="1"/>
            <a:r>
              <a:rPr lang="en-US"/>
              <a:t>Kiểm tra: kiểm soát dữ liệu mã có được nhập đúng hay không</a:t>
            </a:r>
          </a:p>
          <a:p>
            <a:r>
              <a:rPr lang="en-US"/>
              <a:t>Các đặc điểm cần xem xét trong thiết kế mã</a:t>
            </a:r>
          </a:p>
          <a:p>
            <a:pPr lvl="1"/>
            <a:r>
              <a:rPr lang="en-US"/>
              <a:t>Vùng mã hóa: phạm vi mà mã được sử dụng</a:t>
            </a:r>
          </a:p>
          <a:p>
            <a:pPr lvl="2"/>
            <a:r>
              <a:rPr lang="en-US"/>
              <a:t>Khi liên kết với các hệ hống bên ngòai, mã nên được dùng như là một chuẩn công nghiệp chung</a:t>
            </a:r>
          </a:p>
          <a:p>
            <a:pPr lvl="2"/>
            <a:r>
              <a:rPr lang="en-US"/>
              <a:t>Khi được dùng trong cùng đơn vị, mã nên có phạm vi tòan công ty</a:t>
            </a:r>
          </a:p>
          <a:p>
            <a:pPr lvl="2"/>
            <a:endParaRPr lang="en-US"/>
          </a:p>
          <a:p>
            <a:pPr lvl="1"/>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50</a:t>
            </a:fld>
            <a:endParaRPr lang="en-US"/>
          </a:p>
        </p:txBody>
      </p:sp>
    </p:spTree>
    <p:extLst>
      <p:ext uri="{BB962C8B-B14F-4D97-AF65-F5344CB8AC3E}">
        <p14:creationId xmlns:p14="http://schemas.microsoft.com/office/powerpoint/2010/main" val="1529138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8377">
                                            <p:txEl>
                                              <p:pRg st="2" end="2"/>
                                            </p:txEl>
                                          </p:spTgt>
                                        </p:tgtEl>
                                        <p:attrNameLst>
                                          <p:attrName>style.visibility</p:attrName>
                                        </p:attrNameLst>
                                      </p:cBhvr>
                                      <p:to>
                                        <p:strVal val="visible"/>
                                      </p:to>
                                    </p:set>
                                    <p:animEffect transition="in" filter="strips(downLeft)">
                                      <p:cBhvr>
                                        <p:cTn id="7" dur="500"/>
                                        <p:tgtEl>
                                          <p:spTgt spid="58377">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8377">
                                            <p:txEl>
                                              <p:pRg st="3" end="3"/>
                                            </p:txEl>
                                          </p:spTgt>
                                        </p:tgtEl>
                                        <p:attrNameLst>
                                          <p:attrName>style.visibility</p:attrName>
                                        </p:attrNameLst>
                                      </p:cBhvr>
                                      <p:to>
                                        <p:strVal val="visible"/>
                                      </p:to>
                                    </p:set>
                                    <p:animEffect transition="in" filter="strips(downLeft)">
                                      <p:cBhvr>
                                        <p:cTn id="10" dur="500"/>
                                        <p:tgtEl>
                                          <p:spTgt spid="58377">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8377">
                                            <p:txEl>
                                              <p:pRg st="4" end="4"/>
                                            </p:txEl>
                                          </p:spTgt>
                                        </p:tgtEl>
                                        <p:attrNameLst>
                                          <p:attrName>style.visibility</p:attrName>
                                        </p:attrNameLst>
                                      </p:cBhvr>
                                      <p:to>
                                        <p:strVal val="visible"/>
                                      </p:to>
                                    </p:set>
                                    <p:animEffect transition="in" filter="strips(downLeft)">
                                      <p:cBhvr>
                                        <p:cTn id="13" dur="500"/>
                                        <p:tgtEl>
                                          <p:spTgt spid="58377">
                                            <p:txEl>
                                              <p:pRg st="4" end="4"/>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8377">
                                            <p:txEl>
                                              <p:pRg st="5" end="5"/>
                                            </p:txEl>
                                          </p:spTgt>
                                        </p:tgtEl>
                                        <p:attrNameLst>
                                          <p:attrName>style.visibility</p:attrName>
                                        </p:attrNameLst>
                                      </p:cBhvr>
                                      <p:to>
                                        <p:strVal val="visible"/>
                                      </p:to>
                                    </p:set>
                                    <p:animEffect transition="in" filter="strips(downLeft)">
                                      <p:cBhvr>
                                        <p:cTn id="16" dur="500"/>
                                        <p:tgtEl>
                                          <p:spTgt spid="583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5" name="Rectangle 13"/>
          <p:cNvSpPr>
            <a:spLocks noGrp="1" noChangeArrowheads="1"/>
          </p:cNvSpPr>
          <p:nvPr>
            <p:ph type="title"/>
          </p:nvPr>
        </p:nvSpPr>
        <p:spPr/>
        <p:txBody>
          <a:bodyPr/>
          <a:lstStyle/>
          <a:p>
            <a:r>
              <a:rPr lang="en-US"/>
              <a:t>Thiết kế mã</a:t>
            </a:r>
          </a:p>
        </p:txBody>
      </p:sp>
      <p:sp>
        <p:nvSpPr>
          <p:cNvPr id="59406" name="Rectangle 14"/>
          <p:cNvSpPr>
            <a:spLocks noGrp="1" noChangeArrowheads="1"/>
          </p:cNvSpPr>
          <p:nvPr>
            <p:ph type="body" idx="1"/>
          </p:nvPr>
        </p:nvSpPr>
        <p:spPr/>
        <p:txBody>
          <a:bodyPr/>
          <a:lstStyle/>
          <a:p>
            <a:pPr lvl="2"/>
            <a:r>
              <a:rPr lang="en-US"/>
              <a:t>Ví dụ: mã môn học được thiết kế khác nhau trong cùng một trường</a:t>
            </a:r>
          </a:p>
          <a:p>
            <a:pPr lvl="1"/>
            <a:endParaRPr lang="en-US"/>
          </a:p>
        </p:txBody>
      </p:sp>
      <p:sp>
        <p:nvSpPr>
          <p:cNvPr id="59396" name="Text Box 4"/>
          <p:cNvSpPr txBox="1">
            <a:spLocks noChangeArrowheads="1"/>
          </p:cNvSpPr>
          <p:nvPr/>
        </p:nvSpPr>
        <p:spPr bwMode="auto">
          <a:xfrm>
            <a:off x="876299" y="2805112"/>
            <a:ext cx="2967053" cy="3693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alibri"/>
                <a:cs typeface="Calibri"/>
              </a:rPr>
              <a:t>TH201 Thiết kế Cơ Sở Dữ Liệu</a:t>
            </a:r>
          </a:p>
        </p:txBody>
      </p:sp>
      <p:sp>
        <p:nvSpPr>
          <p:cNvPr id="59397" name="Text Box 5"/>
          <p:cNvSpPr txBox="1">
            <a:spLocks noChangeArrowheads="1"/>
          </p:cNvSpPr>
          <p:nvPr/>
        </p:nvSpPr>
        <p:spPr bwMode="auto">
          <a:xfrm>
            <a:off x="4610099" y="2805112"/>
            <a:ext cx="3207804" cy="3693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alibri"/>
                <a:cs typeface="Calibri"/>
              </a:rPr>
              <a:t>CNTT201 Thiết kế Cơ Sở Dữ Liệu</a:t>
            </a:r>
          </a:p>
        </p:txBody>
      </p:sp>
      <p:sp>
        <p:nvSpPr>
          <p:cNvPr id="59398" name="Text Box 6"/>
          <p:cNvSpPr txBox="1">
            <a:spLocks noChangeArrowheads="1"/>
          </p:cNvSpPr>
          <p:nvPr/>
        </p:nvSpPr>
        <p:spPr bwMode="auto">
          <a:xfrm>
            <a:off x="1622424" y="3298825"/>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alibri"/>
                <a:cs typeface="Calibri"/>
              </a:rPr>
              <a:t>Khoa CNTT</a:t>
            </a:r>
          </a:p>
        </p:txBody>
      </p:sp>
      <p:sp>
        <p:nvSpPr>
          <p:cNvPr id="59399" name="Text Box 7"/>
          <p:cNvSpPr txBox="1">
            <a:spLocks noChangeArrowheads="1"/>
          </p:cNvSpPr>
          <p:nvPr/>
        </p:nvSpPr>
        <p:spPr bwMode="auto">
          <a:xfrm>
            <a:off x="5600699" y="3338512"/>
            <a:ext cx="792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alibri"/>
                <a:cs typeface="Calibri"/>
              </a:rPr>
              <a:t>PĐTạo</a:t>
            </a:r>
          </a:p>
        </p:txBody>
      </p:sp>
      <p:sp>
        <p:nvSpPr>
          <p:cNvPr id="59400" name="Text Box 8"/>
          <p:cNvSpPr txBox="1">
            <a:spLocks noChangeArrowheads="1"/>
          </p:cNvSpPr>
          <p:nvPr/>
        </p:nvSpPr>
        <p:spPr bwMode="auto">
          <a:xfrm>
            <a:off x="1638299" y="4405312"/>
            <a:ext cx="5883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dirty="0" err="1">
                <a:latin typeface="Calibri"/>
                <a:cs typeface="Calibri"/>
              </a:rPr>
              <a:t>Cùng</a:t>
            </a:r>
            <a:r>
              <a:rPr lang="en-US" sz="1800" dirty="0">
                <a:latin typeface="Calibri"/>
                <a:cs typeface="Calibri"/>
              </a:rPr>
              <a:t> </a:t>
            </a:r>
            <a:r>
              <a:rPr lang="en-US" sz="1800" dirty="0" err="1">
                <a:latin typeface="Calibri"/>
                <a:cs typeface="Calibri"/>
              </a:rPr>
              <a:t>một</a:t>
            </a:r>
            <a:r>
              <a:rPr lang="en-US" sz="1800" dirty="0">
                <a:latin typeface="Calibri"/>
                <a:cs typeface="Calibri"/>
              </a:rPr>
              <a:t> </a:t>
            </a:r>
            <a:r>
              <a:rPr lang="en-US" sz="1800" dirty="0" err="1">
                <a:latin typeface="Calibri"/>
                <a:cs typeface="Calibri"/>
              </a:rPr>
              <a:t>môn</a:t>
            </a:r>
            <a:r>
              <a:rPr lang="en-US" sz="1800" dirty="0">
                <a:latin typeface="Calibri"/>
                <a:cs typeface="Calibri"/>
              </a:rPr>
              <a:t> </a:t>
            </a:r>
            <a:r>
              <a:rPr lang="en-US" sz="1800" dirty="0" err="1">
                <a:latin typeface="Calibri"/>
                <a:cs typeface="Calibri"/>
              </a:rPr>
              <a:t>học</a:t>
            </a:r>
            <a:r>
              <a:rPr lang="en-US" sz="1800" dirty="0">
                <a:latin typeface="Calibri"/>
                <a:cs typeface="Calibri"/>
              </a:rPr>
              <a:t> </a:t>
            </a:r>
            <a:r>
              <a:rPr lang="en-US" sz="1800" dirty="0" err="1">
                <a:latin typeface="Calibri"/>
                <a:cs typeface="Calibri"/>
              </a:rPr>
              <a:t>nhưng</a:t>
            </a:r>
            <a:r>
              <a:rPr lang="en-US" sz="1800" dirty="0">
                <a:latin typeface="Calibri"/>
                <a:cs typeface="Calibri"/>
              </a:rPr>
              <a:t> </a:t>
            </a:r>
            <a:r>
              <a:rPr lang="en-US" sz="1800" dirty="0" err="1">
                <a:latin typeface="Calibri"/>
                <a:cs typeface="Calibri"/>
              </a:rPr>
              <a:t>cách</a:t>
            </a:r>
            <a:r>
              <a:rPr lang="en-US" sz="1800" dirty="0">
                <a:latin typeface="Calibri"/>
                <a:cs typeface="Calibri"/>
              </a:rPr>
              <a:t> </a:t>
            </a:r>
            <a:r>
              <a:rPr lang="en-US" sz="1800" dirty="0" err="1">
                <a:latin typeface="Calibri"/>
                <a:cs typeface="Calibri"/>
              </a:rPr>
              <a:t>đặt</a:t>
            </a:r>
            <a:r>
              <a:rPr lang="en-US" sz="1800" dirty="0">
                <a:latin typeface="Calibri"/>
                <a:cs typeface="Calibri"/>
              </a:rPr>
              <a:t> </a:t>
            </a:r>
            <a:r>
              <a:rPr lang="en-US" sz="1800" dirty="0" err="1">
                <a:latin typeface="Calibri"/>
                <a:cs typeface="Calibri"/>
              </a:rPr>
              <a:t>mã</a:t>
            </a:r>
            <a:r>
              <a:rPr lang="en-US" sz="1800" dirty="0">
                <a:latin typeface="Calibri"/>
                <a:cs typeface="Calibri"/>
              </a:rPr>
              <a:t> </a:t>
            </a:r>
            <a:r>
              <a:rPr lang="en-US" sz="1800" dirty="0" err="1">
                <a:latin typeface="Calibri"/>
                <a:cs typeface="Calibri"/>
              </a:rPr>
              <a:t>khác</a:t>
            </a:r>
            <a:r>
              <a:rPr lang="en-US" sz="1800" dirty="0">
                <a:latin typeface="Calibri"/>
                <a:cs typeface="Calibri"/>
              </a:rPr>
              <a:t> </a:t>
            </a:r>
            <a:r>
              <a:rPr lang="en-US" sz="1800" dirty="0" err="1">
                <a:latin typeface="Calibri"/>
                <a:cs typeface="Calibri"/>
              </a:rPr>
              <a:t>nhau</a:t>
            </a:r>
            <a:r>
              <a:rPr lang="en-US" sz="1800" dirty="0">
                <a:latin typeface="Calibri"/>
                <a:cs typeface="Calibri"/>
              </a:rPr>
              <a:t> </a:t>
            </a:r>
            <a:r>
              <a:rPr lang="en-US" sz="1800" dirty="0" err="1">
                <a:latin typeface="Calibri"/>
                <a:cs typeface="Calibri"/>
              </a:rPr>
              <a:t>giữa</a:t>
            </a:r>
            <a:r>
              <a:rPr lang="en-US" sz="1800" dirty="0">
                <a:latin typeface="Calibri"/>
                <a:cs typeface="Calibri"/>
              </a:rPr>
              <a:t> </a:t>
            </a:r>
            <a:r>
              <a:rPr lang="en-US" sz="1800" dirty="0" err="1">
                <a:latin typeface="Calibri"/>
                <a:cs typeface="Calibri"/>
              </a:rPr>
              <a:t>Khoa</a:t>
            </a:r>
            <a:r>
              <a:rPr lang="en-US" sz="1800" dirty="0">
                <a:latin typeface="Calibri"/>
                <a:cs typeface="Calibri"/>
              </a:rPr>
              <a:t> CNTT </a:t>
            </a:r>
            <a:r>
              <a:rPr lang="en-US" sz="1800" dirty="0" err="1">
                <a:latin typeface="Calibri"/>
                <a:cs typeface="Calibri"/>
              </a:rPr>
              <a:t>và</a:t>
            </a:r>
            <a:r>
              <a:rPr lang="en-US" sz="1800" dirty="0">
                <a:latin typeface="Calibri"/>
                <a:cs typeface="Calibri"/>
              </a:rPr>
              <a:t> </a:t>
            </a:r>
            <a:r>
              <a:rPr lang="en-US" sz="1800" dirty="0" err="1">
                <a:latin typeface="Calibri"/>
                <a:cs typeface="Calibri"/>
              </a:rPr>
              <a:t>PĐTạo</a:t>
            </a:r>
            <a:r>
              <a:rPr lang="en-US" sz="1800" dirty="0">
                <a:latin typeface="Calibri"/>
                <a:cs typeface="Calibri"/>
              </a:rPr>
              <a:t> </a:t>
            </a:r>
            <a:r>
              <a:rPr lang="en-US" sz="1800" dirty="0">
                <a:latin typeface="Calibri"/>
                <a:cs typeface="Calibri"/>
                <a:sym typeface="Wingdings" charset="0"/>
              </a:rPr>
              <a:t> </a:t>
            </a:r>
            <a:r>
              <a:rPr lang="en-US" sz="1800" dirty="0" err="1">
                <a:latin typeface="Calibri"/>
                <a:cs typeface="Calibri"/>
                <a:sym typeface="Wingdings" charset="0"/>
              </a:rPr>
              <a:t>tạo</a:t>
            </a:r>
            <a:r>
              <a:rPr lang="en-US" sz="1800" dirty="0">
                <a:latin typeface="Calibri"/>
                <a:cs typeface="Calibri"/>
                <a:sym typeface="Wingdings" charset="0"/>
              </a:rPr>
              <a:t> </a:t>
            </a:r>
            <a:r>
              <a:rPr lang="en-US" sz="1800" dirty="0" err="1">
                <a:latin typeface="Calibri"/>
                <a:cs typeface="Calibri"/>
                <a:sym typeface="Wingdings" charset="0"/>
              </a:rPr>
              <a:t>ra</a:t>
            </a:r>
            <a:r>
              <a:rPr lang="en-US" sz="1800" dirty="0">
                <a:latin typeface="Calibri"/>
                <a:cs typeface="Calibri"/>
                <a:sym typeface="Wingdings" charset="0"/>
              </a:rPr>
              <a:t> </a:t>
            </a:r>
            <a:r>
              <a:rPr lang="en-US" sz="1800" dirty="0" err="1">
                <a:latin typeface="Calibri"/>
                <a:cs typeface="Calibri"/>
                <a:sym typeface="Wingdings" charset="0"/>
              </a:rPr>
              <a:t>các</a:t>
            </a:r>
            <a:r>
              <a:rPr lang="en-US" sz="1800" dirty="0">
                <a:latin typeface="Calibri"/>
                <a:cs typeface="Calibri"/>
                <a:sym typeface="Wingdings" charset="0"/>
              </a:rPr>
              <a:t> </a:t>
            </a:r>
            <a:r>
              <a:rPr lang="en-US" sz="1800" dirty="0" err="1">
                <a:latin typeface="Calibri"/>
                <a:cs typeface="Calibri"/>
                <a:sym typeface="Wingdings" charset="0"/>
              </a:rPr>
              <a:t>họat</a:t>
            </a:r>
            <a:r>
              <a:rPr lang="en-US" sz="1800" dirty="0">
                <a:latin typeface="Calibri"/>
                <a:cs typeface="Calibri"/>
                <a:sym typeface="Wingdings" charset="0"/>
              </a:rPr>
              <a:t> </a:t>
            </a:r>
            <a:r>
              <a:rPr lang="en-US" sz="1800" dirty="0" err="1">
                <a:latin typeface="Calibri"/>
                <a:cs typeface="Calibri"/>
                <a:sym typeface="Wingdings" charset="0"/>
              </a:rPr>
              <a:t>động</a:t>
            </a:r>
            <a:r>
              <a:rPr lang="en-US" sz="1800" dirty="0">
                <a:latin typeface="Calibri"/>
                <a:cs typeface="Calibri"/>
                <a:sym typeface="Wingdings" charset="0"/>
              </a:rPr>
              <a:t> </a:t>
            </a:r>
            <a:r>
              <a:rPr lang="en-US" sz="1800" dirty="0" err="1">
                <a:latin typeface="Calibri"/>
                <a:cs typeface="Calibri"/>
                <a:sym typeface="Wingdings" charset="0"/>
              </a:rPr>
              <a:t>không</a:t>
            </a:r>
            <a:r>
              <a:rPr lang="en-US" sz="1800" dirty="0">
                <a:latin typeface="Calibri"/>
                <a:cs typeface="Calibri"/>
                <a:sym typeface="Wingdings" charset="0"/>
              </a:rPr>
              <a:t> </a:t>
            </a:r>
            <a:r>
              <a:rPr lang="en-US" sz="1800" dirty="0" err="1">
                <a:latin typeface="Calibri"/>
                <a:cs typeface="Calibri"/>
                <a:sym typeface="Wingdings" charset="0"/>
              </a:rPr>
              <a:t>cần</a:t>
            </a:r>
            <a:r>
              <a:rPr lang="en-US" sz="1800" dirty="0">
                <a:latin typeface="Calibri"/>
                <a:cs typeface="Calibri"/>
                <a:sym typeface="Wingdings" charset="0"/>
              </a:rPr>
              <a:t> </a:t>
            </a:r>
            <a:r>
              <a:rPr lang="en-US" sz="1800" dirty="0" err="1">
                <a:latin typeface="Calibri"/>
                <a:cs typeface="Calibri"/>
                <a:sym typeface="Wingdings" charset="0"/>
              </a:rPr>
              <a:t>thiết</a:t>
            </a:r>
            <a:r>
              <a:rPr lang="en-US" sz="1800" dirty="0">
                <a:latin typeface="Calibri"/>
                <a:cs typeface="Calibri"/>
                <a:sym typeface="Wingdings" charset="0"/>
              </a:rPr>
              <a:t> </a:t>
            </a:r>
            <a:r>
              <a:rPr lang="en-US" sz="1800" dirty="0" err="1">
                <a:latin typeface="Calibri"/>
                <a:cs typeface="Calibri"/>
                <a:sym typeface="Wingdings" charset="0"/>
              </a:rPr>
              <a:t>như</a:t>
            </a:r>
            <a:r>
              <a:rPr lang="en-US" sz="1800" dirty="0">
                <a:latin typeface="Calibri"/>
                <a:cs typeface="Calibri"/>
                <a:sym typeface="Wingdings" charset="0"/>
              </a:rPr>
              <a:t> </a:t>
            </a:r>
            <a:r>
              <a:rPr lang="en-US" sz="1800" dirty="0" err="1">
                <a:latin typeface="Calibri"/>
                <a:cs typeface="Calibri"/>
                <a:sym typeface="Wingdings" charset="0"/>
              </a:rPr>
              <a:t>là</a:t>
            </a:r>
            <a:r>
              <a:rPr lang="en-US" sz="1800" dirty="0">
                <a:latin typeface="Calibri"/>
                <a:cs typeface="Calibri"/>
                <a:sym typeface="Wingdings" charset="0"/>
              </a:rPr>
              <a:t>: </a:t>
            </a:r>
            <a:r>
              <a:rPr lang="en-US" sz="1800" dirty="0" err="1">
                <a:latin typeface="Calibri"/>
                <a:cs typeface="Calibri"/>
                <a:sym typeface="Wingdings" charset="0"/>
              </a:rPr>
              <a:t>chuyển</a:t>
            </a:r>
            <a:r>
              <a:rPr lang="en-US" sz="1800" dirty="0">
                <a:latin typeface="Calibri"/>
                <a:cs typeface="Calibri"/>
                <a:sym typeface="Wingdings" charset="0"/>
              </a:rPr>
              <a:t> </a:t>
            </a:r>
            <a:r>
              <a:rPr lang="en-US" sz="1800" dirty="0" err="1">
                <a:latin typeface="Calibri"/>
                <a:cs typeface="Calibri"/>
                <a:sym typeface="Wingdings" charset="0"/>
              </a:rPr>
              <a:t>đổi</a:t>
            </a:r>
            <a:r>
              <a:rPr lang="en-US" sz="1800" dirty="0">
                <a:latin typeface="Calibri"/>
                <a:cs typeface="Calibri"/>
                <a:sym typeface="Wingdings" charset="0"/>
              </a:rPr>
              <a:t> </a:t>
            </a:r>
            <a:r>
              <a:rPr lang="en-US" sz="1800" dirty="0" err="1">
                <a:latin typeface="Calibri"/>
                <a:cs typeface="Calibri"/>
                <a:sym typeface="Wingdings" charset="0"/>
              </a:rPr>
              <a:t>mã</a:t>
            </a:r>
            <a:r>
              <a:rPr lang="en-US" sz="1800" dirty="0">
                <a:latin typeface="Calibri"/>
                <a:cs typeface="Calibri"/>
                <a:sym typeface="Wingdings" charset="0"/>
              </a:rPr>
              <a:t> </a:t>
            </a:r>
            <a:r>
              <a:rPr lang="en-US" sz="1800" dirty="0" err="1">
                <a:latin typeface="Calibri"/>
                <a:cs typeface="Calibri"/>
                <a:sym typeface="Wingdings" charset="0"/>
              </a:rPr>
              <a:t>liên</a:t>
            </a:r>
            <a:r>
              <a:rPr lang="en-US" sz="1800" dirty="0">
                <a:latin typeface="Calibri"/>
                <a:cs typeface="Calibri"/>
                <a:sym typeface="Wingdings" charset="0"/>
              </a:rPr>
              <a:t> </a:t>
            </a:r>
            <a:r>
              <a:rPr lang="en-US" sz="1800" dirty="0" err="1">
                <a:latin typeface="Calibri"/>
                <a:cs typeface="Calibri"/>
                <a:sym typeface="Wingdings" charset="0"/>
              </a:rPr>
              <a:t>quan</a:t>
            </a:r>
            <a:r>
              <a:rPr lang="en-US" sz="1800" dirty="0">
                <a:latin typeface="Calibri"/>
                <a:cs typeface="Calibri"/>
                <a:sym typeface="Wingdings" charset="0"/>
              </a:rPr>
              <a:t> </a:t>
            </a:r>
            <a:r>
              <a:rPr lang="en-US" sz="1800" dirty="0" err="1">
                <a:latin typeface="Calibri"/>
                <a:cs typeface="Calibri"/>
                <a:sym typeface="Wingdings" charset="0"/>
              </a:rPr>
              <a:t>đến</a:t>
            </a:r>
            <a:r>
              <a:rPr lang="en-US" sz="1800" dirty="0">
                <a:latin typeface="Calibri"/>
                <a:cs typeface="Calibri"/>
                <a:sym typeface="Wingdings" charset="0"/>
              </a:rPr>
              <a:t> </a:t>
            </a:r>
            <a:r>
              <a:rPr lang="en-US" sz="1800" dirty="0" err="1">
                <a:latin typeface="Calibri"/>
                <a:cs typeface="Calibri"/>
                <a:sym typeface="Wingdings" charset="0"/>
              </a:rPr>
              <a:t>các</a:t>
            </a:r>
            <a:r>
              <a:rPr lang="en-US" sz="1800" dirty="0">
                <a:latin typeface="Calibri"/>
                <a:cs typeface="Calibri"/>
                <a:sym typeface="Wingdings" charset="0"/>
              </a:rPr>
              <a:t> </a:t>
            </a:r>
            <a:r>
              <a:rPr lang="en-US" sz="1800" dirty="0" err="1">
                <a:latin typeface="Calibri"/>
                <a:cs typeface="Calibri"/>
                <a:sym typeface="Wingdings" charset="0"/>
              </a:rPr>
              <a:t>kết</a:t>
            </a:r>
            <a:r>
              <a:rPr lang="en-US" sz="1800" dirty="0">
                <a:latin typeface="Calibri"/>
                <a:cs typeface="Calibri"/>
                <a:sym typeface="Wingdings" charset="0"/>
              </a:rPr>
              <a:t> </a:t>
            </a:r>
            <a:r>
              <a:rPr lang="en-US" sz="1800" dirty="0" err="1">
                <a:latin typeface="Calibri"/>
                <a:cs typeface="Calibri"/>
                <a:sym typeface="Wingdings" charset="0"/>
              </a:rPr>
              <a:t>quả</a:t>
            </a:r>
            <a:r>
              <a:rPr lang="en-US" sz="1800" dirty="0">
                <a:latin typeface="Calibri"/>
                <a:cs typeface="Calibri"/>
                <a:sym typeface="Wingdings" charset="0"/>
              </a:rPr>
              <a:t> </a:t>
            </a:r>
            <a:r>
              <a:rPr lang="en-US" sz="1800" dirty="0" err="1">
                <a:latin typeface="Calibri"/>
                <a:cs typeface="Calibri"/>
                <a:sym typeface="Wingdings" charset="0"/>
              </a:rPr>
              <a:t>học</a:t>
            </a:r>
            <a:r>
              <a:rPr lang="en-US" sz="1800" dirty="0">
                <a:latin typeface="Calibri"/>
                <a:cs typeface="Calibri"/>
                <a:sym typeface="Wingdings" charset="0"/>
              </a:rPr>
              <a:t> </a:t>
            </a:r>
            <a:r>
              <a:rPr lang="en-US" sz="1800" dirty="0" err="1">
                <a:latin typeface="Calibri"/>
                <a:cs typeface="Calibri"/>
                <a:sym typeface="Wingdings" charset="0"/>
              </a:rPr>
              <a:t>tập</a:t>
            </a:r>
            <a:r>
              <a:rPr lang="en-US" sz="1800" dirty="0">
                <a:latin typeface="Calibri"/>
                <a:cs typeface="Calibri"/>
                <a:sym typeface="Wingdings" charset="0"/>
              </a:rPr>
              <a:t> </a:t>
            </a:r>
            <a:r>
              <a:rPr lang="en-US" sz="1800" dirty="0" err="1">
                <a:latin typeface="Calibri"/>
                <a:cs typeface="Calibri"/>
                <a:sym typeface="Wingdings" charset="0"/>
              </a:rPr>
              <a:t>trên</a:t>
            </a:r>
            <a:r>
              <a:rPr lang="en-US" sz="1800" dirty="0">
                <a:latin typeface="Calibri"/>
                <a:cs typeface="Calibri"/>
                <a:sym typeface="Wingdings" charset="0"/>
              </a:rPr>
              <a:t> </a:t>
            </a:r>
            <a:r>
              <a:rPr lang="en-US" sz="1800" dirty="0" err="1">
                <a:latin typeface="Calibri"/>
                <a:cs typeface="Calibri"/>
                <a:sym typeface="Wingdings" charset="0"/>
              </a:rPr>
              <a:t>môn</a:t>
            </a:r>
            <a:r>
              <a:rPr lang="en-US" sz="1800" dirty="0">
                <a:latin typeface="Calibri"/>
                <a:cs typeface="Calibri"/>
                <a:sym typeface="Wingdings" charset="0"/>
              </a:rPr>
              <a:t> </a:t>
            </a:r>
            <a:r>
              <a:rPr lang="en-US" sz="1800" dirty="0" err="1">
                <a:latin typeface="Calibri"/>
                <a:cs typeface="Calibri"/>
                <a:sym typeface="Wingdings" charset="0"/>
              </a:rPr>
              <a:t>học</a:t>
            </a:r>
            <a:r>
              <a:rPr lang="en-US" sz="1800" dirty="0">
                <a:latin typeface="Calibri"/>
                <a:cs typeface="Calibri"/>
                <a:sym typeface="Wingdings" charset="0"/>
              </a:rPr>
              <a:t>,….</a:t>
            </a:r>
            <a:endParaRPr lang="en-US" sz="1800" dirty="0">
              <a:latin typeface="Calibri"/>
              <a:cs typeface="Calibri"/>
            </a:endParaRPr>
          </a:p>
        </p:txBody>
      </p:sp>
      <p:sp>
        <p:nvSpPr>
          <p:cNvPr id="59401" name="Line 9"/>
          <p:cNvSpPr>
            <a:spLocks noChangeShapeType="1"/>
          </p:cNvSpPr>
          <p:nvPr/>
        </p:nvSpPr>
        <p:spPr bwMode="auto">
          <a:xfrm flipH="1" flipV="1">
            <a:off x="1333499" y="3109912"/>
            <a:ext cx="914400" cy="13716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59402" name="Line 10"/>
          <p:cNvSpPr>
            <a:spLocks noChangeShapeType="1"/>
          </p:cNvSpPr>
          <p:nvPr/>
        </p:nvSpPr>
        <p:spPr bwMode="auto">
          <a:xfrm flipV="1">
            <a:off x="2247899" y="3109912"/>
            <a:ext cx="2590800" cy="13716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51</a:t>
            </a:fld>
            <a:endParaRPr lang="en-US"/>
          </a:p>
        </p:txBody>
      </p:sp>
    </p:spTree>
    <p:extLst>
      <p:ext uri="{BB962C8B-B14F-4D97-AF65-F5344CB8AC3E}">
        <p14:creationId xmlns:p14="http://schemas.microsoft.com/office/powerpoint/2010/main" val="96580140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50" name="Rectangle 34"/>
          <p:cNvSpPr>
            <a:spLocks noGrp="1" noChangeArrowheads="1"/>
          </p:cNvSpPr>
          <p:nvPr>
            <p:ph type="title"/>
          </p:nvPr>
        </p:nvSpPr>
        <p:spPr/>
        <p:txBody>
          <a:bodyPr/>
          <a:lstStyle/>
          <a:p>
            <a:r>
              <a:rPr lang="en-US" smtClean="0"/>
              <a:t>Thiết kế mã</a:t>
            </a:r>
            <a:endParaRPr lang="en-US"/>
          </a:p>
        </p:txBody>
      </p:sp>
      <p:sp>
        <p:nvSpPr>
          <p:cNvPr id="60451" name="Rectangle 35"/>
          <p:cNvSpPr>
            <a:spLocks noGrp="1" noChangeArrowheads="1"/>
          </p:cNvSpPr>
          <p:nvPr>
            <p:ph type="body" idx="1"/>
          </p:nvPr>
        </p:nvSpPr>
        <p:spPr/>
        <p:txBody>
          <a:bodyPr/>
          <a:lstStyle/>
          <a:p>
            <a:pPr lvl="1"/>
            <a:r>
              <a:rPr lang="en-US" smtClean="0"/>
              <a:t>Chu kỳ sử dụng: ước lượng chu kỳ sử dụng mã và số lượng gia tăng trong tương lai</a:t>
            </a:r>
          </a:p>
          <a:p>
            <a:pPr lvl="2"/>
            <a:r>
              <a:rPr lang="en-US" smtClean="0"/>
              <a:t>Yêu cầu cần một lượng mã đủ trong chu kỳ</a:t>
            </a:r>
          </a:p>
          <a:p>
            <a:pPr lvl="2"/>
            <a:r>
              <a:rPr lang="en-US" smtClean="0">
                <a:sym typeface="Wingdings" charset="0"/>
              </a:rPr>
              <a:t> thiết kế các mã dữ trự cho việc mở rộng và đặt ở cuối mã</a:t>
            </a:r>
          </a:p>
          <a:p>
            <a:pPr lvl="2"/>
            <a:r>
              <a:rPr lang="en-US" smtClean="0">
                <a:sym typeface="Wingdings" charset="0"/>
              </a:rPr>
              <a:t>Ví dụ:</a:t>
            </a:r>
            <a:endParaRPr lang="en-US" smtClean="0"/>
          </a:p>
          <a:p>
            <a:pPr lvl="1"/>
            <a:endParaRPr lang="en-US" dirty="0"/>
          </a:p>
        </p:txBody>
      </p:sp>
      <p:sp>
        <p:nvSpPr>
          <p:cNvPr id="60427" name="Line 11"/>
          <p:cNvSpPr>
            <a:spLocks noChangeShapeType="1"/>
          </p:cNvSpPr>
          <p:nvPr/>
        </p:nvSpPr>
        <p:spPr bwMode="auto">
          <a:xfrm>
            <a:off x="3867150" y="4320367"/>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28" name="Line 12"/>
          <p:cNvSpPr>
            <a:spLocks noChangeShapeType="1"/>
          </p:cNvSpPr>
          <p:nvPr/>
        </p:nvSpPr>
        <p:spPr bwMode="auto">
          <a:xfrm>
            <a:off x="3867150" y="409176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29" name="Line 13"/>
          <p:cNvSpPr>
            <a:spLocks noChangeShapeType="1"/>
          </p:cNvSpPr>
          <p:nvPr/>
        </p:nvSpPr>
        <p:spPr bwMode="auto">
          <a:xfrm>
            <a:off x="4171950" y="409176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30" name="Line 14"/>
          <p:cNvSpPr>
            <a:spLocks noChangeShapeType="1"/>
          </p:cNvSpPr>
          <p:nvPr/>
        </p:nvSpPr>
        <p:spPr bwMode="auto">
          <a:xfrm>
            <a:off x="4476750" y="409176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31" name="Line 15"/>
          <p:cNvSpPr>
            <a:spLocks noChangeShapeType="1"/>
          </p:cNvSpPr>
          <p:nvPr/>
        </p:nvSpPr>
        <p:spPr bwMode="auto">
          <a:xfrm>
            <a:off x="4781550" y="409176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32" name="Line 16"/>
          <p:cNvSpPr>
            <a:spLocks noChangeShapeType="1"/>
          </p:cNvSpPr>
          <p:nvPr/>
        </p:nvSpPr>
        <p:spPr bwMode="auto">
          <a:xfrm>
            <a:off x="5086350" y="409176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33" name="Line 17"/>
          <p:cNvSpPr>
            <a:spLocks noChangeShapeType="1"/>
          </p:cNvSpPr>
          <p:nvPr/>
        </p:nvSpPr>
        <p:spPr bwMode="auto">
          <a:xfrm>
            <a:off x="5391150" y="409176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34" name="Line 18"/>
          <p:cNvSpPr>
            <a:spLocks noChangeShapeType="1"/>
          </p:cNvSpPr>
          <p:nvPr/>
        </p:nvSpPr>
        <p:spPr bwMode="auto">
          <a:xfrm>
            <a:off x="5695950" y="409176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36" name="AutoShape 20"/>
          <p:cNvSpPr>
            <a:spLocks/>
          </p:cNvSpPr>
          <p:nvPr/>
        </p:nvSpPr>
        <p:spPr bwMode="auto">
          <a:xfrm rot="16200000">
            <a:off x="4248150" y="4015567"/>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37" name="AutoShape 21"/>
          <p:cNvSpPr>
            <a:spLocks/>
          </p:cNvSpPr>
          <p:nvPr/>
        </p:nvSpPr>
        <p:spPr bwMode="auto">
          <a:xfrm rot="16200000">
            <a:off x="4972050" y="4206067"/>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38" name="Text Box 22"/>
          <p:cNvSpPr txBox="1">
            <a:spLocks noChangeArrowheads="1"/>
          </p:cNvSpPr>
          <p:nvPr/>
        </p:nvSpPr>
        <p:spPr bwMode="auto">
          <a:xfrm>
            <a:off x="3867150" y="4015567"/>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0439" name="Text Box 23"/>
          <p:cNvSpPr txBox="1">
            <a:spLocks noChangeArrowheads="1"/>
          </p:cNvSpPr>
          <p:nvPr/>
        </p:nvSpPr>
        <p:spPr bwMode="auto">
          <a:xfrm>
            <a:off x="4171950" y="4015567"/>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0440" name="Text Box 24"/>
          <p:cNvSpPr txBox="1">
            <a:spLocks noChangeArrowheads="1"/>
          </p:cNvSpPr>
          <p:nvPr/>
        </p:nvSpPr>
        <p:spPr bwMode="auto">
          <a:xfrm>
            <a:off x="4476750" y="4015567"/>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0441" name="Text Box 25"/>
          <p:cNvSpPr txBox="1">
            <a:spLocks noChangeArrowheads="1"/>
          </p:cNvSpPr>
          <p:nvPr/>
        </p:nvSpPr>
        <p:spPr bwMode="auto">
          <a:xfrm>
            <a:off x="4781550" y="401556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0442" name="Text Box 26"/>
          <p:cNvSpPr txBox="1">
            <a:spLocks noChangeArrowheads="1"/>
          </p:cNvSpPr>
          <p:nvPr/>
        </p:nvSpPr>
        <p:spPr bwMode="auto">
          <a:xfrm>
            <a:off x="5086350" y="401556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0443" name="Text Box 27"/>
          <p:cNvSpPr txBox="1">
            <a:spLocks noChangeArrowheads="1"/>
          </p:cNvSpPr>
          <p:nvPr/>
        </p:nvSpPr>
        <p:spPr bwMode="auto">
          <a:xfrm>
            <a:off x="5391150" y="401556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0444" name="Text Box 28"/>
          <p:cNvSpPr txBox="1">
            <a:spLocks noChangeArrowheads="1"/>
          </p:cNvSpPr>
          <p:nvPr/>
        </p:nvSpPr>
        <p:spPr bwMode="auto">
          <a:xfrm>
            <a:off x="1793875" y="5195080"/>
            <a:ext cx="1771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Phân lọai nhóm</a:t>
            </a:r>
          </a:p>
          <a:p>
            <a:pPr algn="l" eaLnBrk="0" hangingPunct="0"/>
            <a:r>
              <a:rPr lang="en-US" sz="1800"/>
              <a:t>(Ký tự)</a:t>
            </a:r>
          </a:p>
        </p:txBody>
      </p:sp>
      <p:sp>
        <p:nvSpPr>
          <p:cNvPr id="60445" name="Text Box 29"/>
          <p:cNvSpPr txBox="1">
            <a:spLocks noChangeArrowheads="1"/>
          </p:cNvSpPr>
          <p:nvPr/>
        </p:nvSpPr>
        <p:spPr bwMode="auto">
          <a:xfrm>
            <a:off x="3943350" y="5234767"/>
            <a:ext cx="206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Mã số thuộc nhóm</a:t>
            </a:r>
          </a:p>
          <a:p>
            <a:pPr algn="l" eaLnBrk="0" hangingPunct="0"/>
            <a:r>
              <a:rPr lang="en-US" sz="1800"/>
              <a:t>(Ký số)</a:t>
            </a:r>
          </a:p>
        </p:txBody>
      </p:sp>
      <p:sp>
        <p:nvSpPr>
          <p:cNvPr id="60446" name="Text Box 30"/>
          <p:cNvSpPr txBox="1">
            <a:spLocks noChangeArrowheads="1"/>
          </p:cNvSpPr>
          <p:nvPr/>
        </p:nvSpPr>
        <p:spPr bwMode="auto">
          <a:xfrm>
            <a:off x="6229350" y="5234767"/>
            <a:ext cx="85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Dự trữ</a:t>
            </a:r>
          </a:p>
        </p:txBody>
      </p:sp>
      <p:sp>
        <p:nvSpPr>
          <p:cNvPr id="60447" name="Line 31"/>
          <p:cNvSpPr>
            <a:spLocks noChangeShapeType="1"/>
          </p:cNvSpPr>
          <p:nvPr/>
        </p:nvSpPr>
        <p:spPr bwMode="auto">
          <a:xfrm flipV="1">
            <a:off x="2876550" y="4548967"/>
            <a:ext cx="1371600" cy="6096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48" name="Line 32"/>
          <p:cNvSpPr>
            <a:spLocks noChangeShapeType="1"/>
          </p:cNvSpPr>
          <p:nvPr/>
        </p:nvSpPr>
        <p:spPr bwMode="auto">
          <a:xfrm flipH="1" flipV="1">
            <a:off x="5086350" y="4625167"/>
            <a:ext cx="76200" cy="6096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449" name="Line 33"/>
          <p:cNvSpPr>
            <a:spLocks noChangeShapeType="1"/>
          </p:cNvSpPr>
          <p:nvPr/>
        </p:nvSpPr>
        <p:spPr bwMode="auto">
          <a:xfrm flipH="1" flipV="1">
            <a:off x="5619750" y="4396567"/>
            <a:ext cx="838200" cy="8382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52</a:t>
            </a:fld>
            <a:endParaRPr lang="en-US"/>
          </a:p>
        </p:txBody>
      </p:sp>
    </p:spTree>
    <p:extLst>
      <p:ext uri="{BB962C8B-B14F-4D97-AF65-F5344CB8AC3E}">
        <p14:creationId xmlns:p14="http://schemas.microsoft.com/office/powerpoint/2010/main" val="127208784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9" name="Rectangle 89"/>
          <p:cNvSpPr>
            <a:spLocks noGrp="1" noChangeArrowheads="1"/>
          </p:cNvSpPr>
          <p:nvPr>
            <p:ph type="title"/>
          </p:nvPr>
        </p:nvSpPr>
        <p:spPr/>
        <p:txBody>
          <a:bodyPr/>
          <a:lstStyle/>
          <a:p>
            <a:r>
              <a:rPr lang="en-US"/>
              <a:t>Thiết kế mã</a:t>
            </a:r>
          </a:p>
        </p:txBody>
      </p:sp>
      <p:sp>
        <p:nvSpPr>
          <p:cNvPr id="61530" name="Rectangle 90"/>
          <p:cNvSpPr>
            <a:spLocks noGrp="1" noChangeArrowheads="1"/>
          </p:cNvSpPr>
          <p:nvPr>
            <p:ph type="body" idx="1"/>
          </p:nvPr>
        </p:nvSpPr>
        <p:spPr/>
        <p:txBody>
          <a:bodyPr/>
          <a:lstStyle/>
          <a:p>
            <a:pPr lvl="1"/>
            <a:r>
              <a:rPr lang="en-US"/>
              <a:t>Chu kỳ sử dụng: </a:t>
            </a:r>
          </a:p>
          <a:p>
            <a:pPr lvl="2"/>
            <a:r>
              <a:rPr lang="en-US">
                <a:sym typeface="Wingdings" charset="0"/>
              </a:rPr>
              <a:t>Ví dụ: mã số sinh viên </a:t>
            </a:r>
            <a:endParaRPr lang="en-US"/>
          </a:p>
          <a:p>
            <a:pPr lvl="1"/>
            <a:endParaRPr lang="en-US"/>
          </a:p>
        </p:txBody>
      </p:sp>
      <p:sp>
        <p:nvSpPr>
          <p:cNvPr id="61452" name="AutoShape 12"/>
          <p:cNvSpPr>
            <a:spLocks/>
          </p:cNvSpPr>
          <p:nvPr/>
        </p:nvSpPr>
        <p:spPr bwMode="auto">
          <a:xfrm rot="16200000">
            <a:off x="5537200" y="2407443"/>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453" name="AutoShape 13"/>
          <p:cNvSpPr>
            <a:spLocks/>
          </p:cNvSpPr>
          <p:nvPr/>
        </p:nvSpPr>
        <p:spPr bwMode="auto">
          <a:xfrm rot="16200000">
            <a:off x="4127500" y="2597943"/>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 name="Group 1"/>
          <p:cNvGrpSpPr/>
          <p:nvPr/>
        </p:nvGrpSpPr>
        <p:grpSpPr>
          <a:xfrm>
            <a:off x="3937000" y="2407443"/>
            <a:ext cx="2139950" cy="366713"/>
            <a:chOff x="3937000" y="2407443"/>
            <a:chExt cx="2139950" cy="366713"/>
          </a:xfrm>
        </p:grpSpPr>
        <p:sp>
          <p:nvSpPr>
            <p:cNvPr id="61444" name="Line 4"/>
            <p:cNvSpPr>
              <a:spLocks noChangeShapeType="1"/>
            </p:cNvSpPr>
            <p:nvPr/>
          </p:nvSpPr>
          <p:spPr bwMode="auto">
            <a:xfrm>
              <a:off x="3937000" y="2712243"/>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45" name="Line 5"/>
            <p:cNvSpPr>
              <a:spLocks noChangeShapeType="1"/>
            </p:cNvSpPr>
            <p:nvPr/>
          </p:nvSpPr>
          <p:spPr bwMode="auto">
            <a:xfrm>
              <a:off x="39370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46" name="Line 6"/>
            <p:cNvSpPr>
              <a:spLocks noChangeShapeType="1"/>
            </p:cNvSpPr>
            <p:nvPr/>
          </p:nvSpPr>
          <p:spPr bwMode="auto">
            <a:xfrm>
              <a:off x="42418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47" name="Line 7"/>
            <p:cNvSpPr>
              <a:spLocks noChangeShapeType="1"/>
            </p:cNvSpPr>
            <p:nvPr/>
          </p:nvSpPr>
          <p:spPr bwMode="auto">
            <a:xfrm>
              <a:off x="45466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48" name="Line 8"/>
            <p:cNvSpPr>
              <a:spLocks noChangeShapeType="1"/>
            </p:cNvSpPr>
            <p:nvPr/>
          </p:nvSpPr>
          <p:spPr bwMode="auto">
            <a:xfrm>
              <a:off x="48514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49" name="Line 9"/>
            <p:cNvSpPr>
              <a:spLocks noChangeShapeType="1"/>
            </p:cNvSpPr>
            <p:nvPr/>
          </p:nvSpPr>
          <p:spPr bwMode="auto">
            <a:xfrm>
              <a:off x="51562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50" name="Line 10"/>
            <p:cNvSpPr>
              <a:spLocks noChangeShapeType="1"/>
            </p:cNvSpPr>
            <p:nvPr/>
          </p:nvSpPr>
          <p:spPr bwMode="auto">
            <a:xfrm>
              <a:off x="54610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51" name="Line 11"/>
            <p:cNvSpPr>
              <a:spLocks noChangeShapeType="1"/>
            </p:cNvSpPr>
            <p:nvPr/>
          </p:nvSpPr>
          <p:spPr bwMode="auto">
            <a:xfrm>
              <a:off x="57658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54" name="Text Box 14"/>
            <p:cNvSpPr txBox="1">
              <a:spLocks noChangeArrowheads="1"/>
            </p:cNvSpPr>
            <p:nvPr/>
          </p:nvSpPr>
          <p:spPr bwMode="auto">
            <a:xfrm>
              <a:off x="3937000" y="240744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55" name="Text Box 15"/>
            <p:cNvSpPr txBox="1">
              <a:spLocks noChangeArrowheads="1"/>
            </p:cNvSpPr>
            <p:nvPr/>
          </p:nvSpPr>
          <p:spPr bwMode="auto">
            <a:xfrm>
              <a:off x="4241800" y="240744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56" name="Text Box 16"/>
            <p:cNvSpPr txBox="1">
              <a:spLocks noChangeArrowheads="1"/>
            </p:cNvSpPr>
            <p:nvPr/>
          </p:nvSpPr>
          <p:spPr bwMode="auto">
            <a:xfrm>
              <a:off x="4546600" y="2407443"/>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1457" name="Text Box 17"/>
            <p:cNvSpPr txBox="1">
              <a:spLocks noChangeArrowheads="1"/>
            </p:cNvSpPr>
            <p:nvPr/>
          </p:nvSpPr>
          <p:spPr bwMode="auto">
            <a:xfrm>
              <a:off x="4851400" y="2407443"/>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1458" name="Text Box 18"/>
            <p:cNvSpPr txBox="1">
              <a:spLocks noChangeArrowheads="1"/>
            </p:cNvSpPr>
            <p:nvPr/>
          </p:nvSpPr>
          <p:spPr bwMode="auto">
            <a:xfrm>
              <a:off x="5156200" y="240744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59" name="Text Box 19"/>
            <p:cNvSpPr txBox="1">
              <a:spLocks noChangeArrowheads="1"/>
            </p:cNvSpPr>
            <p:nvPr/>
          </p:nvSpPr>
          <p:spPr bwMode="auto">
            <a:xfrm>
              <a:off x="5461000" y="240744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67" name="Line 27"/>
            <p:cNvSpPr>
              <a:spLocks noChangeShapeType="1"/>
            </p:cNvSpPr>
            <p:nvPr/>
          </p:nvSpPr>
          <p:spPr bwMode="auto">
            <a:xfrm>
              <a:off x="6070600" y="248364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68" name="Text Box 28"/>
            <p:cNvSpPr txBox="1">
              <a:spLocks noChangeArrowheads="1"/>
            </p:cNvSpPr>
            <p:nvPr/>
          </p:nvSpPr>
          <p:spPr bwMode="auto">
            <a:xfrm>
              <a:off x="5765800" y="240744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grpSp>
      <p:sp>
        <p:nvSpPr>
          <p:cNvPr id="61470" name="Text Box 30"/>
          <p:cNvSpPr txBox="1">
            <a:spLocks noChangeArrowheads="1"/>
          </p:cNvSpPr>
          <p:nvPr/>
        </p:nvSpPr>
        <p:spPr bwMode="auto">
          <a:xfrm>
            <a:off x="1498600" y="2483643"/>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u="sng" dirty="0" err="1"/>
              <a:t>Không</a:t>
            </a:r>
            <a:r>
              <a:rPr lang="en-US" sz="1800" b="1" u="sng" dirty="0"/>
              <a:t> </a:t>
            </a:r>
            <a:r>
              <a:rPr lang="en-US" sz="1800" b="1" u="sng" dirty="0" err="1"/>
              <a:t>dữ</a:t>
            </a:r>
            <a:r>
              <a:rPr lang="en-US" sz="1800" b="1" u="sng" dirty="0"/>
              <a:t> </a:t>
            </a:r>
            <a:r>
              <a:rPr lang="en-US" sz="1800" b="1" u="sng" dirty="0" err="1"/>
              <a:t>trữ</a:t>
            </a:r>
            <a:endParaRPr lang="en-US" sz="1800" b="1" u="sng" dirty="0"/>
          </a:p>
        </p:txBody>
      </p:sp>
      <p:sp>
        <p:nvSpPr>
          <p:cNvPr id="61471" name="AutoShape 31"/>
          <p:cNvSpPr>
            <a:spLocks/>
          </p:cNvSpPr>
          <p:nvPr/>
        </p:nvSpPr>
        <p:spPr bwMode="auto">
          <a:xfrm rot="16200000">
            <a:off x="4737100" y="2597943"/>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472" name="Text Box 32"/>
          <p:cNvSpPr txBox="1">
            <a:spLocks noChangeArrowheads="1"/>
          </p:cNvSpPr>
          <p:nvPr/>
        </p:nvSpPr>
        <p:spPr bwMode="auto">
          <a:xfrm>
            <a:off x="4318000" y="3169443"/>
            <a:ext cx="1149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01HC012</a:t>
            </a:r>
          </a:p>
          <a:p>
            <a:pPr algn="l" eaLnBrk="0" hangingPunct="0"/>
            <a:r>
              <a:rPr lang="en-US" sz="1800"/>
              <a:t>01HC345</a:t>
            </a:r>
          </a:p>
          <a:p>
            <a:pPr algn="l" eaLnBrk="0" hangingPunct="0"/>
            <a:r>
              <a:rPr lang="en-US" sz="1800"/>
              <a:t>00HC365</a:t>
            </a:r>
          </a:p>
        </p:txBody>
      </p:sp>
      <p:sp>
        <p:nvSpPr>
          <p:cNvPr id="61473" name="Line 33"/>
          <p:cNvSpPr>
            <a:spLocks noChangeShapeType="1"/>
          </p:cNvSpPr>
          <p:nvPr/>
        </p:nvSpPr>
        <p:spPr bwMode="auto">
          <a:xfrm>
            <a:off x="4318000" y="2940843"/>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74" name="Line 34"/>
          <p:cNvSpPr>
            <a:spLocks noChangeShapeType="1"/>
          </p:cNvSpPr>
          <p:nvPr/>
        </p:nvSpPr>
        <p:spPr bwMode="auto">
          <a:xfrm>
            <a:off x="4851400" y="294084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75" name="Line 35"/>
          <p:cNvSpPr>
            <a:spLocks noChangeShapeType="1"/>
          </p:cNvSpPr>
          <p:nvPr/>
        </p:nvSpPr>
        <p:spPr bwMode="auto">
          <a:xfrm flipH="1">
            <a:off x="5232400" y="2940843"/>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76" name="Text Box 36"/>
          <p:cNvSpPr txBox="1">
            <a:spLocks noChangeArrowheads="1"/>
          </p:cNvSpPr>
          <p:nvPr/>
        </p:nvSpPr>
        <p:spPr bwMode="auto">
          <a:xfrm>
            <a:off x="5842000" y="3169443"/>
            <a:ext cx="11239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01TC012</a:t>
            </a:r>
          </a:p>
          <a:p>
            <a:pPr algn="l" eaLnBrk="0" hangingPunct="0"/>
            <a:r>
              <a:rPr lang="en-US" sz="1800"/>
              <a:t>01TC345</a:t>
            </a:r>
          </a:p>
          <a:p>
            <a:pPr algn="l" eaLnBrk="0" hangingPunct="0"/>
            <a:r>
              <a:rPr lang="en-US" sz="1800"/>
              <a:t>00TC365</a:t>
            </a:r>
          </a:p>
        </p:txBody>
      </p:sp>
      <p:grpSp>
        <p:nvGrpSpPr>
          <p:cNvPr id="61528" name="Group 88"/>
          <p:cNvGrpSpPr>
            <a:grpSpLocks/>
          </p:cNvGrpSpPr>
          <p:nvPr/>
        </p:nvGrpSpPr>
        <p:grpSpPr bwMode="auto">
          <a:xfrm>
            <a:off x="1498600" y="4388643"/>
            <a:ext cx="6686550" cy="1917700"/>
            <a:chOff x="528" y="2976"/>
            <a:chExt cx="4212" cy="1208"/>
          </a:xfrm>
        </p:grpSpPr>
        <p:sp>
          <p:nvSpPr>
            <p:cNvPr id="61477" name="Line 37"/>
            <p:cNvSpPr>
              <a:spLocks noChangeShapeType="1"/>
            </p:cNvSpPr>
            <p:nvPr/>
          </p:nvSpPr>
          <p:spPr bwMode="auto">
            <a:xfrm>
              <a:off x="2112" y="3168"/>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78" name="Line 38"/>
            <p:cNvSpPr>
              <a:spLocks noChangeShapeType="1"/>
            </p:cNvSpPr>
            <p:nvPr/>
          </p:nvSpPr>
          <p:spPr bwMode="auto">
            <a:xfrm>
              <a:off x="2112"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79" name="Line 39"/>
            <p:cNvSpPr>
              <a:spLocks noChangeShapeType="1"/>
            </p:cNvSpPr>
            <p:nvPr/>
          </p:nvSpPr>
          <p:spPr bwMode="auto">
            <a:xfrm>
              <a:off x="2304"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80" name="Line 40"/>
            <p:cNvSpPr>
              <a:spLocks noChangeShapeType="1"/>
            </p:cNvSpPr>
            <p:nvPr/>
          </p:nvSpPr>
          <p:spPr bwMode="auto">
            <a:xfrm>
              <a:off x="2496"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81" name="Line 41"/>
            <p:cNvSpPr>
              <a:spLocks noChangeShapeType="1"/>
            </p:cNvSpPr>
            <p:nvPr/>
          </p:nvSpPr>
          <p:spPr bwMode="auto">
            <a:xfrm>
              <a:off x="2688"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82" name="Line 42"/>
            <p:cNvSpPr>
              <a:spLocks noChangeShapeType="1"/>
            </p:cNvSpPr>
            <p:nvPr/>
          </p:nvSpPr>
          <p:spPr bwMode="auto">
            <a:xfrm>
              <a:off x="2880"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83" name="Line 43"/>
            <p:cNvSpPr>
              <a:spLocks noChangeShapeType="1"/>
            </p:cNvSpPr>
            <p:nvPr/>
          </p:nvSpPr>
          <p:spPr bwMode="auto">
            <a:xfrm>
              <a:off x="3072"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84" name="Line 44"/>
            <p:cNvSpPr>
              <a:spLocks noChangeShapeType="1"/>
            </p:cNvSpPr>
            <p:nvPr/>
          </p:nvSpPr>
          <p:spPr bwMode="auto">
            <a:xfrm>
              <a:off x="3264"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85" name="Text Box 45"/>
            <p:cNvSpPr txBox="1">
              <a:spLocks noChangeArrowheads="1"/>
            </p:cNvSpPr>
            <p:nvPr/>
          </p:nvSpPr>
          <p:spPr bwMode="auto">
            <a:xfrm>
              <a:off x="2112" y="29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86" name="Text Box 46"/>
            <p:cNvSpPr txBox="1">
              <a:spLocks noChangeArrowheads="1"/>
            </p:cNvSpPr>
            <p:nvPr/>
          </p:nvSpPr>
          <p:spPr bwMode="auto">
            <a:xfrm>
              <a:off x="2304" y="29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87" name="Text Box 47"/>
            <p:cNvSpPr txBox="1">
              <a:spLocks noChangeArrowheads="1"/>
            </p:cNvSpPr>
            <p:nvPr/>
          </p:nvSpPr>
          <p:spPr bwMode="auto">
            <a:xfrm>
              <a:off x="2496" y="297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1488" name="Text Box 48"/>
            <p:cNvSpPr txBox="1">
              <a:spLocks noChangeArrowheads="1"/>
            </p:cNvSpPr>
            <p:nvPr/>
          </p:nvSpPr>
          <p:spPr bwMode="auto">
            <a:xfrm>
              <a:off x="2688" y="297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1489" name="Text Box 49"/>
            <p:cNvSpPr txBox="1">
              <a:spLocks noChangeArrowheads="1"/>
            </p:cNvSpPr>
            <p:nvPr/>
          </p:nvSpPr>
          <p:spPr bwMode="auto">
            <a:xfrm>
              <a:off x="2880" y="29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90" name="Text Box 50"/>
            <p:cNvSpPr txBox="1">
              <a:spLocks noChangeArrowheads="1"/>
            </p:cNvSpPr>
            <p:nvPr/>
          </p:nvSpPr>
          <p:spPr bwMode="auto">
            <a:xfrm>
              <a:off x="3072" y="29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91" name="Line 51"/>
            <p:cNvSpPr>
              <a:spLocks noChangeShapeType="1"/>
            </p:cNvSpPr>
            <p:nvPr/>
          </p:nvSpPr>
          <p:spPr bwMode="auto">
            <a:xfrm>
              <a:off x="3456"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92" name="Text Box 52"/>
            <p:cNvSpPr txBox="1">
              <a:spLocks noChangeArrowheads="1"/>
            </p:cNvSpPr>
            <p:nvPr/>
          </p:nvSpPr>
          <p:spPr bwMode="auto">
            <a:xfrm>
              <a:off x="3264" y="29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93" name="Text Box 53"/>
            <p:cNvSpPr txBox="1">
              <a:spLocks noChangeArrowheads="1"/>
            </p:cNvSpPr>
            <p:nvPr/>
          </p:nvSpPr>
          <p:spPr bwMode="auto">
            <a:xfrm>
              <a:off x="528" y="2976"/>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u="sng"/>
                <a:t>Có dữ trữ</a:t>
              </a:r>
            </a:p>
          </p:txBody>
        </p:sp>
        <p:sp>
          <p:nvSpPr>
            <p:cNvPr id="61495" name="Line 55"/>
            <p:cNvSpPr>
              <a:spLocks noChangeShapeType="1"/>
            </p:cNvSpPr>
            <p:nvPr/>
          </p:nvSpPr>
          <p:spPr bwMode="auto">
            <a:xfrm>
              <a:off x="3648"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96" name="Text Box 56"/>
            <p:cNvSpPr txBox="1">
              <a:spLocks noChangeArrowheads="1"/>
            </p:cNvSpPr>
            <p:nvPr/>
          </p:nvSpPr>
          <p:spPr bwMode="auto">
            <a:xfrm>
              <a:off x="3456" y="29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497" name="Line 57"/>
            <p:cNvSpPr>
              <a:spLocks noChangeShapeType="1"/>
            </p:cNvSpPr>
            <p:nvPr/>
          </p:nvSpPr>
          <p:spPr bwMode="auto">
            <a:xfrm>
              <a:off x="2112" y="3888"/>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98" name="Line 58"/>
            <p:cNvSpPr>
              <a:spLocks noChangeShapeType="1"/>
            </p:cNvSpPr>
            <p:nvPr/>
          </p:nvSpPr>
          <p:spPr bwMode="auto">
            <a:xfrm>
              <a:off x="2112"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499" name="Line 59"/>
            <p:cNvSpPr>
              <a:spLocks noChangeShapeType="1"/>
            </p:cNvSpPr>
            <p:nvPr/>
          </p:nvSpPr>
          <p:spPr bwMode="auto">
            <a:xfrm>
              <a:off x="2304"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00" name="Line 60"/>
            <p:cNvSpPr>
              <a:spLocks noChangeShapeType="1"/>
            </p:cNvSpPr>
            <p:nvPr/>
          </p:nvSpPr>
          <p:spPr bwMode="auto">
            <a:xfrm>
              <a:off x="2496"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01" name="Line 61"/>
            <p:cNvSpPr>
              <a:spLocks noChangeShapeType="1"/>
            </p:cNvSpPr>
            <p:nvPr/>
          </p:nvSpPr>
          <p:spPr bwMode="auto">
            <a:xfrm>
              <a:off x="2688"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02" name="Line 62"/>
            <p:cNvSpPr>
              <a:spLocks noChangeShapeType="1"/>
            </p:cNvSpPr>
            <p:nvPr/>
          </p:nvSpPr>
          <p:spPr bwMode="auto">
            <a:xfrm>
              <a:off x="2880"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03" name="Line 63"/>
            <p:cNvSpPr>
              <a:spLocks noChangeShapeType="1"/>
            </p:cNvSpPr>
            <p:nvPr/>
          </p:nvSpPr>
          <p:spPr bwMode="auto">
            <a:xfrm>
              <a:off x="3072"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04" name="Line 64"/>
            <p:cNvSpPr>
              <a:spLocks noChangeShapeType="1"/>
            </p:cNvSpPr>
            <p:nvPr/>
          </p:nvSpPr>
          <p:spPr bwMode="auto">
            <a:xfrm>
              <a:off x="3264"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05" name="Text Box 65"/>
            <p:cNvSpPr txBox="1">
              <a:spLocks noChangeArrowheads="1"/>
            </p:cNvSpPr>
            <p:nvPr/>
          </p:nvSpPr>
          <p:spPr bwMode="auto">
            <a:xfrm>
              <a:off x="2112" y="36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506" name="Text Box 66"/>
            <p:cNvSpPr txBox="1">
              <a:spLocks noChangeArrowheads="1"/>
            </p:cNvSpPr>
            <p:nvPr/>
          </p:nvSpPr>
          <p:spPr bwMode="auto">
            <a:xfrm>
              <a:off x="2304" y="36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507" name="Text Box 67"/>
            <p:cNvSpPr txBox="1">
              <a:spLocks noChangeArrowheads="1"/>
            </p:cNvSpPr>
            <p:nvPr/>
          </p:nvSpPr>
          <p:spPr bwMode="auto">
            <a:xfrm>
              <a:off x="2496" y="369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1508" name="Text Box 68"/>
            <p:cNvSpPr txBox="1">
              <a:spLocks noChangeArrowheads="1"/>
            </p:cNvSpPr>
            <p:nvPr/>
          </p:nvSpPr>
          <p:spPr bwMode="auto">
            <a:xfrm>
              <a:off x="2688" y="369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1509" name="Text Box 69"/>
            <p:cNvSpPr txBox="1">
              <a:spLocks noChangeArrowheads="1"/>
            </p:cNvSpPr>
            <p:nvPr/>
          </p:nvSpPr>
          <p:spPr bwMode="auto">
            <a:xfrm>
              <a:off x="2880" y="36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510" name="Text Box 70"/>
            <p:cNvSpPr txBox="1">
              <a:spLocks noChangeArrowheads="1"/>
            </p:cNvSpPr>
            <p:nvPr/>
          </p:nvSpPr>
          <p:spPr bwMode="auto">
            <a:xfrm>
              <a:off x="3072" y="36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511" name="Line 71"/>
            <p:cNvSpPr>
              <a:spLocks noChangeShapeType="1"/>
            </p:cNvSpPr>
            <p:nvPr/>
          </p:nvSpPr>
          <p:spPr bwMode="auto">
            <a:xfrm>
              <a:off x="3456"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12" name="Text Box 72"/>
            <p:cNvSpPr txBox="1">
              <a:spLocks noChangeArrowheads="1"/>
            </p:cNvSpPr>
            <p:nvPr/>
          </p:nvSpPr>
          <p:spPr bwMode="auto">
            <a:xfrm>
              <a:off x="3264" y="36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513" name="Line 73"/>
            <p:cNvSpPr>
              <a:spLocks noChangeShapeType="1"/>
            </p:cNvSpPr>
            <p:nvPr/>
          </p:nvSpPr>
          <p:spPr bwMode="auto">
            <a:xfrm>
              <a:off x="3648" y="374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14" name="Text Box 74"/>
            <p:cNvSpPr txBox="1">
              <a:spLocks noChangeArrowheads="1"/>
            </p:cNvSpPr>
            <p:nvPr/>
          </p:nvSpPr>
          <p:spPr bwMode="auto">
            <a:xfrm>
              <a:off x="3456" y="36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1515" name="AutoShape 75"/>
            <p:cNvSpPr>
              <a:spLocks/>
            </p:cNvSpPr>
            <p:nvPr/>
          </p:nvSpPr>
          <p:spPr bwMode="auto">
            <a:xfrm rot="16200000">
              <a:off x="3120" y="2976"/>
              <a:ext cx="96" cy="576"/>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16" name="AutoShape 76"/>
            <p:cNvSpPr>
              <a:spLocks/>
            </p:cNvSpPr>
            <p:nvPr/>
          </p:nvSpPr>
          <p:spPr bwMode="auto">
            <a:xfrm rot="16200000">
              <a:off x="2232" y="3096"/>
              <a:ext cx="96" cy="336"/>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17" name="AutoShape 77"/>
            <p:cNvSpPr>
              <a:spLocks/>
            </p:cNvSpPr>
            <p:nvPr/>
          </p:nvSpPr>
          <p:spPr bwMode="auto">
            <a:xfrm rot="16200000">
              <a:off x="2616" y="3096"/>
              <a:ext cx="96" cy="336"/>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18" name="AutoShape 78"/>
            <p:cNvSpPr>
              <a:spLocks/>
            </p:cNvSpPr>
            <p:nvPr/>
          </p:nvSpPr>
          <p:spPr bwMode="auto">
            <a:xfrm rot="16200000">
              <a:off x="3312" y="3696"/>
              <a:ext cx="96" cy="576"/>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19" name="AutoShape 79"/>
            <p:cNvSpPr>
              <a:spLocks/>
            </p:cNvSpPr>
            <p:nvPr/>
          </p:nvSpPr>
          <p:spPr bwMode="auto">
            <a:xfrm rot="16200000">
              <a:off x="2232" y="3816"/>
              <a:ext cx="96" cy="336"/>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20" name="AutoShape 80"/>
            <p:cNvSpPr>
              <a:spLocks/>
            </p:cNvSpPr>
            <p:nvPr/>
          </p:nvSpPr>
          <p:spPr bwMode="auto">
            <a:xfrm rot="16200000">
              <a:off x="2616" y="3816"/>
              <a:ext cx="96" cy="336"/>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21" name="AutoShape 81"/>
            <p:cNvSpPr>
              <a:spLocks/>
            </p:cNvSpPr>
            <p:nvPr/>
          </p:nvSpPr>
          <p:spPr bwMode="auto">
            <a:xfrm rot="16200000">
              <a:off x="3504" y="3168"/>
              <a:ext cx="96" cy="192"/>
            </a:xfrm>
            <a:prstGeom prst="leftBrace">
              <a:avLst>
                <a:gd name="adj1" fmla="val 1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22" name="AutoShape 82"/>
            <p:cNvSpPr>
              <a:spLocks/>
            </p:cNvSpPr>
            <p:nvPr/>
          </p:nvSpPr>
          <p:spPr bwMode="auto">
            <a:xfrm rot="16200000">
              <a:off x="2928" y="3888"/>
              <a:ext cx="96" cy="192"/>
            </a:xfrm>
            <a:prstGeom prst="leftBrace">
              <a:avLst>
                <a:gd name="adj1" fmla="val 1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23" name="Text Box 83"/>
            <p:cNvSpPr txBox="1">
              <a:spLocks noChangeArrowheads="1"/>
            </p:cNvSpPr>
            <p:nvPr/>
          </p:nvSpPr>
          <p:spPr bwMode="auto">
            <a:xfrm>
              <a:off x="614" y="3527"/>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Dự trữ</a:t>
              </a:r>
            </a:p>
          </p:txBody>
        </p:sp>
        <p:sp>
          <p:nvSpPr>
            <p:cNvPr id="61524" name="Line 84"/>
            <p:cNvSpPr>
              <a:spLocks noChangeShapeType="1"/>
            </p:cNvSpPr>
            <p:nvPr/>
          </p:nvSpPr>
          <p:spPr bwMode="auto">
            <a:xfrm flipV="1">
              <a:off x="1104" y="3312"/>
              <a:ext cx="2352" cy="288"/>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26" name="Freeform 86"/>
            <p:cNvSpPr>
              <a:spLocks/>
            </p:cNvSpPr>
            <p:nvPr/>
          </p:nvSpPr>
          <p:spPr bwMode="auto">
            <a:xfrm>
              <a:off x="1104" y="3696"/>
              <a:ext cx="1824" cy="488"/>
            </a:xfrm>
            <a:custGeom>
              <a:avLst/>
              <a:gdLst>
                <a:gd name="T0" fmla="*/ 0 w 1824"/>
                <a:gd name="T1" fmla="*/ 0 h 488"/>
                <a:gd name="T2" fmla="*/ 1248 w 1824"/>
                <a:gd name="T3" fmla="*/ 432 h 488"/>
                <a:gd name="T4" fmla="*/ 1824 w 1824"/>
                <a:gd name="T5" fmla="*/ 336 h 488"/>
              </a:gdLst>
              <a:ahLst/>
              <a:cxnLst>
                <a:cxn ang="0">
                  <a:pos x="T0" y="T1"/>
                </a:cxn>
                <a:cxn ang="0">
                  <a:pos x="T2" y="T3"/>
                </a:cxn>
                <a:cxn ang="0">
                  <a:pos x="T4" y="T5"/>
                </a:cxn>
              </a:cxnLst>
              <a:rect l="0" t="0" r="r" b="b"/>
              <a:pathLst>
                <a:path w="1824" h="488">
                  <a:moveTo>
                    <a:pt x="0" y="0"/>
                  </a:moveTo>
                  <a:cubicBezTo>
                    <a:pt x="472" y="188"/>
                    <a:pt x="944" y="376"/>
                    <a:pt x="1248" y="432"/>
                  </a:cubicBezTo>
                  <a:cubicBezTo>
                    <a:pt x="1552" y="488"/>
                    <a:pt x="1688" y="412"/>
                    <a:pt x="1824" y="336"/>
                  </a:cubicBezTo>
                </a:path>
              </a:pathLst>
            </a:custGeom>
            <a:noFill/>
            <a:ln w="9525" cap="flat">
              <a:solidFill>
                <a:srgbClr val="FF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527" name="Text Box 87"/>
            <p:cNvSpPr txBox="1">
              <a:spLocks noChangeArrowheads="1"/>
            </p:cNvSpPr>
            <p:nvPr/>
          </p:nvSpPr>
          <p:spPr bwMode="auto">
            <a:xfrm>
              <a:off x="3936" y="3552"/>
              <a:ext cx="8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01HC0012</a:t>
              </a:r>
            </a:p>
            <a:p>
              <a:pPr algn="l" eaLnBrk="0" hangingPunct="0"/>
              <a:r>
                <a:rPr lang="en-US" sz="1800"/>
                <a:t>01HC0345</a:t>
              </a:r>
            </a:p>
            <a:p>
              <a:pPr algn="l" eaLnBrk="0" hangingPunct="0"/>
              <a:r>
                <a:rPr lang="en-US" sz="1800"/>
                <a:t>00HC0365</a:t>
              </a: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53</a:t>
            </a:fld>
            <a:endParaRPr lang="en-US"/>
          </a:p>
        </p:txBody>
      </p:sp>
    </p:spTree>
    <p:extLst>
      <p:ext uri="{BB962C8B-B14F-4D97-AF65-F5344CB8AC3E}">
        <p14:creationId xmlns:p14="http://schemas.microsoft.com/office/powerpoint/2010/main" val="1588781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528"/>
                                        </p:tgtEl>
                                        <p:attrNameLst>
                                          <p:attrName>style.visibility</p:attrName>
                                        </p:attrNameLst>
                                      </p:cBhvr>
                                      <p:to>
                                        <p:strVal val="visible"/>
                                      </p:to>
                                    </p:set>
                                    <p:animEffect transition="in" filter="dissolve">
                                      <p:cBhvr>
                                        <p:cTn id="7" dur="500"/>
                                        <p:tgtEl>
                                          <p:spTgt spid="6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05" name="Rectangle 141"/>
          <p:cNvSpPr>
            <a:spLocks noGrp="1" noChangeArrowheads="1"/>
          </p:cNvSpPr>
          <p:nvPr>
            <p:ph type="title"/>
          </p:nvPr>
        </p:nvSpPr>
        <p:spPr/>
        <p:txBody>
          <a:bodyPr/>
          <a:lstStyle/>
          <a:p>
            <a:r>
              <a:rPr lang="en-US"/>
              <a:t>Thiết kế mã</a:t>
            </a:r>
          </a:p>
        </p:txBody>
      </p:sp>
      <p:sp>
        <p:nvSpPr>
          <p:cNvPr id="62606" name="Rectangle 142"/>
          <p:cNvSpPr>
            <a:spLocks noGrp="1" noChangeArrowheads="1"/>
          </p:cNvSpPr>
          <p:nvPr>
            <p:ph type="body" idx="1"/>
          </p:nvPr>
        </p:nvSpPr>
        <p:spPr/>
        <p:txBody>
          <a:bodyPr/>
          <a:lstStyle/>
          <a:p>
            <a:pPr lvl="1"/>
            <a:r>
              <a:rPr lang="en-US"/>
              <a:t>Chu kỳ sử dụng: </a:t>
            </a:r>
          </a:p>
          <a:p>
            <a:pPr lvl="2"/>
            <a:r>
              <a:rPr lang="en-US">
                <a:sym typeface="Wingdings" charset="0"/>
              </a:rPr>
              <a:t>Ví dụ: mã số thiết bị máy tính các bộ phận của trường</a:t>
            </a:r>
            <a:endParaRPr lang="en-US"/>
          </a:p>
          <a:p>
            <a:pPr lvl="1"/>
            <a:endParaRPr lang="en-US"/>
          </a:p>
        </p:txBody>
      </p:sp>
      <p:sp>
        <p:nvSpPr>
          <p:cNvPr id="62468" name="AutoShape 4"/>
          <p:cNvSpPr>
            <a:spLocks/>
          </p:cNvSpPr>
          <p:nvPr/>
        </p:nvSpPr>
        <p:spPr bwMode="auto">
          <a:xfrm rot="16200000">
            <a:off x="5524500" y="3009900"/>
            <a:ext cx="76200" cy="6096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69" name="AutoShape 5"/>
          <p:cNvSpPr>
            <a:spLocks/>
          </p:cNvSpPr>
          <p:nvPr/>
        </p:nvSpPr>
        <p:spPr bwMode="auto">
          <a:xfrm rot="16200000">
            <a:off x="3962400" y="2667000"/>
            <a:ext cx="152400" cy="12192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86" name="Text Box 22"/>
          <p:cNvSpPr txBox="1">
            <a:spLocks noChangeArrowheads="1"/>
          </p:cNvSpPr>
          <p:nvPr/>
        </p:nvSpPr>
        <p:spPr bwMode="auto">
          <a:xfrm>
            <a:off x="838200" y="28956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u="sng"/>
              <a:t>Không dữ trữ</a:t>
            </a:r>
          </a:p>
        </p:txBody>
      </p:sp>
      <p:sp>
        <p:nvSpPr>
          <p:cNvPr id="62487" name="AutoShape 23"/>
          <p:cNvSpPr>
            <a:spLocks/>
          </p:cNvSpPr>
          <p:nvPr/>
        </p:nvSpPr>
        <p:spPr bwMode="auto">
          <a:xfrm rot="16200000">
            <a:off x="4838700" y="3009900"/>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565" name="Text Box 101"/>
          <p:cNvSpPr txBox="1">
            <a:spLocks noChangeArrowheads="1"/>
          </p:cNvSpPr>
          <p:nvPr/>
        </p:nvSpPr>
        <p:spPr bwMode="auto">
          <a:xfrm>
            <a:off x="304800" y="2133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endParaRPr lang="en-US" sz="1800"/>
          </a:p>
        </p:txBody>
      </p:sp>
      <p:grpSp>
        <p:nvGrpSpPr>
          <p:cNvPr id="2" name="Group 1"/>
          <p:cNvGrpSpPr/>
          <p:nvPr/>
        </p:nvGrpSpPr>
        <p:grpSpPr>
          <a:xfrm>
            <a:off x="3429000" y="2819400"/>
            <a:ext cx="2444750" cy="366713"/>
            <a:chOff x="3429000" y="2819400"/>
            <a:chExt cx="2444750" cy="366713"/>
          </a:xfrm>
        </p:grpSpPr>
        <p:sp>
          <p:nvSpPr>
            <p:cNvPr id="62470" name="Line 6"/>
            <p:cNvSpPr>
              <a:spLocks noChangeShapeType="1"/>
            </p:cNvSpPr>
            <p:nvPr/>
          </p:nvSpPr>
          <p:spPr bwMode="auto">
            <a:xfrm>
              <a:off x="3429000" y="31242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1" name="Line 7"/>
            <p:cNvSpPr>
              <a:spLocks noChangeShapeType="1"/>
            </p:cNvSpPr>
            <p:nvPr/>
          </p:nvSpPr>
          <p:spPr bwMode="auto">
            <a:xfrm>
              <a:off x="4038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2" name="Line 8"/>
            <p:cNvSpPr>
              <a:spLocks noChangeShapeType="1"/>
            </p:cNvSpPr>
            <p:nvPr/>
          </p:nvSpPr>
          <p:spPr bwMode="auto">
            <a:xfrm>
              <a:off x="43434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3" name="Line 9"/>
            <p:cNvSpPr>
              <a:spLocks noChangeShapeType="1"/>
            </p:cNvSpPr>
            <p:nvPr/>
          </p:nvSpPr>
          <p:spPr bwMode="auto">
            <a:xfrm>
              <a:off x="46482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4" name="Line 10"/>
            <p:cNvSpPr>
              <a:spLocks noChangeShapeType="1"/>
            </p:cNvSpPr>
            <p:nvPr/>
          </p:nvSpPr>
          <p:spPr bwMode="auto">
            <a:xfrm>
              <a:off x="49530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5" name="Line 11"/>
            <p:cNvSpPr>
              <a:spLocks noChangeShapeType="1"/>
            </p:cNvSpPr>
            <p:nvPr/>
          </p:nvSpPr>
          <p:spPr bwMode="auto">
            <a:xfrm>
              <a:off x="52578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6" name="Line 12"/>
            <p:cNvSpPr>
              <a:spLocks noChangeShapeType="1"/>
            </p:cNvSpPr>
            <p:nvPr/>
          </p:nvSpPr>
          <p:spPr bwMode="auto">
            <a:xfrm>
              <a:off x="5562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7" name="Line 13"/>
            <p:cNvSpPr>
              <a:spLocks noChangeShapeType="1"/>
            </p:cNvSpPr>
            <p:nvPr/>
          </p:nvSpPr>
          <p:spPr bwMode="auto">
            <a:xfrm>
              <a:off x="58674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478" name="Text Box 14"/>
            <p:cNvSpPr txBox="1">
              <a:spLocks noChangeArrowheads="1"/>
            </p:cNvSpPr>
            <p:nvPr/>
          </p:nvSpPr>
          <p:spPr bwMode="auto">
            <a:xfrm>
              <a:off x="4038600" y="2819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479" name="Text Box 15"/>
            <p:cNvSpPr txBox="1">
              <a:spLocks noChangeArrowheads="1"/>
            </p:cNvSpPr>
            <p:nvPr/>
          </p:nvSpPr>
          <p:spPr bwMode="auto">
            <a:xfrm>
              <a:off x="4343400" y="2819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480" name="Text Box 16"/>
            <p:cNvSpPr txBox="1">
              <a:spLocks noChangeArrowheads="1"/>
            </p:cNvSpPr>
            <p:nvPr/>
          </p:nvSpPr>
          <p:spPr bwMode="auto">
            <a:xfrm>
              <a:off x="4648200" y="2819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481" name="Text Box 17"/>
            <p:cNvSpPr txBox="1">
              <a:spLocks noChangeArrowheads="1"/>
            </p:cNvSpPr>
            <p:nvPr/>
          </p:nvSpPr>
          <p:spPr bwMode="auto">
            <a:xfrm>
              <a:off x="4953000" y="2819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482" name="Text Box 18"/>
            <p:cNvSpPr txBox="1">
              <a:spLocks noChangeArrowheads="1"/>
            </p:cNvSpPr>
            <p:nvPr/>
          </p:nvSpPr>
          <p:spPr bwMode="auto">
            <a:xfrm>
              <a:off x="5257800" y="2819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dirty="0"/>
                <a:t>9</a:t>
              </a:r>
            </a:p>
          </p:txBody>
        </p:sp>
        <p:sp>
          <p:nvSpPr>
            <p:cNvPr id="62483" name="Text Box 19"/>
            <p:cNvSpPr txBox="1">
              <a:spLocks noChangeArrowheads="1"/>
            </p:cNvSpPr>
            <p:nvPr/>
          </p:nvSpPr>
          <p:spPr bwMode="auto">
            <a:xfrm>
              <a:off x="5562600" y="2819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2566" name="Text Box 102"/>
            <p:cNvSpPr txBox="1">
              <a:spLocks noChangeArrowheads="1"/>
            </p:cNvSpPr>
            <p:nvPr/>
          </p:nvSpPr>
          <p:spPr bwMode="auto">
            <a:xfrm>
              <a:off x="3733800" y="2819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67" name="Line 103"/>
            <p:cNvSpPr>
              <a:spLocks noChangeShapeType="1"/>
            </p:cNvSpPr>
            <p:nvPr/>
          </p:nvSpPr>
          <p:spPr bwMode="auto">
            <a:xfrm>
              <a:off x="37338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68" name="Text Box 104"/>
            <p:cNvSpPr txBox="1">
              <a:spLocks noChangeArrowheads="1"/>
            </p:cNvSpPr>
            <p:nvPr/>
          </p:nvSpPr>
          <p:spPr bwMode="auto">
            <a:xfrm>
              <a:off x="3429000" y="2819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69" name="Line 105"/>
            <p:cNvSpPr>
              <a:spLocks noChangeShapeType="1"/>
            </p:cNvSpPr>
            <p:nvPr/>
          </p:nvSpPr>
          <p:spPr bwMode="auto">
            <a:xfrm>
              <a:off x="34290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2570" name="Text Box 106"/>
          <p:cNvSpPr txBox="1">
            <a:spLocks noChangeArrowheads="1"/>
          </p:cNvSpPr>
          <p:nvPr/>
        </p:nvSpPr>
        <p:spPr bwMode="auto">
          <a:xfrm>
            <a:off x="6477000" y="2895600"/>
            <a:ext cx="14668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HTTTPC30</a:t>
            </a:r>
          </a:p>
          <a:p>
            <a:pPr algn="l" eaLnBrk="0" hangingPunct="0"/>
            <a:r>
              <a:rPr lang="en-US" sz="1800"/>
              <a:t>HTTTPC31</a:t>
            </a:r>
          </a:p>
          <a:p>
            <a:pPr algn="l" eaLnBrk="0" hangingPunct="0"/>
            <a:r>
              <a:rPr lang="en-US" sz="1800"/>
              <a:t>…</a:t>
            </a:r>
          </a:p>
          <a:p>
            <a:pPr algn="l" eaLnBrk="0" hangingPunct="0"/>
            <a:r>
              <a:rPr lang="en-US" sz="1800"/>
              <a:t>…</a:t>
            </a:r>
          </a:p>
          <a:p>
            <a:pPr algn="l" eaLnBrk="0" hangingPunct="0"/>
            <a:r>
              <a:rPr lang="en-US" sz="1800"/>
              <a:t>HTTTPC100</a:t>
            </a:r>
          </a:p>
          <a:p>
            <a:pPr algn="l" eaLnBrk="0" hangingPunct="0"/>
            <a:r>
              <a:rPr lang="en-US" sz="1800"/>
              <a:t>HTTTPC101</a:t>
            </a:r>
          </a:p>
        </p:txBody>
      </p:sp>
      <p:sp>
        <p:nvSpPr>
          <p:cNvPr id="62571" name="Text Box 107"/>
          <p:cNvSpPr txBox="1">
            <a:spLocks noChangeArrowheads="1"/>
          </p:cNvSpPr>
          <p:nvPr/>
        </p:nvSpPr>
        <p:spPr bwMode="auto">
          <a:xfrm>
            <a:off x="2590800" y="3886200"/>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Bộ phận</a:t>
            </a:r>
          </a:p>
        </p:txBody>
      </p:sp>
      <p:sp>
        <p:nvSpPr>
          <p:cNvPr id="62572" name="Text Box 108"/>
          <p:cNvSpPr txBox="1">
            <a:spLocks noChangeArrowheads="1"/>
          </p:cNvSpPr>
          <p:nvPr/>
        </p:nvSpPr>
        <p:spPr bwMode="auto">
          <a:xfrm>
            <a:off x="3657600" y="3886200"/>
            <a:ext cx="135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Lọai thiết bị</a:t>
            </a:r>
          </a:p>
        </p:txBody>
      </p:sp>
      <p:sp>
        <p:nvSpPr>
          <p:cNvPr id="62573" name="Text Box 109"/>
          <p:cNvSpPr txBox="1">
            <a:spLocks noChangeArrowheads="1"/>
          </p:cNvSpPr>
          <p:nvPr/>
        </p:nvSpPr>
        <p:spPr bwMode="auto">
          <a:xfrm>
            <a:off x="5257800" y="38862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Mã số</a:t>
            </a:r>
          </a:p>
        </p:txBody>
      </p:sp>
      <p:sp>
        <p:nvSpPr>
          <p:cNvPr id="62574" name="Line 110"/>
          <p:cNvSpPr>
            <a:spLocks noChangeShapeType="1"/>
          </p:cNvSpPr>
          <p:nvPr/>
        </p:nvSpPr>
        <p:spPr bwMode="auto">
          <a:xfrm flipH="1">
            <a:off x="3429000" y="33528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75" name="Line 111"/>
          <p:cNvSpPr>
            <a:spLocks noChangeShapeType="1"/>
          </p:cNvSpPr>
          <p:nvPr/>
        </p:nvSpPr>
        <p:spPr bwMode="auto">
          <a:xfrm flipH="1">
            <a:off x="4495800" y="33528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76" name="Line 112"/>
          <p:cNvSpPr>
            <a:spLocks noChangeShapeType="1"/>
          </p:cNvSpPr>
          <p:nvPr/>
        </p:nvSpPr>
        <p:spPr bwMode="auto">
          <a:xfrm>
            <a:off x="5562600" y="34290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77" name="Oval 113"/>
          <p:cNvSpPr>
            <a:spLocks noChangeArrowheads="1"/>
          </p:cNvSpPr>
          <p:nvPr/>
        </p:nvSpPr>
        <p:spPr bwMode="auto">
          <a:xfrm>
            <a:off x="6324600" y="3810000"/>
            <a:ext cx="1752600" cy="914400"/>
          </a:xfrm>
          <a:prstGeom prst="ellipse">
            <a:avLst/>
          </a:prstGeom>
          <a:noFill/>
          <a:ln w="9525">
            <a:solidFill>
              <a:srgbClr val="FF0000"/>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2604" name="Group 140"/>
          <p:cNvGrpSpPr>
            <a:grpSpLocks/>
          </p:cNvGrpSpPr>
          <p:nvPr/>
        </p:nvGrpSpPr>
        <p:grpSpPr bwMode="auto">
          <a:xfrm>
            <a:off x="3352800" y="4648200"/>
            <a:ext cx="3505200" cy="1143000"/>
            <a:chOff x="2112" y="2880"/>
            <a:chExt cx="2208" cy="720"/>
          </a:xfrm>
        </p:grpSpPr>
        <p:sp>
          <p:nvSpPr>
            <p:cNvPr id="62578" name="AutoShape 114"/>
            <p:cNvSpPr>
              <a:spLocks/>
            </p:cNvSpPr>
            <p:nvPr/>
          </p:nvSpPr>
          <p:spPr bwMode="auto">
            <a:xfrm rot="16200000">
              <a:off x="3432" y="3384"/>
              <a:ext cx="48" cy="384"/>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579" name="AutoShape 115"/>
            <p:cNvSpPr>
              <a:spLocks/>
            </p:cNvSpPr>
            <p:nvPr/>
          </p:nvSpPr>
          <p:spPr bwMode="auto">
            <a:xfrm rot="16200000">
              <a:off x="2448" y="3168"/>
              <a:ext cx="96" cy="768"/>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580" name="Line 116"/>
            <p:cNvSpPr>
              <a:spLocks noChangeShapeType="1"/>
            </p:cNvSpPr>
            <p:nvPr/>
          </p:nvSpPr>
          <p:spPr bwMode="auto">
            <a:xfrm>
              <a:off x="2112" y="3456"/>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1" name="Line 117"/>
            <p:cNvSpPr>
              <a:spLocks noChangeShapeType="1"/>
            </p:cNvSpPr>
            <p:nvPr/>
          </p:nvSpPr>
          <p:spPr bwMode="auto">
            <a:xfrm>
              <a:off x="2496"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2" name="Line 118"/>
            <p:cNvSpPr>
              <a:spLocks noChangeShapeType="1"/>
            </p:cNvSpPr>
            <p:nvPr/>
          </p:nvSpPr>
          <p:spPr bwMode="auto">
            <a:xfrm>
              <a:off x="2688"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3" name="Line 119"/>
            <p:cNvSpPr>
              <a:spLocks noChangeShapeType="1"/>
            </p:cNvSpPr>
            <p:nvPr/>
          </p:nvSpPr>
          <p:spPr bwMode="auto">
            <a:xfrm>
              <a:off x="2880"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4" name="Line 120"/>
            <p:cNvSpPr>
              <a:spLocks noChangeShapeType="1"/>
            </p:cNvSpPr>
            <p:nvPr/>
          </p:nvSpPr>
          <p:spPr bwMode="auto">
            <a:xfrm>
              <a:off x="3072"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5" name="Line 121"/>
            <p:cNvSpPr>
              <a:spLocks noChangeShapeType="1"/>
            </p:cNvSpPr>
            <p:nvPr/>
          </p:nvSpPr>
          <p:spPr bwMode="auto">
            <a:xfrm>
              <a:off x="3264"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6" name="Line 122"/>
            <p:cNvSpPr>
              <a:spLocks noChangeShapeType="1"/>
            </p:cNvSpPr>
            <p:nvPr/>
          </p:nvSpPr>
          <p:spPr bwMode="auto">
            <a:xfrm>
              <a:off x="3456"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7" name="Line 123"/>
            <p:cNvSpPr>
              <a:spLocks noChangeShapeType="1"/>
            </p:cNvSpPr>
            <p:nvPr/>
          </p:nvSpPr>
          <p:spPr bwMode="auto">
            <a:xfrm>
              <a:off x="3648"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88" name="Text Box 124"/>
            <p:cNvSpPr txBox="1">
              <a:spLocks noChangeArrowheads="1"/>
            </p:cNvSpPr>
            <p:nvPr/>
          </p:nvSpPr>
          <p:spPr bwMode="auto">
            <a:xfrm>
              <a:off x="2496" y="326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89" name="Text Box 125"/>
            <p:cNvSpPr txBox="1">
              <a:spLocks noChangeArrowheads="1"/>
            </p:cNvSpPr>
            <p:nvPr/>
          </p:nvSpPr>
          <p:spPr bwMode="auto">
            <a:xfrm>
              <a:off x="2688" y="326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90" name="Text Box 126"/>
            <p:cNvSpPr txBox="1">
              <a:spLocks noChangeArrowheads="1"/>
            </p:cNvSpPr>
            <p:nvPr/>
          </p:nvSpPr>
          <p:spPr bwMode="auto">
            <a:xfrm>
              <a:off x="2880" y="326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91" name="Text Box 127"/>
            <p:cNvSpPr txBox="1">
              <a:spLocks noChangeArrowheads="1"/>
            </p:cNvSpPr>
            <p:nvPr/>
          </p:nvSpPr>
          <p:spPr bwMode="auto">
            <a:xfrm>
              <a:off x="3072" y="326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92" name="Text Box 128"/>
            <p:cNvSpPr txBox="1">
              <a:spLocks noChangeArrowheads="1"/>
            </p:cNvSpPr>
            <p:nvPr/>
          </p:nvSpPr>
          <p:spPr bwMode="auto">
            <a:xfrm>
              <a:off x="3264" y="326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2593" name="Text Box 129"/>
            <p:cNvSpPr txBox="1">
              <a:spLocks noChangeArrowheads="1"/>
            </p:cNvSpPr>
            <p:nvPr/>
          </p:nvSpPr>
          <p:spPr bwMode="auto">
            <a:xfrm>
              <a:off x="3456" y="326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2594" name="AutoShape 130"/>
            <p:cNvSpPr>
              <a:spLocks/>
            </p:cNvSpPr>
            <p:nvPr/>
          </p:nvSpPr>
          <p:spPr bwMode="auto">
            <a:xfrm rot="16200000">
              <a:off x="3000" y="3384"/>
              <a:ext cx="96" cy="336"/>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595" name="Text Box 131"/>
            <p:cNvSpPr txBox="1">
              <a:spLocks noChangeArrowheads="1"/>
            </p:cNvSpPr>
            <p:nvPr/>
          </p:nvSpPr>
          <p:spPr bwMode="auto">
            <a:xfrm>
              <a:off x="2304" y="326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96" name="Line 132"/>
            <p:cNvSpPr>
              <a:spLocks noChangeShapeType="1"/>
            </p:cNvSpPr>
            <p:nvPr/>
          </p:nvSpPr>
          <p:spPr bwMode="auto">
            <a:xfrm>
              <a:off x="2304"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97" name="Text Box 133"/>
            <p:cNvSpPr txBox="1">
              <a:spLocks noChangeArrowheads="1"/>
            </p:cNvSpPr>
            <p:nvPr/>
          </p:nvSpPr>
          <p:spPr bwMode="auto">
            <a:xfrm>
              <a:off x="2112" y="326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X</a:t>
              </a:r>
            </a:p>
          </p:txBody>
        </p:sp>
        <p:sp>
          <p:nvSpPr>
            <p:cNvPr id="62598" name="Line 134"/>
            <p:cNvSpPr>
              <a:spLocks noChangeShapeType="1"/>
            </p:cNvSpPr>
            <p:nvPr/>
          </p:nvSpPr>
          <p:spPr bwMode="auto">
            <a:xfrm>
              <a:off x="2112"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599" name="Text Box 135"/>
            <p:cNvSpPr txBox="1">
              <a:spLocks noChangeArrowheads="1"/>
            </p:cNvSpPr>
            <p:nvPr/>
          </p:nvSpPr>
          <p:spPr bwMode="auto">
            <a:xfrm>
              <a:off x="3648" y="326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a:t>9</a:t>
              </a:r>
            </a:p>
          </p:txBody>
        </p:sp>
        <p:sp>
          <p:nvSpPr>
            <p:cNvPr id="62601" name="Line 137"/>
            <p:cNvSpPr>
              <a:spLocks noChangeShapeType="1"/>
            </p:cNvSpPr>
            <p:nvPr/>
          </p:nvSpPr>
          <p:spPr bwMode="auto">
            <a:xfrm>
              <a:off x="3840"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2602" name="AutoShape 138"/>
            <p:cNvSpPr>
              <a:spLocks/>
            </p:cNvSpPr>
            <p:nvPr/>
          </p:nvSpPr>
          <p:spPr bwMode="auto">
            <a:xfrm rot="16200000">
              <a:off x="3720" y="3480"/>
              <a:ext cx="48" cy="192"/>
            </a:xfrm>
            <a:prstGeom prst="leftBrace">
              <a:avLst>
                <a:gd name="adj1" fmla="val 33333"/>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603" name="Line 139"/>
            <p:cNvSpPr>
              <a:spLocks noChangeShapeType="1"/>
            </p:cNvSpPr>
            <p:nvPr/>
          </p:nvSpPr>
          <p:spPr bwMode="auto">
            <a:xfrm flipH="1">
              <a:off x="3552" y="2880"/>
              <a:ext cx="76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54</a:t>
            </a:fld>
            <a:endParaRPr lang="en-US"/>
          </a:p>
        </p:txBody>
      </p:sp>
    </p:spTree>
    <p:extLst>
      <p:ext uri="{BB962C8B-B14F-4D97-AF65-F5344CB8AC3E}">
        <p14:creationId xmlns:p14="http://schemas.microsoft.com/office/powerpoint/2010/main" val="627304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62604"/>
                                        </p:tgtEl>
                                        <p:attrNameLst>
                                          <p:attrName>style.visibility</p:attrName>
                                        </p:attrNameLst>
                                      </p:cBhvr>
                                      <p:to>
                                        <p:strVal val="visible"/>
                                      </p:to>
                                    </p:set>
                                    <p:animEffect transition="in" filter="strips(downLeft)">
                                      <p:cBhvr>
                                        <p:cTn id="7" dur="500"/>
                                        <p:tgtEl>
                                          <p:spTgt spid="62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85" name="Rectangle 97"/>
          <p:cNvSpPr>
            <a:spLocks noGrp="1" noChangeArrowheads="1"/>
          </p:cNvSpPr>
          <p:nvPr>
            <p:ph type="title"/>
          </p:nvPr>
        </p:nvSpPr>
        <p:spPr/>
        <p:txBody>
          <a:bodyPr/>
          <a:lstStyle/>
          <a:p>
            <a:r>
              <a:rPr lang="en-US"/>
              <a:t>Thiết kế mã</a:t>
            </a:r>
          </a:p>
        </p:txBody>
      </p:sp>
      <p:sp>
        <p:nvSpPr>
          <p:cNvPr id="63586" name="Rectangle 98"/>
          <p:cNvSpPr>
            <a:spLocks noGrp="1" noChangeArrowheads="1"/>
          </p:cNvSpPr>
          <p:nvPr>
            <p:ph type="body" idx="1"/>
          </p:nvPr>
        </p:nvSpPr>
        <p:spPr/>
        <p:txBody>
          <a:bodyPr/>
          <a:lstStyle/>
          <a:p>
            <a:pPr lvl="1"/>
            <a:r>
              <a:rPr lang="en-US"/>
              <a:t>Ngữ nghĩa: mã có thể hiểu được bởi các thành viên liên quan </a:t>
            </a:r>
          </a:p>
          <a:p>
            <a:pPr lvl="2"/>
            <a:r>
              <a:rPr lang="en-US">
                <a:sym typeface="Wingdings" charset="0"/>
              </a:rPr>
              <a:t>Ví dụ: mã số sinh viên</a:t>
            </a:r>
            <a:endParaRPr lang="en-US"/>
          </a:p>
          <a:p>
            <a:pPr lvl="1"/>
            <a:endParaRPr lang="en-US"/>
          </a:p>
        </p:txBody>
      </p:sp>
      <p:sp>
        <p:nvSpPr>
          <p:cNvPr id="63510" name="Text Box 22"/>
          <p:cNvSpPr txBox="1">
            <a:spLocks noChangeArrowheads="1"/>
          </p:cNvSpPr>
          <p:nvPr/>
        </p:nvSpPr>
        <p:spPr bwMode="auto">
          <a:xfrm>
            <a:off x="304800" y="2133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endParaRPr lang="en-US" sz="1800"/>
          </a:p>
        </p:txBody>
      </p:sp>
      <p:sp>
        <p:nvSpPr>
          <p:cNvPr id="63550" name="AutoShape 62"/>
          <p:cNvSpPr>
            <a:spLocks/>
          </p:cNvSpPr>
          <p:nvPr/>
        </p:nvSpPr>
        <p:spPr bwMode="auto">
          <a:xfrm rot="16200000">
            <a:off x="4197350" y="3162300"/>
            <a:ext cx="76200" cy="9144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51" name="AutoShape 63"/>
          <p:cNvSpPr>
            <a:spLocks/>
          </p:cNvSpPr>
          <p:nvPr/>
        </p:nvSpPr>
        <p:spPr bwMode="auto">
          <a:xfrm rot="16200000">
            <a:off x="2787650" y="3319463"/>
            <a:ext cx="152400" cy="609600"/>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52" name="Line 64"/>
          <p:cNvSpPr>
            <a:spLocks noChangeShapeType="1"/>
          </p:cNvSpPr>
          <p:nvPr/>
        </p:nvSpPr>
        <p:spPr bwMode="auto">
          <a:xfrm>
            <a:off x="2559050" y="34290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53" name="Line 65"/>
          <p:cNvSpPr>
            <a:spLocks noChangeShapeType="1"/>
          </p:cNvSpPr>
          <p:nvPr/>
        </p:nvSpPr>
        <p:spPr bwMode="auto">
          <a:xfrm>
            <a:off x="31686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54" name="Line 66"/>
          <p:cNvSpPr>
            <a:spLocks noChangeShapeType="1"/>
          </p:cNvSpPr>
          <p:nvPr/>
        </p:nvSpPr>
        <p:spPr bwMode="auto">
          <a:xfrm>
            <a:off x="34734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55" name="Line 67"/>
          <p:cNvSpPr>
            <a:spLocks noChangeShapeType="1"/>
          </p:cNvSpPr>
          <p:nvPr/>
        </p:nvSpPr>
        <p:spPr bwMode="auto">
          <a:xfrm>
            <a:off x="37782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56" name="Line 68"/>
          <p:cNvSpPr>
            <a:spLocks noChangeShapeType="1"/>
          </p:cNvSpPr>
          <p:nvPr/>
        </p:nvSpPr>
        <p:spPr bwMode="auto">
          <a:xfrm>
            <a:off x="40830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57" name="Line 69"/>
          <p:cNvSpPr>
            <a:spLocks noChangeShapeType="1"/>
          </p:cNvSpPr>
          <p:nvPr/>
        </p:nvSpPr>
        <p:spPr bwMode="auto">
          <a:xfrm>
            <a:off x="43878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58" name="Line 70"/>
          <p:cNvSpPr>
            <a:spLocks noChangeShapeType="1"/>
          </p:cNvSpPr>
          <p:nvPr/>
        </p:nvSpPr>
        <p:spPr bwMode="auto">
          <a:xfrm>
            <a:off x="46926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60" name="Text Box 72"/>
          <p:cNvSpPr txBox="1">
            <a:spLocks noChangeArrowheads="1"/>
          </p:cNvSpPr>
          <p:nvPr/>
        </p:nvSpPr>
        <p:spPr bwMode="auto">
          <a:xfrm>
            <a:off x="3168650" y="312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3561" name="Text Box 73"/>
          <p:cNvSpPr txBox="1">
            <a:spLocks noChangeArrowheads="1"/>
          </p:cNvSpPr>
          <p:nvPr/>
        </p:nvSpPr>
        <p:spPr bwMode="auto">
          <a:xfrm>
            <a:off x="3473450" y="312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3562" name="Text Box 74"/>
          <p:cNvSpPr txBox="1">
            <a:spLocks noChangeArrowheads="1"/>
          </p:cNvSpPr>
          <p:nvPr/>
        </p:nvSpPr>
        <p:spPr bwMode="auto">
          <a:xfrm>
            <a:off x="3778250" y="312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3563" name="Text Box 75"/>
          <p:cNvSpPr txBox="1">
            <a:spLocks noChangeArrowheads="1"/>
          </p:cNvSpPr>
          <p:nvPr/>
        </p:nvSpPr>
        <p:spPr bwMode="auto">
          <a:xfrm>
            <a:off x="4083050" y="312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3564" name="Text Box 76"/>
          <p:cNvSpPr txBox="1">
            <a:spLocks noChangeArrowheads="1"/>
          </p:cNvSpPr>
          <p:nvPr/>
        </p:nvSpPr>
        <p:spPr bwMode="auto">
          <a:xfrm>
            <a:off x="4387850" y="312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3567" name="Text Box 79"/>
          <p:cNvSpPr txBox="1">
            <a:spLocks noChangeArrowheads="1"/>
          </p:cNvSpPr>
          <p:nvPr/>
        </p:nvSpPr>
        <p:spPr bwMode="auto">
          <a:xfrm>
            <a:off x="2863850" y="312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3568" name="Line 80"/>
          <p:cNvSpPr>
            <a:spLocks noChangeShapeType="1"/>
          </p:cNvSpPr>
          <p:nvPr/>
        </p:nvSpPr>
        <p:spPr bwMode="auto">
          <a:xfrm>
            <a:off x="28638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69" name="Text Box 81"/>
          <p:cNvSpPr txBox="1">
            <a:spLocks noChangeArrowheads="1"/>
          </p:cNvSpPr>
          <p:nvPr/>
        </p:nvSpPr>
        <p:spPr bwMode="auto">
          <a:xfrm>
            <a:off x="2559050" y="312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9</a:t>
            </a:r>
          </a:p>
        </p:txBody>
      </p:sp>
      <p:sp>
        <p:nvSpPr>
          <p:cNvPr id="63570" name="Line 82"/>
          <p:cNvSpPr>
            <a:spLocks noChangeShapeType="1"/>
          </p:cNvSpPr>
          <p:nvPr/>
        </p:nvSpPr>
        <p:spPr bwMode="auto">
          <a:xfrm>
            <a:off x="2559050" y="3200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73" name="AutoShape 85"/>
          <p:cNvSpPr>
            <a:spLocks/>
          </p:cNvSpPr>
          <p:nvPr/>
        </p:nvSpPr>
        <p:spPr bwMode="auto">
          <a:xfrm rot="16200000">
            <a:off x="3282950" y="3467100"/>
            <a:ext cx="76200" cy="304800"/>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75" name="AutoShape 87"/>
          <p:cNvSpPr>
            <a:spLocks/>
          </p:cNvSpPr>
          <p:nvPr/>
        </p:nvSpPr>
        <p:spPr bwMode="auto">
          <a:xfrm rot="16200000">
            <a:off x="3587750" y="3467100"/>
            <a:ext cx="76200" cy="304800"/>
          </a:xfrm>
          <a:prstGeom prst="lef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76" name="Text Box 88"/>
          <p:cNvSpPr txBox="1">
            <a:spLocks noChangeArrowheads="1"/>
          </p:cNvSpPr>
          <p:nvPr/>
        </p:nvSpPr>
        <p:spPr bwMode="auto">
          <a:xfrm>
            <a:off x="1828800" y="42672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Khóa</a:t>
            </a:r>
          </a:p>
        </p:txBody>
      </p:sp>
      <p:sp>
        <p:nvSpPr>
          <p:cNvPr id="63577" name="Text Box 89"/>
          <p:cNvSpPr txBox="1">
            <a:spLocks noChangeArrowheads="1"/>
          </p:cNvSpPr>
          <p:nvPr/>
        </p:nvSpPr>
        <p:spPr bwMode="auto">
          <a:xfrm>
            <a:off x="2743200" y="42672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Khoa</a:t>
            </a:r>
          </a:p>
        </p:txBody>
      </p:sp>
      <p:sp>
        <p:nvSpPr>
          <p:cNvPr id="63578" name="Text Box 90"/>
          <p:cNvSpPr txBox="1">
            <a:spLocks noChangeArrowheads="1"/>
          </p:cNvSpPr>
          <p:nvPr/>
        </p:nvSpPr>
        <p:spPr bwMode="auto">
          <a:xfrm>
            <a:off x="3657600" y="4267200"/>
            <a:ext cx="587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Lớp</a:t>
            </a:r>
          </a:p>
        </p:txBody>
      </p:sp>
      <p:sp>
        <p:nvSpPr>
          <p:cNvPr id="63579" name="Text Box 91"/>
          <p:cNvSpPr txBox="1">
            <a:spLocks noChangeArrowheads="1"/>
          </p:cNvSpPr>
          <p:nvPr/>
        </p:nvSpPr>
        <p:spPr bwMode="auto">
          <a:xfrm>
            <a:off x="4495800" y="4267200"/>
            <a:ext cx="149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Mã số thứ tự</a:t>
            </a:r>
          </a:p>
        </p:txBody>
      </p:sp>
      <p:sp>
        <p:nvSpPr>
          <p:cNvPr id="63580" name="Line 92"/>
          <p:cNvSpPr>
            <a:spLocks noChangeShapeType="1"/>
          </p:cNvSpPr>
          <p:nvPr/>
        </p:nvSpPr>
        <p:spPr bwMode="auto">
          <a:xfrm flipH="1">
            <a:off x="2330450" y="37338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81" name="Line 93"/>
          <p:cNvSpPr>
            <a:spLocks noChangeShapeType="1"/>
          </p:cNvSpPr>
          <p:nvPr/>
        </p:nvSpPr>
        <p:spPr bwMode="auto">
          <a:xfrm flipH="1">
            <a:off x="3168650" y="37338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82" name="Line 94"/>
          <p:cNvSpPr>
            <a:spLocks noChangeShapeType="1"/>
          </p:cNvSpPr>
          <p:nvPr/>
        </p:nvSpPr>
        <p:spPr bwMode="auto">
          <a:xfrm>
            <a:off x="3702050" y="37338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83" name="Line 95"/>
          <p:cNvSpPr>
            <a:spLocks noChangeShapeType="1"/>
          </p:cNvSpPr>
          <p:nvPr/>
        </p:nvSpPr>
        <p:spPr bwMode="auto">
          <a:xfrm>
            <a:off x="4235450" y="37338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584" name="Text Box 96"/>
          <p:cNvSpPr txBox="1">
            <a:spLocks noChangeArrowheads="1"/>
          </p:cNvSpPr>
          <p:nvPr/>
        </p:nvSpPr>
        <p:spPr bwMode="auto">
          <a:xfrm>
            <a:off x="6597650" y="3048000"/>
            <a:ext cx="10731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0011037</a:t>
            </a:r>
          </a:p>
          <a:p>
            <a:pPr algn="l" eaLnBrk="0" hangingPunct="0"/>
            <a:r>
              <a:rPr lang="en-US" sz="1800"/>
              <a:t>0011456</a:t>
            </a:r>
          </a:p>
          <a:p>
            <a:pPr algn="l" eaLnBrk="0" hangingPunct="0"/>
            <a:endParaRPr lang="en-US" sz="1800"/>
          </a:p>
          <a:p>
            <a:pPr algn="l" eaLnBrk="0" hangingPunct="0"/>
            <a:endParaRPr lang="en-US" sz="1800"/>
          </a:p>
          <a:p>
            <a:pPr algn="l" eaLnBrk="0" hangingPunct="0"/>
            <a:r>
              <a:rPr lang="en-US" sz="1800"/>
              <a:t>0111230</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55</a:t>
            </a:fld>
            <a:endParaRPr lang="en-US"/>
          </a:p>
        </p:txBody>
      </p:sp>
    </p:spTree>
    <p:extLst>
      <p:ext uri="{BB962C8B-B14F-4D97-AF65-F5344CB8AC3E}">
        <p14:creationId xmlns:p14="http://schemas.microsoft.com/office/powerpoint/2010/main" val="429237562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63" name="Rectangle 51"/>
          <p:cNvSpPr>
            <a:spLocks noGrp="1" noChangeArrowheads="1"/>
          </p:cNvSpPr>
          <p:nvPr>
            <p:ph type="title"/>
          </p:nvPr>
        </p:nvSpPr>
        <p:spPr/>
        <p:txBody>
          <a:bodyPr/>
          <a:lstStyle/>
          <a:p>
            <a:r>
              <a:rPr lang="en-US"/>
              <a:t>Thiết kế mã</a:t>
            </a:r>
          </a:p>
        </p:txBody>
      </p:sp>
      <p:sp>
        <p:nvSpPr>
          <p:cNvPr id="64564" name="Rectangle 52"/>
          <p:cNvSpPr>
            <a:spLocks noGrp="1" noChangeArrowheads="1"/>
          </p:cNvSpPr>
          <p:nvPr>
            <p:ph type="body" idx="1"/>
          </p:nvPr>
        </p:nvSpPr>
        <p:spPr/>
        <p:txBody>
          <a:bodyPr/>
          <a:lstStyle/>
          <a:p>
            <a:r>
              <a:rPr lang="en-US"/>
              <a:t>Các bước trong thiết kế mã</a:t>
            </a:r>
          </a:p>
          <a:p>
            <a:pPr lvl="1"/>
            <a:endParaRPr lang="en-US"/>
          </a:p>
        </p:txBody>
      </p:sp>
      <p:sp>
        <p:nvSpPr>
          <p:cNvPr id="64546" name="Rectangle 34"/>
          <p:cNvSpPr>
            <a:spLocks noChangeArrowheads="1"/>
          </p:cNvSpPr>
          <p:nvPr/>
        </p:nvSpPr>
        <p:spPr bwMode="auto">
          <a:xfrm>
            <a:off x="746059" y="2030112"/>
            <a:ext cx="2590800" cy="533400"/>
          </a:xfrm>
          <a:prstGeom prst="rect">
            <a:avLst/>
          </a:prstGeom>
          <a:solidFill>
            <a:schemeClr val="accent3">
              <a:lumMod val="20000"/>
              <a:lumOff val="80000"/>
            </a:schemeClr>
          </a:solidFill>
          <a:ln w="9525">
            <a:solidFill>
              <a:schemeClr val="hlink"/>
            </a:solidFill>
            <a:miter lim="800000"/>
            <a:headEnd/>
            <a:tailEnd/>
          </a:ln>
          <a:effectLst>
            <a:outerShdw blurRad="63500" dist="38099" dir="2700000" algn="ctr" rotWithShape="0">
              <a:schemeClr val="bg2">
                <a:alpha val="74998"/>
              </a:schemeClr>
            </a:outerShdw>
          </a:effectLst>
        </p:spPr>
        <p:txBody>
          <a:bodyPr anchor="ctr"/>
          <a:lstStyle/>
          <a:p>
            <a:pPr algn="ctr" eaLnBrk="0" hangingPunct="0"/>
            <a:r>
              <a:rPr lang="en-US" sz="1800" b="1" dirty="0" err="1">
                <a:latin typeface="Calibri"/>
                <a:cs typeface="Calibri"/>
              </a:rPr>
              <a:t>Chọn</a:t>
            </a:r>
            <a:r>
              <a:rPr lang="en-US" sz="1800" b="1" dirty="0">
                <a:latin typeface="Calibri"/>
                <a:cs typeface="Calibri"/>
              </a:rPr>
              <a:t> </a:t>
            </a:r>
            <a:r>
              <a:rPr lang="en-US" sz="1800" b="1" dirty="0" err="1">
                <a:latin typeface="Calibri"/>
                <a:cs typeface="Calibri"/>
              </a:rPr>
              <a:t>lựa</a:t>
            </a:r>
            <a:r>
              <a:rPr lang="en-US" sz="1800" b="1" dirty="0">
                <a:latin typeface="Calibri"/>
                <a:cs typeface="Calibri"/>
              </a:rPr>
              <a:t> </a:t>
            </a:r>
            <a:r>
              <a:rPr lang="en-US" sz="1800" b="1" dirty="0" err="1">
                <a:latin typeface="Calibri"/>
                <a:cs typeface="Calibri"/>
              </a:rPr>
              <a:t>đối</a:t>
            </a:r>
            <a:r>
              <a:rPr lang="en-US" sz="1800" b="1" dirty="0">
                <a:latin typeface="Calibri"/>
                <a:cs typeface="Calibri"/>
              </a:rPr>
              <a:t> </a:t>
            </a:r>
            <a:r>
              <a:rPr lang="en-US" sz="1800" b="1" dirty="0" err="1">
                <a:latin typeface="Calibri"/>
                <a:cs typeface="Calibri"/>
              </a:rPr>
              <a:t>tượng</a:t>
            </a:r>
            <a:r>
              <a:rPr lang="en-US" sz="1800" b="1" dirty="0">
                <a:latin typeface="Calibri"/>
                <a:cs typeface="Calibri"/>
              </a:rPr>
              <a:t> </a:t>
            </a:r>
            <a:r>
              <a:rPr lang="en-US" sz="1800" b="1" dirty="0" err="1">
                <a:latin typeface="Calibri"/>
                <a:cs typeface="Calibri"/>
              </a:rPr>
              <a:t>dữ</a:t>
            </a:r>
            <a:r>
              <a:rPr lang="en-US" sz="1800" b="1" dirty="0">
                <a:latin typeface="Calibri"/>
                <a:cs typeface="Calibri"/>
              </a:rPr>
              <a:t> </a:t>
            </a:r>
            <a:r>
              <a:rPr lang="en-US" sz="1800" b="1" dirty="0" err="1">
                <a:latin typeface="Calibri"/>
                <a:cs typeface="Calibri"/>
              </a:rPr>
              <a:t>liệu</a:t>
            </a:r>
            <a:endParaRPr lang="en-US" sz="1800" b="1" dirty="0">
              <a:latin typeface="Calibri"/>
              <a:cs typeface="Calibri"/>
            </a:endParaRPr>
          </a:p>
        </p:txBody>
      </p:sp>
      <p:sp>
        <p:nvSpPr>
          <p:cNvPr id="64547" name="Rectangle 35"/>
          <p:cNvSpPr>
            <a:spLocks noChangeArrowheads="1"/>
          </p:cNvSpPr>
          <p:nvPr/>
        </p:nvSpPr>
        <p:spPr bwMode="auto">
          <a:xfrm>
            <a:off x="746059" y="3020712"/>
            <a:ext cx="2590800" cy="533400"/>
          </a:xfrm>
          <a:prstGeom prst="rect">
            <a:avLst/>
          </a:prstGeom>
          <a:solidFill>
            <a:schemeClr val="accent3">
              <a:lumMod val="20000"/>
              <a:lumOff val="80000"/>
            </a:schemeClr>
          </a:solidFill>
          <a:ln w="9525">
            <a:solidFill>
              <a:schemeClr val="hlink"/>
            </a:solidFill>
            <a:miter lim="800000"/>
            <a:headEnd/>
            <a:tailEnd/>
          </a:ln>
          <a:effectLst>
            <a:outerShdw blurRad="63500" dist="38099" dir="2700000" algn="ctr" rotWithShape="0">
              <a:schemeClr val="bg2">
                <a:alpha val="74998"/>
              </a:schemeClr>
            </a:outerShdw>
          </a:effectLst>
        </p:spPr>
        <p:txBody>
          <a:bodyPr anchor="ctr"/>
          <a:lstStyle/>
          <a:p>
            <a:pPr algn="ctr" eaLnBrk="0" hangingPunct="0"/>
            <a:r>
              <a:rPr lang="en-US" sz="1800" b="1">
                <a:latin typeface="Calibri"/>
                <a:cs typeface="Calibri"/>
              </a:rPr>
              <a:t>Xác định mục đích của phân loại</a:t>
            </a:r>
          </a:p>
        </p:txBody>
      </p:sp>
      <p:sp>
        <p:nvSpPr>
          <p:cNvPr id="64548" name="Rectangle 36"/>
          <p:cNvSpPr>
            <a:spLocks noChangeArrowheads="1"/>
          </p:cNvSpPr>
          <p:nvPr/>
        </p:nvSpPr>
        <p:spPr bwMode="auto">
          <a:xfrm>
            <a:off x="746059" y="3935112"/>
            <a:ext cx="2590800" cy="533400"/>
          </a:xfrm>
          <a:prstGeom prst="rect">
            <a:avLst/>
          </a:prstGeom>
          <a:solidFill>
            <a:schemeClr val="accent3">
              <a:lumMod val="20000"/>
              <a:lumOff val="80000"/>
            </a:schemeClr>
          </a:solidFill>
          <a:ln w="9525">
            <a:solidFill>
              <a:schemeClr val="hlink"/>
            </a:solidFill>
            <a:miter lim="800000"/>
            <a:headEnd/>
            <a:tailEnd/>
          </a:ln>
          <a:effectLst>
            <a:outerShdw blurRad="63500" dist="38099" dir="2700000" algn="ctr" rotWithShape="0">
              <a:schemeClr val="bg2">
                <a:alpha val="74998"/>
              </a:schemeClr>
            </a:outerShdw>
          </a:effectLst>
        </p:spPr>
        <p:txBody>
          <a:bodyPr anchor="ctr"/>
          <a:lstStyle/>
          <a:p>
            <a:pPr algn="ctr" eaLnBrk="0" hangingPunct="0"/>
            <a:r>
              <a:rPr lang="en-US" sz="1800" b="1">
                <a:latin typeface="Calibri"/>
                <a:cs typeface="Calibri"/>
              </a:rPr>
              <a:t>Ước lượng chu kỳ và số lượng dữ liệu</a:t>
            </a:r>
          </a:p>
        </p:txBody>
      </p:sp>
      <p:sp>
        <p:nvSpPr>
          <p:cNvPr id="64549" name="Rectangle 37"/>
          <p:cNvSpPr>
            <a:spLocks noChangeArrowheads="1"/>
          </p:cNvSpPr>
          <p:nvPr/>
        </p:nvSpPr>
        <p:spPr bwMode="auto">
          <a:xfrm>
            <a:off x="746059" y="4849512"/>
            <a:ext cx="2590800" cy="533400"/>
          </a:xfrm>
          <a:prstGeom prst="rect">
            <a:avLst/>
          </a:prstGeom>
          <a:solidFill>
            <a:schemeClr val="accent3">
              <a:lumMod val="20000"/>
              <a:lumOff val="80000"/>
            </a:schemeClr>
          </a:solidFill>
          <a:ln w="9525">
            <a:solidFill>
              <a:schemeClr val="hlink"/>
            </a:solidFill>
            <a:miter lim="800000"/>
            <a:headEnd/>
            <a:tailEnd/>
          </a:ln>
          <a:effectLst>
            <a:outerShdw blurRad="63500" dist="38099" dir="2700000" algn="ctr" rotWithShape="0">
              <a:schemeClr val="bg2">
                <a:alpha val="74998"/>
              </a:schemeClr>
            </a:outerShdw>
          </a:effectLst>
        </p:spPr>
        <p:txBody>
          <a:bodyPr anchor="ctr"/>
          <a:lstStyle/>
          <a:p>
            <a:pPr algn="ctr" eaLnBrk="0" hangingPunct="0"/>
            <a:r>
              <a:rPr lang="en-US" sz="1800" b="1">
                <a:latin typeface="Calibri"/>
                <a:cs typeface="Calibri"/>
              </a:rPr>
              <a:t>Xác định khu vực sử dụng</a:t>
            </a:r>
          </a:p>
        </p:txBody>
      </p:sp>
      <p:sp>
        <p:nvSpPr>
          <p:cNvPr id="64550" name="Rectangle 38"/>
          <p:cNvSpPr>
            <a:spLocks noChangeArrowheads="1"/>
          </p:cNvSpPr>
          <p:nvPr/>
        </p:nvSpPr>
        <p:spPr bwMode="auto">
          <a:xfrm>
            <a:off x="746059" y="5763912"/>
            <a:ext cx="2590800" cy="533400"/>
          </a:xfrm>
          <a:prstGeom prst="rect">
            <a:avLst/>
          </a:prstGeom>
          <a:solidFill>
            <a:schemeClr val="accent3">
              <a:lumMod val="20000"/>
              <a:lumOff val="80000"/>
            </a:schemeClr>
          </a:solidFill>
          <a:ln w="9525">
            <a:solidFill>
              <a:schemeClr val="hlink"/>
            </a:solidFill>
            <a:miter lim="800000"/>
            <a:headEnd/>
            <a:tailEnd/>
          </a:ln>
          <a:effectLst>
            <a:outerShdw blurRad="63500" dist="38099" dir="2700000" algn="ctr" rotWithShape="0">
              <a:schemeClr val="bg2">
                <a:alpha val="74998"/>
              </a:schemeClr>
            </a:outerShdw>
          </a:effectLst>
        </p:spPr>
        <p:txBody>
          <a:bodyPr anchor="ctr"/>
          <a:lstStyle/>
          <a:p>
            <a:pPr algn="ctr" eaLnBrk="0" hangingPunct="0"/>
            <a:r>
              <a:rPr lang="en-US" sz="1800" b="1">
                <a:latin typeface="Calibri"/>
                <a:cs typeface="Calibri"/>
              </a:rPr>
              <a:t>Phát sinh bảng mã</a:t>
            </a:r>
          </a:p>
        </p:txBody>
      </p:sp>
      <p:sp>
        <p:nvSpPr>
          <p:cNvPr id="64551" name="AutoShape 39"/>
          <p:cNvSpPr>
            <a:spLocks noChangeArrowheads="1"/>
          </p:cNvSpPr>
          <p:nvPr/>
        </p:nvSpPr>
        <p:spPr bwMode="auto">
          <a:xfrm>
            <a:off x="1965259" y="2652412"/>
            <a:ext cx="228600" cy="304800"/>
          </a:xfrm>
          <a:prstGeom prst="downArrow">
            <a:avLst>
              <a:gd name="adj1" fmla="val 50000"/>
              <a:gd name="adj2" fmla="val 33333"/>
            </a:avLst>
          </a:prstGeom>
          <a:solidFill>
            <a:schemeClr val="accent3">
              <a:lumMod val="20000"/>
              <a:lumOff val="80000"/>
            </a:schemeClr>
          </a:solidFill>
          <a:ln w="9525">
            <a:solidFill>
              <a:schemeClr val="tx1"/>
            </a:solidFill>
            <a:miter lim="800000"/>
            <a:headEnd/>
            <a:tailEnd/>
          </a:ln>
          <a:effectLst/>
          <a:extLst/>
        </p:spPr>
        <p:txBody>
          <a:bodyPr wrap="none" anchor="ctr"/>
          <a:lstStyle/>
          <a:p>
            <a:pPr algn="ctr"/>
            <a:endParaRPr lang="en-US">
              <a:latin typeface="Calibri"/>
              <a:cs typeface="Calibri"/>
            </a:endParaRPr>
          </a:p>
        </p:txBody>
      </p:sp>
      <p:sp>
        <p:nvSpPr>
          <p:cNvPr id="64552" name="AutoShape 40"/>
          <p:cNvSpPr>
            <a:spLocks noChangeArrowheads="1"/>
          </p:cNvSpPr>
          <p:nvPr/>
        </p:nvSpPr>
        <p:spPr bwMode="auto">
          <a:xfrm>
            <a:off x="1965259" y="3604912"/>
            <a:ext cx="228600" cy="304800"/>
          </a:xfrm>
          <a:prstGeom prst="downArrow">
            <a:avLst>
              <a:gd name="adj1" fmla="val 50000"/>
              <a:gd name="adj2" fmla="val 33333"/>
            </a:avLst>
          </a:prstGeom>
          <a:solidFill>
            <a:schemeClr val="accent3">
              <a:lumMod val="20000"/>
              <a:lumOff val="80000"/>
            </a:schemeClr>
          </a:solidFill>
          <a:ln w="9525">
            <a:solidFill>
              <a:schemeClr val="tx1"/>
            </a:solidFill>
            <a:miter lim="800000"/>
            <a:headEnd/>
            <a:tailEnd/>
          </a:ln>
          <a:effectLst/>
          <a:extLst/>
        </p:spPr>
        <p:txBody>
          <a:bodyPr wrap="none" anchor="ctr"/>
          <a:lstStyle/>
          <a:p>
            <a:pPr algn="ctr"/>
            <a:endParaRPr lang="en-US">
              <a:latin typeface="Calibri"/>
              <a:cs typeface="Calibri"/>
            </a:endParaRPr>
          </a:p>
        </p:txBody>
      </p:sp>
      <p:sp>
        <p:nvSpPr>
          <p:cNvPr id="64553" name="AutoShape 41"/>
          <p:cNvSpPr>
            <a:spLocks noChangeArrowheads="1"/>
          </p:cNvSpPr>
          <p:nvPr/>
        </p:nvSpPr>
        <p:spPr bwMode="auto">
          <a:xfrm>
            <a:off x="1965259" y="4519312"/>
            <a:ext cx="228600" cy="304800"/>
          </a:xfrm>
          <a:prstGeom prst="downArrow">
            <a:avLst>
              <a:gd name="adj1" fmla="val 50000"/>
              <a:gd name="adj2" fmla="val 33333"/>
            </a:avLst>
          </a:prstGeom>
          <a:solidFill>
            <a:schemeClr val="accent3">
              <a:lumMod val="20000"/>
              <a:lumOff val="80000"/>
            </a:schemeClr>
          </a:solidFill>
          <a:ln w="9525">
            <a:solidFill>
              <a:schemeClr val="tx1"/>
            </a:solidFill>
            <a:miter lim="800000"/>
            <a:headEnd/>
            <a:tailEnd/>
          </a:ln>
          <a:effectLst/>
          <a:extLst/>
        </p:spPr>
        <p:txBody>
          <a:bodyPr wrap="none" anchor="ctr"/>
          <a:lstStyle/>
          <a:p>
            <a:pPr algn="ctr"/>
            <a:endParaRPr lang="en-US">
              <a:latin typeface="Calibri"/>
              <a:cs typeface="Calibri"/>
            </a:endParaRPr>
          </a:p>
        </p:txBody>
      </p:sp>
      <p:sp>
        <p:nvSpPr>
          <p:cNvPr id="64554" name="AutoShape 42"/>
          <p:cNvSpPr>
            <a:spLocks noChangeArrowheads="1"/>
          </p:cNvSpPr>
          <p:nvPr/>
        </p:nvSpPr>
        <p:spPr bwMode="auto">
          <a:xfrm>
            <a:off x="1965259" y="5433712"/>
            <a:ext cx="228600" cy="304800"/>
          </a:xfrm>
          <a:prstGeom prst="downArrow">
            <a:avLst>
              <a:gd name="adj1" fmla="val 50000"/>
              <a:gd name="adj2" fmla="val 33333"/>
            </a:avLst>
          </a:prstGeom>
          <a:solidFill>
            <a:schemeClr val="accent3">
              <a:lumMod val="20000"/>
              <a:lumOff val="80000"/>
            </a:schemeClr>
          </a:solidFill>
          <a:ln w="9525">
            <a:solidFill>
              <a:schemeClr val="tx1"/>
            </a:solidFill>
            <a:miter lim="800000"/>
            <a:headEnd/>
            <a:tailEnd/>
          </a:ln>
          <a:effectLst/>
          <a:extLst/>
        </p:spPr>
        <p:txBody>
          <a:bodyPr wrap="none" anchor="ctr"/>
          <a:lstStyle/>
          <a:p>
            <a:pPr algn="ctr"/>
            <a:endParaRPr lang="en-US">
              <a:latin typeface="Calibri"/>
              <a:cs typeface="Calibri"/>
            </a:endParaRPr>
          </a:p>
        </p:txBody>
      </p:sp>
      <p:sp>
        <p:nvSpPr>
          <p:cNvPr id="64555" name="Text Box 43"/>
          <p:cNvSpPr txBox="1">
            <a:spLocks noChangeArrowheads="1"/>
          </p:cNvSpPr>
          <p:nvPr/>
        </p:nvSpPr>
        <p:spPr bwMode="auto">
          <a:xfrm>
            <a:off x="4708459" y="1914225"/>
            <a:ext cx="39020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dirty="0" err="1">
                <a:latin typeface="Calibri"/>
                <a:cs typeface="Calibri"/>
              </a:rPr>
              <a:t>Thông</a:t>
            </a:r>
            <a:r>
              <a:rPr lang="en-US" sz="1800" dirty="0">
                <a:latin typeface="Calibri"/>
                <a:cs typeface="Calibri"/>
              </a:rPr>
              <a:t> qua </a:t>
            </a:r>
            <a:r>
              <a:rPr lang="en-US" sz="1800" dirty="0" err="1">
                <a:latin typeface="Calibri"/>
                <a:cs typeface="Calibri"/>
              </a:rPr>
              <a:t>việc</a:t>
            </a:r>
            <a:r>
              <a:rPr lang="en-US" sz="1800" dirty="0">
                <a:latin typeface="Calibri"/>
                <a:cs typeface="Calibri"/>
              </a:rPr>
              <a:t> </a:t>
            </a:r>
            <a:r>
              <a:rPr lang="en-US" sz="1800" dirty="0" err="1">
                <a:latin typeface="Calibri"/>
                <a:cs typeface="Calibri"/>
              </a:rPr>
              <a:t>kiểm</a:t>
            </a:r>
            <a:r>
              <a:rPr lang="en-US" sz="1800" dirty="0">
                <a:latin typeface="Calibri"/>
                <a:cs typeface="Calibri"/>
              </a:rPr>
              <a:t> </a:t>
            </a:r>
            <a:r>
              <a:rPr lang="en-US" sz="1800" dirty="0" err="1">
                <a:latin typeface="Calibri"/>
                <a:cs typeface="Calibri"/>
              </a:rPr>
              <a:t>tra</a:t>
            </a:r>
            <a:r>
              <a:rPr lang="en-US" sz="1800" dirty="0">
                <a:latin typeface="Calibri"/>
                <a:cs typeface="Calibri"/>
              </a:rPr>
              <a:t> </a:t>
            </a:r>
            <a:r>
              <a:rPr lang="en-US" sz="1800" dirty="0" err="1">
                <a:latin typeface="Calibri"/>
                <a:cs typeface="Calibri"/>
              </a:rPr>
              <a:t>và</a:t>
            </a:r>
            <a:r>
              <a:rPr lang="en-US" sz="1800" dirty="0">
                <a:latin typeface="Calibri"/>
                <a:cs typeface="Calibri"/>
              </a:rPr>
              <a:t> </a:t>
            </a:r>
            <a:r>
              <a:rPr lang="en-US" sz="1800" dirty="0" err="1">
                <a:latin typeface="Calibri"/>
                <a:cs typeface="Calibri"/>
              </a:rPr>
              <a:t>phân</a:t>
            </a:r>
            <a:r>
              <a:rPr lang="en-US" sz="1800" dirty="0">
                <a:latin typeface="Calibri"/>
                <a:cs typeface="Calibri"/>
              </a:rPr>
              <a:t> </a:t>
            </a:r>
            <a:r>
              <a:rPr lang="en-US" sz="1800" dirty="0" err="1">
                <a:latin typeface="Calibri"/>
                <a:cs typeface="Calibri"/>
              </a:rPr>
              <a:t>tích</a:t>
            </a:r>
            <a:r>
              <a:rPr lang="en-US" sz="1800" dirty="0">
                <a:latin typeface="Calibri"/>
                <a:cs typeface="Calibri"/>
              </a:rPr>
              <a:t> </a:t>
            </a:r>
            <a:r>
              <a:rPr lang="en-US" sz="1800" dirty="0" err="1">
                <a:latin typeface="Calibri"/>
                <a:cs typeface="Calibri"/>
              </a:rPr>
              <a:t>dữ</a:t>
            </a:r>
            <a:r>
              <a:rPr lang="en-US" sz="1800" dirty="0">
                <a:latin typeface="Calibri"/>
                <a:cs typeface="Calibri"/>
              </a:rPr>
              <a:t> </a:t>
            </a:r>
            <a:r>
              <a:rPr lang="en-US" sz="1800" dirty="0" err="1">
                <a:latin typeface="Calibri"/>
                <a:cs typeface="Calibri"/>
              </a:rPr>
              <a:t>liệu</a:t>
            </a:r>
            <a:r>
              <a:rPr lang="en-US" sz="1800" dirty="0">
                <a:latin typeface="Calibri"/>
                <a:cs typeface="Calibri"/>
              </a:rPr>
              <a:t> </a:t>
            </a:r>
            <a:r>
              <a:rPr lang="en-US" sz="1800" dirty="0" err="1">
                <a:latin typeface="Calibri"/>
                <a:cs typeface="Calibri"/>
              </a:rPr>
              <a:t>vào</a:t>
            </a:r>
            <a:r>
              <a:rPr lang="en-US" sz="1800" dirty="0">
                <a:latin typeface="Calibri"/>
                <a:cs typeface="Calibri"/>
              </a:rPr>
              <a:t>/</a:t>
            </a:r>
            <a:r>
              <a:rPr lang="en-US" sz="1800" dirty="0" err="1">
                <a:latin typeface="Calibri"/>
                <a:cs typeface="Calibri"/>
              </a:rPr>
              <a:t>ra</a:t>
            </a:r>
            <a:r>
              <a:rPr lang="en-US" sz="1800" dirty="0">
                <a:latin typeface="Calibri"/>
                <a:cs typeface="Calibri"/>
              </a:rPr>
              <a:t> </a:t>
            </a:r>
            <a:r>
              <a:rPr lang="en-US" sz="1800" dirty="0" err="1">
                <a:latin typeface="Calibri"/>
                <a:cs typeface="Calibri"/>
              </a:rPr>
              <a:t>hệ</a:t>
            </a:r>
            <a:r>
              <a:rPr lang="en-US" sz="1800" dirty="0">
                <a:latin typeface="Calibri"/>
                <a:cs typeface="Calibri"/>
              </a:rPr>
              <a:t> </a:t>
            </a:r>
            <a:r>
              <a:rPr lang="en-US" sz="1800" dirty="0" err="1">
                <a:latin typeface="Calibri"/>
                <a:cs typeface="Calibri"/>
              </a:rPr>
              <a:t>thống</a:t>
            </a:r>
            <a:r>
              <a:rPr lang="en-US" sz="1800" dirty="0">
                <a:latin typeface="Calibri"/>
                <a:cs typeface="Calibri"/>
              </a:rPr>
              <a:t>, </a:t>
            </a:r>
            <a:r>
              <a:rPr lang="en-US" sz="1800" dirty="0" err="1">
                <a:latin typeface="Calibri"/>
                <a:cs typeface="Calibri"/>
              </a:rPr>
              <a:t>từ</a:t>
            </a:r>
            <a:r>
              <a:rPr lang="en-US" sz="1800" dirty="0">
                <a:latin typeface="Calibri"/>
                <a:cs typeface="Calibri"/>
              </a:rPr>
              <a:t> </a:t>
            </a:r>
            <a:r>
              <a:rPr lang="en-US" sz="1800" dirty="0" err="1">
                <a:latin typeface="Calibri"/>
                <a:cs typeface="Calibri"/>
              </a:rPr>
              <a:t>màn</a:t>
            </a:r>
            <a:r>
              <a:rPr lang="en-US" sz="1800" dirty="0">
                <a:latin typeface="Calibri"/>
                <a:cs typeface="Calibri"/>
              </a:rPr>
              <a:t> </a:t>
            </a:r>
            <a:r>
              <a:rPr lang="en-US" sz="1800" dirty="0" err="1">
                <a:latin typeface="Calibri"/>
                <a:cs typeface="Calibri"/>
              </a:rPr>
              <a:t>hình</a:t>
            </a:r>
            <a:r>
              <a:rPr lang="en-US" sz="1800" dirty="0">
                <a:latin typeface="Calibri"/>
                <a:cs typeface="Calibri"/>
              </a:rPr>
              <a:t> </a:t>
            </a:r>
            <a:r>
              <a:rPr lang="en-US" sz="1800" dirty="0" err="1">
                <a:latin typeface="Calibri"/>
                <a:cs typeface="Calibri"/>
              </a:rPr>
              <a:t>giao</a:t>
            </a:r>
            <a:r>
              <a:rPr lang="en-US" sz="1800" dirty="0">
                <a:latin typeface="Calibri"/>
                <a:cs typeface="Calibri"/>
              </a:rPr>
              <a:t> </a:t>
            </a:r>
            <a:r>
              <a:rPr lang="en-US" sz="1800" dirty="0" err="1">
                <a:latin typeface="Calibri"/>
                <a:cs typeface="Calibri"/>
              </a:rPr>
              <a:t>diện</a:t>
            </a:r>
            <a:endParaRPr lang="en-US" sz="1800" dirty="0">
              <a:latin typeface="Calibri"/>
              <a:cs typeface="Calibri"/>
            </a:endParaRPr>
          </a:p>
        </p:txBody>
      </p:sp>
      <p:sp>
        <p:nvSpPr>
          <p:cNvPr id="64556" name="Line 44"/>
          <p:cNvSpPr>
            <a:spLocks noChangeShapeType="1"/>
          </p:cNvSpPr>
          <p:nvPr/>
        </p:nvSpPr>
        <p:spPr bwMode="auto">
          <a:xfrm flipH="1">
            <a:off x="3413059" y="2334912"/>
            <a:ext cx="1295400" cy="762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64557" name="Text Box 45"/>
          <p:cNvSpPr txBox="1">
            <a:spLocks noChangeArrowheads="1"/>
          </p:cNvSpPr>
          <p:nvPr/>
        </p:nvSpPr>
        <p:spPr bwMode="auto">
          <a:xfrm>
            <a:off x="4708459" y="2868312"/>
            <a:ext cx="3902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a:latin typeface="Calibri"/>
                <a:cs typeface="Calibri"/>
              </a:rPr>
              <a:t>Mục tiêu phải được thẩm định: như là để tìm kiếm, hoặc để phân loại khối lượng lớn dữ liệu</a:t>
            </a:r>
          </a:p>
        </p:txBody>
      </p:sp>
      <p:sp>
        <p:nvSpPr>
          <p:cNvPr id="64558" name="Line 46"/>
          <p:cNvSpPr>
            <a:spLocks noChangeShapeType="1"/>
          </p:cNvSpPr>
          <p:nvPr/>
        </p:nvSpPr>
        <p:spPr bwMode="auto">
          <a:xfrm flipH="1">
            <a:off x="3428934" y="3325512"/>
            <a:ext cx="1355725" cy="396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64559" name="Text Box 47"/>
          <p:cNvSpPr txBox="1">
            <a:spLocks noChangeArrowheads="1"/>
          </p:cNvSpPr>
          <p:nvPr/>
        </p:nvSpPr>
        <p:spPr bwMode="auto">
          <a:xfrm>
            <a:off x="4708459" y="3858912"/>
            <a:ext cx="39020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a:latin typeface="Calibri"/>
                <a:cs typeface="Calibri"/>
              </a:rPr>
              <a:t>Số lượng giá trị: ước lượng số lượng hiện tại, số phát sinh trong tương lai</a:t>
            </a:r>
          </a:p>
        </p:txBody>
      </p:sp>
      <p:sp>
        <p:nvSpPr>
          <p:cNvPr id="64560" name="Line 48"/>
          <p:cNvSpPr>
            <a:spLocks noChangeShapeType="1"/>
          </p:cNvSpPr>
          <p:nvPr/>
        </p:nvSpPr>
        <p:spPr bwMode="auto">
          <a:xfrm flipH="1">
            <a:off x="3413059" y="4239912"/>
            <a:ext cx="1355725" cy="396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64561" name="Text Box 49"/>
          <p:cNvSpPr txBox="1">
            <a:spLocks noChangeArrowheads="1"/>
          </p:cNvSpPr>
          <p:nvPr/>
        </p:nvSpPr>
        <p:spPr bwMode="auto">
          <a:xfrm>
            <a:off x="4708459" y="4849512"/>
            <a:ext cx="39020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dirty="0" err="1">
                <a:latin typeface="Calibri"/>
                <a:cs typeface="Calibri"/>
              </a:rPr>
              <a:t>Phạm</a:t>
            </a:r>
            <a:r>
              <a:rPr lang="en-US" sz="1800" dirty="0">
                <a:latin typeface="Calibri"/>
                <a:cs typeface="Calibri"/>
              </a:rPr>
              <a:t> vi </a:t>
            </a:r>
            <a:r>
              <a:rPr lang="en-US" sz="1800" dirty="0" err="1">
                <a:latin typeface="Calibri"/>
                <a:cs typeface="Calibri"/>
              </a:rPr>
              <a:t>mã</a:t>
            </a:r>
            <a:r>
              <a:rPr lang="en-US" sz="1800" dirty="0">
                <a:latin typeface="Calibri"/>
                <a:cs typeface="Calibri"/>
              </a:rPr>
              <a:t> </a:t>
            </a:r>
            <a:r>
              <a:rPr lang="en-US" sz="1800" dirty="0" err="1">
                <a:latin typeface="Calibri"/>
                <a:cs typeface="Calibri"/>
              </a:rPr>
              <a:t>được</a:t>
            </a:r>
            <a:r>
              <a:rPr lang="en-US" sz="1800" dirty="0">
                <a:latin typeface="Calibri"/>
                <a:cs typeface="Calibri"/>
              </a:rPr>
              <a:t> </a:t>
            </a:r>
            <a:r>
              <a:rPr lang="en-US" sz="1800" dirty="0" err="1">
                <a:latin typeface="Calibri"/>
                <a:cs typeface="Calibri"/>
              </a:rPr>
              <a:t>sử</a:t>
            </a:r>
            <a:r>
              <a:rPr lang="en-US" sz="1800" dirty="0">
                <a:latin typeface="Calibri"/>
                <a:cs typeface="Calibri"/>
              </a:rPr>
              <a:t> </a:t>
            </a:r>
            <a:r>
              <a:rPr lang="en-US" sz="1800" dirty="0" err="1">
                <a:latin typeface="Calibri"/>
                <a:cs typeface="Calibri"/>
              </a:rPr>
              <a:t>dụng</a:t>
            </a:r>
            <a:r>
              <a:rPr lang="en-US" sz="1800" dirty="0">
                <a:latin typeface="Calibri"/>
                <a:cs typeface="Calibri"/>
              </a:rPr>
              <a:t> </a:t>
            </a:r>
            <a:r>
              <a:rPr lang="en-US" sz="1800" dirty="0" err="1">
                <a:latin typeface="Calibri"/>
                <a:cs typeface="Calibri"/>
              </a:rPr>
              <a:t>để</a:t>
            </a:r>
            <a:r>
              <a:rPr lang="en-US" sz="1800" dirty="0">
                <a:latin typeface="Calibri"/>
                <a:cs typeface="Calibri"/>
              </a:rPr>
              <a:t> </a:t>
            </a:r>
            <a:r>
              <a:rPr lang="en-US" sz="1800" dirty="0" err="1">
                <a:latin typeface="Calibri"/>
                <a:cs typeface="Calibri"/>
              </a:rPr>
              <a:t>xác</a:t>
            </a:r>
            <a:r>
              <a:rPr lang="en-US" sz="1800" dirty="0">
                <a:latin typeface="Calibri"/>
                <a:cs typeface="Calibri"/>
              </a:rPr>
              <a:t> </a:t>
            </a:r>
            <a:r>
              <a:rPr lang="en-US" sz="1800" dirty="0" err="1">
                <a:latin typeface="Calibri"/>
                <a:cs typeface="Calibri"/>
              </a:rPr>
              <a:t>định</a:t>
            </a:r>
            <a:r>
              <a:rPr lang="en-US" sz="1800" dirty="0">
                <a:latin typeface="Calibri"/>
                <a:cs typeface="Calibri"/>
              </a:rPr>
              <a:t> </a:t>
            </a:r>
            <a:r>
              <a:rPr lang="en-US" sz="1800" dirty="0" err="1">
                <a:latin typeface="Calibri"/>
                <a:cs typeface="Calibri"/>
              </a:rPr>
              <a:t>cho</a:t>
            </a:r>
            <a:r>
              <a:rPr lang="en-US" sz="1800" dirty="0">
                <a:latin typeface="Calibri"/>
                <a:cs typeface="Calibri"/>
              </a:rPr>
              <a:t> </a:t>
            </a:r>
            <a:r>
              <a:rPr lang="en-US" sz="1800" dirty="0" err="1">
                <a:latin typeface="Calibri"/>
                <a:cs typeface="Calibri"/>
              </a:rPr>
              <a:t>đúng</a:t>
            </a:r>
            <a:r>
              <a:rPr lang="en-US" sz="1800" dirty="0">
                <a:latin typeface="Calibri"/>
                <a:cs typeface="Calibri"/>
              </a:rPr>
              <a:t> </a:t>
            </a:r>
            <a:r>
              <a:rPr lang="en-US" sz="1800" dirty="0" err="1">
                <a:latin typeface="Calibri"/>
                <a:cs typeface="Calibri"/>
              </a:rPr>
              <a:t>khoảng</a:t>
            </a:r>
            <a:r>
              <a:rPr lang="en-US" sz="1800" dirty="0">
                <a:latin typeface="Calibri"/>
                <a:cs typeface="Calibri"/>
              </a:rPr>
              <a:t> </a:t>
            </a:r>
            <a:r>
              <a:rPr lang="en-US" sz="1800" dirty="0" err="1">
                <a:latin typeface="Calibri"/>
                <a:cs typeface="Calibri"/>
              </a:rPr>
              <a:t>giá</a:t>
            </a:r>
            <a:r>
              <a:rPr lang="en-US" sz="1800" dirty="0">
                <a:latin typeface="Calibri"/>
                <a:cs typeface="Calibri"/>
              </a:rPr>
              <a:t> </a:t>
            </a:r>
            <a:r>
              <a:rPr lang="en-US" sz="1800" dirty="0" err="1">
                <a:latin typeface="Calibri"/>
                <a:cs typeface="Calibri"/>
              </a:rPr>
              <a:t>trị</a:t>
            </a:r>
            <a:r>
              <a:rPr lang="en-US" sz="1800" dirty="0">
                <a:latin typeface="Calibri"/>
                <a:cs typeface="Calibri"/>
              </a:rPr>
              <a:t> </a:t>
            </a:r>
            <a:r>
              <a:rPr lang="en-US" sz="1800" dirty="0" err="1">
                <a:latin typeface="Calibri"/>
                <a:cs typeface="Calibri"/>
              </a:rPr>
              <a:t>dành</a:t>
            </a:r>
            <a:r>
              <a:rPr lang="en-US" sz="1800" dirty="0">
                <a:latin typeface="Calibri"/>
                <a:cs typeface="Calibri"/>
              </a:rPr>
              <a:t> </a:t>
            </a:r>
            <a:r>
              <a:rPr lang="en-US" sz="1800" dirty="0" err="1">
                <a:latin typeface="Calibri"/>
                <a:cs typeface="Calibri"/>
              </a:rPr>
              <a:t>cho</a:t>
            </a:r>
            <a:r>
              <a:rPr lang="en-US" sz="1800" dirty="0">
                <a:latin typeface="Calibri"/>
                <a:cs typeface="Calibri"/>
              </a:rPr>
              <a:t> </a:t>
            </a:r>
            <a:r>
              <a:rPr lang="en-US" sz="1800" dirty="0" err="1">
                <a:latin typeface="Calibri"/>
                <a:cs typeface="Calibri"/>
              </a:rPr>
              <a:t>mã</a:t>
            </a:r>
            <a:endParaRPr lang="en-US" sz="1800" dirty="0">
              <a:latin typeface="Calibri"/>
              <a:cs typeface="Calibri"/>
            </a:endParaRPr>
          </a:p>
        </p:txBody>
      </p:sp>
      <p:sp>
        <p:nvSpPr>
          <p:cNvPr id="64562" name="Line 50"/>
          <p:cNvSpPr>
            <a:spLocks noChangeShapeType="1"/>
          </p:cNvSpPr>
          <p:nvPr/>
        </p:nvSpPr>
        <p:spPr bwMode="auto">
          <a:xfrm flipH="1">
            <a:off x="3413059" y="5078112"/>
            <a:ext cx="1355725" cy="3968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endParaRPr lang="en-US">
              <a:latin typeface="Calibri"/>
              <a:cs typeface="Calibri"/>
            </a:endParaRP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56</a:t>
            </a:fld>
            <a:endParaRPr lang="en-US"/>
          </a:p>
        </p:txBody>
      </p:sp>
    </p:spTree>
    <p:extLst>
      <p:ext uri="{BB962C8B-B14F-4D97-AF65-F5344CB8AC3E}">
        <p14:creationId xmlns:p14="http://schemas.microsoft.com/office/powerpoint/2010/main" val="1402439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56"/>
                                        </p:tgtEl>
                                        <p:attrNameLst>
                                          <p:attrName>style.visibility</p:attrName>
                                        </p:attrNameLst>
                                      </p:cBhvr>
                                      <p:to>
                                        <p:strVal val="visible"/>
                                      </p:to>
                                    </p:set>
                                    <p:animEffect transition="in" filter="dissolve">
                                      <p:cBhvr>
                                        <p:cTn id="7" dur="500"/>
                                        <p:tgtEl>
                                          <p:spTgt spid="64556"/>
                                        </p:tgtEl>
                                      </p:cBhvr>
                                    </p:animEffect>
                                  </p:childTnLst>
                                  <p:subTnLst>
                                    <p:set>
                                      <p:cBhvr override="childStyle">
                                        <p:cTn dur="1" fill="hold" display="0" masterRel="nextClick" afterEffect="1"/>
                                        <p:tgtEl>
                                          <p:spTgt spid="64556"/>
                                        </p:tgtEl>
                                        <p:attrNameLst>
                                          <p:attrName>style.visibility</p:attrName>
                                        </p:attrNameLst>
                                      </p:cBhvr>
                                      <p:to>
                                        <p:strVal val="hidden"/>
                                      </p:to>
                                    </p:set>
                                  </p:subTnLst>
                                </p:cTn>
                              </p:par>
                              <p:par>
                                <p:cTn id="8" presetID="9" presetClass="entr" presetSubtype="0" fill="hold" grpId="0" nodeType="withEffect">
                                  <p:stCondLst>
                                    <p:cond delay="0"/>
                                  </p:stCondLst>
                                  <p:childTnLst>
                                    <p:set>
                                      <p:cBhvr>
                                        <p:cTn id="9" dur="1" fill="hold">
                                          <p:stCondLst>
                                            <p:cond delay="0"/>
                                          </p:stCondLst>
                                        </p:cTn>
                                        <p:tgtEl>
                                          <p:spTgt spid="64555"/>
                                        </p:tgtEl>
                                        <p:attrNameLst>
                                          <p:attrName>style.visibility</p:attrName>
                                        </p:attrNameLst>
                                      </p:cBhvr>
                                      <p:to>
                                        <p:strVal val="visible"/>
                                      </p:to>
                                    </p:set>
                                    <p:animEffect transition="in" filter="dissolve">
                                      <p:cBhvr>
                                        <p:cTn id="10" dur="500"/>
                                        <p:tgtEl>
                                          <p:spTgt spid="64555"/>
                                        </p:tgtEl>
                                      </p:cBhvr>
                                    </p:animEffect>
                                  </p:childTnLst>
                                  <p:subTnLst>
                                    <p:set>
                                      <p:cBhvr override="childStyle">
                                        <p:cTn dur="1" fill="hold" display="0" masterRel="nextClick" afterEffect="1"/>
                                        <p:tgtEl>
                                          <p:spTgt spid="6455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4558"/>
                                        </p:tgtEl>
                                        <p:attrNameLst>
                                          <p:attrName>style.visibility</p:attrName>
                                        </p:attrNameLst>
                                      </p:cBhvr>
                                      <p:to>
                                        <p:strVal val="visible"/>
                                      </p:to>
                                    </p:set>
                                    <p:animEffect transition="in" filter="dissolve">
                                      <p:cBhvr>
                                        <p:cTn id="15" dur="500"/>
                                        <p:tgtEl>
                                          <p:spTgt spid="64558"/>
                                        </p:tgtEl>
                                      </p:cBhvr>
                                    </p:animEffect>
                                  </p:childTnLst>
                                  <p:subTnLst>
                                    <p:set>
                                      <p:cBhvr override="childStyle">
                                        <p:cTn dur="1" fill="hold" display="0" masterRel="nextClick" afterEffect="1"/>
                                        <p:tgtEl>
                                          <p:spTgt spid="64558"/>
                                        </p:tgtEl>
                                        <p:attrNameLst>
                                          <p:attrName>style.visibility</p:attrName>
                                        </p:attrNameLst>
                                      </p:cBhvr>
                                      <p:to>
                                        <p:strVal val="hidden"/>
                                      </p:to>
                                    </p:set>
                                  </p:subTnLst>
                                </p:cTn>
                              </p:par>
                              <p:par>
                                <p:cTn id="16" presetID="9" presetClass="entr" presetSubtype="0" fill="hold" grpId="0" nodeType="withEffect">
                                  <p:stCondLst>
                                    <p:cond delay="0"/>
                                  </p:stCondLst>
                                  <p:childTnLst>
                                    <p:set>
                                      <p:cBhvr>
                                        <p:cTn id="17" dur="1" fill="hold">
                                          <p:stCondLst>
                                            <p:cond delay="0"/>
                                          </p:stCondLst>
                                        </p:cTn>
                                        <p:tgtEl>
                                          <p:spTgt spid="64557"/>
                                        </p:tgtEl>
                                        <p:attrNameLst>
                                          <p:attrName>style.visibility</p:attrName>
                                        </p:attrNameLst>
                                      </p:cBhvr>
                                      <p:to>
                                        <p:strVal val="visible"/>
                                      </p:to>
                                    </p:set>
                                    <p:animEffect transition="in" filter="dissolve">
                                      <p:cBhvr>
                                        <p:cTn id="18" dur="500"/>
                                        <p:tgtEl>
                                          <p:spTgt spid="64557"/>
                                        </p:tgtEl>
                                      </p:cBhvr>
                                    </p:animEffect>
                                  </p:childTnLst>
                                  <p:subTnLst>
                                    <p:set>
                                      <p:cBhvr override="childStyle">
                                        <p:cTn dur="1" fill="hold" display="0" masterRel="nextClick" afterEffect="1"/>
                                        <p:tgtEl>
                                          <p:spTgt spid="6455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4560"/>
                                        </p:tgtEl>
                                        <p:attrNameLst>
                                          <p:attrName>style.visibility</p:attrName>
                                        </p:attrNameLst>
                                      </p:cBhvr>
                                      <p:to>
                                        <p:strVal val="visible"/>
                                      </p:to>
                                    </p:set>
                                    <p:animEffect transition="in" filter="strips(downLeft)">
                                      <p:cBhvr>
                                        <p:cTn id="23" dur="500"/>
                                        <p:tgtEl>
                                          <p:spTgt spid="64560"/>
                                        </p:tgtEl>
                                      </p:cBhvr>
                                    </p:animEffect>
                                  </p:childTnLst>
                                  <p:subTnLst>
                                    <p:set>
                                      <p:cBhvr override="childStyle">
                                        <p:cTn dur="1" fill="hold" display="0" masterRel="nextClick" afterEffect="1"/>
                                        <p:tgtEl>
                                          <p:spTgt spid="64560"/>
                                        </p:tgtEl>
                                        <p:attrNameLst>
                                          <p:attrName>style.visibility</p:attrName>
                                        </p:attrNameLst>
                                      </p:cBhvr>
                                      <p:to>
                                        <p:strVal val="hidden"/>
                                      </p:to>
                                    </p:set>
                                  </p:subTnLst>
                                </p:cTn>
                              </p:par>
                              <p:par>
                                <p:cTn id="24" presetID="18" presetClass="entr" presetSubtype="12" fill="hold" grpId="0" nodeType="withEffect">
                                  <p:stCondLst>
                                    <p:cond delay="0"/>
                                  </p:stCondLst>
                                  <p:childTnLst>
                                    <p:set>
                                      <p:cBhvr>
                                        <p:cTn id="25" dur="1" fill="hold">
                                          <p:stCondLst>
                                            <p:cond delay="0"/>
                                          </p:stCondLst>
                                        </p:cTn>
                                        <p:tgtEl>
                                          <p:spTgt spid="64559"/>
                                        </p:tgtEl>
                                        <p:attrNameLst>
                                          <p:attrName>style.visibility</p:attrName>
                                        </p:attrNameLst>
                                      </p:cBhvr>
                                      <p:to>
                                        <p:strVal val="visible"/>
                                      </p:to>
                                    </p:set>
                                    <p:animEffect transition="in" filter="strips(downLeft)">
                                      <p:cBhvr>
                                        <p:cTn id="26" dur="500"/>
                                        <p:tgtEl>
                                          <p:spTgt spid="64559"/>
                                        </p:tgtEl>
                                      </p:cBhvr>
                                    </p:animEffect>
                                  </p:childTnLst>
                                  <p:subTnLst>
                                    <p:set>
                                      <p:cBhvr override="childStyle">
                                        <p:cTn dur="1" fill="hold" display="0" masterRel="nextClick" afterEffect="1"/>
                                        <p:tgtEl>
                                          <p:spTgt spid="64559"/>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64562"/>
                                        </p:tgtEl>
                                        <p:attrNameLst>
                                          <p:attrName>style.visibility</p:attrName>
                                        </p:attrNameLst>
                                      </p:cBhvr>
                                      <p:to>
                                        <p:strVal val="visible"/>
                                      </p:to>
                                    </p:set>
                                    <p:animEffect transition="in" filter="strips(downLeft)">
                                      <p:cBhvr>
                                        <p:cTn id="31" dur="500"/>
                                        <p:tgtEl>
                                          <p:spTgt spid="64562"/>
                                        </p:tgtEl>
                                      </p:cBhvr>
                                    </p:animEffect>
                                  </p:childTnLst>
                                  <p:subTnLst>
                                    <p:set>
                                      <p:cBhvr override="childStyle">
                                        <p:cTn dur="1" fill="hold" display="0" masterRel="nextClick" afterEffect="1"/>
                                        <p:tgtEl>
                                          <p:spTgt spid="64562"/>
                                        </p:tgtEl>
                                        <p:attrNameLst>
                                          <p:attrName>style.visibility</p:attrName>
                                        </p:attrNameLst>
                                      </p:cBhvr>
                                      <p:to>
                                        <p:strVal val="hidden"/>
                                      </p:to>
                                    </p:set>
                                  </p:subTnLst>
                                </p:cTn>
                              </p:par>
                              <p:par>
                                <p:cTn id="32" presetID="18" presetClass="entr" presetSubtype="12" fill="hold" grpId="0" nodeType="withEffect">
                                  <p:stCondLst>
                                    <p:cond delay="0"/>
                                  </p:stCondLst>
                                  <p:childTnLst>
                                    <p:set>
                                      <p:cBhvr>
                                        <p:cTn id="33" dur="1" fill="hold">
                                          <p:stCondLst>
                                            <p:cond delay="0"/>
                                          </p:stCondLst>
                                        </p:cTn>
                                        <p:tgtEl>
                                          <p:spTgt spid="64561"/>
                                        </p:tgtEl>
                                        <p:attrNameLst>
                                          <p:attrName>style.visibility</p:attrName>
                                        </p:attrNameLst>
                                      </p:cBhvr>
                                      <p:to>
                                        <p:strVal val="visible"/>
                                      </p:to>
                                    </p:set>
                                    <p:animEffect transition="in" filter="strips(downLeft)">
                                      <p:cBhvr>
                                        <p:cTn id="34" dur="500"/>
                                        <p:tgtEl>
                                          <p:spTgt spid="64561"/>
                                        </p:tgtEl>
                                      </p:cBhvr>
                                    </p:animEffect>
                                  </p:childTnLst>
                                  <p:subTnLst>
                                    <p:set>
                                      <p:cBhvr override="childStyle">
                                        <p:cTn dur="1" fill="hold" display="0" masterRel="nextClick" afterEffect="1"/>
                                        <p:tgtEl>
                                          <p:spTgt spid="645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5" grpId="0"/>
      <p:bldP spid="64556" grpId="0" animBg="1"/>
      <p:bldP spid="64557" grpId="0"/>
      <p:bldP spid="64558" grpId="0" animBg="1"/>
      <p:bldP spid="64559" grpId="0"/>
      <p:bldP spid="64560" grpId="0" animBg="1"/>
      <p:bldP spid="64561" grpId="0"/>
      <p:bldP spid="6456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06" name="Rectangle 222"/>
          <p:cNvSpPr>
            <a:spLocks noGrp="1" noChangeArrowheads="1"/>
          </p:cNvSpPr>
          <p:nvPr>
            <p:ph type="title"/>
          </p:nvPr>
        </p:nvSpPr>
        <p:spPr/>
        <p:txBody>
          <a:bodyPr/>
          <a:lstStyle/>
          <a:p>
            <a:r>
              <a:rPr lang="en-US"/>
              <a:t>Thiết kế mã</a:t>
            </a:r>
          </a:p>
        </p:txBody>
      </p:sp>
      <p:sp>
        <p:nvSpPr>
          <p:cNvPr id="67807" name="Rectangle 223"/>
          <p:cNvSpPr>
            <a:spLocks noGrp="1" noChangeArrowheads="1"/>
          </p:cNvSpPr>
          <p:nvPr>
            <p:ph type="body" idx="1"/>
          </p:nvPr>
        </p:nvSpPr>
        <p:spPr/>
        <p:txBody>
          <a:bodyPr/>
          <a:lstStyle/>
          <a:p>
            <a:r>
              <a:rPr lang="en-US"/>
              <a:t>Mô tả các loại mã</a:t>
            </a:r>
          </a:p>
          <a:p>
            <a:pPr lvl="1"/>
            <a:endParaRPr lang="en-US"/>
          </a:p>
        </p:txBody>
      </p:sp>
      <p:graphicFrame>
        <p:nvGraphicFramePr>
          <p:cNvPr id="67805" name="Group 221"/>
          <p:cNvGraphicFramePr>
            <a:graphicFrameLocks noGrp="1"/>
          </p:cNvGraphicFramePr>
          <p:nvPr>
            <p:extLst>
              <p:ext uri="{D42A27DB-BD31-4B8C-83A1-F6EECF244321}">
                <p14:modId xmlns:p14="http://schemas.microsoft.com/office/powerpoint/2010/main" val="2938621279"/>
              </p:ext>
            </p:extLst>
          </p:nvPr>
        </p:nvGraphicFramePr>
        <p:xfrm>
          <a:off x="838200" y="1968569"/>
          <a:ext cx="7543800" cy="4189729"/>
        </p:xfrm>
        <a:graphic>
          <a:graphicData uri="http://schemas.openxmlformats.org/drawingml/2006/table">
            <a:tbl>
              <a:tblPr/>
              <a:tblGrid>
                <a:gridCol w="1616075"/>
                <a:gridCol w="2290763"/>
                <a:gridCol w="3636962"/>
              </a:tblGrid>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Tên mã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Mô tả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Ví dụ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727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tuần tự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Một số được gán một cách tuần tự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sng"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số xe của tỉnh</a:t>
                      </a: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50 Thành phố HCM</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60 Đồng Nai</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62 Long An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63 Tiền Giang</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21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khối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Một số được gán cho mỗi khối. Rồi một số sẽ được gán tuần tự trong khối đó </a:t>
                      </a: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sym typeface="Wingdings" charset="0"/>
                        </a:rPr>
                        <a:t> thuận tiện cho phân lọai dữ liệu</a:t>
                      </a:r>
                      <a:endPar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sng"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khách hàng của từng chi nhánh được qui định như sau</a:t>
                      </a: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0001 khách hàng tại trung tâm</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1000 khách hàng chi nhánh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2000 khách hàng chi nhánh B</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3000 khách hàng chi nhánh 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57</a:t>
            </a:fld>
            <a:endParaRPr lang="en-US"/>
          </a:p>
        </p:txBody>
      </p:sp>
    </p:spTree>
    <p:extLst>
      <p:ext uri="{BB962C8B-B14F-4D97-AF65-F5344CB8AC3E}">
        <p14:creationId xmlns:p14="http://schemas.microsoft.com/office/powerpoint/2010/main" val="356945717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65" name="Rectangle 57"/>
          <p:cNvSpPr>
            <a:spLocks noGrp="1" noChangeArrowheads="1"/>
          </p:cNvSpPr>
          <p:nvPr>
            <p:ph type="title"/>
          </p:nvPr>
        </p:nvSpPr>
        <p:spPr/>
        <p:txBody>
          <a:bodyPr/>
          <a:lstStyle/>
          <a:p>
            <a:r>
              <a:rPr lang="en-US"/>
              <a:t>Thiết kế mã</a:t>
            </a:r>
          </a:p>
        </p:txBody>
      </p:sp>
      <p:sp>
        <p:nvSpPr>
          <p:cNvPr id="68666" name="Rectangle 58"/>
          <p:cNvSpPr>
            <a:spLocks noGrp="1" noChangeArrowheads="1"/>
          </p:cNvSpPr>
          <p:nvPr>
            <p:ph type="body" idx="1"/>
          </p:nvPr>
        </p:nvSpPr>
        <p:spPr/>
        <p:txBody>
          <a:bodyPr/>
          <a:lstStyle/>
          <a:p>
            <a:r>
              <a:rPr lang="en-US"/>
              <a:t>Mô tả các loại mã</a:t>
            </a:r>
          </a:p>
          <a:p>
            <a:pPr lvl="1"/>
            <a:endParaRPr lang="en-US"/>
          </a:p>
        </p:txBody>
      </p:sp>
      <p:graphicFrame>
        <p:nvGraphicFramePr>
          <p:cNvPr id="68664" name="Group 56"/>
          <p:cNvGraphicFramePr>
            <a:graphicFrameLocks noGrp="1"/>
          </p:cNvGraphicFramePr>
          <p:nvPr>
            <p:extLst>
              <p:ext uri="{D42A27DB-BD31-4B8C-83A1-F6EECF244321}">
                <p14:modId xmlns:p14="http://schemas.microsoft.com/office/powerpoint/2010/main" val="124428028"/>
              </p:ext>
            </p:extLst>
          </p:nvPr>
        </p:nvGraphicFramePr>
        <p:xfrm>
          <a:off x="685800" y="1834549"/>
          <a:ext cx="7772400" cy="4672331"/>
        </p:xfrm>
        <a:graphic>
          <a:graphicData uri="http://schemas.openxmlformats.org/drawingml/2006/table">
            <a:tbl>
              <a:tblPr>
                <a:effectLst/>
              </a:tblPr>
              <a:tblGrid>
                <a:gridCol w="1665288"/>
                <a:gridCol w="2359025"/>
                <a:gridCol w="3748087"/>
              </a:tblGrid>
              <a:tr h="2745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Tên mã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Mô tả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Ví dụ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68446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thập phân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Các đối tượng sẽ được mã hóa từ 0 đến 9, rồi đến lượt thành viên của mỗi đối tượng này cũng sẽ được mã hóa từ 0 đến 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hóa phòng ban trong một công ty:</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00 Ban giám đốc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	1 Bộ phận kinh doanh</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		1 Nhóm 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		2 Nhóm 2</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	2 Bộ phận phát triển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10 Chi nhánh 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20 Chi nhánh B</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30 Chi nhánh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25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theo ký số</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(phân loại nhóm)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Mỗi ký số của mã sẽ gán cho một ngữ nghĩa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SV của trường ĐHKHTN TPHCM</a:t>
                      </a:r>
                    </a:p>
                    <a:p>
                      <a:pPr marL="533400" marR="0" lvl="0" indent="-53340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sym typeface="Wingdings" charset="0"/>
                        </a:rPr>
                        <a:t>   </a:t>
                      </a:r>
                    </a:p>
                    <a:p>
                      <a:pPr marL="533400" marR="0" lvl="0" indent="-53340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01  1   1    100</a:t>
                      </a:r>
                    </a:p>
                    <a:p>
                      <a:pPr marL="533400" marR="0" lvl="0" indent="-53340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01  2   1    120</a:t>
                      </a:r>
                    </a:p>
                    <a:p>
                      <a:pPr marL="533400" marR="0" lvl="0" indent="-53340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sym typeface="Wingdings" charset="0"/>
                        </a:rPr>
                        <a:t> Năm  Khoa  Lớp  số thứ tự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56" name="Line 48"/>
          <p:cNvSpPr>
            <a:spLocks noChangeShapeType="1"/>
          </p:cNvSpPr>
          <p:nvPr/>
        </p:nvSpPr>
        <p:spPr bwMode="auto">
          <a:xfrm>
            <a:off x="55626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8667" name="Line 59"/>
          <p:cNvSpPr>
            <a:spLocks noChangeShapeType="1"/>
          </p:cNvSpPr>
          <p:nvPr/>
        </p:nvSpPr>
        <p:spPr bwMode="auto">
          <a:xfrm>
            <a:off x="5295900"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8668" name="Line 60"/>
          <p:cNvSpPr>
            <a:spLocks noChangeShapeType="1"/>
          </p:cNvSpPr>
          <p:nvPr/>
        </p:nvSpPr>
        <p:spPr bwMode="auto">
          <a:xfrm>
            <a:off x="5038922" y="518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58</a:t>
            </a:fld>
            <a:endParaRPr lang="en-US"/>
          </a:p>
        </p:txBody>
      </p:sp>
    </p:spTree>
    <p:extLst>
      <p:ext uri="{BB962C8B-B14F-4D97-AF65-F5344CB8AC3E}">
        <p14:creationId xmlns:p14="http://schemas.microsoft.com/office/powerpoint/2010/main" val="299855970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74" name="Rectangle 42"/>
          <p:cNvSpPr>
            <a:spLocks noGrp="1" noChangeArrowheads="1"/>
          </p:cNvSpPr>
          <p:nvPr>
            <p:ph type="title"/>
          </p:nvPr>
        </p:nvSpPr>
        <p:spPr/>
        <p:txBody>
          <a:bodyPr/>
          <a:lstStyle/>
          <a:p>
            <a:r>
              <a:rPr lang="en-US"/>
              <a:t>Thiết kế mã</a:t>
            </a:r>
          </a:p>
        </p:txBody>
      </p:sp>
      <p:sp>
        <p:nvSpPr>
          <p:cNvPr id="69675" name="Rectangle 43"/>
          <p:cNvSpPr>
            <a:spLocks noGrp="1" noChangeArrowheads="1"/>
          </p:cNvSpPr>
          <p:nvPr>
            <p:ph type="body" idx="1"/>
          </p:nvPr>
        </p:nvSpPr>
        <p:spPr/>
        <p:txBody>
          <a:bodyPr/>
          <a:lstStyle/>
          <a:p>
            <a:r>
              <a:rPr lang="en-US"/>
              <a:t>Mô tả các loại mã</a:t>
            </a:r>
          </a:p>
          <a:p>
            <a:pPr lvl="1"/>
            <a:endParaRPr lang="en-US"/>
          </a:p>
        </p:txBody>
      </p:sp>
      <p:graphicFrame>
        <p:nvGraphicFramePr>
          <p:cNvPr id="69673" name="Group 41"/>
          <p:cNvGraphicFramePr>
            <a:graphicFrameLocks noGrp="1"/>
          </p:cNvGraphicFramePr>
          <p:nvPr>
            <p:extLst>
              <p:ext uri="{D42A27DB-BD31-4B8C-83A1-F6EECF244321}">
                <p14:modId xmlns:p14="http://schemas.microsoft.com/office/powerpoint/2010/main" val="2368881142"/>
              </p:ext>
            </p:extLst>
          </p:nvPr>
        </p:nvGraphicFramePr>
        <p:xfrm>
          <a:off x="712788" y="1983151"/>
          <a:ext cx="7696200" cy="3235960"/>
        </p:xfrm>
        <a:graphic>
          <a:graphicData uri="http://schemas.openxmlformats.org/drawingml/2006/table">
            <a:tbl>
              <a:tblPr/>
              <a:tblGrid>
                <a:gridCol w="1649413"/>
                <a:gridCol w="2336800"/>
                <a:gridCol w="3709987"/>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dirty="0" err="1">
                          <a:ln>
                            <a:noFill/>
                          </a:ln>
                          <a:solidFill>
                            <a:srgbClr val="000090"/>
                          </a:solidFill>
                          <a:effectLst/>
                          <a:latin typeface="Arial" charset="0"/>
                          <a:ea typeface="ＭＳ Ｐゴシック" charset="0"/>
                        </a:rPr>
                        <a:t>Tên</a:t>
                      </a:r>
                      <a:r>
                        <a:rPr kumimoji="0" lang="en-US" sz="1600" b="1" i="1" u="none" strike="noStrike" cap="none" normalizeH="0" baseline="0" dirty="0">
                          <a:ln>
                            <a:noFill/>
                          </a:ln>
                          <a:solidFill>
                            <a:srgbClr val="000090"/>
                          </a:solidFill>
                          <a:effectLst/>
                          <a:latin typeface="Arial" charset="0"/>
                          <a:ea typeface="ＭＳ Ｐゴシック" charset="0"/>
                        </a:rPr>
                        <a:t> </a:t>
                      </a:r>
                      <a:r>
                        <a:rPr kumimoji="0" lang="en-US" sz="1600" b="1" i="1" u="none" strike="noStrike" cap="none" normalizeH="0" baseline="0" dirty="0" err="1">
                          <a:ln>
                            <a:noFill/>
                          </a:ln>
                          <a:solidFill>
                            <a:srgbClr val="000090"/>
                          </a:solidFill>
                          <a:effectLst/>
                          <a:latin typeface="Arial" charset="0"/>
                          <a:ea typeface="ＭＳ Ｐゴシック" charset="0"/>
                        </a:rPr>
                        <a:t>mã</a:t>
                      </a:r>
                      <a:endParaRPr kumimoji="0" lang="en-US" sz="1600" b="1" i="1"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Mô tả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rgbClr val="000090"/>
                          </a:solidFill>
                          <a:effectLst/>
                          <a:latin typeface="Arial" charset="0"/>
                          <a:ea typeface="ＭＳ Ｐゴシック" charset="0"/>
                        </a:rPr>
                        <a:t>Ví dụ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0478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gợi nhớ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Chữ viết tắt hoặc biểu tượng của đối tượng được dùng để mã hóa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Mã hóa lớp học của trường đại học như sau:</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00TC Lớp tại chức khóa 2000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01TC Lớp tại chức khóa 2001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00HC Lớp hòan chỉnh khóa 2000</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01HC Lớp hoàn chỉnh khóa 2001</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rgbClr val="04620F"/>
                          </a:solidFill>
                          <a:effectLst>
                            <a:outerShdw blurRad="38100" dist="38100" dir="2700000" algn="tl">
                              <a:srgbClr val="DDDDDD"/>
                            </a:outerShdw>
                          </a:effectLst>
                          <a:latin typeface="Arial" charset="0"/>
                          <a:ea typeface="ＭＳ Ｐゴシック" charset="0"/>
                        </a:rPr>
                        <a:t>Mã</a:t>
                      </a:r>
                      <a:r>
                        <a:rPr kumimoji="0" lang="en-US" sz="1600" b="0" i="0" u="none" strike="noStrike" cap="none" normalizeH="0" baseline="0" dirty="0">
                          <a:ln>
                            <a:noFill/>
                          </a:ln>
                          <a:solidFill>
                            <a:srgbClr val="04620F"/>
                          </a:solidFill>
                          <a:effectLst>
                            <a:outerShdw blurRad="38100" dist="38100" dir="2700000" algn="tl">
                              <a:srgbClr val="DDDDDD"/>
                            </a:outerShdw>
                          </a:effectLst>
                          <a:latin typeface="Arial" charset="0"/>
                          <a:ea typeface="ＭＳ Ｐゴシック" charset="0"/>
                        </a:rPr>
                        <a:t> </a:t>
                      </a:r>
                      <a:r>
                        <a:rPr kumimoji="0" lang="en-US" sz="1600" b="0" i="0" u="none" strike="noStrike" cap="none" normalizeH="0" baseline="0" dirty="0" err="1">
                          <a:ln>
                            <a:noFill/>
                          </a:ln>
                          <a:solidFill>
                            <a:srgbClr val="04620F"/>
                          </a:solidFill>
                          <a:effectLst>
                            <a:outerShdw blurRad="38100" dist="38100" dir="2700000" algn="tl">
                              <a:srgbClr val="DDDDDD"/>
                            </a:outerShdw>
                          </a:effectLst>
                          <a:latin typeface="Arial" charset="0"/>
                          <a:ea typeface="ＭＳ Ｐゴシック" charset="0"/>
                        </a:rPr>
                        <a:t>kiểm</a:t>
                      </a:r>
                      <a:r>
                        <a:rPr kumimoji="0" lang="en-US" sz="1600" b="0" i="0" u="none" strike="noStrike" cap="none" normalizeH="0" baseline="0" dirty="0">
                          <a:ln>
                            <a:noFill/>
                          </a:ln>
                          <a:solidFill>
                            <a:srgbClr val="04620F"/>
                          </a:solidFill>
                          <a:effectLst>
                            <a:outerShdw blurRad="38100" dist="38100" dir="2700000" algn="tl">
                              <a:srgbClr val="DDDDDD"/>
                            </a:outerShdw>
                          </a:effectLst>
                          <a:latin typeface="Arial" charset="0"/>
                          <a:ea typeface="ＭＳ Ｐゴシック" charset="0"/>
                        </a:rPr>
                        <a:t> </a:t>
                      </a:r>
                      <a:r>
                        <a:rPr kumimoji="0" lang="en-US" sz="1600" b="0" i="0" u="none" strike="noStrike" cap="none" normalizeH="0" baseline="0" dirty="0" err="1">
                          <a:ln>
                            <a:noFill/>
                          </a:ln>
                          <a:solidFill>
                            <a:srgbClr val="04620F"/>
                          </a:solidFill>
                          <a:effectLst>
                            <a:outerShdw blurRad="38100" dist="38100" dir="2700000" algn="tl">
                              <a:srgbClr val="DDDDDD"/>
                            </a:outerShdw>
                          </a:effectLst>
                          <a:latin typeface="Arial" charset="0"/>
                          <a:ea typeface="ＭＳ Ｐゴシック" charset="0"/>
                        </a:rPr>
                        <a:t>tra</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Dùng một ký số kiểm tra thêm vào sau mỗi mã số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59</a:t>
            </a:fld>
            <a:endParaRPr lang="en-US"/>
          </a:p>
        </p:txBody>
      </p:sp>
    </p:spTree>
    <p:extLst>
      <p:ext uri="{BB962C8B-B14F-4D97-AF65-F5344CB8AC3E}">
        <p14:creationId xmlns:p14="http://schemas.microsoft.com/office/powerpoint/2010/main" val="24398878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2" name="Rectangle 98"/>
          <p:cNvSpPr>
            <a:spLocks noGrp="1" noChangeArrowheads="1"/>
          </p:cNvSpPr>
          <p:nvPr>
            <p:ph type="title"/>
          </p:nvPr>
        </p:nvSpPr>
        <p:spPr/>
        <p:txBody>
          <a:bodyPr/>
          <a:lstStyle/>
          <a:p>
            <a:r>
              <a:rPr lang="en-US"/>
              <a:t>Thiết kế luận lý dữ liệu cấp cao</a:t>
            </a:r>
          </a:p>
        </p:txBody>
      </p:sp>
      <p:sp>
        <p:nvSpPr>
          <p:cNvPr id="11363" name="Rectangle 99"/>
          <p:cNvSpPr>
            <a:spLocks noGrp="1" noChangeArrowheads="1"/>
          </p:cNvSpPr>
          <p:nvPr>
            <p:ph type="body" idx="1"/>
          </p:nvPr>
        </p:nvSpPr>
        <p:spPr/>
        <p:txBody>
          <a:bodyPr/>
          <a:lstStyle/>
          <a:p>
            <a:r>
              <a:rPr lang="en-US"/>
              <a:t>Quyết định về dữ liệu suy diễn</a:t>
            </a:r>
          </a:p>
          <a:p>
            <a:pPr lvl="1"/>
            <a:r>
              <a:rPr lang="en-US"/>
              <a:t>Ưu điểm:</a:t>
            </a:r>
          </a:p>
          <a:p>
            <a:pPr lvl="2"/>
            <a:r>
              <a:rPr lang="en-US"/>
              <a:t>Tăng tốc độ truy vấn do không phải tính tóan lại giá trị các thuộc tính này tại thòi điểm thực hiện truy vấn</a:t>
            </a:r>
          </a:p>
          <a:p>
            <a:pPr lvl="1"/>
            <a:r>
              <a:rPr lang="en-US"/>
              <a:t>Khuyết điểm:</a:t>
            </a:r>
          </a:p>
          <a:p>
            <a:pPr lvl="2"/>
            <a:r>
              <a:rPr lang="en-US"/>
              <a:t>Cập nhật: phải kiểm tra được tính nhất quán với các dữ liệu liên quan (giảm tốc độ cập nhật)</a:t>
            </a:r>
          </a:p>
          <a:p>
            <a:pPr lvl="2"/>
            <a:r>
              <a:rPr lang="en-US"/>
              <a:t>Tăng dung lượng lưu trữ (do phải lưu trữ thêm các dữ liệu suy diễn)</a:t>
            </a:r>
          </a:p>
          <a:p>
            <a:pPr lvl="2"/>
            <a:r>
              <a:rPr lang="en-US"/>
              <a:t>Phải lập trình để đảm bảo ràng buộc về dữ liệu suy diễn</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a:p>
        </p:txBody>
      </p:sp>
    </p:spTree>
    <p:extLst>
      <p:ext uri="{BB962C8B-B14F-4D97-AF65-F5344CB8AC3E}">
        <p14:creationId xmlns:p14="http://schemas.microsoft.com/office/powerpoint/2010/main" val="554180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363">
                                            <p:txEl>
                                              <p:pRg st="1" end="1"/>
                                            </p:txEl>
                                          </p:spTgt>
                                        </p:tgtEl>
                                        <p:attrNameLst>
                                          <p:attrName>style.visibility</p:attrName>
                                        </p:attrNameLst>
                                      </p:cBhvr>
                                      <p:to>
                                        <p:strVal val="visible"/>
                                      </p:to>
                                    </p:set>
                                    <p:animEffect transition="in" filter="dissolve">
                                      <p:cBhvr>
                                        <p:cTn id="7" dur="500"/>
                                        <p:tgtEl>
                                          <p:spTgt spid="1136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363">
                                            <p:txEl>
                                              <p:pRg st="2" end="2"/>
                                            </p:txEl>
                                          </p:spTgt>
                                        </p:tgtEl>
                                        <p:attrNameLst>
                                          <p:attrName>style.visibility</p:attrName>
                                        </p:attrNameLst>
                                      </p:cBhvr>
                                      <p:to>
                                        <p:strVal val="visible"/>
                                      </p:to>
                                    </p:set>
                                    <p:animEffect transition="in" filter="dissolve">
                                      <p:cBhvr>
                                        <p:cTn id="10" dur="500"/>
                                        <p:tgtEl>
                                          <p:spTgt spid="113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1363">
                                            <p:txEl>
                                              <p:pRg st="3" end="3"/>
                                            </p:txEl>
                                          </p:spTgt>
                                        </p:tgtEl>
                                        <p:attrNameLst>
                                          <p:attrName>style.visibility</p:attrName>
                                        </p:attrNameLst>
                                      </p:cBhvr>
                                      <p:to>
                                        <p:strVal val="visible"/>
                                      </p:to>
                                    </p:set>
                                    <p:animEffect transition="in" filter="dissolve">
                                      <p:cBhvr>
                                        <p:cTn id="15" dur="500"/>
                                        <p:tgtEl>
                                          <p:spTgt spid="1136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1363">
                                            <p:txEl>
                                              <p:pRg st="4" end="4"/>
                                            </p:txEl>
                                          </p:spTgt>
                                        </p:tgtEl>
                                        <p:attrNameLst>
                                          <p:attrName>style.visibility</p:attrName>
                                        </p:attrNameLst>
                                      </p:cBhvr>
                                      <p:to>
                                        <p:strVal val="visible"/>
                                      </p:to>
                                    </p:set>
                                    <p:animEffect transition="in" filter="dissolve">
                                      <p:cBhvr>
                                        <p:cTn id="18" dur="500"/>
                                        <p:tgtEl>
                                          <p:spTgt spid="1136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1363">
                                            <p:txEl>
                                              <p:pRg st="5" end="5"/>
                                            </p:txEl>
                                          </p:spTgt>
                                        </p:tgtEl>
                                        <p:attrNameLst>
                                          <p:attrName>style.visibility</p:attrName>
                                        </p:attrNameLst>
                                      </p:cBhvr>
                                      <p:to>
                                        <p:strVal val="visible"/>
                                      </p:to>
                                    </p:set>
                                    <p:animEffect transition="in" filter="dissolve">
                                      <p:cBhvr>
                                        <p:cTn id="21" dur="500"/>
                                        <p:tgtEl>
                                          <p:spTgt spid="11363">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1363">
                                            <p:txEl>
                                              <p:pRg st="6" end="6"/>
                                            </p:txEl>
                                          </p:spTgt>
                                        </p:tgtEl>
                                        <p:attrNameLst>
                                          <p:attrName>style.visibility</p:attrName>
                                        </p:attrNameLst>
                                      </p:cBhvr>
                                      <p:to>
                                        <p:strVal val="visible"/>
                                      </p:to>
                                    </p:set>
                                    <p:animEffect transition="in" filter="dissolve">
                                      <p:cBhvr>
                                        <p:cTn id="24" dur="500"/>
                                        <p:tgtEl>
                                          <p:spTgt spid="1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a:t>Chương 7 Thiết kế dữ liệu</a:t>
            </a:r>
          </a:p>
        </p:txBody>
      </p:sp>
      <p:sp>
        <p:nvSpPr>
          <p:cNvPr id="70661" name="Rectangle 5"/>
          <p:cNvSpPr>
            <a:spLocks noGrp="1" noChangeArrowheads="1"/>
          </p:cNvSpPr>
          <p:nvPr>
            <p:ph type="body" idx="1"/>
          </p:nvPr>
        </p:nvSpPr>
        <p:spPr/>
        <p:txBody>
          <a:bodyPr/>
          <a:lstStyle/>
          <a:p>
            <a:r>
              <a:rPr lang="en-US"/>
              <a:t>Thiết kế luận lý dữ liệu</a:t>
            </a:r>
          </a:p>
          <a:p>
            <a:pPr lvl="1"/>
            <a:r>
              <a:rPr lang="en-US"/>
              <a:t>Thiết kế luận lý cấp cao</a:t>
            </a:r>
          </a:p>
          <a:p>
            <a:pPr lvl="1"/>
            <a:r>
              <a:rPr lang="en-US"/>
              <a:t>Thiết kế luận lý cấp thấp</a:t>
            </a:r>
          </a:p>
          <a:p>
            <a:r>
              <a:rPr lang="en-US"/>
              <a:t>Thiết kế mã</a:t>
            </a:r>
          </a:p>
          <a:p>
            <a:r>
              <a:rPr lang="en-US" u="sng"/>
              <a:t>Thiết kế vật lý dữ liệu</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60</a:t>
            </a:fld>
            <a:endParaRPr lang="en-US"/>
          </a:p>
        </p:txBody>
      </p:sp>
    </p:spTree>
    <p:extLst>
      <p:ext uri="{BB962C8B-B14F-4D97-AF65-F5344CB8AC3E}">
        <p14:creationId xmlns:p14="http://schemas.microsoft.com/office/powerpoint/2010/main" val="75680950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2" name="Rectangle 22"/>
          <p:cNvSpPr>
            <a:spLocks noGrp="1" noChangeArrowheads="1"/>
          </p:cNvSpPr>
          <p:nvPr>
            <p:ph type="title"/>
          </p:nvPr>
        </p:nvSpPr>
        <p:spPr/>
        <p:txBody>
          <a:bodyPr/>
          <a:lstStyle/>
          <a:p>
            <a:r>
              <a:rPr lang="en-US"/>
              <a:t>Thiết kế dữ liệu vật lý</a:t>
            </a:r>
          </a:p>
        </p:txBody>
      </p:sp>
      <p:sp>
        <p:nvSpPr>
          <p:cNvPr id="71703" name="Rectangle 23"/>
          <p:cNvSpPr>
            <a:spLocks noGrp="1" noChangeArrowheads="1"/>
          </p:cNvSpPr>
          <p:nvPr>
            <p:ph type="body" idx="1"/>
          </p:nvPr>
        </p:nvSpPr>
        <p:spPr/>
        <p:txBody>
          <a:bodyPr/>
          <a:lstStyle/>
          <a:p>
            <a:r>
              <a:rPr lang="en-US"/>
              <a:t>Mục đích: </a:t>
            </a:r>
          </a:p>
          <a:p>
            <a:pPr lvl="1"/>
            <a:r>
              <a:rPr lang="en-US"/>
              <a:t>Chuyển các mô tả dữ liệu luận lý sang các đặc tả kỹ thuật nhằm lưu trữ và truy xuất dữ liệu</a:t>
            </a:r>
          </a:p>
          <a:p>
            <a:pPr lvl="1"/>
            <a:r>
              <a:rPr lang="en-US"/>
              <a:t>Tạo một một thiết kế cho việc lưu trữ dữ liệu nhằm cung cấp một hiệu năng phù hợp và đảm bảo tính toàn vẹn, an toàn và khả năng phục hồi của CSDL</a:t>
            </a:r>
          </a:p>
          <a:p>
            <a:pPr lvl="1"/>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61</a:t>
            </a:fld>
            <a:endParaRPr lang="en-US"/>
          </a:p>
        </p:txBody>
      </p:sp>
    </p:spTree>
    <p:extLst>
      <p:ext uri="{BB962C8B-B14F-4D97-AF65-F5344CB8AC3E}">
        <p14:creationId xmlns:p14="http://schemas.microsoft.com/office/powerpoint/2010/main" val="160819832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title"/>
          </p:nvPr>
        </p:nvSpPr>
        <p:spPr/>
        <p:txBody>
          <a:bodyPr/>
          <a:lstStyle/>
          <a:p>
            <a:r>
              <a:rPr lang="en-US"/>
              <a:t>Thiết kế dữ liệu vật lý</a:t>
            </a:r>
          </a:p>
        </p:txBody>
      </p:sp>
      <p:sp>
        <p:nvSpPr>
          <p:cNvPr id="72712" name="Rectangle 8"/>
          <p:cNvSpPr>
            <a:spLocks noGrp="1" noChangeArrowheads="1"/>
          </p:cNvSpPr>
          <p:nvPr>
            <p:ph type="body" idx="1"/>
          </p:nvPr>
        </p:nvSpPr>
        <p:spPr/>
        <p:txBody>
          <a:bodyPr/>
          <a:lstStyle/>
          <a:p>
            <a:endParaRPr lang="en-US"/>
          </a:p>
          <a:p>
            <a:pPr lvl="1"/>
            <a:endParaRPr lang="en-US"/>
          </a:p>
        </p:txBody>
      </p:sp>
      <p:sp>
        <p:nvSpPr>
          <p:cNvPr id="72708" name="Rectangle 4"/>
          <p:cNvSpPr>
            <a:spLocks noChangeArrowheads="1"/>
          </p:cNvSpPr>
          <p:nvPr/>
        </p:nvSpPr>
        <p:spPr bwMode="auto">
          <a:xfrm>
            <a:off x="609600" y="2438399"/>
            <a:ext cx="3733800" cy="2588771"/>
          </a:xfrm>
          <a:prstGeom prst="rect">
            <a:avLst/>
          </a:prstGeom>
          <a:solidFill>
            <a:schemeClr val="accent5">
              <a:lumMod val="40000"/>
              <a:lumOff val="60000"/>
            </a:schemeClr>
          </a:solidFill>
          <a:ln w="9525">
            <a:solidFill>
              <a:schemeClr val="tx1"/>
            </a:solidFill>
            <a:miter lim="800000"/>
            <a:headEnd/>
            <a:tailEnd/>
          </a:ln>
          <a:effectLst>
            <a:outerShdw blurRad="63500" dist="38099" dir="2700000" algn="ctr" rotWithShape="0">
              <a:schemeClr val="bg2">
                <a:alpha val="74998"/>
              </a:schemeClr>
            </a:outerShdw>
          </a:effectLst>
        </p:spPr>
        <p:txBody>
          <a:bodyPr/>
          <a:lstStyle/>
          <a:p>
            <a:pPr algn="l" eaLnBrk="0" hangingPunct="0">
              <a:buFont typeface="Wingdings" charset="0"/>
              <a:buChar char="Ø"/>
            </a:pPr>
            <a:r>
              <a:rPr lang="en-US" sz="2000" dirty="0" err="1">
                <a:latin typeface="Calibri"/>
                <a:cs typeface="Calibri"/>
              </a:rPr>
              <a:t>Mô</a:t>
            </a:r>
            <a:r>
              <a:rPr lang="en-US" sz="2000" dirty="0">
                <a:latin typeface="Calibri"/>
                <a:cs typeface="Calibri"/>
              </a:rPr>
              <a:t> </a:t>
            </a:r>
            <a:r>
              <a:rPr lang="en-US" sz="2000" dirty="0" err="1">
                <a:latin typeface="Calibri"/>
                <a:cs typeface="Calibri"/>
              </a:rPr>
              <a:t>hình</a:t>
            </a:r>
            <a:r>
              <a:rPr lang="en-US" sz="2000" dirty="0">
                <a:latin typeface="Calibri"/>
                <a:cs typeface="Calibri"/>
              </a:rPr>
              <a:t> </a:t>
            </a:r>
            <a:r>
              <a:rPr lang="en-US" sz="2000" dirty="0" err="1">
                <a:latin typeface="Calibri"/>
                <a:cs typeface="Calibri"/>
              </a:rPr>
              <a:t>quan</a:t>
            </a:r>
            <a:r>
              <a:rPr lang="en-US" sz="2000" dirty="0">
                <a:latin typeface="Calibri"/>
                <a:cs typeface="Calibri"/>
              </a:rPr>
              <a:t> </a:t>
            </a:r>
            <a:r>
              <a:rPr lang="en-US" sz="2000" dirty="0" err="1">
                <a:latin typeface="Calibri"/>
                <a:cs typeface="Calibri"/>
              </a:rPr>
              <a:t>hệ</a:t>
            </a:r>
            <a:endParaRPr lang="en-US" sz="2000" dirty="0">
              <a:latin typeface="Calibri"/>
              <a:cs typeface="Calibri"/>
            </a:endParaRPr>
          </a:p>
          <a:p>
            <a:pPr algn="l" eaLnBrk="0" hangingPunct="0">
              <a:buFont typeface="Wingdings" charset="0"/>
              <a:buChar char="Ø"/>
            </a:pPr>
            <a:r>
              <a:rPr lang="en-US" sz="2000" dirty="0" err="1">
                <a:latin typeface="Calibri"/>
                <a:cs typeface="Calibri"/>
              </a:rPr>
              <a:t>Khối</a:t>
            </a:r>
            <a:r>
              <a:rPr lang="en-US" sz="2000" dirty="0">
                <a:latin typeface="Calibri"/>
                <a:cs typeface="Calibri"/>
              </a:rPr>
              <a:t> </a:t>
            </a:r>
            <a:r>
              <a:rPr lang="en-US" sz="2000" dirty="0" err="1">
                <a:latin typeface="Calibri"/>
                <a:cs typeface="Calibri"/>
              </a:rPr>
              <a:t>lượng</a:t>
            </a:r>
            <a:r>
              <a:rPr lang="en-US" sz="2000" dirty="0">
                <a:latin typeface="Calibri"/>
                <a:cs typeface="Calibri"/>
              </a:rPr>
              <a:t> </a:t>
            </a:r>
            <a:r>
              <a:rPr lang="en-US" sz="2000" dirty="0" err="1">
                <a:latin typeface="Calibri"/>
                <a:cs typeface="Calibri"/>
              </a:rPr>
              <a:t>dữ</a:t>
            </a:r>
            <a:r>
              <a:rPr lang="en-US" sz="2000" dirty="0">
                <a:latin typeface="Calibri"/>
                <a:cs typeface="Calibri"/>
              </a:rPr>
              <a:t> </a:t>
            </a:r>
            <a:r>
              <a:rPr lang="en-US" sz="2000" dirty="0" err="1">
                <a:latin typeface="Calibri"/>
                <a:cs typeface="Calibri"/>
              </a:rPr>
              <a:t>liệu</a:t>
            </a:r>
            <a:endParaRPr lang="en-US" sz="2000" dirty="0">
              <a:latin typeface="Calibri"/>
              <a:cs typeface="Calibri"/>
            </a:endParaRPr>
          </a:p>
          <a:p>
            <a:pPr algn="l" eaLnBrk="0" hangingPunct="0">
              <a:buFont typeface="Wingdings" charset="0"/>
              <a:buChar char="Ø"/>
            </a:pPr>
            <a:r>
              <a:rPr lang="en-US" sz="2000" dirty="0" err="1">
                <a:latin typeface="Calibri"/>
                <a:cs typeface="Calibri"/>
              </a:rPr>
              <a:t>Định</a:t>
            </a:r>
            <a:r>
              <a:rPr lang="en-US" sz="2000" dirty="0">
                <a:latin typeface="Calibri"/>
                <a:cs typeface="Calibri"/>
              </a:rPr>
              <a:t> </a:t>
            </a:r>
            <a:r>
              <a:rPr lang="en-US" sz="2000" dirty="0" err="1">
                <a:latin typeface="Calibri"/>
                <a:cs typeface="Calibri"/>
              </a:rPr>
              <a:t>nghĩa</a:t>
            </a:r>
            <a:r>
              <a:rPr lang="en-US" sz="2000" dirty="0">
                <a:latin typeface="Calibri"/>
                <a:cs typeface="Calibri"/>
              </a:rPr>
              <a:t> </a:t>
            </a:r>
            <a:r>
              <a:rPr lang="en-US" sz="2000" dirty="0" err="1">
                <a:latin typeface="Calibri"/>
                <a:cs typeface="Calibri"/>
              </a:rPr>
              <a:t>của</a:t>
            </a:r>
            <a:r>
              <a:rPr lang="en-US" sz="2000" dirty="0">
                <a:latin typeface="Calibri"/>
                <a:cs typeface="Calibri"/>
              </a:rPr>
              <a:t> </a:t>
            </a:r>
            <a:r>
              <a:rPr lang="en-US" sz="2000" dirty="0" err="1">
                <a:latin typeface="Calibri"/>
                <a:cs typeface="Calibri"/>
              </a:rPr>
              <a:t>thuộc</a:t>
            </a:r>
            <a:r>
              <a:rPr lang="en-US" sz="2000" dirty="0">
                <a:latin typeface="Calibri"/>
                <a:cs typeface="Calibri"/>
              </a:rPr>
              <a:t> </a:t>
            </a:r>
            <a:r>
              <a:rPr lang="en-US" sz="2000" dirty="0" err="1">
                <a:latin typeface="Calibri"/>
                <a:cs typeface="Calibri"/>
              </a:rPr>
              <a:t>tính</a:t>
            </a:r>
            <a:endParaRPr lang="en-US" sz="2000" dirty="0">
              <a:latin typeface="Calibri"/>
              <a:cs typeface="Calibri"/>
            </a:endParaRPr>
          </a:p>
          <a:p>
            <a:pPr algn="l" eaLnBrk="0" hangingPunct="0">
              <a:buFont typeface="Wingdings" charset="0"/>
              <a:buChar char="Ø"/>
            </a:pPr>
            <a:r>
              <a:rPr lang="en-US" sz="2000" dirty="0" err="1">
                <a:latin typeface="Calibri"/>
                <a:cs typeface="Calibri"/>
              </a:rPr>
              <a:t>Yêu</a:t>
            </a:r>
            <a:r>
              <a:rPr lang="en-US" sz="2000" dirty="0">
                <a:latin typeface="Calibri"/>
                <a:cs typeface="Calibri"/>
              </a:rPr>
              <a:t> </a:t>
            </a:r>
            <a:r>
              <a:rPr lang="en-US" sz="2000" dirty="0" err="1">
                <a:latin typeface="Calibri"/>
                <a:cs typeface="Calibri"/>
              </a:rPr>
              <a:t>cầu</a:t>
            </a:r>
            <a:r>
              <a:rPr lang="en-US" sz="2000" dirty="0">
                <a:latin typeface="Calibri"/>
                <a:cs typeface="Calibri"/>
              </a:rPr>
              <a:t> </a:t>
            </a:r>
            <a:r>
              <a:rPr lang="en-US" sz="2000" dirty="0" err="1">
                <a:latin typeface="Calibri"/>
                <a:cs typeface="Calibri"/>
              </a:rPr>
              <a:t>về</a:t>
            </a:r>
            <a:r>
              <a:rPr lang="en-US" sz="2000" dirty="0">
                <a:latin typeface="Calibri"/>
                <a:cs typeface="Calibri"/>
              </a:rPr>
              <a:t> </a:t>
            </a:r>
            <a:r>
              <a:rPr lang="en-US" sz="2000" dirty="0" err="1">
                <a:latin typeface="Calibri"/>
                <a:cs typeface="Calibri"/>
              </a:rPr>
              <a:t>thời</a:t>
            </a:r>
            <a:r>
              <a:rPr lang="en-US" sz="2000" dirty="0">
                <a:latin typeface="Calibri"/>
                <a:cs typeface="Calibri"/>
              </a:rPr>
              <a:t> </a:t>
            </a:r>
            <a:r>
              <a:rPr lang="en-US" sz="2000" dirty="0" err="1">
                <a:latin typeface="Calibri"/>
                <a:cs typeface="Calibri"/>
              </a:rPr>
              <a:t>gian</a:t>
            </a:r>
            <a:r>
              <a:rPr lang="en-US" sz="2000" dirty="0">
                <a:latin typeface="Calibri"/>
                <a:cs typeface="Calibri"/>
              </a:rPr>
              <a:t> </a:t>
            </a:r>
            <a:r>
              <a:rPr lang="en-US" sz="2000" dirty="0" err="1">
                <a:latin typeface="Calibri"/>
                <a:cs typeface="Calibri"/>
              </a:rPr>
              <a:t>trả</a:t>
            </a:r>
            <a:r>
              <a:rPr lang="en-US" sz="2000" dirty="0">
                <a:latin typeface="Calibri"/>
                <a:cs typeface="Calibri"/>
              </a:rPr>
              <a:t> </a:t>
            </a:r>
            <a:r>
              <a:rPr lang="en-US" sz="2000" dirty="0" err="1">
                <a:latin typeface="Calibri"/>
                <a:cs typeface="Calibri"/>
              </a:rPr>
              <a:t>lời</a:t>
            </a:r>
            <a:endParaRPr lang="en-US" sz="2000" dirty="0">
              <a:latin typeface="Calibri"/>
              <a:cs typeface="Calibri"/>
            </a:endParaRPr>
          </a:p>
          <a:p>
            <a:pPr algn="l" eaLnBrk="0" hangingPunct="0">
              <a:buFont typeface="Wingdings" charset="0"/>
              <a:buChar char="Ø"/>
            </a:pPr>
            <a:r>
              <a:rPr lang="en-US" sz="2000" dirty="0" err="1">
                <a:latin typeface="Calibri"/>
                <a:cs typeface="Calibri"/>
              </a:rPr>
              <a:t>Nhu</a:t>
            </a:r>
            <a:r>
              <a:rPr lang="en-US" sz="2000" dirty="0">
                <a:latin typeface="Calibri"/>
                <a:cs typeface="Calibri"/>
              </a:rPr>
              <a:t> </a:t>
            </a:r>
            <a:r>
              <a:rPr lang="en-US" sz="2000" dirty="0" err="1">
                <a:latin typeface="Calibri"/>
                <a:cs typeface="Calibri"/>
              </a:rPr>
              <a:t>cầu</a:t>
            </a:r>
            <a:r>
              <a:rPr lang="en-US" sz="2000" dirty="0">
                <a:latin typeface="Calibri"/>
                <a:cs typeface="Calibri"/>
              </a:rPr>
              <a:t> </a:t>
            </a:r>
            <a:r>
              <a:rPr lang="en-US" sz="2000" dirty="0" err="1">
                <a:latin typeface="Calibri"/>
                <a:cs typeface="Calibri"/>
              </a:rPr>
              <a:t>về</a:t>
            </a:r>
            <a:r>
              <a:rPr lang="en-US" sz="2000" dirty="0">
                <a:latin typeface="Calibri"/>
                <a:cs typeface="Calibri"/>
              </a:rPr>
              <a:t> an </a:t>
            </a:r>
            <a:r>
              <a:rPr lang="en-US" sz="2000" dirty="0" err="1">
                <a:latin typeface="Calibri"/>
                <a:cs typeface="Calibri"/>
              </a:rPr>
              <a:t>toàn</a:t>
            </a:r>
            <a:r>
              <a:rPr lang="en-US" sz="2000" dirty="0">
                <a:latin typeface="Calibri"/>
                <a:cs typeface="Calibri"/>
              </a:rPr>
              <a:t> </a:t>
            </a:r>
            <a:r>
              <a:rPr lang="en-US" sz="2000" dirty="0" err="1">
                <a:latin typeface="Calibri"/>
                <a:cs typeface="Calibri"/>
              </a:rPr>
              <a:t>dữ</a:t>
            </a:r>
            <a:r>
              <a:rPr lang="en-US" sz="2000" dirty="0">
                <a:latin typeface="Calibri"/>
                <a:cs typeface="Calibri"/>
              </a:rPr>
              <a:t> </a:t>
            </a:r>
            <a:r>
              <a:rPr lang="en-US" sz="2000" dirty="0" err="1">
                <a:latin typeface="Calibri"/>
                <a:cs typeface="Calibri"/>
              </a:rPr>
              <a:t>liệu</a:t>
            </a:r>
            <a:endParaRPr lang="en-US" sz="2000" dirty="0">
              <a:latin typeface="Calibri"/>
              <a:cs typeface="Calibri"/>
            </a:endParaRPr>
          </a:p>
          <a:p>
            <a:pPr algn="l" eaLnBrk="0" hangingPunct="0">
              <a:buFont typeface="Wingdings" charset="0"/>
              <a:buChar char="Ø"/>
            </a:pPr>
            <a:r>
              <a:rPr lang="en-US" sz="2000" dirty="0" err="1">
                <a:latin typeface="Calibri"/>
                <a:cs typeface="Calibri"/>
              </a:rPr>
              <a:t>Nhu</a:t>
            </a:r>
            <a:r>
              <a:rPr lang="en-US" sz="2000" dirty="0">
                <a:latin typeface="Calibri"/>
                <a:cs typeface="Calibri"/>
              </a:rPr>
              <a:t> </a:t>
            </a:r>
            <a:r>
              <a:rPr lang="en-US" sz="2000" dirty="0" err="1">
                <a:latin typeface="Calibri"/>
                <a:cs typeface="Calibri"/>
              </a:rPr>
              <a:t>cầu</a:t>
            </a:r>
            <a:r>
              <a:rPr lang="en-US" sz="2000" dirty="0">
                <a:latin typeface="Calibri"/>
                <a:cs typeface="Calibri"/>
              </a:rPr>
              <a:t> </a:t>
            </a:r>
            <a:r>
              <a:rPr lang="en-US" sz="2000" dirty="0" err="1">
                <a:latin typeface="Calibri"/>
                <a:cs typeface="Calibri"/>
              </a:rPr>
              <a:t>về</a:t>
            </a:r>
            <a:r>
              <a:rPr lang="en-US" sz="2000" dirty="0">
                <a:latin typeface="Calibri"/>
                <a:cs typeface="Calibri"/>
              </a:rPr>
              <a:t> backup/</a:t>
            </a:r>
            <a:r>
              <a:rPr lang="en-US" sz="2000" dirty="0" err="1">
                <a:latin typeface="Calibri"/>
                <a:cs typeface="Calibri"/>
              </a:rPr>
              <a:t>resotore</a:t>
            </a:r>
            <a:endParaRPr lang="en-US" sz="2000" dirty="0">
              <a:latin typeface="Calibri"/>
              <a:cs typeface="Calibri"/>
            </a:endParaRPr>
          </a:p>
          <a:p>
            <a:pPr algn="l" eaLnBrk="0" hangingPunct="0">
              <a:buFont typeface="Wingdings" charset="0"/>
              <a:buChar char="Ø"/>
            </a:pPr>
            <a:r>
              <a:rPr lang="en-US" sz="2000" dirty="0" err="1">
                <a:latin typeface="Calibri"/>
                <a:cs typeface="Calibri"/>
              </a:rPr>
              <a:t>Hệ</a:t>
            </a:r>
            <a:r>
              <a:rPr lang="en-US" sz="2000" dirty="0">
                <a:latin typeface="Calibri"/>
                <a:cs typeface="Calibri"/>
              </a:rPr>
              <a:t> </a:t>
            </a:r>
            <a:r>
              <a:rPr lang="en-US" sz="2000" dirty="0" err="1">
                <a:latin typeface="Calibri"/>
                <a:cs typeface="Calibri"/>
              </a:rPr>
              <a:t>quản</a:t>
            </a:r>
            <a:r>
              <a:rPr lang="en-US" sz="2000" dirty="0">
                <a:latin typeface="Calibri"/>
                <a:cs typeface="Calibri"/>
              </a:rPr>
              <a:t> </a:t>
            </a:r>
            <a:r>
              <a:rPr lang="en-US" sz="2000" dirty="0" err="1">
                <a:latin typeface="Calibri"/>
                <a:cs typeface="Calibri"/>
              </a:rPr>
              <a:t>trị</a:t>
            </a:r>
            <a:r>
              <a:rPr lang="en-US" sz="2000" dirty="0">
                <a:latin typeface="Calibri"/>
                <a:cs typeface="Calibri"/>
              </a:rPr>
              <a:t> CSDL </a:t>
            </a:r>
            <a:r>
              <a:rPr lang="en-US" sz="2000" dirty="0" err="1">
                <a:latin typeface="Calibri"/>
                <a:cs typeface="Calibri"/>
              </a:rPr>
              <a:t>sử</a:t>
            </a:r>
            <a:r>
              <a:rPr lang="en-US" sz="2000" dirty="0">
                <a:latin typeface="Calibri"/>
                <a:cs typeface="Calibri"/>
              </a:rPr>
              <a:t> </a:t>
            </a:r>
            <a:r>
              <a:rPr lang="en-US" sz="2000" dirty="0" err="1">
                <a:latin typeface="Calibri"/>
                <a:cs typeface="Calibri"/>
              </a:rPr>
              <a:t>dụng</a:t>
            </a:r>
            <a:endParaRPr lang="en-US" sz="2000" dirty="0">
              <a:latin typeface="Calibri"/>
              <a:cs typeface="Calibri"/>
            </a:endParaRPr>
          </a:p>
        </p:txBody>
      </p:sp>
      <p:sp>
        <p:nvSpPr>
          <p:cNvPr id="72709" name="Rectangle 5"/>
          <p:cNvSpPr>
            <a:spLocks noChangeArrowheads="1"/>
          </p:cNvSpPr>
          <p:nvPr/>
        </p:nvSpPr>
        <p:spPr bwMode="auto">
          <a:xfrm>
            <a:off x="5105400" y="2438400"/>
            <a:ext cx="3429000" cy="2588770"/>
          </a:xfrm>
          <a:prstGeom prst="rect">
            <a:avLst/>
          </a:prstGeom>
          <a:solidFill>
            <a:schemeClr val="accent5">
              <a:lumMod val="40000"/>
              <a:lumOff val="60000"/>
            </a:schemeClr>
          </a:solidFill>
          <a:ln w="9525">
            <a:solidFill>
              <a:schemeClr val="tx1"/>
            </a:solidFill>
            <a:miter lim="800000"/>
            <a:headEnd/>
            <a:tailEnd/>
          </a:ln>
          <a:effectLst>
            <a:outerShdw blurRad="63500" dist="38099" dir="2700000" algn="ctr" rotWithShape="0">
              <a:schemeClr val="bg2">
                <a:alpha val="74998"/>
              </a:schemeClr>
            </a:outerShdw>
          </a:effectLst>
        </p:spPr>
        <p:txBody>
          <a:bodyPr/>
          <a:lstStyle/>
          <a:p>
            <a:pPr algn="l" eaLnBrk="0" hangingPunct="0">
              <a:buFont typeface="Wingdings" charset="0"/>
              <a:buChar char="Ø"/>
            </a:pPr>
            <a:r>
              <a:rPr lang="en-US" sz="2000">
                <a:latin typeface="Calibri"/>
                <a:cs typeface="Calibri"/>
              </a:rPr>
              <a:t>Kiểu dữ liệu thuộc tính</a:t>
            </a:r>
          </a:p>
          <a:p>
            <a:pPr algn="l" eaLnBrk="0" hangingPunct="0">
              <a:buFont typeface="Wingdings" charset="0"/>
              <a:buChar char="Ø"/>
            </a:pPr>
            <a:r>
              <a:rPr lang="en-US" sz="2000">
                <a:latin typeface="Calibri"/>
                <a:cs typeface="Calibri"/>
              </a:rPr>
              <a:t>Mô tả mẫu tin vật lý</a:t>
            </a:r>
          </a:p>
          <a:p>
            <a:pPr algn="l" eaLnBrk="0" hangingPunct="0">
              <a:buFont typeface="Wingdings" charset="0"/>
              <a:buChar char="Ø"/>
            </a:pPr>
            <a:r>
              <a:rPr lang="en-US" sz="2000">
                <a:latin typeface="Calibri"/>
                <a:cs typeface="Calibri"/>
              </a:rPr>
              <a:t>Tổ chức file</a:t>
            </a:r>
          </a:p>
          <a:p>
            <a:pPr algn="l" eaLnBrk="0" hangingPunct="0">
              <a:buFont typeface="Wingdings" charset="0"/>
              <a:buChar char="Ø"/>
            </a:pPr>
            <a:r>
              <a:rPr lang="en-US" sz="2000">
                <a:latin typeface="Calibri"/>
                <a:cs typeface="Calibri"/>
              </a:rPr>
              <a:t>Kiến trúc chỉ mục và CSDL</a:t>
            </a:r>
          </a:p>
          <a:p>
            <a:pPr algn="l" eaLnBrk="0" hangingPunct="0">
              <a:buFont typeface="Wingdings" charset="0"/>
              <a:buChar char="Ø"/>
            </a:pPr>
            <a:r>
              <a:rPr lang="en-US" sz="2000">
                <a:latin typeface="Calibri"/>
                <a:cs typeface="Calibri"/>
              </a:rPr>
              <a:t>Tối ưu hóa truy vấn</a:t>
            </a:r>
          </a:p>
        </p:txBody>
      </p:sp>
      <p:sp>
        <p:nvSpPr>
          <p:cNvPr id="72710" name="AutoShape 6"/>
          <p:cNvSpPr>
            <a:spLocks noChangeArrowheads="1"/>
          </p:cNvSpPr>
          <p:nvPr/>
        </p:nvSpPr>
        <p:spPr bwMode="auto">
          <a:xfrm>
            <a:off x="4495800" y="3352800"/>
            <a:ext cx="457200" cy="457200"/>
          </a:xfrm>
          <a:prstGeom prst="rightArrow">
            <a:avLst>
              <a:gd name="adj1" fmla="val 50000"/>
              <a:gd name="adj2" fmla="val 25000"/>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62</a:t>
            </a:fld>
            <a:endParaRPr lang="en-US"/>
          </a:p>
        </p:txBody>
      </p:sp>
    </p:spTree>
    <p:extLst>
      <p:ext uri="{BB962C8B-B14F-4D97-AF65-F5344CB8AC3E}">
        <p14:creationId xmlns:p14="http://schemas.microsoft.com/office/powerpoint/2010/main" val="230555335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lstStyle/>
          <a:p>
            <a:r>
              <a:rPr lang="en-US"/>
              <a:t>Thiết kế dữ liệu vật lý</a:t>
            </a:r>
          </a:p>
        </p:txBody>
      </p:sp>
      <p:sp>
        <p:nvSpPr>
          <p:cNvPr id="74757" name="Rectangle 5"/>
          <p:cNvSpPr>
            <a:spLocks noGrp="1" noChangeArrowheads="1"/>
          </p:cNvSpPr>
          <p:nvPr>
            <p:ph type="body" idx="1"/>
          </p:nvPr>
        </p:nvSpPr>
        <p:spPr/>
        <p:txBody>
          <a:bodyPr/>
          <a:lstStyle/>
          <a:p>
            <a:r>
              <a:rPr lang="en-US"/>
              <a:t>Thiết kế field</a:t>
            </a:r>
          </a:p>
          <a:p>
            <a:r>
              <a:rPr lang="en-US"/>
              <a:t>Phân chia dữ liệu (partition)</a:t>
            </a:r>
          </a:p>
          <a:p>
            <a:r>
              <a:rPr lang="en-US"/>
              <a:t>Gộp dữ liệu (demormalization)</a:t>
            </a:r>
          </a:p>
          <a:p>
            <a:r>
              <a:rPr lang="en-US"/>
              <a:t>Thiết kế file dữ liệu vật lý</a:t>
            </a:r>
          </a:p>
          <a:p>
            <a:r>
              <a:rPr lang="en-US"/>
              <a:t>Tổ chức file chỉ mục</a:t>
            </a:r>
          </a:p>
          <a:p>
            <a:r>
              <a:rPr lang="en-US"/>
              <a:t>Clustering file</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63</a:t>
            </a:fld>
            <a:endParaRPr lang="en-US"/>
          </a:p>
        </p:txBody>
      </p:sp>
    </p:spTree>
    <p:extLst>
      <p:ext uri="{BB962C8B-B14F-4D97-AF65-F5344CB8AC3E}">
        <p14:creationId xmlns:p14="http://schemas.microsoft.com/office/powerpoint/2010/main" val="30613873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US"/>
              <a:t>Thiết kế dữ liệu vật lý</a:t>
            </a:r>
          </a:p>
        </p:txBody>
      </p:sp>
      <p:sp>
        <p:nvSpPr>
          <p:cNvPr id="76805" name="Rectangle 5"/>
          <p:cNvSpPr>
            <a:spLocks noGrp="1" noChangeArrowheads="1"/>
          </p:cNvSpPr>
          <p:nvPr>
            <p:ph type="body" idx="1"/>
          </p:nvPr>
        </p:nvSpPr>
        <p:spPr/>
        <p:txBody>
          <a:bodyPr/>
          <a:lstStyle/>
          <a:p>
            <a:r>
              <a:rPr lang="en-US"/>
              <a:t>Thiết kế field: đơn vị dữ liệu nhỏ nhất</a:t>
            </a:r>
          </a:p>
          <a:p>
            <a:r>
              <a:rPr lang="en-US"/>
              <a:t>Thiết kế field bao gồm:</a:t>
            </a:r>
          </a:p>
          <a:p>
            <a:pPr lvl="1"/>
            <a:r>
              <a:rPr lang="en-US"/>
              <a:t>Chọn kiểu dữ liệu: phải thỏa các tiêu chuẩn sau:</a:t>
            </a:r>
          </a:p>
          <a:p>
            <a:pPr lvl="2"/>
            <a:r>
              <a:rPr lang="en-US"/>
              <a:t>Tối thiểu không gian lưu trữ</a:t>
            </a:r>
          </a:p>
          <a:p>
            <a:pPr lvl="2"/>
            <a:r>
              <a:rPr lang="en-US"/>
              <a:t>Hiển thị tất cả tình huống giá trị</a:t>
            </a:r>
          </a:p>
          <a:p>
            <a:pPr lvl="2"/>
            <a:r>
              <a:rPr lang="en-US"/>
              <a:t>Cải tiến việc toàn vẹn dữ liệu</a:t>
            </a:r>
          </a:p>
          <a:p>
            <a:pPr lvl="2"/>
            <a:r>
              <a:rPr lang="en-US"/>
              <a:t>Hỗ trợ cho tất cả thao tác dữ liệu</a:t>
            </a:r>
          </a:p>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64</a:t>
            </a:fld>
            <a:endParaRPr lang="en-US"/>
          </a:p>
        </p:txBody>
      </p:sp>
    </p:spTree>
    <p:extLst>
      <p:ext uri="{BB962C8B-B14F-4D97-AF65-F5344CB8AC3E}">
        <p14:creationId xmlns:p14="http://schemas.microsoft.com/office/powerpoint/2010/main" val="12171979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2" name="Rectangle 18"/>
          <p:cNvSpPr>
            <a:spLocks noGrp="1" noChangeArrowheads="1"/>
          </p:cNvSpPr>
          <p:nvPr>
            <p:ph type="title"/>
          </p:nvPr>
        </p:nvSpPr>
        <p:spPr/>
        <p:txBody>
          <a:bodyPr/>
          <a:lstStyle/>
          <a:p>
            <a:r>
              <a:rPr lang="en-US"/>
              <a:t>Thiết kế dữ liệu vật lý</a:t>
            </a:r>
          </a:p>
        </p:txBody>
      </p:sp>
      <p:sp>
        <p:nvSpPr>
          <p:cNvPr id="77843" name="Rectangle 19"/>
          <p:cNvSpPr>
            <a:spLocks noGrp="1" noChangeArrowheads="1"/>
          </p:cNvSpPr>
          <p:nvPr>
            <p:ph type="body" idx="1"/>
          </p:nvPr>
        </p:nvSpPr>
        <p:spPr/>
        <p:txBody>
          <a:bodyPr/>
          <a:lstStyle/>
          <a:p>
            <a:r>
              <a:rPr lang="en-US"/>
              <a:t>Thiết kế field – Chọn lựa khoá chính:</a:t>
            </a:r>
          </a:p>
          <a:p>
            <a:pPr lvl="1"/>
            <a:r>
              <a:rPr lang="en-US"/>
              <a:t>Việc chọn lựa khóa chính trong mô hình luận lý đôi khi không thuận tiện trong cập nhật</a:t>
            </a:r>
          </a:p>
          <a:p>
            <a:pPr marL="631825" lvl="2" indent="0">
              <a:buNone/>
            </a:pPr>
            <a:r>
              <a:rPr lang="en-US">
                <a:sym typeface="Wingdings"/>
              </a:rPr>
              <a:t> </a:t>
            </a:r>
            <a:r>
              <a:rPr lang="en-US" b="1" i="1" u="sng">
                <a:solidFill>
                  <a:srgbClr val="FF6600"/>
                </a:solidFill>
                <a:sym typeface="Wingdings"/>
              </a:rPr>
              <a:t>Giải pháp: </a:t>
            </a:r>
            <a:r>
              <a:rPr lang="en-US"/>
              <a:t>Thêm một thuộc tính khóa không có ý nghĩa thực tế (nonintelligent key) </a:t>
            </a:r>
            <a:r>
              <a:rPr lang="en-US">
                <a:sym typeface="Wingdings" charset="0"/>
              </a:rPr>
              <a:t> hỗ trợ cho các phép toán cập nhật tốt hơn thuộc tính khóa trước đó </a:t>
            </a:r>
          </a:p>
          <a:p>
            <a:pPr lvl="1"/>
            <a:r>
              <a:rPr lang="en-US">
                <a:sym typeface="Wingdings" charset="0"/>
              </a:rPr>
              <a:t>Ví dụ:</a:t>
            </a:r>
            <a:endParaRPr lang="en-US"/>
          </a:p>
          <a:p>
            <a:endParaRPr lang="en-US"/>
          </a:p>
        </p:txBody>
      </p:sp>
      <p:sp>
        <p:nvSpPr>
          <p:cNvPr id="77828" name="Text Box 4"/>
          <p:cNvSpPr txBox="1">
            <a:spLocks noChangeArrowheads="1"/>
          </p:cNvSpPr>
          <p:nvPr/>
        </p:nvSpPr>
        <p:spPr bwMode="auto">
          <a:xfrm>
            <a:off x="1524000" y="5070674"/>
            <a:ext cx="582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SẢN_PHẨM</a:t>
            </a:r>
            <a:r>
              <a:rPr lang="en-US" sz="1800"/>
              <a:t> (</a:t>
            </a:r>
            <a:r>
              <a:rPr lang="en-US" sz="1800" u="sng"/>
              <a:t>MÃ_SP</a:t>
            </a:r>
            <a:r>
              <a:rPr lang="en-US" sz="1800"/>
              <a:t>, TÊN_SP, LOAI_SP, QUYCÁCH)</a:t>
            </a:r>
          </a:p>
        </p:txBody>
      </p:sp>
      <p:sp>
        <p:nvSpPr>
          <p:cNvPr id="77829" name="Text Box 5"/>
          <p:cNvSpPr txBox="1">
            <a:spLocks noChangeArrowheads="1"/>
          </p:cNvSpPr>
          <p:nvPr/>
        </p:nvSpPr>
        <p:spPr bwMode="auto">
          <a:xfrm>
            <a:off x="1524000" y="5756474"/>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M123</a:t>
            </a:r>
          </a:p>
          <a:p>
            <a:pPr algn="l" eaLnBrk="0" hangingPunct="0"/>
            <a:r>
              <a:rPr lang="en-US" sz="1800"/>
              <a:t>M234</a:t>
            </a:r>
          </a:p>
        </p:txBody>
      </p:sp>
      <p:sp>
        <p:nvSpPr>
          <p:cNvPr id="77830" name="Line 6"/>
          <p:cNvSpPr>
            <a:spLocks noChangeShapeType="1"/>
          </p:cNvSpPr>
          <p:nvPr/>
        </p:nvSpPr>
        <p:spPr bwMode="auto">
          <a:xfrm flipH="1">
            <a:off x="2209800" y="5451674"/>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831" name="Text Box 7"/>
          <p:cNvSpPr txBox="1">
            <a:spLocks noChangeArrowheads="1"/>
          </p:cNvSpPr>
          <p:nvPr/>
        </p:nvSpPr>
        <p:spPr bwMode="auto">
          <a:xfrm>
            <a:off x="533400" y="5375474"/>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t>Modern </a:t>
            </a:r>
          </a:p>
        </p:txBody>
      </p:sp>
      <p:sp>
        <p:nvSpPr>
          <p:cNvPr id="77832" name="Line 8"/>
          <p:cNvSpPr>
            <a:spLocks noChangeShapeType="1"/>
          </p:cNvSpPr>
          <p:nvPr/>
        </p:nvSpPr>
        <p:spPr bwMode="auto">
          <a:xfrm>
            <a:off x="1066800" y="5680274"/>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833" name="Oval 9"/>
          <p:cNvSpPr>
            <a:spLocks noChangeArrowheads="1"/>
          </p:cNvSpPr>
          <p:nvPr/>
        </p:nvSpPr>
        <p:spPr bwMode="auto">
          <a:xfrm>
            <a:off x="1549400" y="5756474"/>
            <a:ext cx="3048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836" name="Text Box 12"/>
          <p:cNvSpPr txBox="1">
            <a:spLocks noChangeArrowheads="1"/>
          </p:cNvSpPr>
          <p:nvPr/>
        </p:nvSpPr>
        <p:spPr bwMode="auto">
          <a:xfrm>
            <a:off x="6858000" y="4384874"/>
            <a:ext cx="158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Intelligent key</a:t>
            </a:r>
          </a:p>
        </p:txBody>
      </p:sp>
      <p:sp>
        <p:nvSpPr>
          <p:cNvPr id="77837" name="Line 13"/>
          <p:cNvSpPr>
            <a:spLocks noChangeShapeType="1"/>
          </p:cNvSpPr>
          <p:nvPr/>
        </p:nvSpPr>
        <p:spPr bwMode="auto">
          <a:xfrm flipH="1">
            <a:off x="3733800" y="4613474"/>
            <a:ext cx="3048000" cy="4572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834" name="Text Box 10"/>
          <p:cNvSpPr txBox="1">
            <a:spLocks noChangeArrowheads="1"/>
          </p:cNvSpPr>
          <p:nvPr/>
        </p:nvSpPr>
        <p:spPr bwMode="auto">
          <a:xfrm>
            <a:off x="1390650" y="6442274"/>
            <a:ext cx="661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SẢN_PHẨM</a:t>
            </a:r>
            <a:r>
              <a:rPr lang="en-US" sz="1800"/>
              <a:t> (</a:t>
            </a:r>
            <a:r>
              <a:rPr lang="en-US" sz="1800" u="sng"/>
              <a:t>SP_ID</a:t>
            </a:r>
            <a:r>
              <a:rPr lang="en-US" sz="1800"/>
              <a:t>, MÃ_SP, TÊN_SP, LOAI_SP, QUYCÁCH)</a:t>
            </a:r>
          </a:p>
        </p:txBody>
      </p:sp>
      <p:sp>
        <p:nvSpPr>
          <p:cNvPr id="77835" name="AutoShape 11"/>
          <p:cNvSpPr>
            <a:spLocks noChangeArrowheads="1"/>
          </p:cNvSpPr>
          <p:nvPr/>
        </p:nvSpPr>
        <p:spPr bwMode="auto">
          <a:xfrm>
            <a:off x="4114800" y="5527874"/>
            <a:ext cx="304800" cy="609600"/>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838" name="Text Box 14"/>
          <p:cNvSpPr txBox="1">
            <a:spLocks noChangeArrowheads="1"/>
          </p:cNvSpPr>
          <p:nvPr/>
        </p:nvSpPr>
        <p:spPr bwMode="auto">
          <a:xfrm>
            <a:off x="5867400" y="5908874"/>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Nonintelligent key</a:t>
            </a:r>
          </a:p>
        </p:txBody>
      </p:sp>
      <p:sp>
        <p:nvSpPr>
          <p:cNvPr id="77839" name="Line 15"/>
          <p:cNvSpPr>
            <a:spLocks noChangeShapeType="1"/>
          </p:cNvSpPr>
          <p:nvPr/>
        </p:nvSpPr>
        <p:spPr bwMode="auto">
          <a:xfrm flipH="1">
            <a:off x="3581400" y="6137474"/>
            <a:ext cx="2209800" cy="3048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65</a:t>
            </a:fld>
            <a:endParaRPr lang="en-US"/>
          </a:p>
        </p:txBody>
      </p:sp>
    </p:spTree>
    <p:extLst>
      <p:ext uri="{BB962C8B-B14F-4D97-AF65-F5344CB8AC3E}">
        <p14:creationId xmlns:p14="http://schemas.microsoft.com/office/powerpoint/2010/main" val="89855047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30" name="Rectangle 150"/>
          <p:cNvSpPr>
            <a:spLocks noGrp="1" noChangeArrowheads="1"/>
          </p:cNvSpPr>
          <p:nvPr>
            <p:ph type="title"/>
          </p:nvPr>
        </p:nvSpPr>
        <p:spPr/>
        <p:txBody>
          <a:bodyPr/>
          <a:lstStyle/>
          <a:p>
            <a:r>
              <a:rPr lang="en-US"/>
              <a:t>Thiết kế dữ liệu vật lý</a:t>
            </a:r>
          </a:p>
        </p:txBody>
      </p:sp>
      <p:sp>
        <p:nvSpPr>
          <p:cNvPr id="97431" name="Rectangle 151"/>
          <p:cNvSpPr>
            <a:spLocks noGrp="1" noChangeArrowheads="1"/>
          </p:cNvSpPr>
          <p:nvPr>
            <p:ph type="body" idx="1"/>
          </p:nvPr>
        </p:nvSpPr>
        <p:spPr/>
        <p:txBody>
          <a:bodyPr/>
          <a:lstStyle/>
          <a:p>
            <a:r>
              <a:rPr lang="en-US"/>
              <a:t>Thiết kế field bao gồm:</a:t>
            </a:r>
          </a:p>
          <a:p>
            <a:pPr lvl="1"/>
            <a:r>
              <a:rPr lang="en-US">
                <a:sym typeface="Wingdings" charset="0"/>
              </a:rPr>
              <a:t>Ví dụ:</a:t>
            </a:r>
            <a:endParaRPr lang="en-US"/>
          </a:p>
          <a:p>
            <a:endParaRPr lang="en-US"/>
          </a:p>
        </p:txBody>
      </p:sp>
      <p:graphicFrame>
        <p:nvGraphicFramePr>
          <p:cNvPr id="97369" name="Group 89"/>
          <p:cNvGraphicFramePr>
            <a:graphicFrameLocks noGrp="1"/>
          </p:cNvGraphicFramePr>
          <p:nvPr>
            <p:extLst>
              <p:ext uri="{D42A27DB-BD31-4B8C-83A1-F6EECF244321}">
                <p14:modId xmlns:p14="http://schemas.microsoft.com/office/powerpoint/2010/main" val="622140270"/>
              </p:ext>
            </p:extLst>
          </p:nvPr>
        </p:nvGraphicFramePr>
        <p:xfrm>
          <a:off x="793534" y="2964912"/>
          <a:ext cx="4861243" cy="1735138"/>
        </p:xfrm>
        <a:graphic>
          <a:graphicData uri="http://schemas.openxmlformats.org/drawingml/2006/table">
            <a:tbl>
              <a:tblPr/>
              <a:tblGrid>
                <a:gridCol w="746443"/>
                <a:gridCol w="838200"/>
                <a:gridCol w="1295400"/>
                <a:gridCol w="990600"/>
                <a:gridCol w="990600"/>
              </a:tblGrid>
              <a:tr h="515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SP_ID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Mã_SP</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Tên_SP</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Loại_SP</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Quycách</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M123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4620F"/>
                          </a:solidFill>
                          <a:effectLst/>
                          <a:latin typeface="Arial" charset="0"/>
                          <a:ea typeface="ＭＳ Ｐゴシック" charset="0"/>
                        </a:rPr>
                        <a:t>Sản</a:t>
                      </a:r>
                      <a:r>
                        <a:rPr kumimoji="0" lang="en-US" sz="1400" b="0" i="0" u="none" strike="noStrike" cap="none" normalizeH="0" baseline="0" dirty="0">
                          <a:ln>
                            <a:noFill/>
                          </a:ln>
                          <a:solidFill>
                            <a:srgbClr val="04620F"/>
                          </a:solidFill>
                          <a:effectLst/>
                          <a:latin typeface="Arial" charset="0"/>
                          <a:ea typeface="ＭＳ Ｐゴシック" charset="0"/>
                        </a:rPr>
                        <a:t> </a:t>
                      </a:r>
                      <a:r>
                        <a:rPr kumimoji="0" lang="en-US" sz="1400" b="0" i="0" u="none" strike="noStrike" cap="none" normalizeH="0" baseline="0" dirty="0" err="1">
                          <a:ln>
                            <a:noFill/>
                          </a:ln>
                          <a:solidFill>
                            <a:srgbClr val="04620F"/>
                          </a:solidFill>
                          <a:effectLst/>
                          <a:latin typeface="Arial" charset="0"/>
                          <a:ea typeface="ＭＳ Ｐゴシック" charset="0"/>
                        </a:rPr>
                        <a:t>phẩm</a:t>
                      </a:r>
                      <a:r>
                        <a:rPr kumimoji="0" lang="en-US" sz="1400" b="0" i="0" u="none" strike="noStrike" cap="none" normalizeH="0" baseline="0" dirty="0">
                          <a:ln>
                            <a:noFill/>
                          </a:ln>
                          <a:solidFill>
                            <a:srgbClr val="04620F"/>
                          </a:solidFill>
                          <a:effectLst/>
                          <a:latin typeface="Arial" charset="0"/>
                          <a:ea typeface="ＭＳ Ｐゴシック" charset="0"/>
                        </a:rPr>
                        <a: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12x4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M234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Sản phẩm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15x3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S012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Sản phẩm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12x2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L121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Sản phẩm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18x6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7423" name="Group 143"/>
          <p:cNvGraphicFramePr>
            <a:graphicFrameLocks noGrp="1"/>
          </p:cNvGraphicFramePr>
          <p:nvPr>
            <p:extLst>
              <p:ext uri="{D42A27DB-BD31-4B8C-83A1-F6EECF244321}">
                <p14:modId xmlns:p14="http://schemas.microsoft.com/office/powerpoint/2010/main" val="404432200"/>
              </p:ext>
            </p:extLst>
          </p:nvPr>
        </p:nvGraphicFramePr>
        <p:xfrm>
          <a:off x="516221" y="4993965"/>
          <a:ext cx="5947093" cy="1735138"/>
        </p:xfrm>
        <a:graphic>
          <a:graphicData uri="http://schemas.openxmlformats.org/drawingml/2006/table">
            <a:tbl>
              <a:tblPr/>
              <a:tblGrid>
                <a:gridCol w="765493"/>
                <a:gridCol w="838200"/>
                <a:gridCol w="1295400"/>
                <a:gridCol w="990600"/>
                <a:gridCol w="914400"/>
                <a:gridCol w="1143000"/>
              </a:tblGrid>
              <a:tr h="515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HD_ID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Số_HD</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Ngày_HD</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SP_ID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SLượng</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Đơn</a:t>
                      </a: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 </a:t>
                      </a: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giá</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001/HD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1/1/2004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002/HD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1/1/2004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003/HD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2/1/2004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004/HD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3/1/2004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7424" name="Oval 144"/>
          <p:cNvSpPr>
            <a:spLocks noChangeArrowheads="1"/>
          </p:cNvSpPr>
          <p:nvPr/>
        </p:nvSpPr>
        <p:spPr bwMode="auto">
          <a:xfrm>
            <a:off x="3226764" y="5011427"/>
            <a:ext cx="1066800" cy="1752600"/>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425" name="Oval 145"/>
          <p:cNvSpPr>
            <a:spLocks noChangeArrowheads="1"/>
          </p:cNvSpPr>
          <p:nvPr/>
        </p:nvSpPr>
        <p:spPr bwMode="auto">
          <a:xfrm>
            <a:off x="712164" y="3030227"/>
            <a:ext cx="533400" cy="1752600"/>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426" name="Freeform 146"/>
          <p:cNvSpPr>
            <a:spLocks/>
          </p:cNvSpPr>
          <p:nvPr/>
        </p:nvSpPr>
        <p:spPr bwMode="auto">
          <a:xfrm>
            <a:off x="1093164" y="4706627"/>
            <a:ext cx="2667000" cy="304800"/>
          </a:xfrm>
          <a:custGeom>
            <a:avLst/>
            <a:gdLst>
              <a:gd name="T0" fmla="*/ 1680 w 1680"/>
              <a:gd name="T1" fmla="*/ 192 h 192"/>
              <a:gd name="T2" fmla="*/ 1008 w 1680"/>
              <a:gd name="T3" fmla="*/ 96 h 192"/>
              <a:gd name="T4" fmla="*/ 384 w 1680"/>
              <a:gd name="T5" fmla="*/ 144 h 192"/>
              <a:gd name="T6" fmla="*/ 0 w 1680"/>
              <a:gd name="T7" fmla="*/ 0 h 192"/>
            </a:gdLst>
            <a:ahLst/>
            <a:cxnLst>
              <a:cxn ang="0">
                <a:pos x="T0" y="T1"/>
              </a:cxn>
              <a:cxn ang="0">
                <a:pos x="T2" y="T3"/>
              </a:cxn>
              <a:cxn ang="0">
                <a:pos x="T4" y="T5"/>
              </a:cxn>
              <a:cxn ang="0">
                <a:pos x="T6" y="T7"/>
              </a:cxn>
            </a:cxnLst>
            <a:rect l="0" t="0" r="r" b="b"/>
            <a:pathLst>
              <a:path w="1680" h="192">
                <a:moveTo>
                  <a:pt x="1680" y="192"/>
                </a:moveTo>
                <a:cubicBezTo>
                  <a:pt x="1452" y="148"/>
                  <a:pt x="1224" y="104"/>
                  <a:pt x="1008" y="96"/>
                </a:cubicBezTo>
                <a:cubicBezTo>
                  <a:pt x="792" y="88"/>
                  <a:pt x="552" y="160"/>
                  <a:pt x="384" y="144"/>
                </a:cubicBezTo>
                <a:cubicBezTo>
                  <a:pt x="216" y="128"/>
                  <a:pt x="108" y="64"/>
                  <a:pt x="0" y="0"/>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7427" name="Text Box 147"/>
          <p:cNvSpPr txBox="1">
            <a:spLocks noChangeArrowheads="1"/>
          </p:cNvSpPr>
          <p:nvPr/>
        </p:nvSpPr>
        <p:spPr bwMode="auto">
          <a:xfrm>
            <a:off x="5917334" y="1734826"/>
            <a:ext cx="2895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2000" dirty="0">
                <a:solidFill>
                  <a:srgbClr val="FF0000"/>
                </a:solidFill>
                <a:latin typeface="Times New Roman" charset="0"/>
              </a:rPr>
              <a:t>MÃ_SP </a:t>
            </a:r>
            <a:r>
              <a:rPr lang="en-US" sz="2000" dirty="0" err="1">
                <a:solidFill>
                  <a:srgbClr val="FF0000"/>
                </a:solidFill>
                <a:latin typeface="Times New Roman" charset="0"/>
              </a:rPr>
              <a:t>của</a:t>
            </a:r>
            <a:r>
              <a:rPr lang="en-US" sz="2000" dirty="0">
                <a:solidFill>
                  <a:srgbClr val="FF0000"/>
                </a:solidFill>
                <a:latin typeface="Times New Roman" charset="0"/>
              </a:rPr>
              <a:t> table SANPHAM </a:t>
            </a:r>
            <a:r>
              <a:rPr lang="en-US" sz="2000" dirty="0" err="1">
                <a:solidFill>
                  <a:srgbClr val="FF0000"/>
                </a:solidFill>
                <a:latin typeface="Times New Roman" charset="0"/>
              </a:rPr>
              <a:t>có</a:t>
            </a:r>
            <a:r>
              <a:rPr lang="en-US" sz="2000" dirty="0">
                <a:solidFill>
                  <a:srgbClr val="FF0000"/>
                </a:solidFill>
                <a:latin typeface="Times New Roman" charset="0"/>
              </a:rPr>
              <a:t> </a:t>
            </a:r>
            <a:r>
              <a:rPr lang="en-US" sz="2000" dirty="0" err="1">
                <a:solidFill>
                  <a:srgbClr val="FF0000"/>
                </a:solidFill>
                <a:latin typeface="Times New Roman" charset="0"/>
              </a:rPr>
              <a:t>thể</a:t>
            </a:r>
            <a:r>
              <a:rPr lang="en-US" sz="2000" dirty="0">
                <a:solidFill>
                  <a:srgbClr val="FF0000"/>
                </a:solidFill>
                <a:latin typeface="Times New Roman" charset="0"/>
              </a:rPr>
              <a:t> </a:t>
            </a:r>
            <a:r>
              <a:rPr lang="en-US" sz="2000" dirty="0" err="1">
                <a:solidFill>
                  <a:srgbClr val="FF0000"/>
                </a:solidFill>
                <a:latin typeface="Times New Roman" charset="0"/>
              </a:rPr>
              <a:t>bị</a:t>
            </a:r>
            <a:r>
              <a:rPr lang="en-US" sz="2000" dirty="0">
                <a:solidFill>
                  <a:srgbClr val="FF0000"/>
                </a:solidFill>
                <a:latin typeface="Times New Roman" charset="0"/>
              </a:rPr>
              <a:t> </a:t>
            </a:r>
            <a:r>
              <a:rPr lang="en-US" sz="2000" dirty="0" err="1">
                <a:solidFill>
                  <a:srgbClr val="FF0000"/>
                </a:solidFill>
                <a:latin typeface="Times New Roman" charset="0"/>
              </a:rPr>
              <a:t>thay</a:t>
            </a:r>
            <a:r>
              <a:rPr lang="en-US" sz="2000" dirty="0">
                <a:solidFill>
                  <a:srgbClr val="FF0000"/>
                </a:solidFill>
                <a:latin typeface="Times New Roman" charset="0"/>
              </a:rPr>
              <a:t> </a:t>
            </a:r>
            <a:r>
              <a:rPr lang="en-US" sz="2000" dirty="0" err="1">
                <a:solidFill>
                  <a:srgbClr val="FF0000"/>
                </a:solidFill>
                <a:latin typeface="Times New Roman" charset="0"/>
              </a:rPr>
              <a:t>đổi</a:t>
            </a:r>
            <a:r>
              <a:rPr lang="en-US" sz="2000" dirty="0">
                <a:solidFill>
                  <a:srgbClr val="FF0000"/>
                </a:solidFill>
                <a:latin typeface="Times New Roman" charset="0"/>
              </a:rPr>
              <a:t> </a:t>
            </a:r>
            <a:r>
              <a:rPr lang="en-US" sz="2000" dirty="0" err="1">
                <a:solidFill>
                  <a:srgbClr val="FF0000"/>
                </a:solidFill>
                <a:latin typeface="Times New Roman" charset="0"/>
              </a:rPr>
              <a:t>mà</a:t>
            </a:r>
            <a:r>
              <a:rPr lang="en-US" sz="2000" dirty="0">
                <a:solidFill>
                  <a:srgbClr val="FF0000"/>
                </a:solidFill>
                <a:latin typeface="Times New Roman" charset="0"/>
              </a:rPr>
              <a:t> </a:t>
            </a:r>
            <a:r>
              <a:rPr lang="en-US" sz="2000" dirty="0" err="1">
                <a:solidFill>
                  <a:srgbClr val="FF0000"/>
                </a:solidFill>
                <a:latin typeface="Times New Roman" charset="0"/>
              </a:rPr>
              <a:t>không</a:t>
            </a:r>
            <a:r>
              <a:rPr lang="en-US" sz="2000" dirty="0">
                <a:solidFill>
                  <a:srgbClr val="FF0000"/>
                </a:solidFill>
                <a:latin typeface="Times New Roman" charset="0"/>
              </a:rPr>
              <a:t> </a:t>
            </a:r>
            <a:r>
              <a:rPr lang="en-US" sz="2000" dirty="0" err="1">
                <a:solidFill>
                  <a:srgbClr val="FF0000"/>
                </a:solidFill>
                <a:latin typeface="Times New Roman" charset="0"/>
              </a:rPr>
              <a:t>ảnh</a:t>
            </a:r>
            <a:r>
              <a:rPr lang="en-US" sz="2000" dirty="0">
                <a:solidFill>
                  <a:srgbClr val="FF0000"/>
                </a:solidFill>
                <a:latin typeface="Times New Roman" charset="0"/>
              </a:rPr>
              <a:t> </a:t>
            </a:r>
            <a:r>
              <a:rPr lang="en-US" sz="2000" dirty="0" err="1">
                <a:solidFill>
                  <a:srgbClr val="FF0000"/>
                </a:solidFill>
                <a:latin typeface="Times New Roman" charset="0"/>
              </a:rPr>
              <a:t>hưởng</a:t>
            </a:r>
            <a:r>
              <a:rPr lang="en-US" sz="2000" dirty="0">
                <a:solidFill>
                  <a:srgbClr val="FF0000"/>
                </a:solidFill>
                <a:latin typeface="Times New Roman" charset="0"/>
              </a:rPr>
              <a:t> </a:t>
            </a:r>
            <a:r>
              <a:rPr lang="en-US" sz="2000" dirty="0" err="1">
                <a:solidFill>
                  <a:srgbClr val="FF0000"/>
                </a:solidFill>
                <a:latin typeface="Times New Roman" charset="0"/>
              </a:rPr>
              <a:t>đến</a:t>
            </a:r>
            <a:r>
              <a:rPr lang="en-US" sz="2000" dirty="0">
                <a:solidFill>
                  <a:srgbClr val="FF0000"/>
                </a:solidFill>
                <a:latin typeface="Times New Roman" charset="0"/>
              </a:rPr>
              <a:t> table HÓAĐƠN </a:t>
            </a:r>
            <a:r>
              <a:rPr lang="en-US" sz="2000" dirty="0" err="1">
                <a:solidFill>
                  <a:srgbClr val="FF0000"/>
                </a:solidFill>
                <a:latin typeface="Times New Roman" charset="0"/>
              </a:rPr>
              <a:t>có</a:t>
            </a:r>
            <a:r>
              <a:rPr lang="en-US" sz="2000" dirty="0">
                <a:solidFill>
                  <a:srgbClr val="FF0000"/>
                </a:solidFill>
                <a:latin typeface="Times New Roman" charset="0"/>
              </a:rPr>
              <a:t> </a:t>
            </a:r>
            <a:r>
              <a:rPr lang="en-US" sz="2000" dirty="0" err="1">
                <a:solidFill>
                  <a:srgbClr val="FF0000"/>
                </a:solidFill>
                <a:latin typeface="Times New Roman" charset="0"/>
              </a:rPr>
              <a:t>khóa</a:t>
            </a:r>
            <a:r>
              <a:rPr lang="en-US" sz="2000" dirty="0">
                <a:solidFill>
                  <a:srgbClr val="FF0000"/>
                </a:solidFill>
                <a:latin typeface="Times New Roman" charset="0"/>
              </a:rPr>
              <a:t> </a:t>
            </a:r>
            <a:r>
              <a:rPr lang="en-US" sz="2000" dirty="0" err="1">
                <a:solidFill>
                  <a:srgbClr val="FF0000"/>
                </a:solidFill>
                <a:latin typeface="Times New Roman" charset="0"/>
              </a:rPr>
              <a:t>ngọai</a:t>
            </a:r>
            <a:r>
              <a:rPr lang="en-US" sz="2000" dirty="0">
                <a:solidFill>
                  <a:srgbClr val="FF0000"/>
                </a:solidFill>
                <a:latin typeface="Times New Roman" charset="0"/>
              </a:rPr>
              <a:t> </a:t>
            </a:r>
            <a:r>
              <a:rPr lang="en-US" sz="2000" dirty="0" err="1">
                <a:solidFill>
                  <a:srgbClr val="FF0000"/>
                </a:solidFill>
                <a:latin typeface="Times New Roman" charset="0"/>
              </a:rPr>
              <a:t>tham</a:t>
            </a:r>
            <a:r>
              <a:rPr lang="en-US" sz="2000" dirty="0">
                <a:solidFill>
                  <a:srgbClr val="FF0000"/>
                </a:solidFill>
                <a:latin typeface="Times New Roman" charset="0"/>
              </a:rPr>
              <a:t> </a:t>
            </a:r>
            <a:r>
              <a:rPr lang="en-US" sz="2000" dirty="0" err="1">
                <a:solidFill>
                  <a:srgbClr val="FF0000"/>
                </a:solidFill>
                <a:latin typeface="Times New Roman" charset="0"/>
              </a:rPr>
              <a:t>chiếu</a:t>
            </a:r>
            <a:r>
              <a:rPr lang="en-US" sz="2000" dirty="0">
                <a:solidFill>
                  <a:srgbClr val="FF0000"/>
                </a:solidFill>
                <a:latin typeface="Times New Roman" charset="0"/>
              </a:rPr>
              <a:t> </a:t>
            </a:r>
            <a:r>
              <a:rPr lang="en-US" sz="2000" dirty="0" err="1">
                <a:solidFill>
                  <a:srgbClr val="FF0000"/>
                </a:solidFill>
                <a:latin typeface="Times New Roman" charset="0"/>
              </a:rPr>
              <a:t>đến</a:t>
            </a:r>
            <a:r>
              <a:rPr lang="en-US" sz="2000" dirty="0">
                <a:solidFill>
                  <a:srgbClr val="FF0000"/>
                </a:solidFill>
                <a:latin typeface="Times New Roman" charset="0"/>
              </a:rPr>
              <a:t> SANPHAM</a:t>
            </a:r>
          </a:p>
        </p:txBody>
      </p:sp>
      <p:sp>
        <p:nvSpPr>
          <p:cNvPr id="97428" name="Text Box 148"/>
          <p:cNvSpPr txBox="1">
            <a:spLocks noChangeArrowheads="1"/>
          </p:cNvSpPr>
          <p:nvPr/>
        </p:nvSpPr>
        <p:spPr bwMode="auto">
          <a:xfrm>
            <a:off x="3683964" y="2569852"/>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SANPHAM</a:t>
            </a:r>
          </a:p>
        </p:txBody>
      </p:sp>
      <p:sp>
        <p:nvSpPr>
          <p:cNvPr id="97429" name="Text Box 149"/>
          <p:cNvSpPr txBox="1">
            <a:spLocks noChangeArrowheads="1"/>
          </p:cNvSpPr>
          <p:nvPr/>
        </p:nvSpPr>
        <p:spPr bwMode="auto">
          <a:xfrm>
            <a:off x="5436564" y="4627252"/>
            <a:ext cx="1217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HÓAĐƠN</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66</a:t>
            </a:fld>
            <a:endParaRPr lang="en-US"/>
          </a:p>
        </p:txBody>
      </p:sp>
    </p:spTree>
    <p:extLst>
      <p:ext uri="{BB962C8B-B14F-4D97-AF65-F5344CB8AC3E}">
        <p14:creationId xmlns:p14="http://schemas.microsoft.com/office/powerpoint/2010/main" val="1815364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7424"/>
                                        </p:tgtEl>
                                        <p:attrNameLst>
                                          <p:attrName>style.visibility</p:attrName>
                                        </p:attrNameLst>
                                      </p:cBhvr>
                                      <p:to>
                                        <p:strVal val="visible"/>
                                      </p:to>
                                    </p:set>
                                    <p:animEffect transition="in" filter="strips(downLeft)">
                                      <p:cBhvr>
                                        <p:cTn id="7" dur="500"/>
                                        <p:tgtEl>
                                          <p:spTgt spid="97424"/>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7426"/>
                                        </p:tgtEl>
                                        <p:attrNameLst>
                                          <p:attrName>style.visibility</p:attrName>
                                        </p:attrNameLst>
                                      </p:cBhvr>
                                      <p:to>
                                        <p:strVal val="visible"/>
                                      </p:to>
                                    </p:set>
                                    <p:animEffect transition="in" filter="strips(downLeft)">
                                      <p:cBhvr>
                                        <p:cTn id="10" dur="500"/>
                                        <p:tgtEl>
                                          <p:spTgt spid="9742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7425"/>
                                        </p:tgtEl>
                                        <p:attrNameLst>
                                          <p:attrName>style.visibility</p:attrName>
                                        </p:attrNameLst>
                                      </p:cBhvr>
                                      <p:to>
                                        <p:strVal val="visible"/>
                                      </p:to>
                                    </p:set>
                                    <p:animEffect transition="in" filter="strips(downLeft)">
                                      <p:cBhvr>
                                        <p:cTn id="13" dur="500"/>
                                        <p:tgtEl>
                                          <p:spTgt spid="974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7427"/>
                                        </p:tgtEl>
                                        <p:attrNameLst>
                                          <p:attrName>style.visibility</p:attrName>
                                        </p:attrNameLst>
                                      </p:cBhvr>
                                      <p:to>
                                        <p:strVal val="visible"/>
                                      </p:to>
                                    </p:set>
                                    <p:animEffect transition="in" filter="dissolve">
                                      <p:cBhvr>
                                        <p:cTn id="18" dur="500"/>
                                        <p:tgtEl>
                                          <p:spTgt spid="9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24" grpId="0" animBg="1"/>
      <p:bldP spid="97425" grpId="0" animBg="1"/>
      <p:bldP spid="97426" grpId="0" animBg="1"/>
      <p:bldP spid="974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33" name="Rectangle 29"/>
          <p:cNvSpPr>
            <a:spLocks noGrp="1" noChangeArrowheads="1"/>
          </p:cNvSpPr>
          <p:nvPr>
            <p:ph type="title"/>
          </p:nvPr>
        </p:nvSpPr>
        <p:spPr/>
        <p:txBody>
          <a:bodyPr/>
          <a:lstStyle/>
          <a:p>
            <a:r>
              <a:rPr lang="en-US"/>
              <a:t>Thiết kế dữ liệu vật lý</a:t>
            </a:r>
          </a:p>
        </p:txBody>
      </p:sp>
      <p:sp>
        <p:nvSpPr>
          <p:cNvPr id="98334" name="Rectangle 30"/>
          <p:cNvSpPr>
            <a:spLocks noGrp="1" noChangeArrowheads="1"/>
          </p:cNvSpPr>
          <p:nvPr>
            <p:ph type="body" idx="1"/>
          </p:nvPr>
        </p:nvSpPr>
        <p:spPr/>
        <p:txBody>
          <a:bodyPr/>
          <a:lstStyle/>
          <a:p>
            <a:r>
              <a:rPr lang="en-US" dirty="0" err="1"/>
              <a:t>Thiết</a:t>
            </a:r>
            <a:r>
              <a:rPr lang="en-US" dirty="0"/>
              <a:t> </a:t>
            </a:r>
            <a:r>
              <a:rPr lang="en-US" dirty="0" err="1"/>
              <a:t>kế</a:t>
            </a:r>
            <a:r>
              <a:rPr lang="en-US" dirty="0"/>
              <a:t> field – </a:t>
            </a:r>
            <a:r>
              <a:rPr lang="en-US" dirty="0" err="1"/>
              <a:t>Chọn</a:t>
            </a:r>
            <a:r>
              <a:rPr lang="en-US" dirty="0"/>
              <a:t> </a:t>
            </a:r>
            <a:r>
              <a:rPr lang="en-US" dirty="0" err="1"/>
              <a:t>lựa</a:t>
            </a:r>
            <a:r>
              <a:rPr lang="en-US" dirty="0"/>
              <a:t> </a:t>
            </a:r>
            <a:r>
              <a:rPr lang="en-US" dirty="0" err="1"/>
              <a:t>khoá</a:t>
            </a:r>
            <a:r>
              <a:rPr lang="en-US" dirty="0"/>
              <a:t> </a:t>
            </a:r>
            <a:r>
              <a:rPr lang="en-US" dirty="0" err="1"/>
              <a:t>chính</a:t>
            </a:r>
            <a:r>
              <a:rPr lang="en-US" dirty="0"/>
              <a:t>:</a:t>
            </a:r>
          </a:p>
          <a:p>
            <a:pPr lvl="1"/>
            <a:r>
              <a:rPr lang="en-US" dirty="0" err="1"/>
              <a:t>Khoá</a:t>
            </a:r>
            <a:r>
              <a:rPr lang="en-US" dirty="0"/>
              <a:t> </a:t>
            </a:r>
            <a:r>
              <a:rPr lang="en-US" dirty="0" err="1"/>
              <a:t>chính</a:t>
            </a:r>
            <a:r>
              <a:rPr lang="en-US" dirty="0"/>
              <a:t> </a:t>
            </a:r>
            <a:r>
              <a:rPr lang="en-US" dirty="0" err="1"/>
              <a:t>phức</a:t>
            </a:r>
            <a:r>
              <a:rPr lang="en-US" dirty="0"/>
              <a:t> </a:t>
            </a:r>
            <a:r>
              <a:rPr lang="en-US" dirty="0" err="1"/>
              <a:t>tạp</a:t>
            </a:r>
            <a:r>
              <a:rPr lang="en-US" dirty="0"/>
              <a:t> </a:t>
            </a:r>
            <a:r>
              <a:rPr lang="en-US" dirty="0" err="1"/>
              <a:t>sẽ</a:t>
            </a:r>
            <a:r>
              <a:rPr lang="en-US" dirty="0"/>
              <a:t> </a:t>
            </a:r>
            <a:r>
              <a:rPr lang="en-US" dirty="0" err="1"/>
              <a:t>làm</a:t>
            </a:r>
            <a:r>
              <a:rPr lang="en-US" dirty="0"/>
              <a:t> </a:t>
            </a:r>
            <a:r>
              <a:rPr lang="en-US" dirty="0" err="1"/>
              <a:t>giảm</a:t>
            </a:r>
            <a:r>
              <a:rPr lang="en-US" dirty="0"/>
              <a:t> </a:t>
            </a:r>
            <a:r>
              <a:rPr lang="en-US" dirty="0" err="1"/>
              <a:t>tốc</a:t>
            </a:r>
            <a:r>
              <a:rPr lang="en-US" dirty="0"/>
              <a:t> </a:t>
            </a:r>
            <a:r>
              <a:rPr lang="en-US" dirty="0" err="1"/>
              <a:t>độ</a:t>
            </a:r>
            <a:r>
              <a:rPr lang="en-US" dirty="0"/>
              <a:t> </a:t>
            </a:r>
            <a:r>
              <a:rPr lang="en-US" dirty="0" err="1"/>
              <a:t>truy</a:t>
            </a:r>
            <a:r>
              <a:rPr lang="en-US" dirty="0"/>
              <a:t> </a:t>
            </a:r>
            <a:r>
              <a:rPr lang="en-US" dirty="0" err="1"/>
              <a:t>cập</a:t>
            </a:r>
            <a:r>
              <a:rPr lang="en-US" dirty="0"/>
              <a:t> CSDL </a:t>
            </a:r>
            <a:r>
              <a:rPr lang="en-US" dirty="0" err="1"/>
              <a:t>trong</a:t>
            </a:r>
            <a:r>
              <a:rPr lang="en-US" dirty="0"/>
              <a:t> </a:t>
            </a:r>
            <a:r>
              <a:rPr lang="en-US" dirty="0" err="1"/>
              <a:t>máy</a:t>
            </a:r>
            <a:r>
              <a:rPr lang="en-US" dirty="0"/>
              <a:t> </a:t>
            </a:r>
            <a:r>
              <a:rPr lang="en-US" dirty="0" err="1"/>
              <a:t>tính</a:t>
            </a:r>
            <a:r>
              <a:rPr lang="en-US" dirty="0">
                <a:sym typeface="Wingdings" charset="0"/>
              </a:rPr>
              <a:t> </a:t>
            </a:r>
            <a:r>
              <a:rPr lang="en-US" dirty="0" err="1">
                <a:sym typeface="Wingdings" charset="0"/>
              </a:rPr>
              <a:t>chọn</a:t>
            </a:r>
            <a:r>
              <a:rPr lang="en-US" dirty="0">
                <a:sym typeface="Wingdings" charset="0"/>
              </a:rPr>
              <a:t> </a:t>
            </a:r>
            <a:r>
              <a:rPr lang="en-US" dirty="0" err="1">
                <a:sym typeface="Wingdings" charset="0"/>
              </a:rPr>
              <a:t>lựa</a:t>
            </a:r>
            <a:r>
              <a:rPr lang="en-US" dirty="0">
                <a:sym typeface="Wingdings" charset="0"/>
              </a:rPr>
              <a:t> </a:t>
            </a:r>
            <a:r>
              <a:rPr lang="en-US" dirty="0" err="1">
                <a:sym typeface="Wingdings" charset="0"/>
              </a:rPr>
              <a:t>khoá</a:t>
            </a:r>
            <a:r>
              <a:rPr lang="en-US" dirty="0">
                <a:sym typeface="Wingdings" charset="0"/>
              </a:rPr>
              <a:t> </a:t>
            </a:r>
            <a:r>
              <a:rPr lang="en-US" dirty="0" err="1">
                <a:sym typeface="Wingdings" charset="0"/>
              </a:rPr>
              <a:t>chính</a:t>
            </a:r>
            <a:r>
              <a:rPr lang="en-US" dirty="0">
                <a:sym typeface="Wingdings" charset="0"/>
              </a:rPr>
              <a:t> </a:t>
            </a:r>
            <a:r>
              <a:rPr lang="en-US" dirty="0" err="1">
                <a:sym typeface="Wingdings" charset="0"/>
              </a:rPr>
              <a:t>thay</a:t>
            </a:r>
            <a:r>
              <a:rPr lang="en-US" dirty="0">
                <a:sym typeface="Wingdings" charset="0"/>
              </a:rPr>
              <a:t> </a:t>
            </a:r>
            <a:r>
              <a:rPr lang="en-US" dirty="0" err="1">
                <a:sym typeface="Wingdings" charset="0"/>
              </a:rPr>
              <a:t>thế</a:t>
            </a:r>
            <a:r>
              <a:rPr lang="en-US" dirty="0">
                <a:sym typeface="Wingdings" charset="0"/>
              </a:rPr>
              <a:t> (</a:t>
            </a:r>
            <a:r>
              <a:rPr lang="en-US" dirty="0" err="1">
                <a:sym typeface="Wingdings" charset="0"/>
              </a:rPr>
              <a:t>nonintelligent</a:t>
            </a:r>
            <a:r>
              <a:rPr lang="en-US" dirty="0">
                <a:sym typeface="Wingdings" charset="0"/>
              </a:rPr>
              <a:t> key) </a:t>
            </a:r>
            <a:r>
              <a:rPr lang="en-US" dirty="0" err="1">
                <a:sym typeface="Wingdings" charset="0"/>
              </a:rPr>
              <a:t>đơn</a:t>
            </a:r>
            <a:r>
              <a:rPr lang="en-US" dirty="0">
                <a:sym typeface="Wingdings" charset="0"/>
              </a:rPr>
              <a:t> </a:t>
            </a:r>
            <a:r>
              <a:rPr lang="en-US" dirty="0" err="1">
                <a:sym typeface="Wingdings" charset="0"/>
              </a:rPr>
              <a:t>giản</a:t>
            </a:r>
            <a:r>
              <a:rPr lang="en-US" dirty="0">
                <a:sym typeface="Wingdings" charset="0"/>
              </a:rPr>
              <a:t> </a:t>
            </a:r>
            <a:r>
              <a:rPr lang="en-US" dirty="0" err="1">
                <a:sym typeface="Wingdings" charset="0"/>
              </a:rPr>
              <a:t>và</a:t>
            </a:r>
            <a:r>
              <a:rPr lang="en-US" dirty="0">
                <a:sym typeface="Wingdings" charset="0"/>
              </a:rPr>
              <a:t> </a:t>
            </a:r>
            <a:r>
              <a:rPr lang="en-US" dirty="0" err="1">
                <a:sym typeface="Wingdings" charset="0"/>
              </a:rPr>
              <a:t>hiệu</a:t>
            </a:r>
            <a:r>
              <a:rPr lang="en-US" dirty="0">
                <a:sym typeface="Wingdings" charset="0"/>
              </a:rPr>
              <a:t> </a:t>
            </a:r>
            <a:r>
              <a:rPr lang="en-US" dirty="0" err="1">
                <a:sym typeface="Wingdings" charset="0"/>
              </a:rPr>
              <a:t>quả</a:t>
            </a:r>
            <a:r>
              <a:rPr lang="en-US" dirty="0">
                <a:sym typeface="Wingdings" charset="0"/>
              </a:rPr>
              <a:t> </a:t>
            </a:r>
            <a:r>
              <a:rPr lang="en-US" dirty="0" err="1">
                <a:sym typeface="Wingdings" charset="0"/>
              </a:rPr>
              <a:t>hơn</a:t>
            </a:r>
            <a:r>
              <a:rPr lang="en-US" dirty="0">
                <a:sym typeface="Wingdings" charset="0"/>
              </a:rPr>
              <a:t> </a:t>
            </a:r>
          </a:p>
          <a:p>
            <a:pPr lvl="1"/>
            <a:r>
              <a:rPr lang="en-US" dirty="0" err="1">
                <a:sym typeface="Wingdings" charset="0"/>
              </a:rPr>
              <a:t>Ví</a:t>
            </a:r>
            <a:r>
              <a:rPr lang="en-US" dirty="0">
                <a:sym typeface="Wingdings" charset="0"/>
              </a:rPr>
              <a:t> </a:t>
            </a:r>
            <a:r>
              <a:rPr lang="en-US" dirty="0" err="1">
                <a:sym typeface="Wingdings" charset="0"/>
              </a:rPr>
              <a:t>dụ</a:t>
            </a:r>
            <a:r>
              <a:rPr lang="en-US" dirty="0">
                <a:sym typeface="Wingdings" charset="0"/>
              </a:rPr>
              <a:t>:</a:t>
            </a:r>
            <a:endParaRPr lang="en-US" dirty="0"/>
          </a:p>
          <a:p>
            <a:endParaRPr lang="en-US" dirty="0"/>
          </a:p>
        </p:txBody>
      </p:sp>
      <p:sp>
        <p:nvSpPr>
          <p:cNvPr id="98324" name="Text Box 20"/>
          <p:cNvSpPr txBox="1">
            <a:spLocks noChangeArrowheads="1"/>
          </p:cNvSpPr>
          <p:nvPr/>
        </p:nvSpPr>
        <p:spPr bwMode="auto">
          <a:xfrm>
            <a:off x="457200" y="4433221"/>
            <a:ext cx="83978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800" b="1" dirty="0"/>
              <a:t>ĐĂNG_KÝ</a:t>
            </a:r>
            <a:r>
              <a:rPr lang="en-US" sz="1800" dirty="0"/>
              <a:t>(</a:t>
            </a:r>
            <a:r>
              <a:rPr lang="en-US" sz="1800" u="sng" dirty="0"/>
              <a:t>MÃ_MH, MÃ_LỚP, HỌC_KỲ, NIÊN_HỌC, MÃ_SV</a:t>
            </a:r>
            <a:r>
              <a:rPr lang="en-US" sz="1800" dirty="0"/>
              <a:t>, </a:t>
            </a:r>
            <a:r>
              <a:rPr lang="en-US" sz="1800" dirty="0" err="1"/>
              <a:t>ĐiỂM</a:t>
            </a:r>
            <a:r>
              <a:rPr lang="en-US" sz="1800" dirty="0"/>
              <a:t>)</a:t>
            </a:r>
          </a:p>
          <a:p>
            <a:pPr algn="l" eaLnBrk="0" hangingPunct="0"/>
            <a:endParaRPr lang="en-US" sz="1800" dirty="0"/>
          </a:p>
          <a:p>
            <a:pPr algn="l" eaLnBrk="0" hangingPunct="0"/>
            <a:endParaRPr lang="en-US" sz="1800" dirty="0"/>
          </a:p>
          <a:p>
            <a:pPr algn="l" eaLnBrk="0" hangingPunct="0"/>
            <a:endParaRPr lang="en-US" sz="1800" dirty="0"/>
          </a:p>
          <a:p>
            <a:pPr algn="l" eaLnBrk="0" hangingPunct="0"/>
            <a:r>
              <a:rPr lang="en-US" sz="1800" b="1" dirty="0">
                <a:solidFill>
                  <a:schemeClr val="accent4">
                    <a:lumMod val="50000"/>
                  </a:schemeClr>
                </a:solidFill>
              </a:rPr>
              <a:t>ĐĂNG_KÝ</a:t>
            </a:r>
            <a:r>
              <a:rPr lang="en-US" sz="1800" dirty="0">
                <a:solidFill>
                  <a:schemeClr val="accent4">
                    <a:lumMod val="50000"/>
                  </a:schemeClr>
                </a:solidFill>
              </a:rPr>
              <a:t>(</a:t>
            </a:r>
            <a:r>
              <a:rPr lang="en-US" sz="1800" u="sng" dirty="0"/>
              <a:t>DKY_ID</a:t>
            </a:r>
            <a:r>
              <a:rPr lang="en-US" sz="1800" dirty="0"/>
              <a:t>, MÃ_MH, MÃ_LỚP, HỌC_KỲ, NIÊN_HỌC, MÃ_SV, </a:t>
            </a:r>
            <a:r>
              <a:rPr lang="en-US" sz="1800" dirty="0" err="1"/>
              <a:t>ĐiỂM</a:t>
            </a:r>
            <a:r>
              <a:rPr lang="en-US" sz="1800" dirty="0"/>
              <a:t>)</a:t>
            </a:r>
          </a:p>
          <a:p>
            <a:pPr algn="l" eaLnBrk="0" hangingPunct="0"/>
            <a:endParaRPr lang="en-US" sz="1800" dirty="0"/>
          </a:p>
        </p:txBody>
      </p:sp>
      <p:sp>
        <p:nvSpPr>
          <p:cNvPr id="98325" name="AutoShape 21"/>
          <p:cNvSpPr>
            <a:spLocks noChangeArrowheads="1"/>
          </p:cNvSpPr>
          <p:nvPr/>
        </p:nvSpPr>
        <p:spPr bwMode="auto">
          <a:xfrm>
            <a:off x="4724400" y="4853908"/>
            <a:ext cx="304800" cy="609600"/>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326" name="AutoShape 22"/>
          <p:cNvSpPr>
            <a:spLocks/>
          </p:cNvSpPr>
          <p:nvPr/>
        </p:nvSpPr>
        <p:spPr bwMode="auto">
          <a:xfrm rot="16200000">
            <a:off x="5295900" y="3444208"/>
            <a:ext cx="152400" cy="5105400"/>
          </a:xfrm>
          <a:prstGeom prst="leftBrace">
            <a:avLst>
              <a:gd name="adj1" fmla="val 2791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327" name="Text Box 23"/>
          <p:cNvSpPr txBox="1">
            <a:spLocks noChangeArrowheads="1"/>
          </p:cNvSpPr>
          <p:nvPr/>
        </p:nvSpPr>
        <p:spPr bwMode="auto">
          <a:xfrm>
            <a:off x="2667000" y="6073108"/>
            <a:ext cx="542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Tổ hợp các thuộc tính này được cài đặt là một khoá</a:t>
            </a:r>
          </a:p>
        </p:txBody>
      </p:sp>
      <p:sp>
        <p:nvSpPr>
          <p:cNvPr id="98328" name="Text Box 24"/>
          <p:cNvSpPr txBox="1">
            <a:spLocks noChangeArrowheads="1"/>
          </p:cNvSpPr>
          <p:nvPr/>
        </p:nvSpPr>
        <p:spPr bwMode="auto">
          <a:xfrm>
            <a:off x="873125" y="4930108"/>
            <a:ext cx="3775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Khoá chính mới (nonintelligent key)</a:t>
            </a:r>
          </a:p>
        </p:txBody>
      </p:sp>
      <p:sp>
        <p:nvSpPr>
          <p:cNvPr id="98329" name="Line 25"/>
          <p:cNvSpPr>
            <a:spLocks noChangeShapeType="1"/>
          </p:cNvSpPr>
          <p:nvPr/>
        </p:nvSpPr>
        <p:spPr bwMode="auto">
          <a:xfrm>
            <a:off x="1981200" y="5311108"/>
            <a:ext cx="152400" cy="2286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30" name="Text Box 26"/>
          <p:cNvSpPr txBox="1">
            <a:spLocks noChangeArrowheads="1"/>
          </p:cNvSpPr>
          <p:nvPr/>
        </p:nvSpPr>
        <p:spPr bwMode="auto">
          <a:xfrm>
            <a:off x="3886200" y="3558508"/>
            <a:ext cx="366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Khoá chính luận lý (intelligent key)</a:t>
            </a:r>
          </a:p>
        </p:txBody>
      </p:sp>
      <p:sp>
        <p:nvSpPr>
          <p:cNvPr id="98331" name="Line 27"/>
          <p:cNvSpPr>
            <a:spLocks noChangeShapeType="1"/>
          </p:cNvSpPr>
          <p:nvPr/>
        </p:nvSpPr>
        <p:spPr bwMode="auto">
          <a:xfrm flipH="1">
            <a:off x="4267200" y="3901408"/>
            <a:ext cx="762000" cy="5334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67</a:t>
            </a:fld>
            <a:endParaRPr lang="en-US"/>
          </a:p>
        </p:txBody>
      </p:sp>
    </p:spTree>
    <p:extLst>
      <p:ext uri="{BB962C8B-B14F-4D97-AF65-F5344CB8AC3E}">
        <p14:creationId xmlns:p14="http://schemas.microsoft.com/office/powerpoint/2010/main" val="272440366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lstStyle/>
          <a:p>
            <a:r>
              <a:rPr lang="en-US"/>
              <a:t>Thiết kế dữ liệu vật lý</a:t>
            </a:r>
          </a:p>
        </p:txBody>
      </p:sp>
      <p:sp>
        <p:nvSpPr>
          <p:cNvPr id="75781" name="Rectangle 5"/>
          <p:cNvSpPr>
            <a:spLocks noGrp="1" noChangeArrowheads="1"/>
          </p:cNvSpPr>
          <p:nvPr>
            <p:ph type="body" idx="1"/>
          </p:nvPr>
        </p:nvSpPr>
        <p:spPr/>
        <p:txBody>
          <a:bodyPr/>
          <a:lstStyle/>
          <a:p>
            <a:r>
              <a:rPr lang="en-US"/>
              <a:t>Phân chia dữ liệu (partition)</a:t>
            </a:r>
          </a:p>
          <a:p>
            <a:pPr lvl="1"/>
            <a:r>
              <a:rPr lang="en-US"/>
              <a:t>Phân chia theo chiều ngang (horizontal partition): phân chia các dòng trong một table thành nhiều table khách nhau</a:t>
            </a:r>
          </a:p>
          <a:p>
            <a:pPr lvl="1"/>
            <a:r>
              <a:rPr lang="en-US"/>
              <a:t>Tình huống áp dụng: khi nhiều người dùng khác nhau cần truy cập các dòng dữ liệu khác nhau</a:t>
            </a:r>
          </a:p>
          <a:p>
            <a:pPr lvl="1"/>
            <a:r>
              <a:rPr lang="en-US"/>
              <a:t>Ưu điểm:</a:t>
            </a:r>
          </a:p>
          <a:p>
            <a:pPr lvl="2"/>
            <a:r>
              <a:rPr lang="en-US"/>
              <a:t>Tối ưu hóa tốc độ truy cập dữ liệu </a:t>
            </a:r>
          </a:p>
          <a:p>
            <a:pPr lvl="1"/>
            <a:r>
              <a:rPr lang="en-US"/>
              <a:t>Nhược điểm</a:t>
            </a:r>
          </a:p>
          <a:p>
            <a:pPr lvl="2"/>
            <a:r>
              <a:rPr lang="en-US"/>
              <a:t>Phức tạp khi phải truy cập tòan bộ dữ liệu</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68</a:t>
            </a:fld>
            <a:endParaRPr lang="en-US"/>
          </a:p>
        </p:txBody>
      </p:sp>
    </p:spTree>
    <p:extLst>
      <p:ext uri="{BB962C8B-B14F-4D97-AF65-F5344CB8AC3E}">
        <p14:creationId xmlns:p14="http://schemas.microsoft.com/office/powerpoint/2010/main" val="2653394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781">
                                            <p:txEl>
                                              <p:pRg st="1" end="1"/>
                                            </p:txEl>
                                          </p:spTgt>
                                        </p:tgtEl>
                                        <p:attrNameLst>
                                          <p:attrName>style.visibility</p:attrName>
                                        </p:attrNameLst>
                                      </p:cBhvr>
                                      <p:to>
                                        <p:strVal val="visible"/>
                                      </p:to>
                                    </p:set>
                                    <p:animEffect transition="in" filter="dissolve">
                                      <p:cBhvr>
                                        <p:cTn id="7" dur="500"/>
                                        <p:tgtEl>
                                          <p:spTgt spid="75781">
                                            <p:txEl>
                                              <p:pRg st="1" end="1"/>
                                            </p:txEl>
                                          </p:spTgt>
                                        </p:tgtEl>
                                      </p:cBhvr>
                                    </p:animEffect>
                                  </p:childTnLst>
                                  <p:subTnLst>
                                    <p:animClr clrSpc="rgb" dir="cw">
                                      <p:cBhvr override="childStyle">
                                        <p:cTn dur="1" fill="hold" display="0" masterRel="nextClick" afterEffect="1"/>
                                        <p:tgtEl>
                                          <p:spTgt spid="75781">
                                            <p:txEl>
                                              <p:pRg st="1" end="1"/>
                                            </p:txEl>
                                          </p:spTgt>
                                        </p:tgtEl>
                                        <p:attrNameLst>
                                          <p:attrName>ppt_c</p:attrName>
                                        </p:attrNameLst>
                                      </p:cBhvr>
                                      <p:to>
                                        <a:schemeClr va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781">
                                            <p:txEl>
                                              <p:pRg st="2" end="2"/>
                                            </p:txEl>
                                          </p:spTgt>
                                        </p:tgtEl>
                                        <p:attrNameLst>
                                          <p:attrName>style.visibility</p:attrName>
                                        </p:attrNameLst>
                                      </p:cBhvr>
                                      <p:to>
                                        <p:strVal val="visible"/>
                                      </p:to>
                                    </p:set>
                                    <p:animEffect transition="in" filter="dissolve">
                                      <p:cBhvr>
                                        <p:cTn id="12" dur="500"/>
                                        <p:tgtEl>
                                          <p:spTgt spid="75781">
                                            <p:txEl>
                                              <p:pRg st="2" end="2"/>
                                            </p:txEl>
                                          </p:spTgt>
                                        </p:tgtEl>
                                      </p:cBhvr>
                                    </p:animEffect>
                                  </p:childTnLst>
                                  <p:subTnLst>
                                    <p:animClr clrSpc="rgb" dir="cw">
                                      <p:cBhvr override="childStyle">
                                        <p:cTn dur="1" fill="hold" display="0" masterRel="nextClick" afterEffect="1"/>
                                        <p:tgtEl>
                                          <p:spTgt spid="75781">
                                            <p:txEl>
                                              <p:pRg st="2" end="2"/>
                                            </p:txEl>
                                          </p:spTgt>
                                        </p:tgtEl>
                                        <p:attrNameLst>
                                          <p:attrName>ppt_c</p:attrName>
                                        </p:attrNameLst>
                                      </p:cBhvr>
                                      <p:to>
                                        <a:schemeClr va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781">
                                            <p:txEl>
                                              <p:pRg st="3" end="3"/>
                                            </p:txEl>
                                          </p:spTgt>
                                        </p:tgtEl>
                                        <p:attrNameLst>
                                          <p:attrName>style.visibility</p:attrName>
                                        </p:attrNameLst>
                                      </p:cBhvr>
                                      <p:to>
                                        <p:strVal val="visible"/>
                                      </p:to>
                                    </p:set>
                                    <p:animEffect transition="in" filter="dissolve">
                                      <p:cBhvr>
                                        <p:cTn id="17" dur="500"/>
                                        <p:tgtEl>
                                          <p:spTgt spid="75781">
                                            <p:txEl>
                                              <p:pRg st="3" end="3"/>
                                            </p:txEl>
                                          </p:spTgt>
                                        </p:tgtEl>
                                      </p:cBhvr>
                                    </p:animEffect>
                                  </p:childTnLst>
                                  <p:subTnLst>
                                    <p:animClr clrSpc="rgb" dir="cw">
                                      <p:cBhvr override="childStyle">
                                        <p:cTn dur="1" fill="hold" display="0" masterRel="nextClick" afterEffect="1"/>
                                        <p:tgtEl>
                                          <p:spTgt spid="75781">
                                            <p:txEl>
                                              <p:pRg st="3" end="3"/>
                                            </p:txEl>
                                          </p:spTgt>
                                        </p:tgtEl>
                                        <p:attrNameLst>
                                          <p:attrName>ppt_c</p:attrName>
                                        </p:attrNameLst>
                                      </p:cBhvr>
                                      <p:to>
                                        <a:schemeClr val="hlink"/>
                                      </p:to>
                                    </p:animClr>
                                  </p:subTnLst>
                                </p:cTn>
                              </p:par>
                              <p:par>
                                <p:cTn id="18" presetID="9" presetClass="entr" presetSubtype="0" fill="hold" nodeType="withEffect">
                                  <p:stCondLst>
                                    <p:cond delay="0"/>
                                  </p:stCondLst>
                                  <p:childTnLst>
                                    <p:set>
                                      <p:cBhvr>
                                        <p:cTn id="19" dur="1" fill="hold">
                                          <p:stCondLst>
                                            <p:cond delay="0"/>
                                          </p:stCondLst>
                                        </p:cTn>
                                        <p:tgtEl>
                                          <p:spTgt spid="75781">
                                            <p:txEl>
                                              <p:pRg st="4" end="4"/>
                                            </p:txEl>
                                          </p:spTgt>
                                        </p:tgtEl>
                                        <p:attrNameLst>
                                          <p:attrName>style.visibility</p:attrName>
                                        </p:attrNameLst>
                                      </p:cBhvr>
                                      <p:to>
                                        <p:strVal val="visible"/>
                                      </p:to>
                                    </p:set>
                                    <p:animEffect transition="in" filter="dissolve">
                                      <p:cBhvr>
                                        <p:cTn id="20" dur="500"/>
                                        <p:tgtEl>
                                          <p:spTgt spid="75781">
                                            <p:txEl>
                                              <p:pRg st="4" end="4"/>
                                            </p:txEl>
                                          </p:spTgt>
                                        </p:tgtEl>
                                      </p:cBhvr>
                                    </p:animEffect>
                                  </p:childTnLst>
                                  <p:subTnLst>
                                    <p:animClr clrSpc="rgb" dir="cw">
                                      <p:cBhvr override="childStyle">
                                        <p:cTn dur="1" fill="hold" display="0" masterRel="nextClick" afterEffect="1"/>
                                        <p:tgtEl>
                                          <p:spTgt spid="75781">
                                            <p:txEl>
                                              <p:pRg st="4" end="4"/>
                                            </p:txEl>
                                          </p:spTgt>
                                        </p:tgtEl>
                                        <p:attrNameLst>
                                          <p:attrName>ppt_c</p:attrName>
                                        </p:attrNameLst>
                                      </p:cBhvr>
                                      <p:to>
                                        <a:schemeClr va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5781">
                                            <p:txEl>
                                              <p:pRg st="5" end="5"/>
                                            </p:txEl>
                                          </p:spTgt>
                                        </p:tgtEl>
                                        <p:attrNameLst>
                                          <p:attrName>style.visibility</p:attrName>
                                        </p:attrNameLst>
                                      </p:cBhvr>
                                      <p:to>
                                        <p:strVal val="visible"/>
                                      </p:to>
                                    </p:set>
                                    <p:animEffect transition="in" filter="dissolve">
                                      <p:cBhvr>
                                        <p:cTn id="25" dur="500"/>
                                        <p:tgtEl>
                                          <p:spTgt spid="75781">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5781">
                                            <p:txEl>
                                              <p:pRg st="6" end="6"/>
                                            </p:txEl>
                                          </p:spTgt>
                                        </p:tgtEl>
                                        <p:attrNameLst>
                                          <p:attrName>style.visibility</p:attrName>
                                        </p:attrNameLst>
                                      </p:cBhvr>
                                      <p:to>
                                        <p:strVal val="visible"/>
                                      </p:to>
                                    </p:set>
                                    <p:animEffect transition="in" filter="dissolve">
                                      <p:cBhvr>
                                        <p:cTn id="28" dur="500"/>
                                        <p:tgtEl>
                                          <p:spTgt spid="757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9" name="Rectangle 11"/>
          <p:cNvSpPr>
            <a:spLocks noGrp="1" noChangeArrowheads="1"/>
          </p:cNvSpPr>
          <p:nvPr>
            <p:ph type="title"/>
          </p:nvPr>
        </p:nvSpPr>
        <p:spPr/>
        <p:txBody>
          <a:bodyPr/>
          <a:lstStyle/>
          <a:p>
            <a:r>
              <a:rPr lang="en-US"/>
              <a:t>Thiết kế dữ liệu vật lý</a:t>
            </a:r>
          </a:p>
        </p:txBody>
      </p:sp>
      <p:sp>
        <p:nvSpPr>
          <p:cNvPr id="78860" name="Rectangle 12"/>
          <p:cNvSpPr>
            <a:spLocks noGrp="1" noChangeArrowheads="1"/>
          </p:cNvSpPr>
          <p:nvPr>
            <p:ph type="body" idx="1"/>
          </p:nvPr>
        </p:nvSpPr>
        <p:spPr/>
        <p:txBody>
          <a:bodyPr/>
          <a:lstStyle/>
          <a:p>
            <a:r>
              <a:rPr lang="en-US" dirty="0" err="1"/>
              <a:t>Phân</a:t>
            </a:r>
            <a:r>
              <a:rPr lang="en-US" dirty="0"/>
              <a:t> chia </a:t>
            </a:r>
            <a:r>
              <a:rPr lang="en-US" dirty="0" err="1"/>
              <a:t>dữ</a:t>
            </a:r>
            <a:r>
              <a:rPr lang="en-US" dirty="0"/>
              <a:t> </a:t>
            </a:r>
            <a:r>
              <a:rPr lang="en-US" dirty="0" err="1"/>
              <a:t>liệu</a:t>
            </a:r>
            <a:r>
              <a:rPr lang="en-US" dirty="0"/>
              <a:t> (partition</a:t>
            </a:r>
            <a:r>
              <a:rPr lang="en-US" dirty="0" smtClean="0"/>
              <a:t>)</a:t>
            </a:r>
            <a:endParaRPr lang="en-US" dirty="0"/>
          </a:p>
        </p:txBody>
      </p:sp>
      <p:sp>
        <p:nvSpPr>
          <p:cNvPr id="78852" name="Oval 4"/>
          <p:cNvSpPr>
            <a:spLocks noChangeArrowheads="1"/>
          </p:cNvSpPr>
          <p:nvPr/>
        </p:nvSpPr>
        <p:spPr bwMode="auto">
          <a:xfrm>
            <a:off x="762000" y="2597975"/>
            <a:ext cx="2286000" cy="762000"/>
          </a:xfrm>
          <a:prstGeom prst="ellipse">
            <a:avLst/>
          </a:prstGeom>
          <a:solidFill>
            <a:schemeClr val="accent3">
              <a:lumMod val="20000"/>
              <a:lumOff val="80000"/>
            </a:schemeClr>
          </a:solidFill>
          <a:ln w="9525">
            <a:solidFill>
              <a:schemeClr val="tx1"/>
            </a:solidFill>
            <a:round/>
            <a:headEnd/>
            <a:tailEnd/>
          </a:ln>
          <a:effectLst>
            <a:outerShdw blurRad="63500" dist="38099" dir="2700000" algn="ctr" rotWithShape="0">
              <a:schemeClr val="bg2">
                <a:alpha val="74998"/>
              </a:schemeClr>
            </a:outerShdw>
          </a:effectLst>
        </p:spPr>
        <p:txBody>
          <a:bodyPr anchor="ctr"/>
          <a:lstStyle/>
          <a:p>
            <a:pPr algn="ctr" eaLnBrk="0" hangingPunct="0"/>
            <a:r>
              <a:rPr lang="en-US" sz="1800" b="1" dirty="0" err="1">
                <a:solidFill>
                  <a:srgbClr val="0000FF"/>
                </a:solidFill>
                <a:latin typeface="Calibri"/>
                <a:cs typeface="Calibri"/>
              </a:rPr>
              <a:t>Lược</a:t>
            </a:r>
            <a:r>
              <a:rPr lang="en-US" sz="1800" b="1" dirty="0">
                <a:solidFill>
                  <a:srgbClr val="0000FF"/>
                </a:solidFill>
                <a:latin typeface="Calibri"/>
                <a:cs typeface="Calibri"/>
              </a:rPr>
              <a:t> </a:t>
            </a:r>
            <a:r>
              <a:rPr lang="en-US" sz="1800" b="1" dirty="0" err="1">
                <a:solidFill>
                  <a:srgbClr val="0000FF"/>
                </a:solidFill>
                <a:latin typeface="Calibri"/>
                <a:cs typeface="Calibri"/>
              </a:rPr>
              <a:t>đồ</a:t>
            </a:r>
            <a:r>
              <a:rPr lang="en-US" sz="1800" b="1" dirty="0">
                <a:solidFill>
                  <a:srgbClr val="0000FF"/>
                </a:solidFill>
                <a:latin typeface="Calibri"/>
                <a:cs typeface="Calibri"/>
              </a:rPr>
              <a:t> </a:t>
            </a:r>
            <a:r>
              <a:rPr lang="en-US" sz="1800" b="1" dirty="0" err="1">
                <a:solidFill>
                  <a:srgbClr val="0000FF"/>
                </a:solidFill>
                <a:latin typeface="Calibri"/>
                <a:cs typeface="Calibri"/>
              </a:rPr>
              <a:t>luận</a:t>
            </a:r>
            <a:r>
              <a:rPr lang="en-US" sz="1800" b="1" dirty="0">
                <a:solidFill>
                  <a:srgbClr val="0000FF"/>
                </a:solidFill>
                <a:latin typeface="Calibri"/>
                <a:cs typeface="Calibri"/>
              </a:rPr>
              <a:t> </a:t>
            </a:r>
            <a:r>
              <a:rPr lang="en-US" sz="1800" b="1" dirty="0" err="1">
                <a:solidFill>
                  <a:srgbClr val="0000FF"/>
                </a:solidFill>
                <a:latin typeface="Calibri"/>
                <a:cs typeface="Calibri"/>
              </a:rPr>
              <a:t>lý</a:t>
            </a:r>
            <a:r>
              <a:rPr lang="en-US" sz="1800" b="1" dirty="0">
                <a:solidFill>
                  <a:srgbClr val="0000FF"/>
                </a:solidFill>
                <a:latin typeface="Calibri"/>
                <a:cs typeface="Calibri"/>
              </a:rPr>
              <a:t> </a:t>
            </a:r>
            <a:r>
              <a:rPr lang="en-US" sz="1800" b="1" dirty="0" err="1">
                <a:solidFill>
                  <a:srgbClr val="0000FF"/>
                </a:solidFill>
                <a:latin typeface="Calibri"/>
                <a:cs typeface="Calibri"/>
              </a:rPr>
              <a:t>dữ</a:t>
            </a:r>
            <a:r>
              <a:rPr lang="en-US" sz="1800" b="1" dirty="0">
                <a:solidFill>
                  <a:srgbClr val="0000FF"/>
                </a:solidFill>
                <a:latin typeface="Calibri"/>
                <a:cs typeface="Calibri"/>
              </a:rPr>
              <a:t> </a:t>
            </a:r>
            <a:r>
              <a:rPr lang="en-US" sz="1800" b="1" dirty="0" err="1">
                <a:solidFill>
                  <a:srgbClr val="0000FF"/>
                </a:solidFill>
                <a:latin typeface="Calibri"/>
                <a:cs typeface="Calibri"/>
              </a:rPr>
              <a:t>liệu</a:t>
            </a:r>
            <a:endParaRPr lang="en-US" sz="1800" b="1" dirty="0">
              <a:solidFill>
                <a:srgbClr val="0000FF"/>
              </a:solidFill>
              <a:latin typeface="Calibri"/>
              <a:cs typeface="Calibri"/>
            </a:endParaRPr>
          </a:p>
        </p:txBody>
      </p:sp>
      <p:sp>
        <p:nvSpPr>
          <p:cNvPr id="78853" name="AutoShape 5"/>
          <p:cNvSpPr>
            <a:spLocks noChangeArrowheads="1"/>
          </p:cNvSpPr>
          <p:nvPr/>
        </p:nvSpPr>
        <p:spPr bwMode="auto">
          <a:xfrm>
            <a:off x="762000" y="3740975"/>
            <a:ext cx="2286000" cy="762000"/>
          </a:xfrm>
          <a:prstGeom prst="flowChartProcess">
            <a:avLst/>
          </a:prstGeom>
          <a:solidFill>
            <a:schemeClr val="accent3">
              <a:lumMod val="20000"/>
              <a:lumOff val="80000"/>
            </a:schemeClr>
          </a:solidFill>
          <a:ln w="9525">
            <a:solidFill>
              <a:schemeClr val="tx1"/>
            </a:solidFill>
            <a:round/>
            <a:headEnd/>
            <a:tailEnd/>
          </a:ln>
          <a:effectLst>
            <a:outerShdw blurRad="63500" dist="38099" dir="2700000" algn="ctr" rotWithShape="0">
              <a:schemeClr val="bg2">
                <a:alpha val="74998"/>
              </a:schemeClr>
            </a:outerShdw>
          </a:effectLst>
        </p:spPr>
        <p:txBody>
          <a:bodyPr anchor="ctr"/>
          <a:lstStyle/>
          <a:p>
            <a:pPr algn="ctr" eaLnBrk="0" hangingPunct="0"/>
            <a:r>
              <a:rPr lang="en-US" b="1" dirty="0" err="1">
                <a:solidFill>
                  <a:srgbClr val="0000FF"/>
                </a:solidFill>
                <a:latin typeface="Calibri"/>
                <a:cs typeface="Calibri"/>
              </a:rPr>
              <a:t>Các</a:t>
            </a:r>
            <a:r>
              <a:rPr lang="en-US" b="1" dirty="0">
                <a:solidFill>
                  <a:srgbClr val="0000FF"/>
                </a:solidFill>
                <a:latin typeface="Calibri"/>
                <a:cs typeface="Calibri"/>
              </a:rPr>
              <a:t> </a:t>
            </a:r>
            <a:r>
              <a:rPr lang="en-US" b="1" dirty="0" err="1">
                <a:solidFill>
                  <a:srgbClr val="0000FF"/>
                </a:solidFill>
                <a:latin typeface="Calibri"/>
                <a:cs typeface="Calibri"/>
              </a:rPr>
              <a:t>xử</a:t>
            </a:r>
            <a:r>
              <a:rPr lang="en-US" b="1" dirty="0">
                <a:solidFill>
                  <a:srgbClr val="0000FF"/>
                </a:solidFill>
                <a:latin typeface="Calibri"/>
                <a:cs typeface="Calibri"/>
              </a:rPr>
              <a:t> </a:t>
            </a:r>
            <a:r>
              <a:rPr lang="en-US" b="1" dirty="0" err="1">
                <a:solidFill>
                  <a:srgbClr val="0000FF"/>
                </a:solidFill>
                <a:latin typeface="Calibri"/>
                <a:cs typeface="Calibri"/>
              </a:rPr>
              <a:t>lý</a:t>
            </a:r>
            <a:r>
              <a:rPr lang="en-US" b="1" dirty="0">
                <a:solidFill>
                  <a:srgbClr val="0000FF"/>
                </a:solidFill>
                <a:latin typeface="Calibri"/>
                <a:cs typeface="Calibri"/>
              </a:rPr>
              <a:t> </a:t>
            </a:r>
            <a:r>
              <a:rPr lang="en-US" b="1" dirty="0" err="1">
                <a:solidFill>
                  <a:srgbClr val="0000FF"/>
                </a:solidFill>
                <a:latin typeface="Calibri"/>
                <a:cs typeface="Calibri"/>
              </a:rPr>
              <a:t>truy</a:t>
            </a:r>
            <a:r>
              <a:rPr lang="en-US" b="1" dirty="0">
                <a:solidFill>
                  <a:srgbClr val="0000FF"/>
                </a:solidFill>
                <a:latin typeface="Calibri"/>
                <a:cs typeface="Calibri"/>
              </a:rPr>
              <a:t> </a:t>
            </a:r>
            <a:r>
              <a:rPr lang="en-US" b="1" dirty="0" err="1">
                <a:solidFill>
                  <a:srgbClr val="0000FF"/>
                </a:solidFill>
                <a:latin typeface="Calibri"/>
                <a:cs typeface="Calibri"/>
              </a:rPr>
              <a:t>vấn</a:t>
            </a:r>
            <a:r>
              <a:rPr lang="en-US" b="1" dirty="0">
                <a:solidFill>
                  <a:srgbClr val="0000FF"/>
                </a:solidFill>
                <a:latin typeface="Calibri"/>
                <a:cs typeface="Calibri"/>
              </a:rPr>
              <a:t>, </a:t>
            </a:r>
            <a:r>
              <a:rPr lang="en-US" b="1" dirty="0" err="1">
                <a:solidFill>
                  <a:srgbClr val="0000FF"/>
                </a:solidFill>
                <a:latin typeface="Calibri"/>
                <a:cs typeface="Calibri"/>
              </a:rPr>
              <a:t>cập</a:t>
            </a:r>
            <a:r>
              <a:rPr lang="en-US" b="1" dirty="0">
                <a:solidFill>
                  <a:srgbClr val="0000FF"/>
                </a:solidFill>
                <a:latin typeface="Calibri"/>
                <a:cs typeface="Calibri"/>
              </a:rPr>
              <a:t> </a:t>
            </a:r>
            <a:r>
              <a:rPr lang="en-US" b="1" dirty="0" err="1">
                <a:solidFill>
                  <a:srgbClr val="0000FF"/>
                </a:solidFill>
                <a:latin typeface="Calibri"/>
                <a:cs typeface="Calibri"/>
              </a:rPr>
              <a:t>nhật</a:t>
            </a:r>
            <a:endParaRPr lang="en-US" b="1" dirty="0">
              <a:solidFill>
                <a:srgbClr val="0000FF"/>
              </a:solidFill>
              <a:latin typeface="Calibri"/>
              <a:cs typeface="Calibri"/>
            </a:endParaRPr>
          </a:p>
        </p:txBody>
      </p:sp>
      <p:sp>
        <p:nvSpPr>
          <p:cNvPr id="78854" name="AutoShape 6"/>
          <p:cNvSpPr>
            <a:spLocks noChangeArrowheads="1"/>
          </p:cNvSpPr>
          <p:nvPr/>
        </p:nvSpPr>
        <p:spPr bwMode="auto">
          <a:xfrm>
            <a:off x="762000" y="4807775"/>
            <a:ext cx="2286000" cy="762000"/>
          </a:xfrm>
          <a:prstGeom prst="flowChartProcess">
            <a:avLst/>
          </a:prstGeom>
          <a:solidFill>
            <a:schemeClr val="accent3">
              <a:lumMod val="20000"/>
              <a:lumOff val="80000"/>
            </a:schemeClr>
          </a:solidFill>
          <a:ln w="9525">
            <a:solidFill>
              <a:schemeClr val="tx1"/>
            </a:solidFill>
            <a:round/>
            <a:headEnd/>
            <a:tailEnd/>
          </a:ln>
          <a:effectLst>
            <a:outerShdw blurRad="63500" dist="38099" dir="2700000" algn="ctr" rotWithShape="0">
              <a:schemeClr val="bg2">
                <a:alpha val="74998"/>
              </a:schemeClr>
            </a:outerShdw>
          </a:effectLst>
        </p:spPr>
        <p:txBody>
          <a:bodyPr anchor="ctr"/>
          <a:lstStyle/>
          <a:p>
            <a:pPr algn="ctr" eaLnBrk="0" hangingPunct="0"/>
            <a:r>
              <a:rPr lang="en-US" b="1" dirty="0" err="1">
                <a:solidFill>
                  <a:srgbClr val="0000FF"/>
                </a:solidFill>
                <a:latin typeface="Calibri"/>
                <a:cs typeface="Calibri"/>
              </a:rPr>
              <a:t>Tần</a:t>
            </a:r>
            <a:r>
              <a:rPr lang="en-US" b="1" dirty="0">
                <a:solidFill>
                  <a:srgbClr val="0000FF"/>
                </a:solidFill>
                <a:latin typeface="Calibri"/>
                <a:cs typeface="Calibri"/>
              </a:rPr>
              <a:t> </a:t>
            </a:r>
            <a:r>
              <a:rPr lang="en-US" b="1" dirty="0" err="1">
                <a:solidFill>
                  <a:srgbClr val="0000FF"/>
                </a:solidFill>
                <a:latin typeface="Calibri"/>
                <a:cs typeface="Calibri"/>
              </a:rPr>
              <a:t>xuất</a:t>
            </a:r>
            <a:r>
              <a:rPr lang="en-US" b="1" dirty="0">
                <a:solidFill>
                  <a:srgbClr val="0000FF"/>
                </a:solidFill>
                <a:latin typeface="Calibri"/>
                <a:cs typeface="Calibri"/>
              </a:rPr>
              <a:t> </a:t>
            </a:r>
            <a:r>
              <a:rPr lang="en-US" b="1" dirty="0" err="1">
                <a:solidFill>
                  <a:srgbClr val="0000FF"/>
                </a:solidFill>
                <a:latin typeface="Calibri"/>
                <a:cs typeface="Calibri"/>
              </a:rPr>
              <a:t>truy</a:t>
            </a:r>
            <a:r>
              <a:rPr lang="en-US" b="1" dirty="0">
                <a:solidFill>
                  <a:srgbClr val="0000FF"/>
                </a:solidFill>
                <a:latin typeface="Calibri"/>
                <a:cs typeface="Calibri"/>
              </a:rPr>
              <a:t> </a:t>
            </a:r>
            <a:r>
              <a:rPr lang="en-US" b="1" dirty="0" err="1">
                <a:solidFill>
                  <a:srgbClr val="0000FF"/>
                </a:solidFill>
                <a:latin typeface="Calibri"/>
                <a:cs typeface="Calibri"/>
              </a:rPr>
              <a:t>vấn</a:t>
            </a:r>
            <a:r>
              <a:rPr lang="en-US" b="1" dirty="0">
                <a:solidFill>
                  <a:srgbClr val="0000FF"/>
                </a:solidFill>
                <a:latin typeface="Calibri"/>
                <a:cs typeface="Calibri"/>
              </a:rPr>
              <a:t> </a:t>
            </a:r>
            <a:r>
              <a:rPr lang="en-US" b="1" dirty="0" err="1">
                <a:solidFill>
                  <a:srgbClr val="0000FF"/>
                </a:solidFill>
                <a:latin typeface="Calibri"/>
                <a:cs typeface="Calibri"/>
              </a:rPr>
              <a:t>cập</a:t>
            </a:r>
            <a:r>
              <a:rPr lang="en-US" b="1" dirty="0">
                <a:solidFill>
                  <a:srgbClr val="0000FF"/>
                </a:solidFill>
                <a:latin typeface="Calibri"/>
                <a:cs typeface="Calibri"/>
              </a:rPr>
              <a:t> </a:t>
            </a:r>
            <a:r>
              <a:rPr lang="en-US" b="1" dirty="0" err="1">
                <a:solidFill>
                  <a:srgbClr val="0000FF"/>
                </a:solidFill>
                <a:latin typeface="Calibri"/>
                <a:cs typeface="Calibri"/>
              </a:rPr>
              <a:t>nhật</a:t>
            </a:r>
            <a:endParaRPr lang="en-US" b="1" dirty="0">
              <a:solidFill>
                <a:srgbClr val="0000FF"/>
              </a:solidFill>
              <a:latin typeface="Calibri"/>
              <a:cs typeface="Calibri"/>
            </a:endParaRPr>
          </a:p>
        </p:txBody>
      </p:sp>
      <p:sp>
        <p:nvSpPr>
          <p:cNvPr id="78855" name="AutoShape 7"/>
          <p:cNvSpPr>
            <a:spLocks noChangeArrowheads="1"/>
          </p:cNvSpPr>
          <p:nvPr/>
        </p:nvSpPr>
        <p:spPr bwMode="auto">
          <a:xfrm>
            <a:off x="3657600" y="3436175"/>
            <a:ext cx="2133600" cy="1143000"/>
          </a:xfrm>
          <a:prstGeom prst="diamond">
            <a:avLst/>
          </a:prstGeom>
          <a:solidFill>
            <a:schemeClr val="accent3">
              <a:lumMod val="20000"/>
              <a:lumOff val="80000"/>
            </a:schemeClr>
          </a:solidFill>
          <a:ln w="9525">
            <a:solidFill>
              <a:schemeClr val="tx1"/>
            </a:solidFill>
            <a:miter lim="800000"/>
            <a:headEnd/>
            <a:tailEnd/>
          </a:ln>
          <a:effectLst/>
          <a:extLst/>
        </p:spPr>
        <p:txBody>
          <a:bodyPr wrap="none" anchor="ctr"/>
          <a:lstStyle/>
          <a:p>
            <a:pPr algn="ctr" eaLnBrk="0" hangingPunct="0"/>
            <a:r>
              <a:rPr lang="en-US" sz="1800">
                <a:latin typeface="Calibri"/>
                <a:cs typeface="Calibri"/>
              </a:rPr>
              <a:t>Phân chia </a:t>
            </a:r>
          </a:p>
          <a:p>
            <a:pPr algn="ctr" eaLnBrk="0" hangingPunct="0"/>
            <a:r>
              <a:rPr lang="en-US" sz="1800">
                <a:latin typeface="Calibri"/>
                <a:cs typeface="Calibri"/>
              </a:rPr>
              <a:t>dữ liệu</a:t>
            </a:r>
          </a:p>
        </p:txBody>
      </p:sp>
      <p:sp>
        <p:nvSpPr>
          <p:cNvPr id="78856" name="AutoShape 8"/>
          <p:cNvSpPr>
            <a:spLocks noChangeArrowheads="1"/>
          </p:cNvSpPr>
          <p:nvPr/>
        </p:nvSpPr>
        <p:spPr bwMode="auto">
          <a:xfrm>
            <a:off x="3200400" y="3893375"/>
            <a:ext cx="381000" cy="228600"/>
          </a:xfrm>
          <a:prstGeom prst="rightArrow">
            <a:avLst>
              <a:gd name="adj1" fmla="val 50000"/>
              <a:gd name="adj2" fmla="val 41667"/>
            </a:avLst>
          </a:prstGeom>
          <a:solidFill>
            <a:schemeClr val="accent3">
              <a:lumMod val="20000"/>
              <a:lumOff val="80000"/>
            </a:schemeClr>
          </a:solidFill>
          <a:ln w="9525">
            <a:solidFill>
              <a:schemeClr val="tx1"/>
            </a:solidFill>
            <a:miter lim="800000"/>
            <a:headEnd/>
            <a:tailEnd/>
          </a:ln>
          <a:effectLst/>
          <a:extLst/>
        </p:spPr>
        <p:txBody>
          <a:bodyPr wrap="none" anchor="ctr"/>
          <a:lstStyle/>
          <a:p>
            <a:pPr algn="ctr"/>
            <a:endParaRPr lang="en-US">
              <a:latin typeface="Calibri"/>
              <a:cs typeface="Calibri"/>
            </a:endParaRPr>
          </a:p>
        </p:txBody>
      </p:sp>
      <p:sp>
        <p:nvSpPr>
          <p:cNvPr id="78857" name="Oval 9"/>
          <p:cNvSpPr>
            <a:spLocks noChangeArrowheads="1"/>
          </p:cNvSpPr>
          <p:nvPr/>
        </p:nvSpPr>
        <p:spPr bwMode="auto">
          <a:xfrm>
            <a:off x="6400800" y="3588575"/>
            <a:ext cx="2286000" cy="762000"/>
          </a:xfrm>
          <a:prstGeom prst="ellipse">
            <a:avLst/>
          </a:prstGeom>
          <a:solidFill>
            <a:schemeClr val="accent3">
              <a:lumMod val="20000"/>
              <a:lumOff val="80000"/>
            </a:schemeClr>
          </a:solidFill>
          <a:ln w="9525">
            <a:solidFill>
              <a:schemeClr val="tx1"/>
            </a:solidFill>
            <a:round/>
            <a:headEnd/>
            <a:tailEnd/>
          </a:ln>
          <a:effectLst>
            <a:outerShdw blurRad="63500" dist="38099" dir="2700000" algn="ctr" rotWithShape="0">
              <a:schemeClr val="bg2">
                <a:alpha val="74998"/>
              </a:schemeClr>
            </a:outerShdw>
          </a:effectLst>
        </p:spPr>
        <p:txBody>
          <a:bodyPr anchor="ctr"/>
          <a:lstStyle/>
          <a:p>
            <a:pPr algn="ctr" eaLnBrk="0" hangingPunct="0"/>
            <a:r>
              <a:rPr lang="en-US" b="1" dirty="0" err="1">
                <a:solidFill>
                  <a:srgbClr val="0000FF"/>
                </a:solidFill>
                <a:latin typeface="Calibri"/>
                <a:cs typeface="Calibri"/>
              </a:rPr>
              <a:t>Lược</a:t>
            </a:r>
            <a:r>
              <a:rPr lang="en-US" b="1" dirty="0">
                <a:solidFill>
                  <a:srgbClr val="0000FF"/>
                </a:solidFill>
                <a:latin typeface="Calibri"/>
                <a:cs typeface="Calibri"/>
              </a:rPr>
              <a:t> </a:t>
            </a:r>
            <a:r>
              <a:rPr lang="en-US" b="1" dirty="0" err="1">
                <a:solidFill>
                  <a:srgbClr val="0000FF"/>
                </a:solidFill>
                <a:latin typeface="Calibri"/>
                <a:cs typeface="Calibri"/>
              </a:rPr>
              <a:t>đồ</a:t>
            </a:r>
            <a:r>
              <a:rPr lang="en-US" b="1" dirty="0">
                <a:solidFill>
                  <a:srgbClr val="0000FF"/>
                </a:solidFill>
                <a:latin typeface="Calibri"/>
                <a:cs typeface="Calibri"/>
              </a:rPr>
              <a:t> </a:t>
            </a:r>
            <a:r>
              <a:rPr lang="en-US" b="1" dirty="0" err="1">
                <a:solidFill>
                  <a:srgbClr val="0000FF"/>
                </a:solidFill>
                <a:latin typeface="Calibri"/>
                <a:cs typeface="Calibri"/>
              </a:rPr>
              <a:t>vật</a:t>
            </a:r>
            <a:r>
              <a:rPr lang="en-US" b="1" dirty="0">
                <a:solidFill>
                  <a:srgbClr val="0000FF"/>
                </a:solidFill>
                <a:latin typeface="Calibri"/>
                <a:cs typeface="Calibri"/>
              </a:rPr>
              <a:t> </a:t>
            </a:r>
            <a:r>
              <a:rPr lang="en-US" b="1" dirty="0" err="1">
                <a:solidFill>
                  <a:srgbClr val="0000FF"/>
                </a:solidFill>
                <a:latin typeface="Calibri"/>
                <a:cs typeface="Calibri"/>
              </a:rPr>
              <a:t>lý</a:t>
            </a:r>
            <a:endParaRPr lang="en-US" b="1" dirty="0">
              <a:solidFill>
                <a:srgbClr val="0000FF"/>
              </a:solidFill>
              <a:latin typeface="Calibri"/>
              <a:cs typeface="Calibri"/>
            </a:endParaRPr>
          </a:p>
        </p:txBody>
      </p:sp>
      <p:sp>
        <p:nvSpPr>
          <p:cNvPr id="78858" name="AutoShape 10"/>
          <p:cNvSpPr>
            <a:spLocks noChangeArrowheads="1"/>
          </p:cNvSpPr>
          <p:nvPr/>
        </p:nvSpPr>
        <p:spPr bwMode="auto">
          <a:xfrm>
            <a:off x="5867400" y="3893375"/>
            <a:ext cx="381000" cy="228600"/>
          </a:xfrm>
          <a:prstGeom prst="rightArrow">
            <a:avLst>
              <a:gd name="adj1" fmla="val 50000"/>
              <a:gd name="adj2" fmla="val 41667"/>
            </a:avLst>
          </a:prstGeom>
          <a:solidFill>
            <a:schemeClr val="accent3">
              <a:lumMod val="20000"/>
              <a:lumOff val="80000"/>
            </a:schemeClr>
          </a:solidFill>
          <a:ln w="9525">
            <a:solidFill>
              <a:schemeClr val="tx1"/>
            </a:solidFill>
            <a:miter lim="800000"/>
            <a:headEnd/>
            <a:tailEnd/>
          </a:ln>
          <a:effectLst/>
          <a:extLst/>
        </p:spPr>
        <p:txBody>
          <a:bodyPr wrap="none" anchor="ctr"/>
          <a:lstStyle/>
          <a:p>
            <a:pPr algn="ctr"/>
            <a:endParaRPr lang="en-US">
              <a:latin typeface="Calibri"/>
              <a:cs typeface="Calibri"/>
            </a:endParaRP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69</a:t>
            </a:fld>
            <a:endParaRPr lang="en-US"/>
          </a:p>
        </p:txBody>
      </p:sp>
    </p:spTree>
    <p:extLst>
      <p:ext uri="{BB962C8B-B14F-4D97-AF65-F5344CB8AC3E}">
        <p14:creationId xmlns:p14="http://schemas.microsoft.com/office/powerpoint/2010/main" val="18308842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4" name="Rectangle 16"/>
          <p:cNvSpPr>
            <a:spLocks noGrp="1" noChangeArrowheads="1"/>
          </p:cNvSpPr>
          <p:nvPr>
            <p:ph type="title"/>
          </p:nvPr>
        </p:nvSpPr>
        <p:spPr/>
        <p:txBody>
          <a:bodyPr/>
          <a:lstStyle/>
          <a:p>
            <a:r>
              <a:rPr lang="en-US"/>
              <a:t>Thiết kế luận lý dữ liệu cấp cao</a:t>
            </a:r>
          </a:p>
        </p:txBody>
      </p:sp>
      <p:sp>
        <p:nvSpPr>
          <p:cNvPr id="12305" name="Rectangle 17"/>
          <p:cNvSpPr>
            <a:spLocks noGrp="1" noChangeArrowheads="1"/>
          </p:cNvSpPr>
          <p:nvPr>
            <p:ph type="body" idx="1"/>
          </p:nvPr>
        </p:nvSpPr>
        <p:spPr/>
        <p:txBody>
          <a:bodyPr/>
          <a:lstStyle/>
          <a:p>
            <a:r>
              <a:rPr lang="en-US" dirty="0" err="1"/>
              <a:t>Quyết</a:t>
            </a:r>
            <a:r>
              <a:rPr lang="en-US" dirty="0"/>
              <a:t> </a:t>
            </a:r>
            <a:r>
              <a:rPr lang="en-US" dirty="0" err="1"/>
              <a:t>định</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suy</a:t>
            </a:r>
            <a:r>
              <a:rPr lang="en-US" dirty="0"/>
              <a:t> </a:t>
            </a:r>
            <a:r>
              <a:rPr lang="en-US" dirty="0" err="1"/>
              <a:t>diễn</a:t>
            </a:r>
            <a:endParaRPr lang="en-US" dirty="0"/>
          </a:p>
        </p:txBody>
      </p:sp>
      <p:grpSp>
        <p:nvGrpSpPr>
          <p:cNvPr id="2" name="Group 1"/>
          <p:cNvGrpSpPr/>
          <p:nvPr/>
        </p:nvGrpSpPr>
        <p:grpSpPr>
          <a:xfrm>
            <a:off x="778472" y="2286000"/>
            <a:ext cx="7848600" cy="3733800"/>
            <a:chOff x="723900" y="2895600"/>
            <a:chExt cx="7848600" cy="3733800"/>
          </a:xfrm>
        </p:grpSpPr>
        <p:sp>
          <p:nvSpPr>
            <p:cNvPr id="12292" name="Oval 4"/>
            <p:cNvSpPr>
              <a:spLocks noChangeArrowheads="1"/>
            </p:cNvSpPr>
            <p:nvPr/>
          </p:nvSpPr>
          <p:spPr bwMode="auto">
            <a:xfrm>
              <a:off x="723900" y="2895600"/>
              <a:ext cx="2438400" cy="838200"/>
            </a:xfrm>
            <a:prstGeom prst="ellipse">
              <a:avLst/>
            </a:prstGeom>
            <a:solidFill>
              <a:srgbClr val="99CCFF"/>
            </a:solidFill>
            <a:ln w="9525">
              <a:solidFill>
                <a:srgbClr val="99CCFF"/>
              </a:solidFill>
              <a:round/>
              <a:headEnd/>
              <a:tailEnd/>
            </a:ln>
            <a:effectLst>
              <a:outerShdw blurRad="63500" dist="38099" dir="2700000" algn="ctr" rotWithShape="0">
                <a:schemeClr val="bg2">
                  <a:alpha val="74998"/>
                </a:schemeClr>
              </a:outerShdw>
            </a:effectLst>
          </p:spPr>
          <p:txBody>
            <a:bodyPr lIns="0" rIns="0" anchor="ctr"/>
            <a:lstStyle/>
            <a:p>
              <a:pPr algn="ctr" eaLnBrk="0" hangingPunct="0"/>
              <a:r>
                <a:rPr lang="en-US" sz="1600">
                  <a:latin typeface="Calibri"/>
                  <a:cs typeface="Calibri"/>
                </a:rPr>
                <a:t>Các xử lý truy xuất lên DL suy diễn</a:t>
              </a:r>
            </a:p>
          </p:txBody>
        </p:sp>
        <p:sp>
          <p:nvSpPr>
            <p:cNvPr id="12293" name="Oval 5"/>
            <p:cNvSpPr>
              <a:spLocks noChangeArrowheads="1"/>
            </p:cNvSpPr>
            <p:nvPr/>
          </p:nvSpPr>
          <p:spPr bwMode="auto">
            <a:xfrm>
              <a:off x="723900" y="3962400"/>
              <a:ext cx="2438400" cy="838200"/>
            </a:xfrm>
            <a:prstGeom prst="ellipse">
              <a:avLst/>
            </a:prstGeom>
            <a:solidFill>
              <a:srgbClr val="99CCFF"/>
            </a:solidFill>
            <a:ln w="9525">
              <a:solidFill>
                <a:srgbClr val="99CCFF"/>
              </a:solidFill>
              <a:round/>
              <a:headEnd/>
              <a:tailEnd/>
            </a:ln>
            <a:effectLst>
              <a:outerShdw blurRad="63500" dist="38099" dir="2700000" algn="ctr" rotWithShape="0">
                <a:schemeClr val="bg2">
                  <a:alpha val="74998"/>
                </a:schemeClr>
              </a:outerShdw>
            </a:effectLst>
          </p:spPr>
          <p:txBody>
            <a:bodyPr lIns="0" rIns="0" anchor="ctr"/>
            <a:lstStyle/>
            <a:p>
              <a:pPr algn="ctr" eaLnBrk="0" hangingPunct="0"/>
              <a:r>
                <a:rPr lang="en-US" sz="1600" dirty="0" err="1">
                  <a:latin typeface="Calibri"/>
                  <a:cs typeface="Calibri"/>
                </a:rPr>
                <a:t>Các</a:t>
              </a:r>
              <a:r>
                <a:rPr lang="en-US" sz="1600" dirty="0">
                  <a:latin typeface="Calibri"/>
                  <a:cs typeface="Calibri"/>
                </a:rPr>
                <a:t> </a:t>
              </a:r>
              <a:r>
                <a:rPr lang="en-US" sz="1600" dirty="0" err="1">
                  <a:latin typeface="Calibri"/>
                  <a:cs typeface="Calibri"/>
                </a:rPr>
                <a:t>xử</a:t>
              </a:r>
              <a:r>
                <a:rPr lang="en-US" sz="1600" dirty="0">
                  <a:latin typeface="Calibri"/>
                  <a:cs typeface="Calibri"/>
                </a:rPr>
                <a:t> </a:t>
              </a:r>
              <a:r>
                <a:rPr lang="en-US" sz="1600" dirty="0" err="1">
                  <a:latin typeface="Calibri"/>
                  <a:cs typeface="Calibri"/>
                </a:rPr>
                <a:t>lý</a:t>
              </a:r>
              <a:r>
                <a:rPr lang="en-US" sz="1600" dirty="0">
                  <a:latin typeface="Calibri"/>
                  <a:cs typeface="Calibri"/>
                </a:rPr>
                <a:t> </a:t>
              </a:r>
              <a:r>
                <a:rPr lang="en-US" sz="1600" dirty="0" err="1">
                  <a:latin typeface="Calibri"/>
                  <a:cs typeface="Calibri"/>
                </a:rPr>
                <a:t>cập</a:t>
              </a:r>
              <a:r>
                <a:rPr lang="en-US" sz="1600" dirty="0">
                  <a:latin typeface="Calibri"/>
                  <a:cs typeface="Calibri"/>
                </a:rPr>
                <a:t> </a:t>
              </a:r>
              <a:r>
                <a:rPr lang="en-US" sz="1600" dirty="0" err="1">
                  <a:latin typeface="Calibri"/>
                  <a:cs typeface="Calibri"/>
                </a:rPr>
                <a:t>nhật</a:t>
              </a:r>
              <a:r>
                <a:rPr lang="en-US" sz="1600" dirty="0">
                  <a:latin typeface="Calibri"/>
                  <a:cs typeface="Calibri"/>
                </a:rPr>
                <a:t> </a:t>
              </a:r>
              <a:r>
                <a:rPr lang="en-US" sz="1600" dirty="0" err="1">
                  <a:latin typeface="Calibri"/>
                  <a:cs typeface="Calibri"/>
                </a:rPr>
                <a:t>lên</a:t>
              </a:r>
              <a:r>
                <a:rPr lang="en-US" sz="1600" dirty="0">
                  <a:latin typeface="Calibri"/>
                  <a:cs typeface="Calibri"/>
                </a:rPr>
                <a:t> DL </a:t>
              </a:r>
              <a:r>
                <a:rPr lang="en-US" sz="1600" dirty="0" err="1">
                  <a:latin typeface="Calibri"/>
                  <a:cs typeface="Calibri"/>
                </a:rPr>
                <a:t>suy</a:t>
              </a:r>
              <a:r>
                <a:rPr lang="en-US" sz="1600" dirty="0">
                  <a:latin typeface="Calibri"/>
                  <a:cs typeface="Calibri"/>
                </a:rPr>
                <a:t> </a:t>
              </a:r>
              <a:r>
                <a:rPr lang="en-US" sz="1600" dirty="0" err="1">
                  <a:latin typeface="Calibri"/>
                  <a:cs typeface="Calibri"/>
                </a:rPr>
                <a:t>diễn</a:t>
              </a:r>
              <a:endParaRPr lang="en-US" sz="1600" dirty="0">
                <a:latin typeface="Calibri"/>
                <a:cs typeface="Calibri"/>
              </a:endParaRPr>
            </a:p>
          </p:txBody>
        </p:sp>
        <p:sp>
          <p:nvSpPr>
            <p:cNvPr id="12294" name="Oval 6"/>
            <p:cNvSpPr>
              <a:spLocks noChangeArrowheads="1"/>
            </p:cNvSpPr>
            <p:nvPr/>
          </p:nvSpPr>
          <p:spPr bwMode="auto">
            <a:xfrm>
              <a:off x="723900" y="5029200"/>
              <a:ext cx="2438400" cy="838200"/>
            </a:xfrm>
            <a:prstGeom prst="ellipse">
              <a:avLst/>
            </a:prstGeom>
            <a:solidFill>
              <a:srgbClr val="99CCFF"/>
            </a:solidFill>
            <a:ln w="9525">
              <a:solidFill>
                <a:srgbClr val="99CCFF"/>
              </a:solidFill>
              <a:round/>
              <a:headEnd/>
              <a:tailEnd/>
            </a:ln>
            <a:effectLst>
              <a:outerShdw blurRad="63500" dist="38099" dir="2700000" algn="ctr" rotWithShape="0">
                <a:schemeClr val="bg2">
                  <a:alpha val="74998"/>
                </a:schemeClr>
              </a:outerShdw>
            </a:effectLst>
          </p:spPr>
          <p:txBody>
            <a:bodyPr lIns="0" rIns="0" anchor="ctr"/>
            <a:lstStyle/>
            <a:p>
              <a:pPr algn="ctr" eaLnBrk="0" hangingPunct="0"/>
              <a:r>
                <a:rPr lang="en-US" sz="1600">
                  <a:latin typeface="Calibri"/>
                  <a:cs typeface="Calibri"/>
                </a:rPr>
                <a:t>Tần suất của từng xử lý</a:t>
              </a:r>
            </a:p>
          </p:txBody>
        </p:sp>
        <p:sp>
          <p:nvSpPr>
            <p:cNvPr id="12295" name="AutoShape 7"/>
            <p:cNvSpPr>
              <a:spLocks noChangeArrowheads="1"/>
            </p:cNvSpPr>
            <p:nvPr/>
          </p:nvSpPr>
          <p:spPr bwMode="auto">
            <a:xfrm>
              <a:off x="3848100" y="3810000"/>
              <a:ext cx="1905000" cy="1066800"/>
            </a:xfrm>
            <a:prstGeom prst="flowChartDecision">
              <a:avLst/>
            </a:prstGeom>
            <a:solidFill>
              <a:schemeClr val="bg1"/>
            </a:solidFill>
            <a:ln w="9525">
              <a:solidFill>
                <a:schemeClr val="tx1"/>
              </a:solidFill>
              <a:miter lim="800000"/>
              <a:headEnd/>
              <a:tailEnd/>
            </a:ln>
            <a:effectLst>
              <a:outerShdw blurRad="63500" dist="38099" dir="2700000" algn="ctr" rotWithShape="0">
                <a:schemeClr val="bg2">
                  <a:alpha val="74998"/>
                </a:schemeClr>
              </a:outerShdw>
            </a:effectLst>
          </p:spPr>
          <p:txBody>
            <a:bodyPr lIns="0" rIns="0" anchor="ctr"/>
            <a:lstStyle/>
            <a:p>
              <a:pPr algn="ctr" eaLnBrk="0" hangingPunct="0"/>
              <a:r>
                <a:rPr lang="en-US" sz="1600">
                  <a:latin typeface="Calibri"/>
                  <a:cs typeface="Calibri"/>
                </a:rPr>
                <a:t>Quyết định DL suy diễn</a:t>
              </a:r>
            </a:p>
          </p:txBody>
        </p:sp>
        <p:sp>
          <p:nvSpPr>
            <p:cNvPr id="12296" name="AutoShape 8"/>
            <p:cNvSpPr>
              <a:spLocks noChangeArrowheads="1"/>
            </p:cNvSpPr>
            <p:nvPr/>
          </p:nvSpPr>
          <p:spPr bwMode="auto">
            <a:xfrm rot="1513970">
              <a:off x="3314700" y="3429000"/>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atin typeface="Calibri"/>
                <a:cs typeface="Calibri"/>
              </a:endParaRPr>
            </a:p>
          </p:txBody>
        </p:sp>
        <p:sp>
          <p:nvSpPr>
            <p:cNvPr id="12297" name="AutoShape 9"/>
            <p:cNvSpPr>
              <a:spLocks noChangeArrowheads="1"/>
            </p:cNvSpPr>
            <p:nvPr/>
          </p:nvSpPr>
          <p:spPr bwMode="auto">
            <a:xfrm>
              <a:off x="3238500" y="4191000"/>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atin typeface="Calibri"/>
                <a:cs typeface="Calibri"/>
              </a:endParaRPr>
            </a:p>
          </p:txBody>
        </p:sp>
        <p:sp>
          <p:nvSpPr>
            <p:cNvPr id="12299" name="AutoShape 11"/>
            <p:cNvSpPr>
              <a:spLocks noChangeArrowheads="1"/>
            </p:cNvSpPr>
            <p:nvPr/>
          </p:nvSpPr>
          <p:spPr bwMode="auto">
            <a:xfrm rot="-1705272">
              <a:off x="3314700" y="4953000"/>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atin typeface="Calibri"/>
                <a:cs typeface="Calibri"/>
              </a:endParaRPr>
            </a:p>
          </p:txBody>
        </p:sp>
        <p:sp>
          <p:nvSpPr>
            <p:cNvPr id="12300" name="AutoShape 12"/>
            <p:cNvSpPr>
              <a:spLocks noChangeArrowheads="1"/>
            </p:cNvSpPr>
            <p:nvPr/>
          </p:nvSpPr>
          <p:spPr bwMode="auto">
            <a:xfrm>
              <a:off x="5981700" y="4191000"/>
              <a:ext cx="914400" cy="3048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atin typeface="Calibri"/>
                <a:cs typeface="Calibri"/>
              </a:endParaRPr>
            </a:p>
          </p:txBody>
        </p:sp>
        <p:sp>
          <p:nvSpPr>
            <p:cNvPr id="12301" name="AutoShape 13"/>
            <p:cNvSpPr>
              <a:spLocks noChangeArrowheads="1"/>
            </p:cNvSpPr>
            <p:nvPr/>
          </p:nvSpPr>
          <p:spPr bwMode="auto">
            <a:xfrm rot="5400000">
              <a:off x="4381500" y="5334000"/>
              <a:ext cx="914400" cy="3048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atin typeface="Calibri"/>
                <a:cs typeface="Calibri"/>
              </a:endParaRPr>
            </a:p>
          </p:txBody>
        </p:sp>
        <p:sp>
          <p:nvSpPr>
            <p:cNvPr id="12302" name="Oval 14"/>
            <p:cNvSpPr>
              <a:spLocks noChangeArrowheads="1"/>
            </p:cNvSpPr>
            <p:nvPr/>
          </p:nvSpPr>
          <p:spPr bwMode="auto">
            <a:xfrm>
              <a:off x="6972300" y="4114800"/>
              <a:ext cx="1600200" cy="609600"/>
            </a:xfrm>
            <a:prstGeom prst="ellipse">
              <a:avLst/>
            </a:prstGeom>
            <a:solidFill>
              <a:schemeClr val="accent1"/>
            </a:solidFill>
            <a:ln w="9525">
              <a:solidFill>
                <a:schemeClr val="tx1"/>
              </a:solidFill>
              <a:round/>
              <a:headEnd/>
              <a:tailEnd/>
            </a:ln>
            <a:effectLst>
              <a:outerShdw blurRad="63500" dist="38099" dir="2700000" algn="ctr" rotWithShape="0">
                <a:schemeClr val="bg2">
                  <a:alpha val="74998"/>
                </a:schemeClr>
              </a:outerShdw>
            </a:effectLst>
          </p:spPr>
          <p:txBody>
            <a:bodyPr lIns="0" rIns="0" anchor="ctr"/>
            <a:lstStyle/>
            <a:p>
              <a:pPr algn="ctr" eaLnBrk="0" hangingPunct="0"/>
              <a:r>
                <a:rPr lang="en-US" sz="1800">
                  <a:latin typeface="Calibri"/>
                  <a:cs typeface="Calibri"/>
                </a:rPr>
                <a:t>Có dữ liệu suy diễn</a:t>
              </a:r>
            </a:p>
          </p:txBody>
        </p:sp>
        <p:sp>
          <p:nvSpPr>
            <p:cNvPr id="12303" name="Oval 15"/>
            <p:cNvSpPr>
              <a:spLocks noChangeArrowheads="1"/>
            </p:cNvSpPr>
            <p:nvPr/>
          </p:nvSpPr>
          <p:spPr bwMode="auto">
            <a:xfrm>
              <a:off x="4000500" y="6019800"/>
              <a:ext cx="1905000" cy="609600"/>
            </a:xfrm>
            <a:prstGeom prst="ellipse">
              <a:avLst/>
            </a:prstGeom>
            <a:solidFill>
              <a:schemeClr val="accent1"/>
            </a:solidFill>
            <a:ln w="9525">
              <a:solidFill>
                <a:schemeClr val="tx1"/>
              </a:solidFill>
              <a:round/>
              <a:headEnd/>
              <a:tailEnd/>
            </a:ln>
            <a:effectLst>
              <a:outerShdw blurRad="63500" dist="38099" dir="2700000" algn="ctr" rotWithShape="0">
                <a:schemeClr val="bg2">
                  <a:alpha val="74998"/>
                </a:schemeClr>
              </a:outerShdw>
            </a:effectLst>
          </p:spPr>
          <p:txBody>
            <a:bodyPr lIns="0" rIns="0" anchor="ctr"/>
            <a:lstStyle/>
            <a:p>
              <a:pPr algn="ctr" eaLnBrk="0" hangingPunct="0"/>
              <a:r>
                <a:rPr lang="en-US" sz="1800">
                  <a:latin typeface="Calibri"/>
                  <a:cs typeface="Calibri"/>
                </a:rPr>
                <a:t>Không có dữ liệu suy diễn</a:t>
              </a:r>
            </a:p>
          </p:txBody>
        </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7</a:t>
            </a:fld>
            <a:endParaRPr lang="en-US"/>
          </a:p>
        </p:txBody>
      </p:sp>
    </p:spTree>
    <p:extLst>
      <p:ext uri="{BB962C8B-B14F-4D97-AF65-F5344CB8AC3E}">
        <p14:creationId xmlns:p14="http://schemas.microsoft.com/office/powerpoint/2010/main" val="53688609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43" name="Rectangle 171"/>
          <p:cNvSpPr>
            <a:spLocks noGrp="1" noChangeArrowheads="1"/>
          </p:cNvSpPr>
          <p:nvPr>
            <p:ph type="title"/>
          </p:nvPr>
        </p:nvSpPr>
        <p:spPr/>
        <p:txBody>
          <a:bodyPr/>
          <a:lstStyle/>
          <a:p>
            <a:r>
              <a:rPr lang="en-US"/>
              <a:t>Thiết kế dữ liệu vật lý</a:t>
            </a:r>
          </a:p>
        </p:txBody>
      </p:sp>
      <p:sp>
        <p:nvSpPr>
          <p:cNvPr id="80044" name="Rectangle 172"/>
          <p:cNvSpPr>
            <a:spLocks noGrp="1" noChangeArrowheads="1"/>
          </p:cNvSpPr>
          <p:nvPr>
            <p:ph type="body" idx="1"/>
          </p:nvPr>
        </p:nvSpPr>
        <p:spPr/>
        <p:txBody>
          <a:bodyPr/>
          <a:lstStyle/>
          <a:p>
            <a:r>
              <a:rPr lang="en-US"/>
              <a:t>Phân chia dữ liệu (partition)</a:t>
            </a:r>
          </a:p>
          <a:p>
            <a:pPr lvl="1"/>
            <a:r>
              <a:rPr lang="en-US"/>
              <a:t>Ví dụ:</a:t>
            </a:r>
          </a:p>
        </p:txBody>
      </p:sp>
      <p:graphicFrame>
        <p:nvGraphicFramePr>
          <p:cNvPr id="79980" name="Group 108"/>
          <p:cNvGraphicFramePr>
            <a:graphicFrameLocks noGrp="1"/>
          </p:cNvGraphicFramePr>
          <p:nvPr>
            <p:extLst>
              <p:ext uri="{D42A27DB-BD31-4B8C-83A1-F6EECF244321}">
                <p14:modId xmlns:p14="http://schemas.microsoft.com/office/powerpoint/2010/main" val="3328586282"/>
              </p:ext>
            </p:extLst>
          </p:nvPr>
        </p:nvGraphicFramePr>
        <p:xfrm>
          <a:off x="626072" y="3058646"/>
          <a:ext cx="4229417" cy="2956559"/>
        </p:xfrm>
        <a:graphic>
          <a:graphicData uri="http://schemas.openxmlformats.org/drawingml/2006/table">
            <a:tbl>
              <a:tblPr/>
              <a:tblGrid>
                <a:gridCol w="951230"/>
                <a:gridCol w="906462"/>
                <a:gridCol w="1046163"/>
                <a:gridCol w="1325562"/>
              </a:tblGrid>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Số_HD</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Ngày_HD</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Diễn_giải</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Trị</a:t>
                      </a: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 </a:t>
                      </a: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giá</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Hd00001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Xxxxxx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Hd00002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2/1/04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Yyyyyyy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Hd15000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1/1/05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4620F"/>
                          </a:solidFill>
                          <a:effectLst/>
                          <a:latin typeface="Arial" charset="0"/>
                          <a:ea typeface="ＭＳ Ｐゴシック" charset="0"/>
                        </a:rPr>
                        <a:t>Zxzxzzxzx</a:t>
                      </a: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1.400.000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Hd15001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4620F"/>
                          </a:solidFill>
                          <a:effectLst/>
                          <a:latin typeface="Arial" charset="0"/>
                          <a:ea typeface="ＭＳ Ｐゴシック" charset="0"/>
                        </a:rPr>
                        <a:t>Qqqqqqqq</a:t>
                      </a: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2.100.000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Hd30000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Asasasas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Hd30001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2/1/06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Dsdsdsds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81" name="Text Box 109"/>
          <p:cNvSpPr txBox="1">
            <a:spLocks noChangeArrowheads="1"/>
          </p:cNvSpPr>
          <p:nvPr/>
        </p:nvSpPr>
        <p:spPr bwMode="auto">
          <a:xfrm>
            <a:off x="626072" y="2677646"/>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HOA_DON</a:t>
            </a:r>
          </a:p>
        </p:txBody>
      </p:sp>
      <p:graphicFrame>
        <p:nvGraphicFramePr>
          <p:cNvPr id="80040" name="Group 168"/>
          <p:cNvGraphicFramePr>
            <a:graphicFrameLocks noGrp="1"/>
          </p:cNvGraphicFramePr>
          <p:nvPr>
            <p:extLst>
              <p:ext uri="{D42A27DB-BD31-4B8C-83A1-F6EECF244321}">
                <p14:modId xmlns:p14="http://schemas.microsoft.com/office/powerpoint/2010/main" val="3973541717"/>
              </p:ext>
            </p:extLst>
          </p:nvPr>
        </p:nvGraphicFramePr>
        <p:xfrm>
          <a:off x="5045672" y="3058646"/>
          <a:ext cx="3581400" cy="2895599"/>
        </p:xfrm>
        <a:graphic>
          <a:graphicData uri="http://schemas.openxmlformats.org/drawingml/2006/table">
            <a:tbl>
              <a:tblPr/>
              <a:tblGrid>
                <a:gridCol w="430213"/>
                <a:gridCol w="2005012"/>
                <a:gridCol w="1146175"/>
              </a:tblGrid>
              <a:tr h="515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Mã</a:t>
                      </a: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 </a:t>
                      </a: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số</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Tên</a:t>
                      </a: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 </a:t>
                      </a: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xử</a:t>
                      </a: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 </a:t>
                      </a: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lý</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Tần</a:t>
                      </a:r>
                      <a:r>
                        <a:rPr kumimoji="0" lang="en-US" sz="1400" b="1" i="0" u="none" strike="noStrike" cap="none" normalizeH="0" baseline="0" dirty="0">
                          <a:ln>
                            <a:noFill/>
                          </a:ln>
                          <a:solidFill>
                            <a:schemeClr val="accent4">
                              <a:lumMod val="50000"/>
                            </a:schemeClr>
                          </a:solidFill>
                          <a:effectLst/>
                          <a:latin typeface="Arial" charset="0"/>
                          <a:ea typeface="ＭＳ Ｐゴシック" charset="0"/>
                        </a:rPr>
                        <a:t> </a:t>
                      </a:r>
                      <a:r>
                        <a:rPr kumimoji="0" lang="en-US" sz="1400" b="1" i="0" u="none" strike="noStrike" cap="none" normalizeH="0" baseline="0" dirty="0" err="1">
                          <a:ln>
                            <a:noFill/>
                          </a:ln>
                          <a:solidFill>
                            <a:schemeClr val="accent4">
                              <a:lumMod val="50000"/>
                            </a:schemeClr>
                          </a:solidFill>
                          <a:effectLst/>
                          <a:latin typeface="Arial" charset="0"/>
                          <a:ea typeface="ＭＳ Ｐゴシック" charset="0"/>
                        </a:rPr>
                        <a:t>suất</a:t>
                      </a:r>
                      <a:endParaRPr kumimoji="0" lang="en-US" sz="1400" b="1" i="0" u="none" strike="noStrike" cap="none" normalizeH="0" baseline="0" dirty="0">
                        <a:ln>
                          <a:noFill/>
                        </a:ln>
                        <a:solidFill>
                          <a:schemeClr val="accent4">
                            <a:lumMod val="50000"/>
                          </a:schemeClr>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Tìm hóa đơn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100/</a:t>
                      </a:r>
                      <a:r>
                        <a:rPr kumimoji="0" lang="en-US" sz="1400" b="0" i="0" u="none" strike="noStrike" cap="none" normalizeH="0" baseline="0" dirty="0" err="1">
                          <a:ln>
                            <a:noFill/>
                          </a:ln>
                          <a:solidFill>
                            <a:srgbClr val="04620F"/>
                          </a:solidFill>
                          <a:effectLst/>
                          <a:latin typeface="Arial" charset="0"/>
                          <a:ea typeface="ＭＳ Ｐゴシック" charset="0"/>
                        </a:rPr>
                        <a:t>ngày</a:t>
                      </a: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O2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Tính doanh thu tháng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a:t>
                      </a:r>
                      <a:r>
                        <a:rPr kumimoji="0" lang="en-US" sz="1400" b="0" i="0" u="none" strike="noStrike" cap="none" normalizeH="0" baseline="0" dirty="0" err="1">
                          <a:ln>
                            <a:noFill/>
                          </a:ln>
                          <a:solidFill>
                            <a:srgbClr val="04620F"/>
                          </a:solidFill>
                          <a:effectLst/>
                          <a:latin typeface="Arial" charset="0"/>
                          <a:ea typeface="ＭＳ Ｐゴシック" charset="0"/>
                        </a:rPr>
                        <a:t>tháng</a:t>
                      </a: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O3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Tính doanh thu theo khách hàng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100/</a:t>
                      </a:r>
                      <a:r>
                        <a:rPr kumimoji="0" lang="en-US" sz="1400" b="0" i="0" u="none" strike="noStrike" cap="none" normalizeH="0" baseline="0" dirty="0" err="1">
                          <a:ln>
                            <a:noFill/>
                          </a:ln>
                          <a:solidFill>
                            <a:srgbClr val="04620F"/>
                          </a:solidFill>
                          <a:effectLst/>
                          <a:latin typeface="Arial" charset="0"/>
                          <a:ea typeface="ＭＳ Ｐゴシック" charset="0"/>
                        </a:rPr>
                        <a:t>tháng</a:t>
                      </a: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O4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Tổng hợp doanh số năm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a:t>
                      </a:r>
                      <a:r>
                        <a:rPr kumimoji="0" lang="en-US" sz="1400" b="0" i="0" u="none" strike="noStrike" cap="none" normalizeH="0" baseline="0" dirty="0" err="1">
                          <a:ln>
                            <a:noFill/>
                          </a:ln>
                          <a:solidFill>
                            <a:srgbClr val="04620F"/>
                          </a:solidFill>
                          <a:effectLst/>
                          <a:latin typeface="Arial" charset="0"/>
                          <a:ea typeface="ＭＳ Ｐゴシック" charset="0"/>
                        </a:rPr>
                        <a:t>năm</a:t>
                      </a: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O5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4620F"/>
                          </a:solidFill>
                          <a:effectLst/>
                          <a:latin typeface="Arial" charset="0"/>
                          <a:ea typeface="ＭＳ Ｐゴシック" charset="0"/>
                        </a:rPr>
                        <a:t>Lập biểu đồ so sánh doanh số theo các năm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4620F"/>
                          </a:solidFill>
                          <a:effectLst/>
                          <a:latin typeface="Arial" charset="0"/>
                          <a:ea typeface="ＭＳ Ｐゴシック" charset="0"/>
                        </a:rPr>
                        <a:t>1/</a:t>
                      </a:r>
                      <a:r>
                        <a:rPr kumimoji="0" lang="en-US" sz="1400" b="0" i="0" u="none" strike="noStrike" cap="none" normalizeH="0" baseline="0" dirty="0" err="1">
                          <a:ln>
                            <a:noFill/>
                          </a:ln>
                          <a:solidFill>
                            <a:srgbClr val="04620F"/>
                          </a:solidFill>
                          <a:effectLst/>
                          <a:latin typeface="Arial" charset="0"/>
                          <a:ea typeface="ＭＳ Ｐゴシック" charset="0"/>
                        </a:rPr>
                        <a:t>năm</a:t>
                      </a:r>
                      <a:endParaRPr kumimoji="0" lang="en-US" sz="14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041" name="Text Box 169"/>
          <p:cNvSpPr txBox="1">
            <a:spLocks noChangeArrowheads="1"/>
          </p:cNvSpPr>
          <p:nvPr/>
        </p:nvSpPr>
        <p:spPr bwMode="auto">
          <a:xfrm>
            <a:off x="5045672" y="2601446"/>
            <a:ext cx="299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Các xử lý truy cập dữ liệu</a:t>
            </a:r>
          </a:p>
        </p:txBody>
      </p:sp>
      <p:sp>
        <p:nvSpPr>
          <p:cNvPr id="80042" name="Text Box 170"/>
          <p:cNvSpPr txBox="1">
            <a:spLocks noChangeArrowheads="1"/>
          </p:cNvSpPr>
          <p:nvPr/>
        </p:nvSpPr>
        <p:spPr bwMode="auto">
          <a:xfrm>
            <a:off x="2378672" y="2449046"/>
            <a:ext cx="2438400" cy="366713"/>
          </a:xfrm>
          <a:prstGeom prst="rect">
            <a:avLst/>
          </a:prstGeom>
          <a:solidFill>
            <a:schemeClr val="hlink"/>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solidFill>
                  <a:schemeClr val="bg1"/>
                </a:solidFill>
              </a:rPr>
              <a:t>KL: ~10.000.000/năm</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70</a:t>
            </a:fld>
            <a:endParaRPr lang="en-US"/>
          </a:p>
        </p:txBody>
      </p:sp>
    </p:spTree>
    <p:extLst>
      <p:ext uri="{BB962C8B-B14F-4D97-AF65-F5344CB8AC3E}">
        <p14:creationId xmlns:p14="http://schemas.microsoft.com/office/powerpoint/2010/main" val="3278327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042"/>
                                        </p:tgtEl>
                                        <p:attrNameLst>
                                          <p:attrName>style.visibility</p:attrName>
                                        </p:attrNameLst>
                                      </p:cBhvr>
                                      <p:to>
                                        <p:strVal val="visible"/>
                                      </p:to>
                                    </p:set>
                                    <p:animEffect transition="in" filter="dissolve">
                                      <p:cBhvr>
                                        <p:cTn id="7" dur="500"/>
                                        <p:tgtEl>
                                          <p:spTgt spid="80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42"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35" name="Rectangle 239"/>
          <p:cNvSpPr>
            <a:spLocks noGrp="1" noChangeArrowheads="1"/>
          </p:cNvSpPr>
          <p:nvPr>
            <p:ph type="title"/>
          </p:nvPr>
        </p:nvSpPr>
        <p:spPr/>
        <p:txBody>
          <a:bodyPr/>
          <a:lstStyle/>
          <a:p>
            <a:r>
              <a:rPr lang="en-US"/>
              <a:t>Thiết kế dữ liệu vật lý</a:t>
            </a:r>
          </a:p>
        </p:txBody>
      </p:sp>
      <p:sp>
        <p:nvSpPr>
          <p:cNvPr id="81136" name="Rectangle 240"/>
          <p:cNvSpPr>
            <a:spLocks noGrp="1" noChangeArrowheads="1"/>
          </p:cNvSpPr>
          <p:nvPr>
            <p:ph type="body" idx="1"/>
          </p:nvPr>
        </p:nvSpPr>
        <p:spPr/>
        <p:txBody>
          <a:bodyPr/>
          <a:lstStyle/>
          <a:p>
            <a:r>
              <a:rPr lang="en-US" dirty="0" err="1"/>
              <a:t>Phân</a:t>
            </a:r>
            <a:r>
              <a:rPr lang="en-US" dirty="0"/>
              <a:t> chia </a:t>
            </a:r>
            <a:r>
              <a:rPr lang="en-US" dirty="0" err="1"/>
              <a:t>dữ</a:t>
            </a:r>
            <a:r>
              <a:rPr lang="en-US" dirty="0"/>
              <a:t> </a:t>
            </a:r>
            <a:r>
              <a:rPr lang="en-US" dirty="0" err="1"/>
              <a:t>liệu</a:t>
            </a:r>
            <a:r>
              <a:rPr lang="en-US" dirty="0"/>
              <a:t> (partition)</a:t>
            </a:r>
          </a:p>
          <a:p>
            <a:pPr lvl="1"/>
            <a:r>
              <a:rPr lang="en-US" dirty="0" err="1"/>
              <a:t>Ví</a:t>
            </a:r>
            <a:r>
              <a:rPr lang="en-US" dirty="0"/>
              <a:t> </a:t>
            </a:r>
            <a:r>
              <a:rPr lang="en-US" dirty="0" err="1"/>
              <a:t>dụ</a:t>
            </a:r>
            <a:r>
              <a:rPr lang="en-US" dirty="0"/>
              <a:t>:</a:t>
            </a:r>
          </a:p>
        </p:txBody>
      </p:sp>
      <p:graphicFrame>
        <p:nvGraphicFramePr>
          <p:cNvPr id="81134" name="Group 238"/>
          <p:cNvGraphicFramePr>
            <a:graphicFrameLocks noGrp="1"/>
          </p:cNvGraphicFramePr>
          <p:nvPr>
            <p:ph sz="quarter" idx="4294967295"/>
            <p:extLst>
              <p:ext uri="{D42A27DB-BD31-4B8C-83A1-F6EECF244321}">
                <p14:modId xmlns:p14="http://schemas.microsoft.com/office/powerpoint/2010/main" val="1027312853"/>
              </p:ext>
            </p:extLst>
          </p:nvPr>
        </p:nvGraphicFramePr>
        <p:xfrm>
          <a:off x="4857750" y="4405002"/>
          <a:ext cx="3733800" cy="911226"/>
        </p:xfrm>
        <a:graphic>
          <a:graphicData uri="http://schemas.openxmlformats.org/drawingml/2006/table">
            <a:tbl>
              <a:tblPr/>
              <a:tblGrid>
                <a:gridCol w="915988"/>
                <a:gridCol w="915987"/>
                <a:gridCol w="985838"/>
                <a:gridCol w="915987"/>
              </a:tblGrid>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Số_HD</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Ngày_HD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Diễn_giải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Trị giá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Hd15000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1/1/05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Zxzxzzxzx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1.400.000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Hd15001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2/1/05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Qqqqqqqq</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2.100.000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090" name="Group 194"/>
          <p:cNvGraphicFramePr>
            <a:graphicFrameLocks noGrp="1"/>
          </p:cNvGraphicFramePr>
          <p:nvPr>
            <p:extLst>
              <p:ext uri="{D42A27DB-BD31-4B8C-83A1-F6EECF244321}">
                <p14:modId xmlns:p14="http://schemas.microsoft.com/office/powerpoint/2010/main" val="2715656824"/>
              </p:ext>
            </p:extLst>
          </p:nvPr>
        </p:nvGraphicFramePr>
        <p:xfrm>
          <a:off x="590550" y="3944627"/>
          <a:ext cx="3733800" cy="2741613"/>
        </p:xfrm>
        <a:graphic>
          <a:graphicData uri="http://schemas.openxmlformats.org/drawingml/2006/table">
            <a:tbl>
              <a:tblPr/>
              <a:tblGrid>
                <a:gridCol w="830263"/>
                <a:gridCol w="898525"/>
                <a:gridCol w="968375"/>
                <a:gridCol w="1036637"/>
              </a:tblGrid>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Số_HD</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Ngày_HD</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Diễn_giải</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Trị</a:t>
                      </a:r>
                      <a:r>
                        <a:rPr kumimoji="0" lang="en-US" sz="1200" b="1" i="0" u="none" strike="noStrike" cap="none" normalizeH="0" baseline="0" dirty="0">
                          <a:ln>
                            <a:noFill/>
                          </a:ln>
                          <a:solidFill>
                            <a:srgbClr val="000090"/>
                          </a:solidFill>
                          <a:effectLst/>
                          <a:latin typeface="Arial" charset="0"/>
                          <a:ea typeface="ＭＳ Ｐゴシック" charset="0"/>
                        </a:rPr>
                        <a:t> </a:t>
                      </a:r>
                      <a:r>
                        <a:rPr kumimoji="0" lang="en-US" sz="1200" b="1" i="0" u="none" strike="noStrike" cap="none" normalizeH="0" baseline="0" dirty="0" err="1">
                          <a:ln>
                            <a:noFill/>
                          </a:ln>
                          <a:solidFill>
                            <a:srgbClr val="000090"/>
                          </a:solidFill>
                          <a:effectLst/>
                          <a:latin typeface="Arial" charset="0"/>
                          <a:ea typeface="ＭＳ Ｐゴシック" charset="0"/>
                        </a:rPr>
                        <a:t>giá</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Hd00001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1/1/04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Xxxxxx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Hd00002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2/1/04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Yyyyyyy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1/1/05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Zxzxzzxzx</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1.400.000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Hd15001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Qqqqqqqq</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Asasasas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12.000.000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Hd30001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Dsdsdsds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952" name="Text Box 56"/>
          <p:cNvSpPr txBox="1">
            <a:spLocks noChangeArrowheads="1"/>
          </p:cNvSpPr>
          <p:nvPr/>
        </p:nvSpPr>
        <p:spPr bwMode="auto">
          <a:xfrm>
            <a:off x="558800" y="3563627"/>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HOA_DON</a:t>
            </a:r>
          </a:p>
        </p:txBody>
      </p:sp>
      <p:sp>
        <p:nvSpPr>
          <p:cNvPr id="80984" name="Text Box 88"/>
          <p:cNvSpPr txBox="1">
            <a:spLocks noChangeArrowheads="1"/>
          </p:cNvSpPr>
          <p:nvPr/>
        </p:nvSpPr>
        <p:spPr bwMode="auto">
          <a:xfrm>
            <a:off x="1962150" y="3563627"/>
            <a:ext cx="2438400" cy="366713"/>
          </a:xfrm>
          <a:prstGeom prst="rect">
            <a:avLst/>
          </a:prstGeom>
          <a:solidFill>
            <a:schemeClr val="hlink"/>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solidFill>
                  <a:schemeClr val="bg1"/>
                </a:solidFill>
              </a:rPr>
              <a:t>KL: ~10.000.000/năm</a:t>
            </a:r>
          </a:p>
        </p:txBody>
      </p:sp>
      <p:graphicFrame>
        <p:nvGraphicFramePr>
          <p:cNvPr id="81093" name="Group 197"/>
          <p:cNvGraphicFramePr>
            <a:graphicFrameLocks noGrp="1"/>
          </p:cNvGraphicFramePr>
          <p:nvPr>
            <p:extLst>
              <p:ext uri="{D42A27DB-BD31-4B8C-83A1-F6EECF244321}">
                <p14:modId xmlns:p14="http://schemas.microsoft.com/office/powerpoint/2010/main" val="2379272019"/>
              </p:ext>
            </p:extLst>
          </p:nvPr>
        </p:nvGraphicFramePr>
        <p:xfrm>
          <a:off x="4705350" y="3030227"/>
          <a:ext cx="3810000" cy="914400"/>
        </p:xfrm>
        <a:graphic>
          <a:graphicData uri="http://schemas.openxmlformats.org/drawingml/2006/table">
            <a:tbl>
              <a:tblPr/>
              <a:tblGrid>
                <a:gridCol w="846138"/>
                <a:gridCol w="917575"/>
                <a:gridCol w="1058862"/>
                <a:gridCol w="987425"/>
              </a:tblGrid>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Số_HD</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Ngày_HD</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Diễn_giải</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Trị</a:t>
                      </a:r>
                      <a:r>
                        <a:rPr kumimoji="0" lang="en-US" sz="1200" b="1" i="0" u="none" strike="noStrike" cap="none" normalizeH="0" baseline="0" dirty="0">
                          <a:ln>
                            <a:noFill/>
                          </a:ln>
                          <a:solidFill>
                            <a:srgbClr val="000090"/>
                          </a:solidFill>
                          <a:effectLst/>
                          <a:latin typeface="Arial" charset="0"/>
                          <a:ea typeface="ＭＳ Ｐゴシック" charset="0"/>
                        </a:rPr>
                        <a:t> </a:t>
                      </a:r>
                      <a:r>
                        <a:rPr kumimoji="0" lang="en-US" sz="1200" b="1" i="0" u="none" strike="noStrike" cap="none" normalizeH="0" baseline="0" dirty="0" err="1">
                          <a:ln>
                            <a:noFill/>
                          </a:ln>
                          <a:solidFill>
                            <a:srgbClr val="000090"/>
                          </a:solidFill>
                          <a:effectLst/>
                          <a:latin typeface="Arial" charset="0"/>
                          <a:ea typeface="ＭＳ Ｐゴシック" charset="0"/>
                        </a:rPr>
                        <a:t>giá</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1/1/04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Xxxxxx</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Hd00002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Yyyyyyy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131" name="Group 235"/>
          <p:cNvGraphicFramePr>
            <a:graphicFrameLocks noGrp="1"/>
          </p:cNvGraphicFramePr>
          <p:nvPr>
            <p:ph sz="quarter" idx="4294967295"/>
            <p:extLst>
              <p:ext uri="{D42A27DB-BD31-4B8C-83A1-F6EECF244321}">
                <p14:modId xmlns:p14="http://schemas.microsoft.com/office/powerpoint/2010/main" val="912673528"/>
              </p:ext>
            </p:extLst>
          </p:nvPr>
        </p:nvGraphicFramePr>
        <p:xfrm>
          <a:off x="4857750" y="5854390"/>
          <a:ext cx="3810000" cy="909639"/>
        </p:xfrm>
        <a:graphic>
          <a:graphicData uri="http://schemas.openxmlformats.org/drawingml/2006/table">
            <a:tbl>
              <a:tblPr/>
              <a:tblGrid>
                <a:gridCol w="1006475"/>
                <a:gridCol w="898525"/>
                <a:gridCol w="884238"/>
                <a:gridCol w="1020762"/>
              </a:tblGrid>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Số_HD</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Ngày_HD</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Diễn_giải</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Trị giá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Asasasas</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12.000.000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Hd30001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2/1/06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Dsdsdsds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084" name="Line 188"/>
          <p:cNvSpPr>
            <a:spLocks noChangeShapeType="1"/>
          </p:cNvSpPr>
          <p:nvPr/>
        </p:nvSpPr>
        <p:spPr bwMode="auto">
          <a:xfrm flipV="1">
            <a:off x="4400550" y="4020827"/>
            <a:ext cx="3048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085" name="Line 189"/>
          <p:cNvSpPr>
            <a:spLocks noChangeShapeType="1"/>
          </p:cNvSpPr>
          <p:nvPr/>
        </p:nvSpPr>
        <p:spPr bwMode="auto">
          <a:xfrm>
            <a:off x="4400550" y="516382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086" name="Line 190"/>
          <p:cNvSpPr>
            <a:spLocks noChangeShapeType="1"/>
          </p:cNvSpPr>
          <p:nvPr/>
        </p:nvSpPr>
        <p:spPr bwMode="auto">
          <a:xfrm>
            <a:off x="4400550" y="5163827"/>
            <a:ext cx="304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087" name="Text Box 191"/>
          <p:cNvSpPr txBox="1">
            <a:spLocks noChangeArrowheads="1"/>
          </p:cNvSpPr>
          <p:nvPr/>
        </p:nvSpPr>
        <p:spPr bwMode="auto">
          <a:xfrm>
            <a:off x="4705350" y="2649227"/>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HD004</a:t>
            </a:r>
          </a:p>
        </p:txBody>
      </p:sp>
      <p:sp>
        <p:nvSpPr>
          <p:cNvPr id="81088" name="Text Box 192"/>
          <p:cNvSpPr txBox="1">
            <a:spLocks noChangeArrowheads="1"/>
          </p:cNvSpPr>
          <p:nvPr/>
        </p:nvSpPr>
        <p:spPr bwMode="auto">
          <a:xfrm>
            <a:off x="4857750" y="4097027"/>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HD005</a:t>
            </a:r>
          </a:p>
        </p:txBody>
      </p:sp>
      <p:sp>
        <p:nvSpPr>
          <p:cNvPr id="81089" name="Text Box 193"/>
          <p:cNvSpPr txBox="1">
            <a:spLocks noChangeArrowheads="1"/>
          </p:cNvSpPr>
          <p:nvPr/>
        </p:nvSpPr>
        <p:spPr bwMode="auto">
          <a:xfrm>
            <a:off x="4781550" y="5549590"/>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HD006</a:t>
            </a:r>
          </a:p>
        </p:txBody>
      </p:sp>
      <p:sp>
        <p:nvSpPr>
          <p:cNvPr id="81091" name="Text Box 195"/>
          <p:cNvSpPr txBox="1">
            <a:spLocks noChangeArrowheads="1"/>
          </p:cNvSpPr>
          <p:nvPr/>
        </p:nvSpPr>
        <p:spPr bwMode="auto">
          <a:xfrm>
            <a:off x="5619750" y="1734827"/>
            <a:ext cx="2895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800">
                <a:solidFill>
                  <a:srgbClr val="FF0000"/>
                </a:solidFill>
                <a:latin typeface="Times New Roman" charset="0"/>
              </a:rPr>
              <a:t>Tách table HOA_DON theo năm</a:t>
            </a:r>
          </a:p>
          <a:p>
            <a:pPr algn="l" eaLnBrk="0" hangingPunct="0"/>
            <a:r>
              <a:rPr lang="en-US" sz="1800">
                <a:solidFill>
                  <a:srgbClr val="FF0000"/>
                </a:solidFill>
                <a:latin typeface="Times New Roman" charset="0"/>
              </a:rPr>
              <a:t>Các phép tóan o1, o2, o4 hiệu quả hơn</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71</a:t>
            </a:fld>
            <a:endParaRPr lang="en-US"/>
          </a:p>
        </p:txBody>
      </p:sp>
    </p:spTree>
    <p:extLst>
      <p:ext uri="{BB962C8B-B14F-4D97-AF65-F5344CB8AC3E}">
        <p14:creationId xmlns:p14="http://schemas.microsoft.com/office/powerpoint/2010/main" val="3128548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087"/>
                                        </p:tgtEl>
                                        <p:attrNameLst>
                                          <p:attrName>style.visibility</p:attrName>
                                        </p:attrNameLst>
                                      </p:cBhvr>
                                      <p:to>
                                        <p:strVal val="visible"/>
                                      </p:to>
                                    </p:set>
                                    <p:animEffect transition="in" filter="dissolve">
                                      <p:cBhvr>
                                        <p:cTn id="7" dur="500"/>
                                        <p:tgtEl>
                                          <p:spTgt spid="8108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1093"/>
                                        </p:tgtEl>
                                        <p:attrNameLst>
                                          <p:attrName>style.visibility</p:attrName>
                                        </p:attrNameLst>
                                      </p:cBhvr>
                                      <p:to>
                                        <p:strVal val="visible"/>
                                      </p:to>
                                    </p:set>
                                    <p:animEffect transition="in" filter="dissolve">
                                      <p:cBhvr>
                                        <p:cTn id="11" dur="500"/>
                                        <p:tgtEl>
                                          <p:spTgt spid="8109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1084"/>
                                        </p:tgtEl>
                                        <p:attrNameLst>
                                          <p:attrName>style.visibility</p:attrName>
                                        </p:attrNameLst>
                                      </p:cBhvr>
                                      <p:to>
                                        <p:strVal val="visible"/>
                                      </p:to>
                                    </p:set>
                                    <p:animEffect transition="in" filter="dissolve">
                                      <p:cBhvr>
                                        <p:cTn id="15" dur="500"/>
                                        <p:tgtEl>
                                          <p:spTgt spid="81084"/>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1085"/>
                                        </p:tgtEl>
                                        <p:attrNameLst>
                                          <p:attrName>style.visibility</p:attrName>
                                        </p:attrNameLst>
                                      </p:cBhvr>
                                      <p:to>
                                        <p:strVal val="visible"/>
                                      </p:to>
                                    </p:set>
                                    <p:animEffect transition="in" filter="dissolve">
                                      <p:cBhvr>
                                        <p:cTn id="19" dur="500"/>
                                        <p:tgtEl>
                                          <p:spTgt spid="81085"/>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81134"/>
                                        </p:tgtEl>
                                        <p:attrNameLst>
                                          <p:attrName>style.visibility</p:attrName>
                                        </p:attrNameLst>
                                      </p:cBhvr>
                                      <p:to>
                                        <p:strVal val="visible"/>
                                      </p:to>
                                    </p:set>
                                    <p:animEffect transition="in" filter="dissolve">
                                      <p:cBhvr>
                                        <p:cTn id="23" dur="500"/>
                                        <p:tgtEl>
                                          <p:spTgt spid="81134"/>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81088"/>
                                        </p:tgtEl>
                                        <p:attrNameLst>
                                          <p:attrName>style.visibility</p:attrName>
                                        </p:attrNameLst>
                                      </p:cBhvr>
                                      <p:to>
                                        <p:strVal val="visible"/>
                                      </p:to>
                                    </p:set>
                                    <p:animEffect transition="in" filter="dissolve">
                                      <p:cBhvr>
                                        <p:cTn id="27" dur="500"/>
                                        <p:tgtEl>
                                          <p:spTgt spid="81088"/>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81089"/>
                                        </p:tgtEl>
                                        <p:attrNameLst>
                                          <p:attrName>style.visibility</p:attrName>
                                        </p:attrNameLst>
                                      </p:cBhvr>
                                      <p:to>
                                        <p:strVal val="visible"/>
                                      </p:to>
                                    </p:set>
                                    <p:animEffect transition="in" filter="dissolve">
                                      <p:cBhvr>
                                        <p:cTn id="31" dur="500"/>
                                        <p:tgtEl>
                                          <p:spTgt spid="81089"/>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81131"/>
                                        </p:tgtEl>
                                        <p:attrNameLst>
                                          <p:attrName>style.visibility</p:attrName>
                                        </p:attrNameLst>
                                      </p:cBhvr>
                                      <p:to>
                                        <p:strVal val="visible"/>
                                      </p:to>
                                    </p:set>
                                    <p:animEffect transition="in" filter="dissolve">
                                      <p:cBhvr>
                                        <p:cTn id="35" dur="500"/>
                                        <p:tgtEl>
                                          <p:spTgt spid="81131"/>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81086"/>
                                        </p:tgtEl>
                                        <p:attrNameLst>
                                          <p:attrName>style.visibility</p:attrName>
                                        </p:attrNameLst>
                                      </p:cBhvr>
                                      <p:to>
                                        <p:strVal val="visible"/>
                                      </p:to>
                                    </p:set>
                                    <p:animEffect transition="in" filter="dissolve">
                                      <p:cBhvr>
                                        <p:cTn id="39" dur="500"/>
                                        <p:tgtEl>
                                          <p:spTgt spid="81086"/>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81091"/>
                                        </p:tgtEl>
                                        <p:attrNameLst>
                                          <p:attrName>style.visibility</p:attrName>
                                        </p:attrNameLst>
                                      </p:cBhvr>
                                      <p:to>
                                        <p:strVal val="visible"/>
                                      </p:to>
                                    </p:set>
                                    <p:animEffect transition="in" filter="dissolve">
                                      <p:cBhvr>
                                        <p:cTn id="43" dur="500"/>
                                        <p:tgtEl>
                                          <p:spTgt spid="81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84" grpId="0" animBg="1"/>
      <p:bldP spid="81085" grpId="0" animBg="1"/>
      <p:bldP spid="81086" grpId="0" animBg="1"/>
      <p:bldP spid="81087" grpId="0" autoUpdateAnimBg="0"/>
      <p:bldP spid="81088" grpId="0" autoUpdateAnimBg="0"/>
      <p:bldP spid="81089" grpId="0" autoUpdateAnimBg="0"/>
      <p:bldP spid="8109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1" name="Rectangle 141"/>
          <p:cNvSpPr>
            <a:spLocks noGrp="1" noChangeArrowheads="1"/>
          </p:cNvSpPr>
          <p:nvPr>
            <p:ph type="title"/>
          </p:nvPr>
        </p:nvSpPr>
        <p:spPr/>
        <p:txBody>
          <a:bodyPr/>
          <a:lstStyle/>
          <a:p>
            <a:r>
              <a:rPr lang="en-US"/>
              <a:t>Thiết kế dữ liệu vật lý</a:t>
            </a:r>
          </a:p>
        </p:txBody>
      </p:sp>
      <p:sp>
        <p:nvSpPr>
          <p:cNvPr id="82062" name="Rectangle 142"/>
          <p:cNvSpPr>
            <a:spLocks noGrp="1" noChangeArrowheads="1"/>
          </p:cNvSpPr>
          <p:nvPr>
            <p:ph type="body" idx="1"/>
          </p:nvPr>
        </p:nvSpPr>
        <p:spPr/>
        <p:txBody>
          <a:bodyPr/>
          <a:lstStyle/>
          <a:p>
            <a:r>
              <a:rPr lang="en-US"/>
              <a:t>Phân chia dữ liệu (partition)</a:t>
            </a:r>
          </a:p>
          <a:p>
            <a:pPr lvl="1"/>
            <a:r>
              <a:rPr lang="en-US"/>
              <a:t>Phân chia theo chiều dọc (vertical partition):</a:t>
            </a:r>
          </a:p>
          <a:p>
            <a:pPr lvl="2"/>
            <a:r>
              <a:rPr lang="en-US"/>
              <a:t>Phân chia một cấu trúc luận lý thành những cấu trúc lưu trữ vật ký khác nhau</a:t>
            </a:r>
          </a:p>
          <a:p>
            <a:pPr lvl="2"/>
            <a:r>
              <a:rPr lang="en-US"/>
              <a:t>Ví dụ:</a:t>
            </a:r>
          </a:p>
        </p:txBody>
      </p:sp>
      <p:sp>
        <p:nvSpPr>
          <p:cNvPr id="82051" name="Text Box 131"/>
          <p:cNvSpPr txBox="1">
            <a:spLocks noChangeArrowheads="1"/>
          </p:cNvSpPr>
          <p:nvPr/>
        </p:nvSpPr>
        <p:spPr bwMode="auto">
          <a:xfrm>
            <a:off x="839012" y="4121943"/>
            <a:ext cx="760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KHÁCH_HANG</a:t>
            </a:r>
            <a:r>
              <a:rPr lang="en-US" sz="1800"/>
              <a:t>(</a:t>
            </a:r>
            <a:r>
              <a:rPr lang="en-US" sz="1800" u="sng"/>
              <a:t>MÃ_KH</a:t>
            </a:r>
            <a:r>
              <a:rPr lang="en-US" sz="1800"/>
              <a:t>, TÊN_KH, DCHI, DT, TAIKHOAN, MASOTHUE,</a:t>
            </a:r>
          </a:p>
          <a:p>
            <a:pPr algn="l" eaLnBrk="0" hangingPunct="0"/>
            <a:r>
              <a:rPr lang="en-US" sz="1800"/>
              <a:t>PTTTOAN, MUC_NO, CONG_NO)</a:t>
            </a:r>
          </a:p>
        </p:txBody>
      </p:sp>
      <p:grpSp>
        <p:nvGrpSpPr>
          <p:cNvPr id="82060" name="Group 140"/>
          <p:cNvGrpSpPr>
            <a:grpSpLocks/>
          </p:cNvGrpSpPr>
          <p:nvPr/>
        </p:nvGrpSpPr>
        <p:grpSpPr bwMode="auto">
          <a:xfrm>
            <a:off x="613587" y="4807743"/>
            <a:ext cx="7978775" cy="1814513"/>
            <a:chOff x="528" y="3072"/>
            <a:chExt cx="5026" cy="1143"/>
          </a:xfrm>
        </p:grpSpPr>
        <p:sp>
          <p:nvSpPr>
            <p:cNvPr id="82052" name="Text Box 132"/>
            <p:cNvSpPr txBox="1">
              <a:spLocks noChangeArrowheads="1"/>
            </p:cNvSpPr>
            <p:nvPr/>
          </p:nvSpPr>
          <p:spPr bwMode="auto">
            <a:xfrm>
              <a:off x="576" y="3360"/>
              <a:ext cx="20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KH1</a:t>
              </a:r>
              <a:r>
                <a:rPr lang="en-US" sz="1800"/>
                <a:t>(</a:t>
              </a:r>
              <a:r>
                <a:rPr lang="en-US" sz="1800" u="sng"/>
                <a:t>MA_KH</a:t>
              </a:r>
              <a:r>
                <a:rPr lang="en-US" sz="1800"/>
                <a:t>, TEN_KH, DCHI)</a:t>
              </a:r>
            </a:p>
          </p:txBody>
        </p:sp>
        <p:sp>
          <p:nvSpPr>
            <p:cNvPr id="82053" name="Text Box 133"/>
            <p:cNvSpPr txBox="1">
              <a:spLocks noChangeArrowheads="1"/>
            </p:cNvSpPr>
            <p:nvPr/>
          </p:nvSpPr>
          <p:spPr bwMode="auto">
            <a:xfrm>
              <a:off x="2880" y="3312"/>
              <a:ext cx="23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KH2</a:t>
              </a:r>
              <a:r>
                <a:rPr lang="en-US" sz="1800"/>
                <a:t>(DT, TAIKHOAN, MASOTHUE,</a:t>
              </a:r>
            </a:p>
            <a:p>
              <a:pPr algn="l" eaLnBrk="0" hangingPunct="0"/>
              <a:r>
                <a:rPr lang="en-US" sz="1800"/>
                <a:t>PTTTOAN, MUC_NO, CONG_NO)</a:t>
              </a:r>
            </a:p>
          </p:txBody>
        </p:sp>
        <p:sp>
          <p:nvSpPr>
            <p:cNvPr id="82054" name="AutoShape 134"/>
            <p:cNvSpPr>
              <a:spLocks noChangeArrowheads="1"/>
            </p:cNvSpPr>
            <p:nvPr/>
          </p:nvSpPr>
          <p:spPr bwMode="auto">
            <a:xfrm>
              <a:off x="2688" y="3072"/>
              <a:ext cx="240" cy="19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5" name="Freeform 135"/>
            <p:cNvSpPr>
              <a:spLocks/>
            </p:cNvSpPr>
            <p:nvPr/>
          </p:nvSpPr>
          <p:spPr bwMode="auto">
            <a:xfrm>
              <a:off x="2496" y="3216"/>
              <a:ext cx="960" cy="384"/>
            </a:xfrm>
            <a:custGeom>
              <a:avLst/>
              <a:gdLst>
                <a:gd name="T0" fmla="*/ 0 w 960"/>
                <a:gd name="T1" fmla="*/ 336 h 384"/>
                <a:gd name="T2" fmla="*/ 336 w 960"/>
                <a:gd name="T3" fmla="*/ 336 h 384"/>
                <a:gd name="T4" fmla="*/ 432 w 960"/>
                <a:gd name="T5" fmla="*/ 48 h 384"/>
                <a:gd name="T6" fmla="*/ 864 w 960"/>
                <a:gd name="T7" fmla="*/ 48 h 384"/>
                <a:gd name="T8" fmla="*/ 960 w 960"/>
                <a:gd name="T9" fmla="*/ 144 h 384"/>
              </a:gdLst>
              <a:ahLst/>
              <a:cxnLst>
                <a:cxn ang="0">
                  <a:pos x="T0" y="T1"/>
                </a:cxn>
                <a:cxn ang="0">
                  <a:pos x="T2" y="T3"/>
                </a:cxn>
                <a:cxn ang="0">
                  <a:pos x="T4" y="T5"/>
                </a:cxn>
                <a:cxn ang="0">
                  <a:pos x="T6" y="T7"/>
                </a:cxn>
                <a:cxn ang="0">
                  <a:pos x="T8" y="T9"/>
                </a:cxn>
              </a:cxnLst>
              <a:rect l="0" t="0" r="r" b="b"/>
              <a:pathLst>
                <a:path w="960" h="384">
                  <a:moveTo>
                    <a:pt x="0" y="336"/>
                  </a:moveTo>
                  <a:cubicBezTo>
                    <a:pt x="132" y="360"/>
                    <a:pt x="264" y="384"/>
                    <a:pt x="336" y="336"/>
                  </a:cubicBezTo>
                  <a:cubicBezTo>
                    <a:pt x="408" y="288"/>
                    <a:pt x="344" y="96"/>
                    <a:pt x="432" y="48"/>
                  </a:cubicBezTo>
                  <a:cubicBezTo>
                    <a:pt x="520" y="0"/>
                    <a:pt x="776" y="32"/>
                    <a:pt x="864" y="48"/>
                  </a:cubicBezTo>
                  <a:cubicBezTo>
                    <a:pt x="952" y="64"/>
                    <a:pt x="956" y="104"/>
                    <a:pt x="960" y="144"/>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056" name="Text Box 136"/>
            <p:cNvSpPr txBox="1">
              <a:spLocks noChangeArrowheads="1"/>
            </p:cNvSpPr>
            <p:nvPr/>
          </p:nvSpPr>
          <p:spPr bwMode="auto">
            <a:xfrm>
              <a:off x="528" y="3984"/>
              <a:ext cx="21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Cấu trúc truy cập thường xuyên</a:t>
              </a:r>
            </a:p>
          </p:txBody>
        </p:sp>
        <p:sp>
          <p:nvSpPr>
            <p:cNvPr id="82057" name="Text Box 137"/>
            <p:cNvSpPr txBox="1">
              <a:spLocks noChangeArrowheads="1"/>
            </p:cNvSpPr>
            <p:nvPr/>
          </p:nvSpPr>
          <p:spPr bwMode="auto">
            <a:xfrm>
              <a:off x="2976" y="3984"/>
              <a:ext cx="25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Cấu trúc truy cập không thường xuyên</a:t>
              </a:r>
            </a:p>
          </p:txBody>
        </p:sp>
        <p:sp>
          <p:nvSpPr>
            <p:cNvPr id="82058" name="Line 138"/>
            <p:cNvSpPr>
              <a:spLocks noChangeShapeType="1"/>
            </p:cNvSpPr>
            <p:nvPr/>
          </p:nvSpPr>
          <p:spPr bwMode="auto">
            <a:xfrm flipV="1">
              <a:off x="1584" y="3600"/>
              <a:ext cx="48" cy="336"/>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059" name="Line 139"/>
            <p:cNvSpPr>
              <a:spLocks noChangeShapeType="1"/>
            </p:cNvSpPr>
            <p:nvPr/>
          </p:nvSpPr>
          <p:spPr bwMode="auto">
            <a:xfrm flipH="1" flipV="1">
              <a:off x="4080" y="3744"/>
              <a:ext cx="96" cy="192"/>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72</a:t>
            </a:fld>
            <a:endParaRPr lang="en-US"/>
          </a:p>
        </p:txBody>
      </p:sp>
    </p:spTree>
    <p:extLst>
      <p:ext uri="{BB962C8B-B14F-4D97-AF65-F5344CB8AC3E}">
        <p14:creationId xmlns:p14="http://schemas.microsoft.com/office/powerpoint/2010/main" val="38100596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060"/>
                                        </p:tgtEl>
                                        <p:attrNameLst>
                                          <p:attrName>style.visibility</p:attrName>
                                        </p:attrNameLst>
                                      </p:cBhvr>
                                      <p:to>
                                        <p:strVal val="visible"/>
                                      </p:to>
                                    </p:set>
                                    <p:anim calcmode="lin" valueType="num">
                                      <p:cBhvr additive="base">
                                        <p:cTn id="7" dur="500" fill="hold"/>
                                        <p:tgtEl>
                                          <p:spTgt spid="82060"/>
                                        </p:tgtEl>
                                        <p:attrNameLst>
                                          <p:attrName>ppt_x</p:attrName>
                                        </p:attrNameLst>
                                      </p:cBhvr>
                                      <p:tavLst>
                                        <p:tav tm="0">
                                          <p:val>
                                            <p:strVal val="#ppt_x"/>
                                          </p:val>
                                        </p:tav>
                                        <p:tav tm="100000">
                                          <p:val>
                                            <p:strVal val="#ppt_x"/>
                                          </p:val>
                                        </p:tav>
                                      </p:tavLst>
                                    </p:anim>
                                    <p:anim calcmode="lin" valueType="num">
                                      <p:cBhvr additive="base">
                                        <p:cTn id="8" dur="500" fill="hold"/>
                                        <p:tgtEl>
                                          <p:spTgt spid="82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8" name="Rectangle 14"/>
          <p:cNvSpPr>
            <a:spLocks noGrp="1" noChangeArrowheads="1"/>
          </p:cNvSpPr>
          <p:nvPr>
            <p:ph type="title"/>
          </p:nvPr>
        </p:nvSpPr>
        <p:spPr/>
        <p:txBody>
          <a:bodyPr/>
          <a:lstStyle/>
          <a:p>
            <a:r>
              <a:rPr lang="en-US"/>
              <a:t>Thiết kế dữ liệu vật lý</a:t>
            </a:r>
          </a:p>
        </p:txBody>
      </p:sp>
      <p:sp>
        <p:nvSpPr>
          <p:cNvPr id="82959" name="Rectangle 15"/>
          <p:cNvSpPr>
            <a:spLocks noGrp="1" noChangeArrowheads="1"/>
          </p:cNvSpPr>
          <p:nvPr>
            <p:ph type="body" idx="1"/>
          </p:nvPr>
        </p:nvSpPr>
        <p:spPr/>
        <p:txBody>
          <a:bodyPr/>
          <a:lstStyle/>
          <a:p>
            <a:r>
              <a:rPr lang="en-US"/>
              <a:t>Gộp dữ liệu (denormalization)</a:t>
            </a:r>
          </a:p>
          <a:p>
            <a:pPr lvl="1"/>
            <a:r>
              <a:rPr lang="en-US"/>
              <a:t>Mục tiêu: </a:t>
            </a:r>
          </a:p>
          <a:p>
            <a:pPr lvl="2"/>
            <a:r>
              <a:rPr lang="en-US"/>
              <a:t>Tối ưu hóa truy vấn dữ liệu</a:t>
            </a:r>
          </a:p>
          <a:p>
            <a:pPr lvl="1"/>
            <a:r>
              <a:rPr lang="en-US"/>
              <a:t>Hạn chế:</a:t>
            </a:r>
          </a:p>
          <a:p>
            <a:pPr lvl="2"/>
            <a:r>
              <a:rPr lang="en-US"/>
              <a:t>Phát sinh trùng lắp dữ liệu</a:t>
            </a:r>
          </a:p>
          <a:p>
            <a:pPr lvl="2"/>
            <a:r>
              <a:rPr lang="en-US"/>
              <a:t>Kiểm soát tính nhất quán dữ liệu</a:t>
            </a:r>
          </a:p>
          <a:p>
            <a:pPr lvl="1"/>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73</a:t>
            </a:fld>
            <a:endParaRPr lang="en-US"/>
          </a:p>
        </p:txBody>
      </p:sp>
    </p:spTree>
    <p:extLst>
      <p:ext uri="{BB962C8B-B14F-4D97-AF65-F5344CB8AC3E}">
        <p14:creationId xmlns:p14="http://schemas.microsoft.com/office/powerpoint/2010/main" val="3744213365"/>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05" name="Rectangle 37"/>
          <p:cNvSpPr>
            <a:spLocks noGrp="1" noChangeArrowheads="1"/>
          </p:cNvSpPr>
          <p:nvPr>
            <p:ph type="title"/>
          </p:nvPr>
        </p:nvSpPr>
        <p:spPr/>
        <p:txBody>
          <a:bodyPr/>
          <a:lstStyle/>
          <a:p>
            <a:r>
              <a:rPr lang="en-US"/>
              <a:t>Thiết kế dữ liệu vật lý</a:t>
            </a:r>
          </a:p>
        </p:txBody>
      </p:sp>
      <p:sp>
        <p:nvSpPr>
          <p:cNvPr id="84006" name="Rectangle 38"/>
          <p:cNvSpPr>
            <a:spLocks noGrp="1" noChangeArrowheads="1"/>
          </p:cNvSpPr>
          <p:nvPr>
            <p:ph type="body" idx="1"/>
          </p:nvPr>
        </p:nvSpPr>
        <p:spPr/>
        <p:txBody>
          <a:bodyPr/>
          <a:lstStyle/>
          <a:p>
            <a:r>
              <a:rPr lang="en-US"/>
              <a:t>Gộp dữ liệu (denormalization)</a:t>
            </a:r>
          </a:p>
          <a:p>
            <a:pPr lvl="1"/>
            <a:r>
              <a:rPr lang="en-US"/>
              <a:t>Gộp 2 quan hệ liên kết 1-1</a:t>
            </a:r>
          </a:p>
          <a:p>
            <a:pPr lvl="1"/>
            <a:endParaRPr lang="en-US"/>
          </a:p>
          <a:p>
            <a:pPr lvl="1"/>
            <a:endParaRPr lang="en-US"/>
          </a:p>
        </p:txBody>
      </p:sp>
      <p:grpSp>
        <p:nvGrpSpPr>
          <p:cNvPr id="84004" name="Group 36"/>
          <p:cNvGrpSpPr>
            <a:grpSpLocks/>
          </p:cNvGrpSpPr>
          <p:nvPr/>
        </p:nvGrpSpPr>
        <p:grpSpPr bwMode="auto">
          <a:xfrm>
            <a:off x="1489075" y="2949575"/>
            <a:ext cx="6234113" cy="1190625"/>
            <a:chOff x="806" y="1799"/>
            <a:chExt cx="3927" cy="750"/>
          </a:xfrm>
        </p:grpSpPr>
        <p:sp>
          <p:nvSpPr>
            <p:cNvPr id="83972" name="Text Box 4"/>
            <p:cNvSpPr txBox="1">
              <a:spLocks noChangeArrowheads="1"/>
            </p:cNvSpPr>
            <p:nvPr/>
          </p:nvSpPr>
          <p:spPr bwMode="auto">
            <a:xfrm>
              <a:off x="806" y="1799"/>
              <a:ext cx="3927"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SINH_VIÊN</a:t>
              </a:r>
              <a:r>
                <a:rPr lang="en-US" sz="1800"/>
                <a:t>(</a:t>
              </a:r>
              <a:r>
                <a:rPr lang="en-US" sz="1800" u="sng"/>
                <a:t>MÃ_SV</a:t>
              </a:r>
              <a:r>
                <a:rPr lang="en-US" sz="1800"/>
                <a:t>, TEN_SV, CHUYEN_NGANH)</a:t>
              </a:r>
            </a:p>
            <a:p>
              <a:pPr algn="l" eaLnBrk="0" hangingPunct="0"/>
              <a:endParaRPr lang="en-US" sz="1800"/>
            </a:p>
            <a:p>
              <a:pPr algn="l" eaLnBrk="0" hangingPunct="0"/>
              <a:endParaRPr lang="en-US" sz="1800" b="1"/>
            </a:p>
            <a:p>
              <a:pPr algn="l" eaLnBrk="0" hangingPunct="0"/>
              <a:r>
                <a:rPr lang="en-US" sz="1800" b="1"/>
                <a:t>HỒSƠ_HBỔNG</a:t>
              </a:r>
              <a:r>
                <a:rPr lang="en-US" sz="1800"/>
                <a:t>(</a:t>
              </a:r>
              <a:r>
                <a:rPr lang="en-US" sz="1800" u="sng"/>
                <a:t>MÃ_HS</a:t>
              </a:r>
              <a:r>
                <a:rPr lang="en-US" sz="1800"/>
                <a:t>, NGÀY_HS, KHẢ_NĂNG,MA_SV)</a:t>
              </a:r>
            </a:p>
          </p:txBody>
        </p:sp>
        <p:sp>
          <p:nvSpPr>
            <p:cNvPr id="83973" name="Freeform 5"/>
            <p:cNvSpPr>
              <a:spLocks/>
            </p:cNvSpPr>
            <p:nvPr/>
          </p:nvSpPr>
          <p:spPr bwMode="auto">
            <a:xfrm>
              <a:off x="1968" y="2016"/>
              <a:ext cx="2448" cy="336"/>
            </a:xfrm>
            <a:custGeom>
              <a:avLst/>
              <a:gdLst>
                <a:gd name="T0" fmla="*/ 2448 w 2448"/>
                <a:gd name="T1" fmla="*/ 336 h 336"/>
                <a:gd name="T2" fmla="*/ 1056 w 2448"/>
                <a:gd name="T3" fmla="*/ 192 h 336"/>
                <a:gd name="T4" fmla="*/ 432 w 2448"/>
                <a:gd name="T5" fmla="*/ 192 h 336"/>
                <a:gd name="T6" fmla="*/ 0 w 2448"/>
                <a:gd name="T7" fmla="*/ 0 h 336"/>
              </a:gdLst>
              <a:ahLst/>
              <a:cxnLst>
                <a:cxn ang="0">
                  <a:pos x="T0" y="T1"/>
                </a:cxn>
                <a:cxn ang="0">
                  <a:pos x="T2" y="T3"/>
                </a:cxn>
                <a:cxn ang="0">
                  <a:pos x="T4" y="T5"/>
                </a:cxn>
                <a:cxn ang="0">
                  <a:pos x="T6" y="T7"/>
                </a:cxn>
              </a:cxnLst>
              <a:rect l="0" t="0" r="r" b="b"/>
              <a:pathLst>
                <a:path w="2448" h="336">
                  <a:moveTo>
                    <a:pt x="2448" y="336"/>
                  </a:moveTo>
                  <a:cubicBezTo>
                    <a:pt x="1920" y="276"/>
                    <a:pt x="1392" y="216"/>
                    <a:pt x="1056" y="192"/>
                  </a:cubicBezTo>
                  <a:cubicBezTo>
                    <a:pt x="720" y="168"/>
                    <a:pt x="608" y="224"/>
                    <a:pt x="432" y="192"/>
                  </a:cubicBezTo>
                  <a:cubicBezTo>
                    <a:pt x="256" y="160"/>
                    <a:pt x="128" y="80"/>
                    <a:pt x="0" y="0"/>
                  </a:cubicBezTo>
                </a:path>
              </a:pathLst>
            </a:custGeom>
            <a:noFill/>
            <a:ln w="9525" cap="flat">
              <a:solidFill>
                <a:srgbClr val="FF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aphicFrame>
        <p:nvGraphicFramePr>
          <p:cNvPr id="84001" name="Group 33"/>
          <p:cNvGraphicFramePr>
            <a:graphicFrameLocks noGrp="1"/>
          </p:cNvGraphicFramePr>
          <p:nvPr>
            <p:extLst>
              <p:ext uri="{D42A27DB-BD31-4B8C-83A1-F6EECF244321}">
                <p14:modId xmlns:p14="http://schemas.microsoft.com/office/powerpoint/2010/main" val="4129552352"/>
              </p:ext>
            </p:extLst>
          </p:nvPr>
        </p:nvGraphicFramePr>
        <p:xfrm>
          <a:off x="1428750" y="4284663"/>
          <a:ext cx="5715000" cy="1123951"/>
        </p:xfrm>
        <a:graphic>
          <a:graphicData uri="http://schemas.openxmlformats.org/drawingml/2006/table">
            <a:tbl>
              <a:tblPr/>
              <a:tblGrid>
                <a:gridCol w="762000"/>
                <a:gridCol w="4953000"/>
              </a:tblGrid>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00090"/>
                          </a:solidFill>
                          <a:effectLst>
                            <a:outerShdw blurRad="38100" dist="38100" dir="2700000" algn="tl">
                              <a:srgbClr val="000000"/>
                            </a:outerShdw>
                          </a:effectLst>
                          <a:latin typeface="Arial" charset="0"/>
                          <a:ea typeface="ＭＳ Ｐゴシック" charset="0"/>
                        </a:rPr>
                        <a:t>Xử lý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00090"/>
                          </a:solidFill>
                          <a:effectLst>
                            <a:outerShdw blurRad="38100" dist="38100" dir="2700000" algn="tl">
                              <a:srgbClr val="000000"/>
                            </a:outerShdw>
                          </a:effectLst>
                          <a:latin typeface="Arial" charset="0"/>
                          <a:ea typeface="ＭＳ Ｐゴシック" charset="0"/>
                        </a:rPr>
                        <a:t>Dữ liệu liên quan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15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2"/>
                          </a:solidFill>
                          <a:effectLst>
                            <a:outerShdw blurRad="38100" dist="38100" dir="2700000" algn="tl">
                              <a:srgbClr val="DDDDDD"/>
                            </a:outerShdw>
                          </a:effectLst>
                          <a:latin typeface="Arial" charset="0"/>
                          <a:ea typeface="ＭＳ Ｐゴシック" charset="0"/>
                        </a:rPr>
                        <a:t>MÃ_SV, TEN_SV, CHUYEN_NGANH, NGÀY_SINH, KHẢ_NĂNG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outerShdw blurRad="38100" dist="38100" dir="2700000" algn="tl">
                              <a:srgbClr val="DDDDDD"/>
                            </a:outerShdw>
                          </a:effectLst>
                          <a:latin typeface="Arial" charset="0"/>
                          <a:ea typeface="ＭＳ Ｐゴシック" charset="0"/>
                        </a:rPr>
                        <a:t>O2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2"/>
                          </a:solidFill>
                          <a:effectLst>
                            <a:outerShdw blurRad="38100" dist="38100" dir="2700000" algn="tl">
                              <a:srgbClr val="DDDDDD"/>
                            </a:outerShdw>
                          </a:effectLst>
                          <a:latin typeface="Arial" charset="0"/>
                          <a:ea typeface="ＭＳ Ｐゴシック" charset="0"/>
                        </a:rPr>
                        <a:t>TEN_SV, NGÀY_HS, KHẢ_NĂNG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02" name="AutoShape 34"/>
          <p:cNvSpPr>
            <a:spLocks noChangeArrowheads="1"/>
          </p:cNvSpPr>
          <p:nvPr/>
        </p:nvSpPr>
        <p:spPr bwMode="auto">
          <a:xfrm>
            <a:off x="4095750" y="5503863"/>
            <a:ext cx="228600" cy="228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003" name="Text Box 35"/>
          <p:cNvSpPr txBox="1">
            <a:spLocks noChangeArrowheads="1"/>
          </p:cNvSpPr>
          <p:nvPr/>
        </p:nvSpPr>
        <p:spPr bwMode="auto">
          <a:xfrm>
            <a:off x="533400" y="6037263"/>
            <a:ext cx="798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SINH_VIÊN</a:t>
            </a:r>
            <a:r>
              <a:rPr lang="en-US" sz="1800"/>
              <a:t>(</a:t>
            </a:r>
            <a:r>
              <a:rPr lang="en-US" sz="1800" u="sng"/>
              <a:t>MÃ_SV</a:t>
            </a:r>
            <a:r>
              <a:rPr lang="en-US" sz="1800"/>
              <a:t>, TEN_SV, CHUYEN_NGANH, NGÀY_HS, KHẢ_NĂNG)</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74</a:t>
            </a:fld>
            <a:endParaRPr lang="en-US"/>
          </a:p>
        </p:txBody>
      </p:sp>
    </p:spTree>
    <p:extLst>
      <p:ext uri="{BB962C8B-B14F-4D97-AF65-F5344CB8AC3E}">
        <p14:creationId xmlns:p14="http://schemas.microsoft.com/office/powerpoint/2010/main" val="1640985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4004"/>
                                        </p:tgtEl>
                                        <p:attrNameLst>
                                          <p:attrName>style.visibility</p:attrName>
                                        </p:attrNameLst>
                                      </p:cBhvr>
                                      <p:to>
                                        <p:strVal val="visible"/>
                                      </p:to>
                                    </p:set>
                                    <p:animEffect transition="in" filter="dissolve">
                                      <p:cBhvr>
                                        <p:cTn id="7" dur="500"/>
                                        <p:tgtEl>
                                          <p:spTgt spid="84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84001"/>
                                        </p:tgtEl>
                                        <p:attrNameLst>
                                          <p:attrName>style.visibility</p:attrName>
                                        </p:attrNameLst>
                                      </p:cBhvr>
                                      <p:to>
                                        <p:strVal val="visible"/>
                                      </p:to>
                                    </p:set>
                                    <p:animEffect transition="in" filter="strips(downLeft)">
                                      <p:cBhvr>
                                        <p:cTn id="12" dur="500"/>
                                        <p:tgtEl>
                                          <p:spTgt spid="840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4002"/>
                                        </p:tgtEl>
                                        <p:attrNameLst>
                                          <p:attrName>style.visibility</p:attrName>
                                        </p:attrNameLst>
                                      </p:cBhvr>
                                      <p:to>
                                        <p:strVal val="visible"/>
                                      </p:to>
                                    </p:set>
                                    <p:anim calcmode="lin" valueType="num">
                                      <p:cBhvr additive="base">
                                        <p:cTn id="17" dur="500" fill="hold"/>
                                        <p:tgtEl>
                                          <p:spTgt spid="84002"/>
                                        </p:tgtEl>
                                        <p:attrNameLst>
                                          <p:attrName>ppt_x</p:attrName>
                                        </p:attrNameLst>
                                      </p:cBhvr>
                                      <p:tavLst>
                                        <p:tav tm="0">
                                          <p:val>
                                            <p:strVal val="#ppt_x"/>
                                          </p:val>
                                        </p:tav>
                                        <p:tav tm="100000">
                                          <p:val>
                                            <p:strVal val="#ppt_x"/>
                                          </p:val>
                                        </p:tav>
                                      </p:tavLst>
                                    </p:anim>
                                    <p:anim calcmode="lin" valueType="num">
                                      <p:cBhvr additive="base">
                                        <p:cTn id="18" dur="500" fill="hold"/>
                                        <p:tgtEl>
                                          <p:spTgt spid="8400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4003"/>
                                        </p:tgtEl>
                                        <p:attrNameLst>
                                          <p:attrName>style.visibility</p:attrName>
                                        </p:attrNameLst>
                                      </p:cBhvr>
                                      <p:to>
                                        <p:strVal val="visible"/>
                                      </p:to>
                                    </p:set>
                                    <p:anim calcmode="lin" valueType="num">
                                      <p:cBhvr additive="base">
                                        <p:cTn id="21" dur="500" fill="hold"/>
                                        <p:tgtEl>
                                          <p:spTgt spid="84003"/>
                                        </p:tgtEl>
                                        <p:attrNameLst>
                                          <p:attrName>ppt_x</p:attrName>
                                        </p:attrNameLst>
                                      </p:cBhvr>
                                      <p:tavLst>
                                        <p:tav tm="0">
                                          <p:val>
                                            <p:strVal val="#ppt_x"/>
                                          </p:val>
                                        </p:tav>
                                        <p:tav tm="100000">
                                          <p:val>
                                            <p:strVal val="#ppt_x"/>
                                          </p:val>
                                        </p:tav>
                                      </p:tavLst>
                                    </p:anim>
                                    <p:anim calcmode="lin" valueType="num">
                                      <p:cBhvr additive="base">
                                        <p:cTn id="22" dur="500" fill="hold"/>
                                        <p:tgtEl>
                                          <p:spTgt spid="84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2" grpId="0" animBg="1"/>
      <p:bldP spid="8400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30" name="Rectangle 138"/>
          <p:cNvSpPr>
            <a:spLocks noGrp="1" noChangeArrowheads="1"/>
          </p:cNvSpPr>
          <p:nvPr>
            <p:ph type="title"/>
          </p:nvPr>
        </p:nvSpPr>
        <p:spPr/>
        <p:txBody>
          <a:bodyPr/>
          <a:lstStyle/>
          <a:p>
            <a:r>
              <a:rPr lang="en-US"/>
              <a:t>Thiết kế dữ liệu vật lý</a:t>
            </a:r>
          </a:p>
        </p:txBody>
      </p:sp>
      <p:sp>
        <p:nvSpPr>
          <p:cNvPr id="85131" name="Rectangle 139"/>
          <p:cNvSpPr>
            <a:spLocks noGrp="1" noChangeArrowheads="1"/>
          </p:cNvSpPr>
          <p:nvPr>
            <p:ph type="body" idx="1"/>
          </p:nvPr>
        </p:nvSpPr>
        <p:spPr/>
        <p:txBody>
          <a:bodyPr/>
          <a:lstStyle/>
          <a:p>
            <a:r>
              <a:rPr lang="en-US" dirty="0" err="1"/>
              <a:t>Gộp</a:t>
            </a:r>
            <a:r>
              <a:rPr lang="en-US" dirty="0"/>
              <a:t> </a:t>
            </a:r>
            <a:r>
              <a:rPr lang="en-US" dirty="0" err="1"/>
              <a:t>dữ</a:t>
            </a:r>
            <a:r>
              <a:rPr lang="en-US" dirty="0"/>
              <a:t> </a:t>
            </a:r>
            <a:r>
              <a:rPr lang="en-US" dirty="0" err="1"/>
              <a:t>liệu</a:t>
            </a:r>
            <a:r>
              <a:rPr lang="en-US" dirty="0"/>
              <a:t> (</a:t>
            </a:r>
            <a:r>
              <a:rPr lang="en-US" dirty="0" err="1"/>
              <a:t>denormalization</a:t>
            </a:r>
            <a:r>
              <a:rPr lang="en-US" dirty="0"/>
              <a:t>)</a:t>
            </a:r>
          </a:p>
          <a:p>
            <a:pPr lvl="1"/>
            <a:r>
              <a:rPr lang="en-US" dirty="0" err="1"/>
              <a:t>Gộp</a:t>
            </a:r>
            <a:r>
              <a:rPr lang="en-US" dirty="0"/>
              <a:t> 2 </a:t>
            </a:r>
            <a:r>
              <a:rPr lang="en-US" dirty="0" err="1"/>
              <a:t>quan</a:t>
            </a:r>
            <a:r>
              <a:rPr lang="en-US" dirty="0"/>
              <a:t> </a:t>
            </a:r>
            <a:r>
              <a:rPr lang="en-US" dirty="0" err="1"/>
              <a:t>hệ</a:t>
            </a:r>
            <a:r>
              <a:rPr lang="en-US" dirty="0"/>
              <a:t> </a:t>
            </a:r>
            <a:r>
              <a:rPr lang="en-US" dirty="0" err="1"/>
              <a:t>liên</a:t>
            </a:r>
            <a:r>
              <a:rPr lang="en-US" dirty="0"/>
              <a:t> </a:t>
            </a:r>
            <a:r>
              <a:rPr lang="en-US" dirty="0" err="1"/>
              <a:t>kết</a:t>
            </a:r>
            <a:r>
              <a:rPr lang="en-US" dirty="0"/>
              <a:t> 1-N</a:t>
            </a:r>
          </a:p>
          <a:p>
            <a:pPr lvl="1"/>
            <a:endParaRPr lang="en-US" dirty="0"/>
          </a:p>
          <a:p>
            <a:pPr lvl="1"/>
            <a:endParaRPr lang="en-US" dirty="0"/>
          </a:p>
        </p:txBody>
      </p:sp>
      <p:graphicFrame>
        <p:nvGraphicFramePr>
          <p:cNvPr id="85084" name="Group 92"/>
          <p:cNvGraphicFramePr>
            <a:graphicFrameLocks noGrp="1"/>
          </p:cNvGraphicFramePr>
          <p:nvPr>
            <p:extLst>
              <p:ext uri="{D42A27DB-BD31-4B8C-83A1-F6EECF244321}">
                <p14:modId xmlns:p14="http://schemas.microsoft.com/office/powerpoint/2010/main" val="882960423"/>
              </p:ext>
            </p:extLst>
          </p:nvPr>
        </p:nvGraphicFramePr>
        <p:xfrm>
          <a:off x="838198" y="3081333"/>
          <a:ext cx="4419600" cy="1835153"/>
        </p:xfrm>
        <a:graphic>
          <a:graphicData uri="http://schemas.openxmlformats.org/drawingml/2006/table">
            <a:tbl>
              <a:tblPr/>
              <a:tblGrid>
                <a:gridCol w="747713"/>
                <a:gridCol w="1292225"/>
                <a:gridCol w="1360487"/>
                <a:gridCol w="1019175"/>
              </a:tblGrid>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Mã_SV</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Tên_SV</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MA_CN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N.V.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HTTT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N.T.B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CNPM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P.V.C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CNPM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T.T.N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HTTT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T.V.M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CNPM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5119" name="Group 127"/>
          <p:cNvGraphicFramePr>
            <a:graphicFrameLocks noGrp="1"/>
          </p:cNvGraphicFramePr>
          <p:nvPr>
            <p:extLst>
              <p:ext uri="{D42A27DB-BD31-4B8C-83A1-F6EECF244321}">
                <p14:modId xmlns:p14="http://schemas.microsoft.com/office/powerpoint/2010/main" val="2108397587"/>
              </p:ext>
            </p:extLst>
          </p:nvPr>
        </p:nvGraphicFramePr>
        <p:xfrm>
          <a:off x="6095998" y="3081333"/>
          <a:ext cx="2590800" cy="1719263"/>
        </p:xfrm>
        <a:graphic>
          <a:graphicData uri="http://schemas.openxmlformats.org/drawingml/2006/table">
            <a:tbl>
              <a:tblPr/>
              <a:tblGrid>
                <a:gridCol w="749300"/>
                <a:gridCol w="1841500"/>
              </a:tblGrid>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Mã_CN</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Tên_CN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206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HTTT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Hệ</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thống</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thông</a:t>
                      </a:r>
                      <a:r>
                        <a:rPr kumimoji="0" lang="en-US" sz="1200" b="0" i="0" u="none" strike="noStrike" cap="none" normalizeH="0" baseline="0" dirty="0">
                          <a:ln>
                            <a:noFill/>
                          </a:ln>
                          <a:solidFill>
                            <a:srgbClr val="04620F"/>
                          </a:solidFill>
                          <a:effectLst/>
                          <a:latin typeface="Arial" charset="0"/>
                          <a:ea typeface="ＭＳ Ｐゴシック" charset="0"/>
                        </a:rPr>
                        <a:t> 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CNPM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Công</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nghệ</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phần</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mềm</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MMT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Mạng</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máy</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tính</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CNTT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Công</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nghệ</a:t>
                      </a:r>
                      <a:r>
                        <a:rPr kumimoji="0" lang="en-US" sz="1200" b="0" i="0" u="none" strike="noStrike" cap="none" normalizeH="0" baseline="0" dirty="0">
                          <a:ln>
                            <a:noFill/>
                          </a:ln>
                          <a:solidFill>
                            <a:srgbClr val="04620F"/>
                          </a:solidFill>
                          <a:effectLst/>
                          <a:latin typeface="Arial" charset="0"/>
                          <a:ea typeface="ＭＳ Ｐゴシック" charset="0"/>
                        </a:rPr>
                        <a:t> tri </a:t>
                      </a:r>
                      <a:r>
                        <a:rPr kumimoji="0" lang="en-US" sz="1200" b="0" i="0" u="none" strike="noStrike" cap="none" normalizeH="0" baseline="0" dirty="0" err="1">
                          <a:ln>
                            <a:noFill/>
                          </a:ln>
                          <a:solidFill>
                            <a:srgbClr val="04620F"/>
                          </a:solidFill>
                          <a:effectLst/>
                          <a:latin typeface="Arial" charset="0"/>
                          <a:ea typeface="ＭＳ Ｐゴシック" charset="0"/>
                        </a:rPr>
                        <a:t>thức</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120" name="Line 128"/>
          <p:cNvSpPr>
            <a:spLocks noChangeShapeType="1"/>
          </p:cNvSpPr>
          <p:nvPr/>
        </p:nvSpPr>
        <p:spPr bwMode="auto">
          <a:xfrm>
            <a:off x="4724398" y="3538533"/>
            <a:ext cx="1447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121" name="Line 129"/>
          <p:cNvSpPr>
            <a:spLocks noChangeShapeType="1"/>
          </p:cNvSpPr>
          <p:nvPr/>
        </p:nvSpPr>
        <p:spPr bwMode="auto">
          <a:xfrm flipH="1">
            <a:off x="4724398" y="3538533"/>
            <a:ext cx="1447800" cy="914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122" name="Line 130"/>
          <p:cNvSpPr>
            <a:spLocks noChangeShapeType="1"/>
          </p:cNvSpPr>
          <p:nvPr/>
        </p:nvSpPr>
        <p:spPr bwMode="auto">
          <a:xfrm flipH="1">
            <a:off x="4800598" y="3843333"/>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123" name="Line 131"/>
          <p:cNvSpPr>
            <a:spLocks noChangeShapeType="1"/>
          </p:cNvSpPr>
          <p:nvPr/>
        </p:nvSpPr>
        <p:spPr bwMode="auto">
          <a:xfrm flipH="1">
            <a:off x="4800598" y="3843333"/>
            <a:ext cx="13716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124" name="Line 132"/>
          <p:cNvSpPr>
            <a:spLocks noChangeShapeType="1"/>
          </p:cNvSpPr>
          <p:nvPr/>
        </p:nvSpPr>
        <p:spPr bwMode="auto">
          <a:xfrm flipH="1">
            <a:off x="4800598" y="3843333"/>
            <a:ext cx="1371600" cy="914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125" name="Text Box 133"/>
          <p:cNvSpPr txBox="1">
            <a:spLocks noChangeArrowheads="1"/>
          </p:cNvSpPr>
          <p:nvPr/>
        </p:nvSpPr>
        <p:spPr bwMode="auto">
          <a:xfrm>
            <a:off x="609598" y="5443533"/>
            <a:ext cx="3141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i="1" u="sng" dirty="0" err="1"/>
              <a:t>Truy</a:t>
            </a:r>
            <a:r>
              <a:rPr lang="en-US" sz="1800" i="1" u="sng" dirty="0"/>
              <a:t> </a:t>
            </a:r>
            <a:r>
              <a:rPr lang="en-US" sz="1800" i="1" u="sng" dirty="0" err="1"/>
              <a:t>vấn</a:t>
            </a:r>
            <a:r>
              <a:rPr lang="en-US" sz="1800" i="1" u="sng" dirty="0"/>
              <a:t> </a:t>
            </a:r>
            <a:r>
              <a:rPr lang="en-US" sz="1800" i="1" u="sng" dirty="0" err="1"/>
              <a:t>thường</a:t>
            </a:r>
            <a:r>
              <a:rPr lang="en-US" sz="1800" i="1" u="sng" dirty="0"/>
              <a:t> </a:t>
            </a:r>
            <a:r>
              <a:rPr lang="en-US" sz="1800" i="1" u="sng" dirty="0" err="1"/>
              <a:t>xuyên</a:t>
            </a:r>
            <a:r>
              <a:rPr lang="en-US" sz="1800" dirty="0"/>
              <a:t>:</a:t>
            </a:r>
          </a:p>
          <a:p>
            <a:pPr algn="l" eaLnBrk="0" hangingPunct="0"/>
            <a:r>
              <a:rPr lang="en-US" sz="1800" dirty="0"/>
              <a:t>- Q1 (</a:t>
            </a:r>
            <a:r>
              <a:rPr lang="en-US" sz="1800" b="1" dirty="0" err="1">
                <a:solidFill>
                  <a:schemeClr val="accent4">
                    <a:lumMod val="50000"/>
                  </a:schemeClr>
                </a:solidFill>
              </a:rPr>
              <a:t>Mã_SV</a:t>
            </a:r>
            <a:r>
              <a:rPr lang="en-US" sz="1800" b="1" dirty="0">
                <a:solidFill>
                  <a:schemeClr val="accent4">
                    <a:lumMod val="50000"/>
                  </a:schemeClr>
                </a:solidFill>
              </a:rPr>
              <a:t>, TÊN_SV, TÊN_CN</a:t>
            </a:r>
            <a:r>
              <a:rPr lang="en-US" sz="1800" dirty="0"/>
              <a:t>)</a:t>
            </a:r>
          </a:p>
        </p:txBody>
      </p:sp>
      <p:sp>
        <p:nvSpPr>
          <p:cNvPr id="85126" name="AutoShape 134"/>
          <p:cNvSpPr>
            <a:spLocks/>
          </p:cNvSpPr>
          <p:nvPr/>
        </p:nvSpPr>
        <p:spPr bwMode="auto">
          <a:xfrm rot="16200000">
            <a:off x="2400298" y="3500433"/>
            <a:ext cx="228600" cy="3200400"/>
          </a:xfrm>
          <a:prstGeom prst="leftBrace">
            <a:avLst>
              <a:gd name="adj1" fmla="val 1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127" name="AutoShape 135"/>
          <p:cNvSpPr>
            <a:spLocks/>
          </p:cNvSpPr>
          <p:nvPr/>
        </p:nvSpPr>
        <p:spPr bwMode="auto">
          <a:xfrm rot="16200000">
            <a:off x="7581898" y="3957633"/>
            <a:ext cx="228600" cy="2133600"/>
          </a:xfrm>
          <a:prstGeom prst="leftBrace">
            <a:avLst>
              <a:gd name="adj1" fmla="val 7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128" name="Line 136"/>
          <p:cNvSpPr>
            <a:spLocks noChangeShapeType="1"/>
          </p:cNvSpPr>
          <p:nvPr/>
        </p:nvSpPr>
        <p:spPr bwMode="auto">
          <a:xfrm flipH="1" flipV="1">
            <a:off x="2438398" y="5291133"/>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129" name="Line 137"/>
          <p:cNvSpPr>
            <a:spLocks noChangeShapeType="1"/>
          </p:cNvSpPr>
          <p:nvPr/>
        </p:nvSpPr>
        <p:spPr bwMode="auto">
          <a:xfrm flipV="1">
            <a:off x="3352798" y="5138733"/>
            <a:ext cx="3581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75</a:t>
            </a:fld>
            <a:endParaRPr lang="en-US"/>
          </a:p>
        </p:txBody>
      </p:sp>
    </p:spTree>
    <p:extLst>
      <p:ext uri="{BB962C8B-B14F-4D97-AF65-F5344CB8AC3E}">
        <p14:creationId xmlns:p14="http://schemas.microsoft.com/office/powerpoint/2010/main" val="392334986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7" name="Rectangle 101"/>
          <p:cNvSpPr>
            <a:spLocks noGrp="1" noChangeArrowheads="1"/>
          </p:cNvSpPr>
          <p:nvPr>
            <p:ph type="title"/>
          </p:nvPr>
        </p:nvSpPr>
        <p:spPr/>
        <p:txBody>
          <a:bodyPr/>
          <a:lstStyle/>
          <a:p>
            <a:r>
              <a:rPr lang="en-US"/>
              <a:t>Thiết kế dữ liệu vật lý</a:t>
            </a:r>
          </a:p>
        </p:txBody>
      </p:sp>
      <p:sp>
        <p:nvSpPr>
          <p:cNvPr id="86118" name="Rectangle 102"/>
          <p:cNvSpPr>
            <a:spLocks noGrp="1" noChangeArrowheads="1"/>
          </p:cNvSpPr>
          <p:nvPr>
            <p:ph type="body" idx="1"/>
          </p:nvPr>
        </p:nvSpPr>
        <p:spPr/>
        <p:txBody>
          <a:bodyPr/>
          <a:lstStyle/>
          <a:p>
            <a:r>
              <a:rPr lang="en-US"/>
              <a:t>Gộp dữ liệu (denormalization)</a:t>
            </a:r>
          </a:p>
          <a:p>
            <a:pPr lvl="1"/>
            <a:r>
              <a:rPr lang="en-US"/>
              <a:t>Gộp 2 quan hệ liên kết 1-N</a:t>
            </a:r>
          </a:p>
          <a:p>
            <a:pPr lvl="1"/>
            <a:endParaRPr lang="en-US"/>
          </a:p>
          <a:p>
            <a:pPr lvl="1"/>
            <a:endParaRPr lang="en-US"/>
          </a:p>
        </p:txBody>
      </p:sp>
      <p:graphicFrame>
        <p:nvGraphicFramePr>
          <p:cNvPr id="86113" name="Group 97"/>
          <p:cNvGraphicFramePr>
            <a:graphicFrameLocks noGrp="1"/>
          </p:cNvGraphicFramePr>
          <p:nvPr>
            <p:extLst>
              <p:ext uri="{D42A27DB-BD31-4B8C-83A1-F6EECF244321}">
                <p14:modId xmlns:p14="http://schemas.microsoft.com/office/powerpoint/2010/main" val="924177310"/>
              </p:ext>
            </p:extLst>
          </p:nvPr>
        </p:nvGraphicFramePr>
        <p:xfrm>
          <a:off x="1143000" y="2836020"/>
          <a:ext cx="7315200" cy="1835153"/>
        </p:xfrm>
        <a:graphic>
          <a:graphicData uri="http://schemas.openxmlformats.org/drawingml/2006/table">
            <a:tbl>
              <a:tblPr/>
              <a:tblGrid>
                <a:gridCol w="838200"/>
                <a:gridCol w="1447800"/>
                <a:gridCol w="1524000"/>
                <a:gridCol w="914400"/>
                <a:gridCol w="2590800"/>
              </a:tblGrid>
              <a:tr h="3032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Mã_SV</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rgbClr val="000090"/>
                          </a:solidFill>
                          <a:effectLst/>
                          <a:latin typeface="Arial" charset="0"/>
                          <a:ea typeface="ＭＳ Ｐゴシック" charset="0"/>
                        </a:rPr>
                        <a:t>Tên_SV</a:t>
                      </a:r>
                      <a:endParaRPr kumimoji="0" lang="en-US" sz="1200" b="1" i="0" u="none" strike="noStrike" cap="none" normalizeH="0" baseline="0" dirty="0">
                        <a:ln>
                          <a:noFill/>
                        </a:ln>
                        <a:solidFill>
                          <a:srgbClr val="000090"/>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MA_CN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rgbClr val="000090"/>
                          </a:solidFill>
                          <a:effectLst/>
                          <a:latin typeface="Arial" charset="0"/>
                          <a:ea typeface="ＭＳ Ｐゴシック" charset="0"/>
                        </a:rPr>
                        <a:t>Tên_CN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N.V.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HTTT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Hệ thống thông 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N.T.B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CNPM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Công nghệ phần mềm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P.V.C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4620F"/>
                          </a:solidFill>
                          <a:effectLst/>
                          <a:latin typeface="Arial" charset="0"/>
                          <a:ea typeface="ＭＳ Ｐゴシック" charset="0"/>
                        </a:rPr>
                        <a:t>CNPM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Công</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nghệ</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phần</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mềm</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T.T.N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HTTT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Hệ</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thống</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thông</a:t>
                      </a:r>
                      <a:r>
                        <a:rPr kumimoji="0" lang="en-US" sz="1200" b="0" i="0" u="none" strike="noStrike" cap="none" normalizeH="0" baseline="0" dirty="0">
                          <a:ln>
                            <a:noFill/>
                          </a:ln>
                          <a:solidFill>
                            <a:srgbClr val="04620F"/>
                          </a:solidFill>
                          <a:effectLst/>
                          <a:latin typeface="Arial" charset="0"/>
                          <a:ea typeface="ＭＳ Ｐゴシック" charset="0"/>
                        </a:rPr>
                        <a:t> 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991200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T.V.M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4620F"/>
                          </a:solidFill>
                          <a:effectLst/>
                          <a:latin typeface="Arial" charset="0"/>
                          <a:ea typeface="ＭＳ Ｐゴシック" charset="0"/>
                        </a:rPr>
                        <a:t>CNPM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rgbClr val="04620F"/>
                          </a:solidFill>
                          <a:effectLst/>
                          <a:latin typeface="Arial" charset="0"/>
                          <a:ea typeface="ＭＳ Ｐゴシック" charset="0"/>
                        </a:rPr>
                        <a:t>Công</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nghệ</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phần</a:t>
                      </a:r>
                      <a:r>
                        <a:rPr kumimoji="0" lang="en-US" sz="1200" b="0" i="0" u="none" strike="noStrike" cap="none" normalizeH="0" baseline="0" dirty="0">
                          <a:ln>
                            <a:noFill/>
                          </a:ln>
                          <a:solidFill>
                            <a:srgbClr val="04620F"/>
                          </a:solidFill>
                          <a:effectLst/>
                          <a:latin typeface="Arial" charset="0"/>
                          <a:ea typeface="ＭＳ Ｐゴシック" charset="0"/>
                        </a:rPr>
                        <a:t> </a:t>
                      </a:r>
                      <a:r>
                        <a:rPr kumimoji="0" lang="en-US" sz="1200" b="0" i="0" u="none" strike="noStrike" cap="none" normalizeH="0" baseline="0" dirty="0" err="1">
                          <a:ln>
                            <a:noFill/>
                          </a:ln>
                          <a:solidFill>
                            <a:srgbClr val="04620F"/>
                          </a:solidFill>
                          <a:effectLst/>
                          <a:latin typeface="Arial" charset="0"/>
                          <a:ea typeface="ＭＳ Ｐゴシック" charset="0"/>
                        </a:rPr>
                        <a:t>mềm</a:t>
                      </a:r>
                      <a:endParaRPr kumimoji="0" lang="en-US" sz="1200" b="0" i="0" u="none" strike="noStrike" cap="none" normalizeH="0" baseline="0" dirty="0">
                        <a:ln>
                          <a:noFill/>
                        </a:ln>
                        <a:solidFill>
                          <a:srgbClr val="04620F"/>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82" name="Text Box 66"/>
          <p:cNvSpPr txBox="1">
            <a:spLocks noChangeArrowheads="1"/>
          </p:cNvSpPr>
          <p:nvPr/>
        </p:nvSpPr>
        <p:spPr bwMode="auto">
          <a:xfrm>
            <a:off x="457200" y="5198220"/>
            <a:ext cx="3651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i="1" u="sng"/>
              <a:t>Truy vấn thường xuyên</a:t>
            </a:r>
            <a:r>
              <a:rPr lang="en-US" sz="1800"/>
              <a:t>:</a:t>
            </a:r>
          </a:p>
          <a:p>
            <a:pPr algn="l" eaLnBrk="0" hangingPunct="0"/>
            <a:r>
              <a:rPr lang="en-US" sz="1800"/>
              <a:t>- Q1 (</a:t>
            </a:r>
            <a:r>
              <a:rPr lang="en-US" sz="1800" b="1"/>
              <a:t>Mã_SV, TÊN_SV, TÊN_CN</a:t>
            </a:r>
            <a:r>
              <a:rPr lang="en-US" sz="1800"/>
              <a:t>)</a:t>
            </a:r>
          </a:p>
        </p:txBody>
      </p:sp>
      <p:sp>
        <p:nvSpPr>
          <p:cNvPr id="86083" name="AutoShape 67"/>
          <p:cNvSpPr>
            <a:spLocks/>
          </p:cNvSpPr>
          <p:nvPr/>
        </p:nvSpPr>
        <p:spPr bwMode="auto">
          <a:xfrm rot="16200000">
            <a:off x="4762500" y="1197720"/>
            <a:ext cx="152400" cy="7239000"/>
          </a:xfrm>
          <a:prstGeom prst="leftBrace">
            <a:avLst>
              <a:gd name="adj1" fmla="val 39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85" name="Line 69"/>
          <p:cNvSpPr>
            <a:spLocks noChangeShapeType="1"/>
          </p:cNvSpPr>
          <p:nvPr/>
        </p:nvSpPr>
        <p:spPr bwMode="auto">
          <a:xfrm flipV="1">
            <a:off x="3200400" y="496962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6114" name="Text Box 98"/>
          <p:cNvSpPr txBox="1">
            <a:spLocks noChangeArrowheads="1"/>
          </p:cNvSpPr>
          <p:nvPr/>
        </p:nvSpPr>
        <p:spPr bwMode="auto">
          <a:xfrm>
            <a:off x="6400800" y="5426820"/>
            <a:ext cx="208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Trùng lắp thông tin</a:t>
            </a:r>
          </a:p>
        </p:txBody>
      </p:sp>
      <p:sp>
        <p:nvSpPr>
          <p:cNvPr id="86115" name="Line 99"/>
          <p:cNvSpPr>
            <a:spLocks noChangeShapeType="1"/>
          </p:cNvSpPr>
          <p:nvPr/>
        </p:nvSpPr>
        <p:spPr bwMode="auto">
          <a:xfrm flipH="1" flipV="1">
            <a:off x="7239000" y="4664820"/>
            <a:ext cx="228600" cy="762000"/>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6116" name="Text Box 100"/>
          <p:cNvSpPr txBox="1">
            <a:spLocks noChangeArrowheads="1"/>
          </p:cNvSpPr>
          <p:nvPr/>
        </p:nvSpPr>
        <p:spPr bwMode="auto">
          <a:xfrm>
            <a:off x="457200" y="5960220"/>
            <a:ext cx="8016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b="1" dirty="0" err="1">
                <a:solidFill>
                  <a:srgbClr val="FF0000"/>
                </a:solidFill>
                <a:latin typeface="Times New Roman" charset="0"/>
              </a:rPr>
              <a:t>Cấu</a:t>
            </a:r>
            <a:r>
              <a:rPr lang="en-US" sz="2000" b="1" dirty="0">
                <a:solidFill>
                  <a:srgbClr val="FF0000"/>
                </a:solidFill>
                <a:latin typeface="Times New Roman" charset="0"/>
              </a:rPr>
              <a:t> </a:t>
            </a:r>
            <a:r>
              <a:rPr lang="en-US" sz="2000" b="1" dirty="0" err="1">
                <a:solidFill>
                  <a:srgbClr val="FF0000"/>
                </a:solidFill>
                <a:latin typeface="Times New Roman" charset="0"/>
              </a:rPr>
              <a:t>trúc</a:t>
            </a:r>
            <a:r>
              <a:rPr lang="en-US" sz="2000" b="1" dirty="0">
                <a:solidFill>
                  <a:srgbClr val="FF0000"/>
                </a:solidFill>
                <a:latin typeface="Times New Roman" charset="0"/>
              </a:rPr>
              <a:t> </a:t>
            </a:r>
            <a:r>
              <a:rPr lang="en-US" sz="2000" b="1" dirty="0" err="1">
                <a:solidFill>
                  <a:srgbClr val="FF0000"/>
                </a:solidFill>
                <a:latin typeface="Times New Roman" charset="0"/>
              </a:rPr>
              <a:t>gộp</a:t>
            </a:r>
            <a:r>
              <a:rPr lang="en-US" sz="2000" b="1" dirty="0">
                <a:solidFill>
                  <a:srgbClr val="FF0000"/>
                </a:solidFill>
                <a:latin typeface="Times New Roman" charset="0"/>
              </a:rPr>
              <a:t> </a:t>
            </a:r>
            <a:r>
              <a:rPr lang="en-US" sz="2000" b="1" dirty="0" err="1">
                <a:solidFill>
                  <a:srgbClr val="FF0000"/>
                </a:solidFill>
                <a:latin typeface="Times New Roman" charset="0"/>
              </a:rPr>
              <a:t>trên</a:t>
            </a:r>
            <a:r>
              <a:rPr lang="en-US" sz="2000" b="1" dirty="0">
                <a:solidFill>
                  <a:srgbClr val="FF0000"/>
                </a:solidFill>
                <a:latin typeface="Times New Roman" charset="0"/>
              </a:rPr>
              <a:t> </a:t>
            </a:r>
            <a:r>
              <a:rPr lang="en-US" sz="2000" b="1" dirty="0" err="1">
                <a:solidFill>
                  <a:srgbClr val="FF0000"/>
                </a:solidFill>
                <a:latin typeface="Times New Roman" charset="0"/>
              </a:rPr>
              <a:t>sẽ</a:t>
            </a:r>
            <a:r>
              <a:rPr lang="en-US" sz="2000" b="1" dirty="0">
                <a:solidFill>
                  <a:srgbClr val="FF0000"/>
                </a:solidFill>
                <a:latin typeface="Times New Roman" charset="0"/>
              </a:rPr>
              <a:t> </a:t>
            </a:r>
            <a:r>
              <a:rPr lang="en-US" sz="2000" b="1" dirty="0" err="1">
                <a:solidFill>
                  <a:srgbClr val="FF0000"/>
                </a:solidFill>
                <a:latin typeface="Times New Roman" charset="0"/>
              </a:rPr>
              <a:t>tối</a:t>
            </a:r>
            <a:r>
              <a:rPr lang="en-US" sz="2000" b="1" dirty="0">
                <a:solidFill>
                  <a:srgbClr val="FF0000"/>
                </a:solidFill>
                <a:latin typeface="Times New Roman" charset="0"/>
              </a:rPr>
              <a:t> </a:t>
            </a:r>
            <a:r>
              <a:rPr lang="en-US" sz="2000" b="1" dirty="0" err="1">
                <a:solidFill>
                  <a:srgbClr val="FF0000"/>
                </a:solidFill>
                <a:latin typeface="Times New Roman" charset="0"/>
              </a:rPr>
              <a:t>ưu</a:t>
            </a:r>
            <a:r>
              <a:rPr lang="en-US" sz="2000" b="1" dirty="0">
                <a:solidFill>
                  <a:srgbClr val="FF0000"/>
                </a:solidFill>
                <a:latin typeface="Times New Roman" charset="0"/>
              </a:rPr>
              <a:t> </a:t>
            </a:r>
            <a:r>
              <a:rPr lang="en-US" sz="2000" b="1" dirty="0" err="1">
                <a:solidFill>
                  <a:srgbClr val="FF0000"/>
                </a:solidFill>
                <a:latin typeface="Times New Roman" charset="0"/>
              </a:rPr>
              <a:t>hơn</a:t>
            </a:r>
            <a:r>
              <a:rPr lang="en-US" sz="2000" b="1" dirty="0">
                <a:solidFill>
                  <a:srgbClr val="FF0000"/>
                </a:solidFill>
                <a:latin typeface="Times New Roman" charset="0"/>
              </a:rPr>
              <a:t> </a:t>
            </a:r>
            <a:r>
              <a:rPr lang="en-US" sz="2000" b="1" dirty="0" err="1">
                <a:solidFill>
                  <a:srgbClr val="FF0000"/>
                </a:solidFill>
                <a:latin typeface="Times New Roman" charset="0"/>
              </a:rPr>
              <a:t>cho</a:t>
            </a:r>
            <a:r>
              <a:rPr lang="en-US" sz="2000" b="1" dirty="0">
                <a:solidFill>
                  <a:srgbClr val="FF0000"/>
                </a:solidFill>
                <a:latin typeface="Times New Roman" charset="0"/>
              </a:rPr>
              <a:t> </a:t>
            </a:r>
            <a:r>
              <a:rPr lang="en-US" sz="2000" b="1" dirty="0" err="1">
                <a:solidFill>
                  <a:srgbClr val="FF0000"/>
                </a:solidFill>
                <a:latin typeface="Times New Roman" charset="0"/>
              </a:rPr>
              <a:t>truy</a:t>
            </a:r>
            <a:r>
              <a:rPr lang="en-US" sz="2000" b="1" dirty="0">
                <a:solidFill>
                  <a:srgbClr val="FF0000"/>
                </a:solidFill>
                <a:latin typeface="Times New Roman" charset="0"/>
              </a:rPr>
              <a:t> </a:t>
            </a:r>
            <a:r>
              <a:rPr lang="en-US" sz="2000" b="1" dirty="0" err="1">
                <a:solidFill>
                  <a:srgbClr val="FF0000"/>
                </a:solidFill>
                <a:latin typeface="Times New Roman" charset="0"/>
              </a:rPr>
              <a:t>vấn</a:t>
            </a:r>
            <a:r>
              <a:rPr lang="en-US" sz="2000" b="1" dirty="0">
                <a:solidFill>
                  <a:srgbClr val="FF0000"/>
                </a:solidFill>
                <a:latin typeface="Times New Roman" charset="0"/>
              </a:rPr>
              <a:t> Q1, </a:t>
            </a:r>
            <a:r>
              <a:rPr lang="en-US" sz="2000" b="1" dirty="0" err="1">
                <a:solidFill>
                  <a:srgbClr val="FF0000"/>
                </a:solidFill>
                <a:latin typeface="Times New Roman" charset="0"/>
              </a:rPr>
              <a:t>nhưng</a:t>
            </a:r>
            <a:r>
              <a:rPr lang="en-US" sz="2000" b="1" dirty="0">
                <a:solidFill>
                  <a:srgbClr val="FF0000"/>
                </a:solidFill>
                <a:latin typeface="Times New Roman" charset="0"/>
              </a:rPr>
              <a:t> </a:t>
            </a:r>
            <a:r>
              <a:rPr lang="en-US" sz="2000" b="1" dirty="0" err="1">
                <a:solidFill>
                  <a:srgbClr val="FF0000"/>
                </a:solidFill>
                <a:latin typeface="Times New Roman" charset="0"/>
              </a:rPr>
              <a:t>sẽ</a:t>
            </a:r>
            <a:r>
              <a:rPr lang="en-US" sz="2000" b="1" dirty="0">
                <a:solidFill>
                  <a:srgbClr val="FF0000"/>
                </a:solidFill>
                <a:latin typeface="Times New Roman" charset="0"/>
              </a:rPr>
              <a:t> </a:t>
            </a:r>
            <a:r>
              <a:rPr lang="en-US" sz="2000" b="1" dirty="0" err="1">
                <a:solidFill>
                  <a:srgbClr val="FF0000"/>
                </a:solidFill>
                <a:latin typeface="Times New Roman" charset="0"/>
              </a:rPr>
              <a:t>dẫn</a:t>
            </a:r>
            <a:r>
              <a:rPr lang="en-US" sz="2000" b="1" dirty="0">
                <a:solidFill>
                  <a:srgbClr val="FF0000"/>
                </a:solidFill>
                <a:latin typeface="Times New Roman" charset="0"/>
              </a:rPr>
              <a:t> </a:t>
            </a:r>
            <a:r>
              <a:rPr lang="en-US" sz="2000" b="1" dirty="0" err="1">
                <a:solidFill>
                  <a:srgbClr val="FF0000"/>
                </a:solidFill>
                <a:latin typeface="Times New Roman" charset="0"/>
              </a:rPr>
              <a:t>đến</a:t>
            </a:r>
            <a:r>
              <a:rPr lang="en-US" sz="2000" b="1" dirty="0">
                <a:solidFill>
                  <a:srgbClr val="FF0000"/>
                </a:solidFill>
                <a:latin typeface="Times New Roman" charset="0"/>
              </a:rPr>
              <a:t> </a:t>
            </a:r>
            <a:r>
              <a:rPr lang="en-US" sz="2000" b="1" dirty="0" err="1">
                <a:solidFill>
                  <a:srgbClr val="FF0000"/>
                </a:solidFill>
                <a:latin typeface="Times New Roman" charset="0"/>
              </a:rPr>
              <a:t>trùng</a:t>
            </a:r>
            <a:r>
              <a:rPr lang="en-US" sz="2000" b="1" dirty="0">
                <a:solidFill>
                  <a:srgbClr val="FF0000"/>
                </a:solidFill>
                <a:latin typeface="Times New Roman" charset="0"/>
              </a:rPr>
              <a:t> </a:t>
            </a:r>
            <a:r>
              <a:rPr lang="en-US" sz="2000" b="1" dirty="0" err="1">
                <a:solidFill>
                  <a:srgbClr val="FF0000"/>
                </a:solidFill>
                <a:latin typeface="Times New Roman" charset="0"/>
              </a:rPr>
              <a:t>lắp</a:t>
            </a:r>
            <a:r>
              <a:rPr lang="en-US" sz="2000" b="1" dirty="0">
                <a:solidFill>
                  <a:srgbClr val="FF0000"/>
                </a:solidFill>
                <a:latin typeface="Times New Roman" charset="0"/>
              </a:rPr>
              <a:t> </a:t>
            </a:r>
            <a:r>
              <a:rPr lang="en-US" sz="2000" b="1" dirty="0" err="1">
                <a:solidFill>
                  <a:srgbClr val="FF0000"/>
                </a:solidFill>
                <a:latin typeface="Times New Roman" charset="0"/>
              </a:rPr>
              <a:t>thông</a:t>
            </a:r>
            <a:r>
              <a:rPr lang="en-US" sz="2000" b="1" dirty="0">
                <a:solidFill>
                  <a:srgbClr val="FF0000"/>
                </a:solidFill>
                <a:latin typeface="Times New Roman" charset="0"/>
              </a:rPr>
              <a:t> tin</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76</a:t>
            </a:fld>
            <a:endParaRPr lang="en-US"/>
          </a:p>
        </p:txBody>
      </p:sp>
    </p:spTree>
    <p:extLst>
      <p:ext uri="{BB962C8B-B14F-4D97-AF65-F5344CB8AC3E}">
        <p14:creationId xmlns:p14="http://schemas.microsoft.com/office/powerpoint/2010/main" val="210007546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93" name="Rectangle 53"/>
          <p:cNvSpPr>
            <a:spLocks noGrp="1" noChangeArrowheads="1"/>
          </p:cNvSpPr>
          <p:nvPr>
            <p:ph type="title"/>
          </p:nvPr>
        </p:nvSpPr>
        <p:spPr/>
        <p:txBody>
          <a:bodyPr/>
          <a:lstStyle/>
          <a:p>
            <a:r>
              <a:rPr lang="en-US"/>
              <a:t>Thiết kế dữ liệu vật lý</a:t>
            </a:r>
          </a:p>
        </p:txBody>
      </p:sp>
      <p:sp>
        <p:nvSpPr>
          <p:cNvPr id="87094" name="Rectangle 54"/>
          <p:cNvSpPr>
            <a:spLocks noGrp="1" noChangeArrowheads="1"/>
          </p:cNvSpPr>
          <p:nvPr>
            <p:ph type="body" idx="1"/>
          </p:nvPr>
        </p:nvSpPr>
        <p:spPr/>
        <p:txBody>
          <a:bodyPr/>
          <a:lstStyle/>
          <a:p>
            <a:r>
              <a:rPr lang="en-US"/>
              <a:t>Tổ chức file chỉ mục (index)</a:t>
            </a:r>
          </a:p>
          <a:p>
            <a:pPr lvl="1"/>
            <a:r>
              <a:rPr lang="en-US"/>
              <a:t>Các yếu tố nên sử dụng chỉ mục</a:t>
            </a:r>
          </a:p>
          <a:p>
            <a:pPr lvl="2"/>
            <a:r>
              <a:rPr lang="en-US"/>
              <a:t>Cấu trúc table lớn</a:t>
            </a:r>
          </a:p>
          <a:p>
            <a:pPr lvl="2"/>
            <a:r>
              <a:rPr lang="en-US"/>
              <a:t>Đánh chỉ mục khóa chính mỗi table</a:t>
            </a:r>
          </a:p>
          <a:p>
            <a:pPr lvl="2"/>
            <a:r>
              <a:rPr lang="en-US"/>
              <a:t>Đánh chỉ mục các column tìm kiếm (xuất hiện thừơng xuyên trong mệnh đề WHERE)</a:t>
            </a:r>
          </a:p>
          <a:p>
            <a:pPr lvl="2"/>
            <a:r>
              <a:rPr lang="en-US"/>
              <a:t>Các column trong ORDER BY, GROUP BY</a:t>
            </a:r>
          </a:p>
          <a:p>
            <a:pPr lvl="2"/>
            <a:r>
              <a:rPr lang="en-US"/>
              <a:t>Sử dụng nhiều chỉ mục cho các CSDL ít biến đổi; hạn chế sử dụng trong các CSDL hay biến đổi </a:t>
            </a:r>
            <a:r>
              <a:rPr lang="en-US">
                <a:sym typeface="Wingdings" charset="0"/>
              </a:rPr>
              <a:t> bỏi vì các thay đổi (thêm, xóa, sửa) sẽ bị chậm đi do phải cập nhật lại chỉ mục</a:t>
            </a:r>
            <a:endParaRPr lang="en-US"/>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77</a:t>
            </a:fld>
            <a:endParaRPr lang="en-US"/>
          </a:p>
        </p:txBody>
      </p:sp>
    </p:spTree>
    <p:extLst>
      <p:ext uri="{BB962C8B-B14F-4D97-AF65-F5344CB8AC3E}">
        <p14:creationId xmlns:p14="http://schemas.microsoft.com/office/powerpoint/2010/main" val="417277279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1" name="Rectangle 7"/>
          <p:cNvSpPr>
            <a:spLocks noGrp="1" noChangeArrowheads="1"/>
          </p:cNvSpPr>
          <p:nvPr>
            <p:ph type="title"/>
          </p:nvPr>
        </p:nvSpPr>
        <p:spPr/>
        <p:txBody>
          <a:bodyPr/>
          <a:lstStyle/>
          <a:p>
            <a:r>
              <a:rPr lang="en-US"/>
              <a:t>Thiết kế dữ liệu vật lý</a:t>
            </a:r>
          </a:p>
        </p:txBody>
      </p:sp>
      <p:sp>
        <p:nvSpPr>
          <p:cNvPr id="88072" name="Rectangle 8"/>
          <p:cNvSpPr>
            <a:spLocks noGrp="1" noChangeArrowheads="1"/>
          </p:cNvSpPr>
          <p:nvPr>
            <p:ph type="body" idx="1"/>
          </p:nvPr>
        </p:nvSpPr>
        <p:spPr/>
        <p:txBody>
          <a:bodyPr/>
          <a:lstStyle/>
          <a:p>
            <a:r>
              <a:rPr lang="en-US"/>
              <a:t>Cac file chỉ mục (index)</a:t>
            </a:r>
          </a:p>
          <a:p>
            <a:r>
              <a:rPr lang="en-US"/>
              <a:t>B_Tree</a:t>
            </a:r>
          </a:p>
          <a:p>
            <a:pPr lvl="1"/>
            <a:endParaRPr lang="en-US"/>
          </a:p>
        </p:txBody>
      </p:sp>
      <p:pic>
        <p:nvPicPr>
          <p:cNvPr id="88068" name="Picture 4" descr="FIG6-7B"/>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607272" y="1866900"/>
            <a:ext cx="6019800" cy="4533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88070" name="Text Box 6"/>
          <p:cNvSpPr txBox="1">
            <a:spLocks noChangeArrowheads="1"/>
          </p:cNvSpPr>
          <p:nvPr/>
        </p:nvSpPr>
        <p:spPr bwMode="auto">
          <a:xfrm>
            <a:off x="3391497" y="6338888"/>
            <a:ext cx="4473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solidFill>
                  <a:srgbClr val="FF0000"/>
                </a:solidFill>
              </a:rPr>
              <a:t>Độ phức tạp tỉ lệ với chiều cao của B-Tree</a:t>
            </a:r>
          </a:p>
        </p:txBody>
      </p:sp>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78</a:t>
            </a:fld>
            <a:endParaRPr lang="en-US"/>
          </a:p>
        </p:txBody>
      </p:sp>
    </p:spTree>
    <p:extLst>
      <p:ext uri="{BB962C8B-B14F-4D97-AF65-F5344CB8AC3E}">
        <p14:creationId xmlns:p14="http://schemas.microsoft.com/office/powerpoint/2010/main" val="289899114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5" name="Rectangle 13"/>
          <p:cNvSpPr>
            <a:spLocks noGrp="1" noChangeArrowheads="1"/>
          </p:cNvSpPr>
          <p:nvPr>
            <p:ph type="title"/>
          </p:nvPr>
        </p:nvSpPr>
        <p:spPr/>
        <p:txBody>
          <a:bodyPr/>
          <a:lstStyle/>
          <a:p>
            <a:r>
              <a:rPr lang="en-US"/>
              <a:t>Thiết kế dữ liệu vật lý</a:t>
            </a:r>
          </a:p>
        </p:txBody>
      </p:sp>
      <p:sp>
        <p:nvSpPr>
          <p:cNvPr id="90126" name="Rectangle 14"/>
          <p:cNvSpPr>
            <a:spLocks noGrp="1" noChangeArrowheads="1"/>
          </p:cNvSpPr>
          <p:nvPr>
            <p:ph type="body" idx="1"/>
          </p:nvPr>
        </p:nvSpPr>
        <p:spPr/>
        <p:txBody>
          <a:bodyPr/>
          <a:lstStyle/>
          <a:p>
            <a:r>
              <a:rPr lang="en-US"/>
              <a:t>Cac file chỉ mục (index)</a:t>
            </a:r>
          </a:p>
          <a:p>
            <a:r>
              <a:rPr lang="en-US"/>
              <a:t>Join index</a:t>
            </a:r>
          </a:p>
          <a:p>
            <a:pPr lvl="1"/>
            <a:endParaRPr lang="en-US"/>
          </a:p>
        </p:txBody>
      </p:sp>
      <p:pic>
        <p:nvPicPr>
          <p:cNvPr id="90118" name="Picture 6" descr="fg06-09a"/>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656138" y="1447928"/>
            <a:ext cx="3954462"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79</a:t>
            </a:fld>
            <a:endParaRPr lang="en-US"/>
          </a:p>
        </p:txBody>
      </p:sp>
    </p:spTree>
    <p:extLst>
      <p:ext uri="{BB962C8B-B14F-4D97-AF65-F5344CB8AC3E}">
        <p14:creationId xmlns:p14="http://schemas.microsoft.com/office/powerpoint/2010/main" val="9159513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1" name="Rectangle 199"/>
          <p:cNvSpPr>
            <a:spLocks noGrp="1" noChangeArrowheads="1"/>
          </p:cNvSpPr>
          <p:nvPr>
            <p:ph type="title"/>
          </p:nvPr>
        </p:nvSpPr>
        <p:spPr/>
        <p:txBody>
          <a:bodyPr/>
          <a:lstStyle/>
          <a:p>
            <a:r>
              <a:rPr lang="en-US"/>
              <a:t>Thiết kế luận lý dữ liệu cấp cao</a:t>
            </a:r>
          </a:p>
        </p:txBody>
      </p:sp>
      <p:sp>
        <p:nvSpPr>
          <p:cNvPr id="13512" name="Rectangle 200"/>
          <p:cNvSpPr>
            <a:spLocks noGrp="1" noChangeArrowheads="1"/>
          </p:cNvSpPr>
          <p:nvPr>
            <p:ph type="body" idx="1"/>
          </p:nvPr>
        </p:nvSpPr>
        <p:spPr/>
        <p:txBody>
          <a:bodyPr/>
          <a:lstStyle/>
          <a:p>
            <a:r>
              <a:rPr lang="en-US"/>
              <a:t>Quyết định về dữ liệu suy diễn – ví dụ:</a:t>
            </a:r>
          </a:p>
        </p:txBody>
      </p:sp>
      <p:sp>
        <p:nvSpPr>
          <p:cNvPr id="13379" name="Freeform 67"/>
          <p:cNvSpPr>
            <a:spLocks/>
          </p:cNvSpPr>
          <p:nvPr/>
        </p:nvSpPr>
        <p:spPr bwMode="auto">
          <a:xfrm>
            <a:off x="4014019" y="4497150"/>
            <a:ext cx="990600" cy="1828800"/>
          </a:xfrm>
          <a:custGeom>
            <a:avLst/>
            <a:gdLst>
              <a:gd name="T0" fmla="*/ 0 w 624"/>
              <a:gd name="T1" fmla="*/ 1152 h 1152"/>
              <a:gd name="T2" fmla="*/ 576 w 624"/>
              <a:gd name="T3" fmla="*/ 528 h 1152"/>
              <a:gd name="T4" fmla="*/ 288 w 624"/>
              <a:gd name="T5" fmla="*/ 0 h 1152"/>
            </a:gdLst>
            <a:ahLst/>
            <a:cxnLst>
              <a:cxn ang="0">
                <a:pos x="T0" y="T1"/>
              </a:cxn>
              <a:cxn ang="0">
                <a:pos x="T2" y="T3"/>
              </a:cxn>
              <a:cxn ang="0">
                <a:pos x="T4" y="T5"/>
              </a:cxn>
            </a:cxnLst>
            <a:rect l="0" t="0" r="r" b="b"/>
            <a:pathLst>
              <a:path w="624" h="1152">
                <a:moveTo>
                  <a:pt x="0" y="1152"/>
                </a:moveTo>
                <a:cubicBezTo>
                  <a:pt x="264" y="936"/>
                  <a:pt x="528" y="720"/>
                  <a:pt x="576" y="528"/>
                </a:cubicBezTo>
                <a:cubicBezTo>
                  <a:pt x="624" y="336"/>
                  <a:pt x="456" y="168"/>
                  <a:pt x="288" y="0"/>
                </a:cubicBezTo>
              </a:path>
            </a:pathLst>
          </a:custGeom>
          <a:noFill/>
          <a:ln w="9525" cap="flat">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80" name="Freeform 68"/>
          <p:cNvSpPr>
            <a:spLocks/>
          </p:cNvSpPr>
          <p:nvPr/>
        </p:nvSpPr>
        <p:spPr bwMode="auto">
          <a:xfrm>
            <a:off x="4166419" y="3201750"/>
            <a:ext cx="571500" cy="1143000"/>
          </a:xfrm>
          <a:custGeom>
            <a:avLst/>
            <a:gdLst>
              <a:gd name="T0" fmla="*/ 144 w 360"/>
              <a:gd name="T1" fmla="*/ 720 h 720"/>
              <a:gd name="T2" fmla="*/ 336 w 360"/>
              <a:gd name="T3" fmla="*/ 336 h 720"/>
              <a:gd name="T4" fmla="*/ 0 w 360"/>
              <a:gd name="T5" fmla="*/ 0 h 720"/>
            </a:gdLst>
            <a:ahLst/>
            <a:cxnLst>
              <a:cxn ang="0">
                <a:pos x="T0" y="T1"/>
              </a:cxn>
              <a:cxn ang="0">
                <a:pos x="T2" y="T3"/>
              </a:cxn>
              <a:cxn ang="0">
                <a:pos x="T4" y="T5"/>
              </a:cxn>
            </a:cxnLst>
            <a:rect l="0" t="0" r="r" b="b"/>
            <a:pathLst>
              <a:path w="360" h="720">
                <a:moveTo>
                  <a:pt x="144" y="720"/>
                </a:moveTo>
                <a:cubicBezTo>
                  <a:pt x="252" y="588"/>
                  <a:pt x="360" y="456"/>
                  <a:pt x="336" y="336"/>
                </a:cubicBezTo>
                <a:cubicBezTo>
                  <a:pt x="312" y="216"/>
                  <a:pt x="156" y="108"/>
                  <a:pt x="0" y="0"/>
                </a:cubicBezTo>
              </a:path>
            </a:pathLst>
          </a:custGeom>
          <a:noFill/>
          <a:ln w="9525" cap="flat">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13506" name="Group 194"/>
          <p:cNvGraphicFramePr>
            <a:graphicFrameLocks noGrp="1"/>
          </p:cNvGraphicFramePr>
          <p:nvPr>
            <p:ph sz="half" idx="4294967295"/>
            <p:extLst>
              <p:ext uri="{D42A27DB-BD31-4B8C-83A1-F6EECF244321}">
                <p14:modId xmlns:p14="http://schemas.microsoft.com/office/powerpoint/2010/main" val="3777411111"/>
              </p:ext>
            </p:extLst>
          </p:nvPr>
        </p:nvGraphicFramePr>
        <p:xfrm>
          <a:off x="5279364" y="2412762"/>
          <a:ext cx="3352800" cy="3886200"/>
        </p:xfrm>
        <a:graphic>
          <a:graphicData uri="http://schemas.openxmlformats.org/drawingml/2006/table">
            <a:tbl>
              <a:tblPr firstRow="1">
                <a:tableStyleId>{FABFCF23-3B69-468F-B69F-88F6DE6A72F2}</a:tableStyleId>
              </a:tblPr>
              <a:tblGrid>
                <a:gridCol w="1182688"/>
                <a:gridCol w="920750"/>
                <a:gridCol w="1249362"/>
              </a:tblGrid>
              <a:tr h="647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smtClean="0">
                          <a:ln>
                            <a:noFill/>
                          </a:ln>
                          <a:effectLst>
                            <a:outerShdw blurRad="38100" dist="38100" dir="2700000" algn="tl">
                              <a:srgbClr val="000000"/>
                            </a:outerShdw>
                          </a:effectLst>
                        </a:rPr>
                        <a:t>Khái</a:t>
                      </a:r>
                      <a:r>
                        <a:rPr kumimoji="0" lang="en-US" sz="1600" u="none" strike="noStrike" cap="none" normalizeH="0" baseline="0" dirty="0" smtClean="0">
                          <a:ln>
                            <a:noFill/>
                          </a:ln>
                          <a:effectLst>
                            <a:outerShdw blurRad="38100" dist="38100" dir="2700000" algn="tl">
                              <a:srgbClr val="000000"/>
                            </a:outerShdw>
                          </a:effectLst>
                        </a:rPr>
                        <a:t> </a:t>
                      </a:r>
                      <a:r>
                        <a:rPr kumimoji="0" lang="en-US" sz="1600" u="none" strike="noStrike" cap="none" normalizeH="0" baseline="0" dirty="0" err="1" smtClean="0">
                          <a:ln>
                            <a:noFill/>
                          </a:ln>
                          <a:effectLst>
                            <a:outerShdw blurRad="38100" dist="38100" dir="2700000" algn="tl">
                              <a:srgbClr val="000000"/>
                            </a:outerShdw>
                          </a:effectLst>
                        </a:rPr>
                        <a:t>niệm</a:t>
                      </a:r>
                      <a:endParaRPr kumimoji="0" lang="en-US" sz="1600" b="1" i="0" u="none" strike="noStrike" cap="none" normalizeH="0" baseline="0" dirty="0">
                        <a:ln>
                          <a:noFill/>
                        </a:ln>
                        <a:solidFill>
                          <a:schemeClr val="tx1"/>
                        </a:solidFill>
                        <a:effectLst>
                          <a:outerShdw blurRad="38100" dist="38100" dir="2700000" algn="tl">
                            <a:srgbClr val="000000"/>
                          </a:outerShdw>
                        </a:effectLst>
                        <a:latin typeface="Calibri"/>
                        <a:ea typeface="ＭＳ Ｐゴシック" charset="0"/>
                        <a:cs typeface="Calibri"/>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outerShdw blurRad="38100" dist="38100" dir="2700000" algn="tl">
                              <a:srgbClr val="000000"/>
                            </a:outerShdw>
                          </a:effectLst>
                        </a:rPr>
                        <a:t>Loại</a:t>
                      </a:r>
                      <a:endParaRPr kumimoji="0" lang="en-US" sz="1600" b="1" i="0" u="none" strike="noStrike" cap="none" normalizeH="0" baseline="0" dirty="0">
                        <a:ln>
                          <a:noFill/>
                        </a:ln>
                        <a:solidFill>
                          <a:schemeClr val="tx1"/>
                        </a:solidFill>
                        <a:effectLst>
                          <a:outerShdw blurRad="38100" dist="38100" dir="2700000" algn="tl">
                            <a:srgbClr val="000000"/>
                          </a:outerShdw>
                        </a:effectLst>
                        <a:latin typeface="Calibri"/>
                        <a:ea typeface="ＭＳ Ｐゴシック" charset="0"/>
                        <a:cs typeface="Calibri"/>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outerShdw blurRad="38100" dist="38100" dir="2700000" algn="tl">
                              <a:srgbClr val="000000"/>
                            </a:outerShdw>
                          </a:effectLst>
                        </a:rPr>
                        <a:t>Khối</a:t>
                      </a:r>
                      <a:r>
                        <a:rPr kumimoji="0" lang="en-US" sz="1600" u="none" strike="noStrike" cap="none" normalizeH="0" baseline="0" dirty="0">
                          <a:ln>
                            <a:noFill/>
                          </a:ln>
                          <a:effectLst>
                            <a:outerShdw blurRad="38100" dist="38100" dir="2700000" algn="tl">
                              <a:srgbClr val="000000"/>
                            </a:outerShdw>
                          </a:effectLst>
                        </a:rPr>
                        <a:t> </a:t>
                      </a:r>
                      <a:r>
                        <a:rPr kumimoji="0" lang="en-US" sz="1600" u="none" strike="noStrike" cap="none" normalizeH="0" baseline="0" dirty="0" err="1">
                          <a:ln>
                            <a:noFill/>
                          </a:ln>
                          <a:effectLst>
                            <a:outerShdw blurRad="38100" dist="38100" dir="2700000" algn="tl">
                              <a:srgbClr val="000000"/>
                            </a:outerShdw>
                          </a:effectLst>
                        </a:rPr>
                        <a:t>lượng</a:t>
                      </a:r>
                      <a:endParaRPr kumimoji="0" lang="en-US" sz="1600" b="1" i="0" u="none" strike="noStrike" cap="none" normalizeH="0" baseline="0" dirty="0">
                        <a:ln>
                          <a:noFill/>
                        </a:ln>
                        <a:solidFill>
                          <a:schemeClr val="tx1"/>
                        </a:solidFill>
                        <a:effectLst>
                          <a:outerShdw blurRad="38100" dist="38100" dir="2700000" algn="tl">
                            <a:srgbClr val="000000"/>
                          </a:outerShdw>
                        </a:effectLst>
                        <a:latin typeface="Calibri"/>
                        <a:ea typeface="ＭＳ Ｐゴシック" charset="0"/>
                        <a:cs typeface="Calibri"/>
                      </a:endParaRPr>
                    </a:p>
                  </a:txBody>
                  <a:tcPr horzOverflow="overflow"/>
                </a:tc>
              </a:tr>
              <a:tr h="647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Khách hàng</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Thực thể</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tab pos="920750" algn="l"/>
                          <a:tab pos="1206500" algn="l"/>
                        </a:tabLst>
                      </a:pPr>
                      <a:r>
                        <a:rPr kumimoji="0" lang="en-US" sz="1600" u="none" strike="noStrike" cap="none" normalizeH="0" baseline="0">
                          <a:ln>
                            <a:noFill/>
                          </a:ln>
                          <a:effectLst>
                            <a:outerShdw blurRad="38100" dist="38100" dir="2700000" algn="tl">
                              <a:srgbClr val="DDDDDD"/>
                            </a:outerShdw>
                          </a:effectLst>
                        </a:rPr>
                        <a:t>15.000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647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Tài khoản</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Thực thể</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tab pos="920750" algn="l"/>
                          <a:tab pos="1206500" algn="l"/>
                        </a:tabLst>
                      </a:pPr>
                      <a:r>
                        <a:rPr kumimoji="0" lang="en-US" sz="1600" u="none" strike="noStrike" cap="none" normalizeH="0" baseline="0">
                          <a:ln>
                            <a:noFill/>
                          </a:ln>
                          <a:effectLst>
                            <a:outerShdw blurRad="38100" dist="38100" dir="2700000" algn="tl">
                              <a:srgbClr val="DDDDDD"/>
                            </a:outerShdw>
                          </a:effectLst>
                        </a:rPr>
                        <a:t>30.000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647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Phát sinh</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Thực thể</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tab pos="920750" algn="l"/>
                          <a:tab pos="1206500" algn="l"/>
                        </a:tabLst>
                      </a:pPr>
                      <a:r>
                        <a:rPr kumimoji="0" lang="en-US" sz="1600" u="none" strike="noStrike" cap="none" normalizeH="0" baseline="0">
                          <a:ln>
                            <a:noFill/>
                          </a:ln>
                          <a:effectLst>
                            <a:outerShdw blurRad="38100" dist="38100" dir="2700000" algn="tl">
                              <a:srgbClr val="DDDDDD"/>
                            </a:outerShdw>
                          </a:effectLst>
                        </a:rPr>
                        <a:t>600.000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647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Của</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Kết hợp</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tab pos="920750" algn="l"/>
                          <a:tab pos="1206500" algn="l"/>
                        </a:tabLst>
                      </a:pPr>
                      <a:r>
                        <a:rPr kumimoji="0" lang="en-US" sz="1600" u="none" strike="noStrike" cap="none" normalizeH="0" baseline="0">
                          <a:ln>
                            <a:noFill/>
                          </a:ln>
                          <a:effectLst>
                            <a:outerShdw blurRad="38100" dist="38100" dir="2700000" algn="tl">
                              <a:srgbClr val="DDDDDD"/>
                            </a:outerShdw>
                          </a:effectLst>
                        </a:rPr>
                        <a:t>30.000</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r h="6477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outerShdw blurRad="38100" dist="38100" dir="2700000" algn="tl">
                              <a:srgbClr val="DDDDDD"/>
                            </a:outerShdw>
                          </a:effectLst>
                        </a:rPr>
                        <a:t>Liên</a:t>
                      </a:r>
                      <a:r>
                        <a:rPr kumimoji="0" lang="en-US" sz="1600" u="none" strike="noStrike" cap="none" normalizeH="0" baseline="0" dirty="0">
                          <a:ln>
                            <a:noFill/>
                          </a:ln>
                          <a:effectLst>
                            <a:outerShdw blurRad="38100" dist="38100" dir="2700000" algn="tl">
                              <a:srgbClr val="DDDDDD"/>
                            </a:outerShdw>
                          </a:effectLst>
                        </a:rPr>
                        <a:t> </a:t>
                      </a:r>
                      <a:r>
                        <a:rPr kumimoji="0" lang="en-US" sz="1600" u="none" strike="noStrike" cap="none" normalizeH="0" baseline="0" dirty="0" err="1">
                          <a:ln>
                            <a:noFill/>
                          </a:ln>
                          <a:effectLst>
                            <a:outerShdw blurRad="38100" dist="38100" dir="2700000" algn="tl">
                              <a:srgbClr val="DDDDDD"/>
                            </a:outerShdw>
                          </a:effectLst>
                        </a:rPr>
                        <a:t>quan</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outerShdw blurRad="38100" dist="38100" dir="2700000" algn="tl">
                              <a:srgbClr val="DDDDDD"/>
                            </a:outerShdw>
                          </a:effectLst>
                        </a:rPr>
                        <a:t>Kết hợp</a:t>
                      </a:r>
                      <a:endParaRPr kumimoji="0" lang="en-US" sz="1600" b="0" i="0" u="none" strike="noStrike" cap="none" normalizeH="0" baseline="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tab pos="920750" algn="l"/>
                          <a:tab pos="1206500" algn="l"/>
                        </a:tabLst>
                      </a:pPr>
                      <a:r>
                        <a:rPr kumimoji="0" lang="en-US" sz="1600" u="none" strike="noStrike" cap="none" normalizeH="0" baseline="0" dirty="0">
                          <a:ln>
                            <a:noFill/>
                          </a:ln>
                          <a:effectLst>
                            <a:outerShdw blurRad="38100" dist="38100" dir="2700000" algn="tl">
                              <a:srgbClr val="DDDDDD"/>
                            </a:outerShdw>
                          </a:effectLst>
                        </a:rPr>
                        <a:t>800.000</a:t>
                      </a:r>
                      <a:endParaRPr kumimoji="0" lang="en-US" sz="1600" b="0" i="0" u="none" strike="noStrike" cap="none" normalizeH="0" baseline="0" dirty="0">
                        <a:ln>
                          <a:noFill/>
                        </a:ln>
                        <a:solidFill>
                          <a:srgbClr val="04620F"/>
                        </a:solidFill>
                        <a:effectLst>
                          <a:outerShdw blurRad="38100" dist="38100" dir="2700000" algn="tl">
                            <a:srgbClr val="DDDDDD"/>
                          </a:outerShdw>
                        </a:effectLst>
                        <a:latin typeface="Calibri"/>
                        <a:ea typeface="ＭＳ Ｐゴシック" charset="0"/>
                        <a:cs typeface="Calibri"/>
                      </a:endParaRPr>
                    </a:p>
                  </a:txBody>
                  <a:tcPr horzOverflow="overflow"/>
                </a:tc>
              </a:tr>
            </a:tbl>
          </a:graphicData>
        </a:graphic>
      </p:graphicFrame>
      <p:grpSp>
        <p:nvGrpSpPr>
          <p:cNvPr id="2" name="Group 1"/>
          <p:cNvGrpSpPr/>
          <p:nvPr/>
        </p:nvGrpSpPr>
        <p:grpSpPr>
          <a:xfrm>
            <a:off x="534219" y="2200037"/>
            <a:ext cx="4089400" cy="4248150"/>
            <a:chOff x="482600" y="1771650"/>
            <a:chExt cx="4089400" cy="4248150"/>
          </a:xfrm>
        </p:grpSpPr>
        <p:sp>
          <p:nvSpPr>
            <p:cNvPr id="13327" name="Rectangle 15"/>
            <p:cNvSpPr>
              <a:spLocks noChangeArrowheads="1"/>
            </p:cNvSpPr>
            <p:nvPr/>
          </p:nvSpPr>
          <p:spPr bwMode="auto">
            <a:xfrm>
              <a:off x="1219200" y="2022475"/>
              <a:ext cx="135255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Calibri"/>
                  <a:cs typeface="Calibri"/>
                </a:rPr>
                <a:t>KHÁCH HÀNG</a:t>
              </a:r>
            </a:p>
          </p:txBody>
        </p:sp>
        <p:grpSp>
          <p:nvGrpSpPr>
            <p:cNvPr id="13328" name="Group 16"/>
            <p:cNvGrpSpPr>
              <a:grpSpLocks/>
            </p:cNvGrpSpPr>
            <p:nvPr/>
          </p:nvGrpSpPr>
          <p:grpSpPr bwMode="auto">
            <a:xfrm rot="2273943">
              <a:off x="2498725" y="2451100"/>
              <a:ext cx="671513" cy="122238"/>
              <a:chOff x="3600" y="6573"/>
              <a:chExt cx="915" cy="178"/>
            </a:xfrm>
          </p:grpSpPr>
          <p:sp>
            <p:nvSpPr>
              <p:cNvPr id="13329" name="Line 17"/>
              <p:cNvSpPr>
                <a:spLocks noChangeShapeType="1"/>
              </p:cNvSpPr>
              <p:nvPr/>
            </p:nvSpPr>
            <p:spPr bwMode="auto">
              <a:xfrm flipV="1">
                <a:off x="3600" y="6663"/>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30" name="Oval 18"/>
              <p:cNvSpPr>
                <a:spLocks noChangeArrowheads="1"/>
              </p:cNvSpPr>
              <p:nvPr/>
            </p:nvSpPr>
            <p:spPr bwMode="auto">
              <a:xfrm>
                <a:off x="4335" y="6573"/>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grpSp>
        <p:grpSp>
          <p:nvGrpSpPr>
            <p:cNvPr id="13331" name="Group 19"/>
            <p:cNvGrpSpPr>
              <a:grpSpLocks/>
            </p:cNvGrpSpPr>
            <p:nvPr/>
          </p:nvGrpSpPr>
          <p:grpSpPr bwMode="auto">
            <a:xfrm>
              <a:off x="2576513" y="2022475"/>
              <a:ext cx="538162" cy="122238"/>
              <a:chOff x="9000" y="9829"/>
              <a:chExt cx="736" cy="178"/>
            </a:xfrm>
          </p:grpSpPr>
          <p:sp>
            <p:nvSpPr>
              <p:cNvPr id="13332" name="Line 2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33" name="Oval 21"/>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endParaRPr lang="en-US">
                  <a:latin typeface="Calibri"/>
                  <a:cs typeface="Calibri"/>
                </a:endParaRPr>
              </a:p>
            </p:txBody>
          </p:sp>
        </p:grpSp>
        <p:grpSp>
          <p:nvGrpSpPr>
            <p:cNvPr id="13334" name="Group 22"/>
            <p:cNvGrpSpPr>
              <a:grpSpLocks/>
            </p:cNvGrpSpPr>
            <p:nvPr/>
          </p:nvGrpSpPr>
          <p:grpSpPr bwMode="auto">
            <a:xfrm>
              <a:off x="2576513" y="2271713"/>
              <a:ext cx="538162" cy="125412"/>
              <a:chOff x="9000" y="9829"/>
              <a:chExt cx="736" cy="178"/>
            </a:xfrm>
          </p:grpSpPr>
          <p:sp>
            <p:nvSpPr>
              <p:cNvPr id="13335" name="Line 2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36" name="Oval 2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grpSp>
        <p:sp>
          <p:nvSpPr>
            <p:cNvPr id="13337" name="Text Box 25"/>
            <p:cNvSpPr txBox="1">
              <a:spLocks noChangeArrowheads="1"/>
            </p:cNvSpPr>
            <p:nvPr/>
          </p:nvSpPr>
          <p:spPr bwMode="auto">
            <a:xfrm>
              <a:off x="3235325" y="2011363"/>
              <a:ext cx="7731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latin typeface="Calibri"/>
                  <a:cs typeface="Calibri"/>
                </a:rPr>
                <a:t>Mã KH</a:t>
              </a:r>
            </a:p>
          </p:txBody>
        </p:sp>
        <p:sp>
          <p:nvSpPr>
            <p:cNvPr id="13338" name="Text Box 26"/>
            <p:cNvSpPr txBox="1">
              <a:spLocks noChangeArrowheads="1"/>
            </p:cNvSpPr>
            <p:nvPr/>
          </p:nvSpPr>
          <p:spPr bwMode="auto">
            <a:xfrm>
              <a:off x="3130550" y="2260600"/>
              <a:ext cx="9652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dirty="0" err="1">
                  <a:latin typeface="Calibri"/>
                  <a:cs typeface="Calibri"/>
                </a:rPr>
                <a:t>Tên</a:t>
              </a:r>
              <a:r>
                <a:rPr lang="en-US" sz="1400" dirty="0">
                  <a:latin typeface="Calibri"/>
                  <a:cs typeface="Calibri"/>
                </a:rPr>
                <a:t> KH</a:t>
              </a:r>
            </a:p>
          </p:txBody>
        </p:sp>
        <p:sp>
          <p:nvSpPr>
            <p:cNvPr id="13339" name="Text Box 27"/>
            <p:cNvSpPr txBox="1">
              <a:spLocks noChangeArrowheads="1"/>
            </p:cNvSpPr>
            <p:nvPr/>
          </p:nvSpPr>
          <p:spPr bwMode="auto">
            <a:xfrm>
              <a:off x="3235325" y="2636838"/>
              <a:ext cx="965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latin typeface="Calibri"/>
                  <a:cs typeface="Calibri"/>
                </a:rPr>
                <a:t>Số dư</a:t>
              </a:r>
            </a:p>
          </p:txBody>
        </p:sp>
        <p:sp>
          <p:nvSpPr>
            <p:cNvPr id="13344" name="Oval 32"/>
            <p:cNvSpPr>
              <a:spLocks noChangeArrowheads="1"/>
            </p:cNvSpPr>
            <p:nvPr/>
          </p:nvSpPr>
          <p:spPr bwMode="auto">
            <a:xfrm>
              <a:off x="2667000" y="2632075"/>
              <a:ext cx="1447800" cy="257175"/>
            </a:xfrm>
            <a:prstGeom prst="ellipse">
              <a:avLst/>
            </a:prstGeom>
            <a:noFill/>
            <a:ln w="9525">
              <a:solidFill>
                <a:srgbClr val="FF006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3345" name="Rectangle 33"/>
            <p:cNvSpPr>
              <a:spLocks noChangeArrowheads="1"/>
            </p:cNvSpPr>
            <p:nvPr/>
          </p:nvSpPr>
          <p:spPr bwMode="auto">
            <a:xfrm>
              <a:off x="1219200" y="3698875"/>
              <a:ext cx="135255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Calibri"/>
                  <a:cs typeface="Calibri"/>
                </a:rPr>
                <a:t>TÀI KHOẢN</a:t>
              </a:r>
            </a:p>
          </p:txBody>
        </p:sp>
        <p:sp>
          <p:nvSpPr>
            <p:cNvPr id="13346" name="Rectangle 34"/>
            <p:cNvSpPr>
              <a:spLocks noChangeArrowheads="1"/>
            </p:cNvSpPr>
            <p:nvPr/>
          </p:nvSpPr>
          <p:spPr bwMode="auto">
            <a:xfrm>
              <a:off x="1143000" y="5299075"/>
              <a:ext cx="1352550" cy="374650"/>
            </a:xfrm>
            <a:prstGeom prst="rect">
              <a:avLst/>
            </a:prstGeom>
            <a:noFill/>
            <a:ln w="2857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600">
                  <a:latin typeface="Calibri"/>
                  <a:cs typeface="Calibri"/>
                </a:rPr>
                <a:t>PS RÚT/GỬI</a:t>
              </a:r>
            </a:p>
          </p:txBody>
        </p:sp>
        <p:grpSp>
          <p:nvGrpSpPr>
            <p:cNvPr id="13347" name="Group 35"/>
            <p:cNvGrpSpPr>
              <a:grpSpLocks/>
            </p:cNvGrpSpPr>
            <p:nvPr/>
          </p:nvGrpSpPr>
          <p:grpSpPr bwMode="auto">
            <a:xfrm>
              <a:off x="2590800" y="3698875"/>
              <a:ext cx="538163" cy="122238"/>
              <a:chOff x="9000" y="9829"/>
              <a:chExt cx="736" cy="178"/>
            </a:xfrm>
          </p:grpSpPr>
          <p:sp>
            <p:nvSpPr>
              <p:cNvPr id="13348" name="Line 36"/>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49" name="Oval 37"/>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endParaRPr lang="en-US">
                  <a:latin typeface="Calibri"/>
                  <a:cs typeface="Calibri"/>
                </a:endParaRPr>
              </a:p>
            </p:txBody>
          </p:sp>
        </p:grpSp>
        <p:sp>
          <p:nvSpPr>
            <p:cNvPr id="13350" name="Text Box 38"/>
            <p:cNvSpPr txBox="1">
              <a:spLocks noChangeArrowheads="1"/>
            </p:cNvSpPr>
            <p:nvPr/>
          </p:nvSpPr>
          <p:spPr bwMode="auto">
            <a:xfrm>
              <a:off x="3124200" y="3622675"/>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latin typeface="Calibri"/>
                  <a:cs typeface="Calibri"/>
                </a:rPr>
                <a:t>Số tài khỏan</a:t>
              </a:r>
            </a:p>
          </p:txBody>
        </p:sp>
        <p:grpSp>
          <p:nvGrpSpPr>
            <p:cNvPr id="13351" name="Group 39"/>
            <p:cNvGrpSpPr>
              <a:grpSpLocks/>
            </p:cNvGrpSpPr>
            <p:nvPr/>
          </p:nvGrpSpPr>
          <p:grpSpPr bwMode="auto">
            <a:xfrm>
              <a:off x="2570163" y="3938588"/>
              <a:ext cx="538162" cy="125412"/>
              <a:chOff x="9000" y="9829"/>
              <a:chExt cx="736" cy="178"/>
            </a:xfrm>
          </p:grpSpPr>
          <p:sp>
            <p:nvSpPr>
              <p:cNvPr id="13352" name="Line 40"/>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53" name="Oval 41"/>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grpSp>
        <p:sp>
          <p:nvSpPr>
            <p:cNvPr id="13354" name="Text Box 42"/>
            <p:cNvSpPr txBox="1">
              <a:spLocks noChangeArrowheads="1"/>
            </p:cNvSpPr>
            <p:nvPr/>
          </p:nvSpPr>
          <p:spPr bwMode="auto">
            <a:xfrm>
              <a:off x="3124200" y="3927475"/>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latin typeface="Calibri"/>
                  <a:cs typeface="Calibri"/>
                </a:rPr>
                <a:t>Số dư tài khỏan</a:t>
              </a:r>
            </a:p>
          </p:txBody>
        </p:sp>
        <p:grpSp>
          <p:nvGrpSpPr>
            <p:cNvPr id="13355" name="Group 43"/>
            <p:cNvGrpSpPr>
              <a:grpSpLocks/>
            </p:cNvGrpSpPr>
            <p:nvPr/>
          </p:nvGrpSpPr>
          <p:grpSpPr bwMode="auto">
            <a:xfrm rot="10800000">
              <a:off x="685800" y="2251075"/>
              <a:ext cx="538163" cy="125413"/>
              <a:chOff x="9000" y="9829"/>
              <a:chExt cx="736" cy="178"/>
            </a:xfrm>
          </p:grpSpPr>
          <p:sp>
            <p:nvSpPr>
              <p:cNvPr id="13356" name="Line 44"/>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57" name="Oval 45"/>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grpSp>
        <p:sp>
          <p:nvSpPr>
            <p:cNvPr id="13358" name="Text Box 46"/>
            <p:cNvSpPr txBox="1">
              <a:spLocks noChangeArrowheads="1"/>
            </p:cNvSpPr>
            <p:nvPr/>
          </p:nvSpPr>
          <p:spPr bwMode="auto">
            <a:xfrm>
              <a:off x="482600" y="2403475"/>
              <a:ext cx="5080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r>
                <a:rPr lang="en-US" sz="1400">
                  <a:latin typeface="Calibri"/>
                  <a:cs typeface="Calibri"/>
                </a:rPr>
                <a:t>Số lượng tài khỏan</a:t>
              </a:r>
            </a:p>
          </p:txBody>
        </p:sp>
        <p:sp>
          <p:nvSpPr>
            <p:cNvPr id="13359" name="Oval 47"/>
            <p:cNvSpPr>
              <a:spLocks noChangeArrowheads="1"/>
            </p:cNvSpPr>
            <p:nvPr/>
          </p:nvSpPr>
          <p:spPr bwMode="auto">
            <a:xfrm>
              <a:off x="3048000" y="3927475"/>
              <a:ext cx="1447800" cy="257175"/>
            </a:xfrm>
            <a:prstGeom prst="ellipse">
              <a:avLst/>
            </a:prstGeom>
            <a:noFill/>
            <a:ln w="9525">
              <a:solidFill>
                <a:srgbClr val="FF0066"/>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3360" name="Group 48"/>
            <p:cNvGrpSpPr>
              <a:grpSpLocks/>
            </p:cNvGrpSpPr>
            <p:nvPr/>
          </p:nvGrpSpPr>
          <p:grpSpPr bwMode="auto">
            <a:xfrm>
              <a:off x="2514600" y="5299075"/>
              <a:ext cx="538163" cy="122238"/>
              <a:chOff x="9000" y="9829"/>
              <a:chExt cx="736" cy="178"/>
            </a:xfrm>
          </p:grpSpPr>
          <p:sp>
            <p:nvSpPr>
              <p:cNvPr id="13361" name="Line 49"/>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62" name="Oval 50"/>
              <p:cNvSpPr>
                <a:spLocks noChangeArrowheads="1"/>
              </p:cNvSpPr>
              <p:nvPr/>
            </p:nvSpPr>
            <p:spPr bwMode="auto">
              <a:xfrm>
                <a:off x="9556" y="9829"/>
                <a:ext cx="180" cy="178"/>
              </a:xfrm>
              <a:prstGeom prst="ellipse">
                <a:avLst/>
              </a:prstGeom>
              <a:solidFill>
                <a:schemeClr val="tx1"/>
              </a:solidFill>
              <a:ln w="9525">
                <a:solidFill>
                  <a:srgbClr val="000000"/>
                </a:solidFill>
                <a:round/>
                <a:headEnd/>
                <a:tailEnd/>
              </a:ln>
            </p:spPr>
            <p:txBody>
              <a:bodyPr/>
              <a:lstStyle/>
              <a:p>
                <a:endParaRPr lang="en-US">
                  <a:latin typeface="Calibri"/>
                  <a:cs typeface="Calibri"/>
                </a:endParaRPr>
              </a:p>
            </p:txBody>
          </p:sp>
        </p:grpSp>
        <p:sp>
          <p:nvSpPr>
            <p:cNvPr id="13363" name="Text Box 51"/>
            <p:cNvSpPr txBox="1">
              <a:spLocks noChangeArrowheads="1"/>
            </p:cNvSpPr>
            <p:nvPr/>
          </p:nvSpPr>
          <p:spPr bwMode="auto">
            <a:xfrm>
              <a:off x="3048000" y="5222875"/>
              <a:ext cx="1219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latin typeface="Calibri"/>
                  <a:cs typeface="Calibri"/>
                </a:rPr>
                <a:t>Số PS</a:t>
              </a:r>
            </a:p>
          </p:txBody>
        </p:sp>
        <p:grpSp>
          <p:nvGrpSpPr>
            <p:cNvPr id="13364" name="Group 52"/>
            <p:cNvGrpSpPr>
              <a:grpSpLocks/>
            </p:cNvGrpSpPr>
            <p:nvPr/>
          </p:nvGrpSpPr>
          <p:grpSpPr bwMode="auto">
            <a:xfrm>
              <a:off x="2514600" y="5527675"/>
              <a:ext cx="538163" cy="125413"/>
              <a:chOff x="9000" y="9829"/>
              <a:chExt cx="736" cy="178"/>
            </a:xfrm>
          </p:grpSpPr>
          <p:sp>
            <p:nvSpPr>
              <p:cNvPr id="13365" name="Line 53"/>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66" name="Oval 54"/>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grpSp>
        <p:sp>
          <p:nvSpPr>
            <p:cNvPr id="13367" name="Text Box 55"/>
            <p:cNvSpPr txBox="1">
              <a:spLocks noChangeArrowheads="1"/>
            </p:cNvSpPr>
            <p:nvPr/>
          </p:nvSpPr>
          <p:spPr bwMode="auto">
            <a:xfrm>
              <a:off x="3048000" y="5451475"/>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latin typeface="Calibri"/>
                  <a:cs typeface="Calibri"/>
                </a:rPr>
                <a:t>Ngày phát sinh</a:t>
              </a:r>
            </a:p>
          </p:txBody>
        </p:sp>
        <p:grpSp>
          <p:nvGrpSpPr>
            <p:cNvPr id="13368" name="Group 56"/>
            <p:cNvGrpSpPr>
              <a:grpSpLocks/>
            </p:cNvGrpSpPr>
            <p:nvPr/>
          </p:nvGrpSpPr>
          <p:grpSpPr bwMode="auto">
            <a:xfrm rot="1489039">
              <a:off x="2466975" y="5680075"/>
              <a:ext cx="538163" cy="125413"/>
              <a:chOff x="9000" y="9829"/>
              <a:chExt cx="736" cy="178"/>
            </a:xfrm>
          </p:grpSpPr>
          <p:sp>
            <p:nvSpPr>
              <p:cNvPr id="13369" name="Line 57"/>
              <p:cNvSpPr>
                <a:spLocks noChangeShapeType="1"/>
              </p:cNvSpPr>
              <p:nvPr/>
            </p:nvSpPr>
            <p:spPr bwMode="auto">
              <a:xfrm flipV="1">
                <a:off x="9000" y="9934"/>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3370" name="Oval 58"/>
              <p:cNvSpPr>
                <a:spLocks noChangeArrowheads="1"/>
              </p:cNvSpPr>
              <p:nvPr/>
            </p:nvSpPr>
            <p:spPr bwMode="auto">
              <a:xfrm>
                <a:off x="9556" y="9829"/>
                <a:ext cx="180" cy="1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grpSp>
        <p:sp>
          <p:nvSpPr>
            <p:cNvPr id="13371" name="Text Box 59"/>
            <p:cNvSpPr txBox="1">
              <a:spLocks noChangeArrowheads="1"/>
            </p:cNvSpPr>
            <p:nvPr/>
          </p:nvSpPr>
          <p:spPr bwMode="auto">
            <a:xfrm>
              <a:off x="2971800" y="5756275"/>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latin typeface="Calibri"/>
                  <a:cs typeface="Calibri"/>
                </a:rPr>
                <a:t>Số tiền PS</a:t>
              </a:r>
            </a:p>
          </p:txBody>
        </p:sp>
        <p:sp>
          <p:nvSpPr>
            <p:cNvPr id="13372" name="AutoShape 60"/>
            <p:cNvSpPr>
              <a:spLocks noChangeArrowheads="1"/>
            </p:cNvSpPr>
            <p:nvPr/>
          </p:nvSpPr>
          <p:spPr bwMode="auto">
            <a:xfrm>
              <a:off x="1447800" y="2708275"/>
              <a:ext cx="1057275" cy="750888"/>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en-US" sz="1600">
                  <a:latin typeface="Calibri"/>
                  <a:cs typeface="Calibri"/>
                </a:rPr>
                <a:t>Của</a:t>
              </a:r>
            </a:p>
          </p:txBody>
        </p:sp>
        <p:sp>
          <p:nvSpPr>
            <p:cNvPr id="13373" name="AutoShape 61"/>
            <p:cNvSpPr>
              <a:spLocks noChangeArrowheads="1"/>
            </p:cNvSpPr>
            <p:nvPr/>
          </p:nvSpPr>
          <p:spPr bwMode="auto">
            <a:xfrm>
              <a:off x="1371600" y="4308475"/>
              <a:ext cx="1057275" cy="750888"/>
            </a:xfrm>
            <a:prstGeom prst="diamond">
              <a:avLst/>
            </a:prstGeom>
            <a:noFill/>
            <a:ln w="2857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en-US" sz="1600">
                  <a:latin typeface="Calibri"/>
                  <a:cs typeface="Calibri"/>
                </a:rPr>
                <a:t>Liên quan</a:t>
              </a:r>
            </a:p>
          </p:txBody>
        </p:sp>
        <p:sp>
          <p:nvSpPr>
            <p:cNvPr id="13374" name="Line 62"/>
            <p:cNvSpPr>
              <a:spLocks noChangeShapeType="1"/>
            </p:cNvSpPr>
            <p:nvPr/>
          </p:nvSpPr>
          <p:spPr bwMode="auto">
            <a:xfrm>
              <a:off x="1981200" y="24034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Calibri"/>
                <a:cs typeface="Calibri"/>
              </a:endParaRPr>
            </a:p>
          </p:txBody>
        </p:sp>
        <p:sp>
          <p:nvSpPr>
            <p:cNvPr id="13376" name="Line 64"/>
            <p:cNvSpPr>
              <a:spLocks noChangeShapeType="1"/>
            </p:cNvSpPr>
            <p:nvPr/>
          </p:nvSpPr>
          <p:spPr bwMode="auto">
            <a:xfrm>
              <a:off x="1981200" y="34702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Calibri"/>
                <a:cs typeface="Calibri"/>
              </a:endParaRPr>
            </a:p>
          </p:txBody>
        </p:sp>
        <p:sp>
          <p:nvSpPr>
            <p:cNvPr id="13377" name="Line 65"/>
            <p:cNvSpPr>
              <a:spLocks noChangeShapeType="1"/>
            </p:cNvSpPr>
            <p:nvPr/>
          </p:nvSpPr>
          <p:spPr bwMode="auto">
            <a:xfrm>
              <a:off x="1905000" y="40798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Calibri"/>
                <a:cs typeface="Calibri"/>
              </a:endParaRPr>
            </a:p>
          </p:txBody>
        </p:sp>
        <p:sp>
          <p:nvSpPr>
            <p:cNvPr id="13378" name="Line 66"/>
            <p:cNvSpPr>
              <a:spLocks noChangeShapeType="1"/>
            </p:cNvSpPr>
            <p:nvPr/>
          </p:nvSpPr>
          <p:spPr bwMode="auto">
            <a:xfrm>
              <a:off x="1905000" y="5070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Calibri"/>
                <a:cs typeface="Calibri"/>
              </a:endParaRPr>
            </a:p>
          </p:txBody>
        </p:sp>
        <p:sp>
          <p:nvSpPr>
            <p:cNvPr id="13381" name="Text Box 69"/>
            <p:cNvSpPr txBox="1">
              <a:spLocks noChangeArrowheads="1"/>
            </p:cNvSpPr>
            <p:nvPr/>
          </p:nvSpPr>
          <p:spPr bwMode="auto">
            <a:xfrm>
              <a:off x="2057400" y="2479675"/>
              <a:ext cx="3952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latin typeface="Calibri"/>
                  <a:cs typeface="Calibri"/>
                </a:rPr>
                <a:t>(1,n)</a:t>
              </a:r>
            </a:p>
          </p:txBody>
        </p:sp>
        <p:sp>
          <p:nvSpPr>
            <p:cNvPr id="13382" name="Text Box 70"/>
            <p:cNvSpPr txBox="1">
              <a:spLocks noChangeArrowheads="1"/>
            </p:cNvSpPr>
            <p:nvPr/>
          </p:nvSpPr>
          <p:spPr bwMode="auto">
            <a:xfrm>
              <a:off x="2057400" y="3394075"/>
              <a:ext cx="3952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latin typeface="Calibri"/>
                  <a:cs typeface="Calibri"/>
                </a:rPr>
                <a:t>(1,1)</a:t>
              </a:r>
            </a:p>
          </p:txBody>
        </p:sp>
        <p:sp>
          <p:nvSpPr>
            <p:cNvPr id="13383" name="Text Box 71"/>
            <p:cNvSpPr txBox="1">
              <a:spLocks noChangeArrowheads="1"/>
            </p:cNvSpPr>
            <p:nvPr/>
          </p:nvSpPr>
          <p:spPr bwMode="auto">
            <a:xfrm>
              <a:off x="1981200" y="4994275"/>
              <a:ext cx="3952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latin typeface="Calibri"/>
                  <a:cs typeface="Calibri"/>
                </a:rPr>
                <a:t>(1,2)</a:t>
              </a:r>
            </a:p>
          </p:txBody>
        </p:sp>
        <p:sp>
          <p:nvSpPr>
            <p:cNvPr id="13384" name="Text Box 72"/>
            <p:cNvSpPr txBox="1">
              <a:spLocks noChangeArrowheads="1"/>
            </p:cNvSpPr>
            <p:nvPr/>
          </p:nvSpPr>
          <p:spPr bwMode="auto">
            <a:xfrm>
              <a:off x="2057400" y="4156075"/>
              <a:ext cx="3952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sz="1400">
                  <a:solidFill>
                    <a:srgbClr val="0033CC"/>
                  </a:solidFill>
                  <a:latin typeface="Calibri"/>
                  <a:cs typeface="Calibri"/>
                </a:rPr>
                <a:t>(1,n)</a:t>
              </a:r>
            </a:p>
          </p:txBody>
        </p:sp>
        <p:sp>
          <p:nvSpPr>
            <p:cNvPr id="13385" name="Text Box 73"/>
            <p:cNvSpPr txBox="1">
              <a:spLocks noChangeArrowheads="1"/>
            </p:cNvSpPr>
            <p:nvPr/>
          </p:nvSpPr>
          <p:spPr bwMode="auto">
            <a:xfrm>
              <a:off x="990600" y="2376488"/>
              <a:ext cx="8267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a:latin typeface="Calibri"/>
                  <a:cs typeface="Calibri"/>
                </a:rPr>
                <a:t>AVG=2</a:t>
              </a:r>
            </a:p>
          </p:txBody>
        </p:sp>
        <p:grpSp>
          <p:nvGrpSpPr>
            <p:cNvPr id="13510" name="Group 198"/>
            <p:cNvGrpSpPr>
              <a:grpSpLocks/>
            </p:cNvGrpSpPr>
            <p:nvPr/>
          </p:nvGrpSpPr>
          <p:grpSpPr bwMode="auto">
            <a:xfrm>
              <a:off x="685799" y="1771650"/>
              <a:ext cx="692150" cy="3552825"/>
              <a:chOff x="528" y="1440"/>
              <a:chExt cx="436" cy="2238"/>
            </a:xfrm>
          </p:grpSpPr>
          <p:sp>
            <p:nvSpPr>
              <p:cNvPr id="13507" name="Text Box 195"/>
              <p:cNvSpPr txBox="1">
                <a:spLocks noChangeArrowheads="1"/>
              </p:cNvSpPr>
              <p:nvPr/>
            </p:nvSpPr>
            <p:spPr bwMode="auto">
              <a:xfrm>
                <a:off x="528" y="1440"/>
                <a:ext cx="386" cy="174"/>
              </a:xfrm>
              <a:prstGeom prst="rect">
                <a:avLst/>
              </a:prstGeom>
              <a:noFill/>
              <a:ln w="9525">
                <a:solidFill>
                  <a:srgbClr val="3366FF"/>
                </a:solidFill>
                <a:prstDash val="lg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Calibri"/>
                    <a:cs typeface="Calibri"/>
                  </a:rPr>
                  <a:t>15.000</a:t>
                </a:r>
              </a:p>
            </p:txBody>
          </p:sp>
          <p:sp>
            <p:nvSpPr>
              <p:cNvPr id="13508" name="Text Box 196"/>
              <p:cNvSpPr txBox="1">
                <a:spLocks noChangeArrowheads="1"/>
              </p:cNvSpPr>
              <p:nvPr/>
            </p:nvSpPr>
            <p:spPr bwMode="auto">
              <a:xfrm>
                <a:off x="528" y="2496"/>
                <a:ext cx="386" cy="174"/>
              </a:xfrm>
              <a:prstGeom prst="rect">
                <a:avLst/>
              </a:prstGeom>
              <a:noFill/>
              <a:ln w="9525">
                <a:solidFill>
                  <a:srgbClr val="3366FF"/>
                </a:solidFill>
                <a:prstDash val="lg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Calibri"/>
                    <a:cs typeface="Calibri"/>
                  </a:rPr>
                  <a:t>30.000</a:t>
                </a:r>
              </a:p>
            </p:txBody>
          </p:sp>
          <p:sp>
            <p:nvSpPr>
              <p:cNvPr id="13509" name="Text Box 197"/>
              <p:cNvSpPr txBox="1">
                <a:spLocks noChangeArrowheads="1"/>
              </p:cNvSpPr>
              <p:nvPr/>
            </p:nvSpPr>
            <p:spPr bwMode="auto">
              <a:xfrm>
                <a:off x="528" y="3504"/>
                <a:ext cx="436" cy="174"/>
              </a:xfrm>
              <a:prstGeom prst="rect">
                <a:avLst/>
              </a:prstGeom>
              <a:noFill/>
              <a:ln w="9525">
                <a:solidFill>
                  <a:srgbClr val="3366FF"/>
                </a:solidFill>
                <a:prstDash val="lg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Calibri"/>
                    <a:cs typeface="Calibri"/>
                  </a:rPr>
                  <a:t>600.000</a:t>
                </a:r>
              </a:p>
            </p:txBody>
          </p:sp>
        </p:grpSp>
      </p:grpSp>
      <p:sp>
        <p:nvSpPr>
          <p:cNvPr id="3" name="Footer Placeholder 2"/>
          <p:cNvSpPr>
            <a:spLocks noGrp="1"/>
          </p:cNvSpPr>
          <p:nvPr>
            <p:ph type="ftr" sz="quarter" idx="11"/>
          </p:nvPr>
        </p:nvSpPr>
        <p:spPr/>
        <p:txBody>
          <a:bodyPr/>
          <a:lstStyle/>
          <a:p>
            <a:r>
              <a:rPr lang="vi-VN" smtClean="0"/>
              <a:t>Chương 2 : Thiết kế Dữ liệu</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8</a:t>
            </a:fld>
            <a:endParaRPr lang="en-US"/>
          </a:p>
        </p:txBody>
      </p:sp>
    </p:spTree>
    <p:extLst>
      <p:ext uri="{BB962C8B-B14F-4D97-AF65-F5344CB8AC3E}">
        <p14:creationId xmlns:p14="http://schemas.microsoft.com/office/powerpoint/2010/main" val="646393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79"/>
                                        </p:tgtEl>
                                        <p:attrNameLst>
                                          <p:attrName>style.visibility</p:attrName>
                                        </p:attrNameLst>
                                      </p:cBhvr>
                                      <p:to>
                                        <p:strVal val="visible"/>
                                      </p:to>
                                    </p:set>
                                    <p:animEffect transition="in" filter="dissolve">
                                      <p:cBhvr>
                                        <p:cTn id="7" dur="500"/>
                                        <p:tgtEl>
                                          <p:spTgt spid="13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80"/>
                                        </p:tgtEl>
                                        <p:attrNameLst>
                                          <p:attrName>style.visibility</p:attrName>
                                        </p:attrNameLst>
                                      </p:cBhvr>
                                      <p:to>
                                        <p:strVal val="visible"/>
                                      </p:to>
                                    </p:set>
                                    <p:animEffect transition="in" filter="dissolve">
                                      <p:cBhvr>
                                        <p:cTn id="12" dur="500"/>
                                        <p:tgtEl>
                                          <p:spTgt spid="13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3506"/>
                                        </p:tgtEl>
                                        <p:attrNameLst>
                                          <p:attrName>style.visibility</p:attrName>
                                        </p:attrNameLst>
                                      </p:cBhvr>
                                      <p:to>
                                        <p:strVal val="visible"/>
                                      </p:to>
                                    </p:set>
                                    <p:animEffect transition="in" filter="strips(downLeft)">
                                      <p:cBhvr>
                                        <p:cTn id="17" dur="500"/>
                                        <p:tgtEl>
                                          <p:spTgt spid="1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9" grpId="0" animBg="1"/>
      <p:bldP spid="1338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2" name="Rectangle 8"/>
          <p:cNvSpPr>
            <a:spLocks noGrp="1" noChangeArrowheads="1"/>
          </p:cNvSpPr>
          <p:nvPr>
            <p:ph type="title"/>
          </p:nvPr>
        </p:nvSpPr>
        <p:spPr/>
        <p:txBody>
          <a:bodyPr/>
          <a:lstStyle/>
          <a:p>
            <a:r>
              <a:rPr lang="en-US"/>
              <a:t>Thiết kế dữ liệu vật lý</a:t>
            </a:r>
          </a:p>
        </p:txBody>
      </p:sp>
      <p:sp>
        <p:nvSpPr>
          <p:cNvPr id="93193" name="Rectangle 9"/>
          <p:cNvSpPr>
            <a:spLocks noGrp="1" noChangeArrowheads="1"/>
          </p:cNvSpPr>
          <p:nvPr>
            <p:ph type="body" idx="1"/>
          </p:nvPr>
        </p:nvSpPr>
        <p:spPr/>
        <p:txBody>
          <a:bodyPr/>
          <a:lstStyle/>
          <a:p>
            <a:r>
              <a:rPr lang="en-US" smtClean="0"/>
              <a:t>Các </a:t>
            </a:r>
            <a:r>
              <a:rPr lang="en-US" dirty="0"/>
              <a:t>file </a:t>
            </a:r>
            <a:r>
              <a:rPr lang="en-US" dirty="0" err="1"/>
              <a:t>chỉ</a:t>
            </a:r>
            <a:r>
              <a:rPr lang="en-US" dirty="0"/>
              <a:t> </a:t>
            </a:r>
            <a:r>
              <a:rPr lang="en-US" dirty="0" err="1"/>
              <a:t>mục</a:t>
            </a:r>
            <a:r>
              <a:rPr lang="en-US" dirty="0"/>
              <a:t> (index)</a:t>
            </a:r>
          </a:p>
          <a:p>
            <a:r>
              <a:rPr lang="en-US" dirty="0"/>
              <a:t>Join index</a:t>
            </a:r>
          </a:p>
          <a:p>
            <a:pPr lvl="1"/>
            <a:endParaRPr lang="en-US" dirty="0"/>
          </a:p>
        </p:txBody>
      </p:sp>
      <p:pic>
        <p:nvPicPr>
          <p:cNvPr id="93190" name="Picture 6" descr="fg06-09b"/>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0" y="1524000"/>
            <a:ext cx="4105275" cy="5334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 name="Footer Placeholder 1"/>
          <p:cNvSpPr>
            <a:spLocks noGrp="1"/>
          </p:cNvSpPr>
          <p:nvPr>
            <p:ph type="ftr" sz="quarter" idx="11"/>
          </p:nvPr>
        </p:nvSpPr>
        <p:spPr/>
        <p:txBody>
          <a:bodyPr/>
          <a:lstStyle/>
          <a:p>
            <a:r>
              <a:rPr lang="vi-VN" smtClean="0"/>
              <a:t>Chương 2 : Thiết kế Dữ liệu</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80</a:t>
            </a:fld>
            <a:endParaRPr lang="en-US"/>
          </a:p>
        </p:txBody>
      </p:sp>
    </p:spTree>
    <p:extLst>
      <p:ext uri="{BB962C8B-B14F-4D97-AF65-F5344CB8AC3E}">
        <p14:creationId xmlns:p14="http://schemas.microsoft.com/office/powerpoint/2010/main" val="28803480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luận lý dữ liệu cấp cao</a:t>
            </a:r>
          </a:p>
        </p:txBody>
      </p:sp>
      <p:sp>
        <p:nvSpPr>
          <p:cNvPr id="3" name="Content Placeholder 2"/>
          <p:cNvSpPr>
            <a:spLocks noGrp="1"/>
          </p:cNvSpPr>
          <p:nvPr>
            <p:ph idx="1"/>
          </p:nvPr>
        </p:nvSpPr>
        <p:spPr/>
        <p:txBody>
          <a:bodyPr/>
          <a:lstStyle/>
          <a:p>
            <a:r>
              <a:rPr lang="en-US"/>
              <a:t>Quyết định dữ liệu suy diễn – Ví dụ</a:t>
            </a:r>
          </a:p>
          <a:p>
            <a:endParaRPr lang="en-US"/>
          </a:p>
          <a:p>
            <a:endParaRPr lang="en-US"/>
          </a:p>
          <a:p>
            <a:endParaRPr lang="en-US"/>
          </a:p>
          <a:p>
            <a:endParaRPr lang="en-US"/>
          </a:p>
          <a:p>
            <a:r>
              <a:rPr lang="en-US"/>
              <a:t>Câu hỏi: Có nên sử dụng dữ liệu suy diễn </a:t>
            </a:r>
            <a:r>
              <a:rPr lang="en-US">
                <a:solidFill>
                  <a:srgbClr val="FF0000"/>
                </a:solidFill>
              </a:rPr>
              <a:t>Số dư </a:t>
            </a:r>
            <a:r>
              <a:rPr lang="en-US"/>
              <a:t>cho thực thể </a:t>
            </a:r>
            <a:r>
              <a:rPr lang="en-US">
                <a:solidFill>
                  <a:srgbClr val="FF0000"/>
                </a:solidFill>
              </a:rPr>
              <a:t>Khách Hàng </a:t>
            </a:r>
            <a:r>
              <a:rPr lang="en-US"/>
              <a:t>hay không ?</a:t>
            </a:r>
          </a:p>
        </p:txBody>
      </p:sp>
      <p:sp>
        <p:nvSpPr>
          <p:cNvPr id="4" name="Footer Placeholder 3"/>
          <p:cNvSpPr>
            <a:spLocks noGrp="1"/>
          </p:cNvSpPr>
          <p:nvPr>
            <p:ph type="ftr" sz="quarter" idx="11"/>
          </p:nvPr>
        </p:nvSpPr>
        <p:spPr/>
        <p:txBody>
          <a:bodyPr/>
          <a:lstStyle/>
          <a:p>
            <a:r>
              <a:rPr lang="vi-VN" smtClean="0"/>
              <a:t>Chương 2 : Thiết kế Dữ liệu</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23609173"/>
              </p:ext>
            </p:extLst>
          </p:nvPr>
        </p:nvGraphicFramePr>
        <p:xfrm>
          <a:off x="1462087" y="2324100"/>
          <a:ext cx="6096000" cy="1854200"/>
        </p:xfrm>
        <a:graphic>
          <a:graphicData uri="http://schemas.openxmlformats.org/drawingml/2006/table">
            <a:tbl>
              <a:tblPr firstRow="1" bandRow="1">
                <a:tableStyleId>{FABFCF23-3B69-468F-B69F-88F6DE6A72F2}</a:tableStyleId>
              </a:tblPr>
              <a:tblGrid>
                <a:gridCol w="1346024"/>
                <a:gridCol w="2717976"/>
                <a:gridCol w="2032000"/>
              </a:tblGrid>
              <a:tr h="370840">
                <a:tc>
                  <a:txBody>
                    <a:bodyPr/>
                    <a:lstStyle/>
                    <a:p>
                      <a:r>
                        <a:rPr lang="en-US"/>
                        <a:t>Tác vụ</a:t>
                      </a:r>
                    </a:p>
                  </a:txBody>
                  <a:tcPr/>
                </a:tc>
                <a:tc>
                  <a:txBody>
                    <a:bodyPr/>
                    <a:lstStyle/>
                    <a:p>
                      <a:r>
                        <a:rPr lang="en-US"/>
                        <a:t>Diễn giải</a:t>
                      </a:r>
                    </a:p>
                  </a:txBody>
                  <a:tcPr/>
                </a:tc>
                <a:tc>
                  <a:txBody>
                    <a:bodyPr/>
                    <a:lstStyle/>
                    <a:p>
                      <a:r>
                        <a:rPr lang="en-US"/>
                        <a:t>Tần suất / ngày</a:t>
                      </a:r>
                    </a:p>
                  </a:txBody>
                  <a:tcPr/>
                </a:tc>
              </a:tr>
              <a:tr h="370840">
                <a:tc>
                  <a:txBody>
                    <a:bodyPr/>
                    <a:lstStyle/>
                    <a:p>
                      <a:r>
                        <a:rPr lang="en-US"/>
                        <a:t>o1</a:t>
                      </a:r>
                    </a:p>
                  </a:txBody>
                  <a:tcPr/>
                </a:tc>
                <a:tc>
                  <a:txBody>
                    <a:bodyPr/>
                    <a:lstStyle/>
                    <a:p>
                      <a:r>
                        <a:rPr lang="en-US"/>
                        <a:t>Mở tài khoản</a:t>
                      </a:r>
                    </a:p>
                  </a:txBody>
                  <a:tcPr/>
                </a:tc>
                <a:tc>
                  <a:txBody>
                    <a:bodyPr/>
                    <a:lstStyle/>
                    <a:p>
                      <a:r>
                        <a:rPr lang="en-US"/>
                        <a:t>100</a:t>
                      </a:r>
                    </a:p>
                  </a:txBody>
                  <a:tcPr/>
                </a:tc>
              </a:tr>
              <a:tr h="370840">
                <a:tc>
                  <a:txBody>
                    <a:bodyPr/>
                    <a:lstStyle/>
                    <a:p>
                      <a:r>
                        <a:rPr lang="en-US"/>
                        <a:t>o2</a:t>
                      </a:r>
                    </a:p>
                  </a:txBody>
                  <a:tcPr/>
                </a:tc>
                <a:tc>
                  <a:txBody>
                    <a:bodyPr/>
                    <a:lstStyle/>
                    <a:p>
                      <a:r>
                        <a:rPr lang="en-US"/>
                        <a:t>Đọc số dư tài khoản</a:t>
                      </a:r>
                    </a:p>
                  </a:txBody>
                  <a:tcPr/>
                </a:tc>
                <a:tc>
                  <a:txBody>
                    <a:bodyPr/>
                    <a:lstStyle/>
                    <a:p>
                      <a:r>
                        <a:rPr lang="en-US"/>
                        <a:t>3000</a:t>
                      </a:r>
                    </a:p>
                  </a:txBody>
                  <a:tcPr/>
                </a:tc>
              </a:tr>
              <a:tr h="370840">
                <a:tc>
                  <a:txBody>
                    <a:bodyPr/>
                    <a:lstStyle/>
                    <a:p>
                      <a:r>
                        <a:rPr lang="en-US"/>
                        <a:t>o3</a:t>
                      </a:r>
                    </a:p>
                  </a:txBody>
                  <a:tcPr/>
                </a:tc>
                <a:tc>
                  <a:txBody>
                    <a:bodyPr/>
                    <a:lstStyle/>
                    <a:p>
                      <a:r>
                        <a:rPr lang="en-US"/>
                        <a:t>Rút tiền</a:t>
                      </a:r>
                    </a:p>
                  </a:txBody>
                  <a:tcPr/>
                </a:tc>
                <a:tc>
                  <a:txBody>
                    <a:bodyPr/>
                    <a:lstStyle/>
                    <a:p>
                      <a:r>
                        <a:rPr lang="en-US"/>
                        <a:t>2000</a:t>
                      </a:r>
                    </a:p>
                  </a:txBody>
                  <a:tcPr/>
                </a:tc>
              </a:tr>
              <a:tr h="370840">
                <a:tc>
                  <a:txBody>
                    <a:bodyPr/>
                    <a:lstStyle/>
                    <a:p>
                      <a:r>
                        <a:rPr lang="en-US"/>
                        <a:t>o4</a:t>
                      </a:r>
                    </a:p>
                  </a:txBody>
                  <a:tcPr/>
                </a:tc>
                <a:tc>
                  <a:txBody>
                    <a:bodyPr/>
                    <a:lstStyle/>
                    <a:p>
                      <a:r>
                        <a:rPr lang="en-US"/>
                        <a:t>Gửi tiền</a:t>
                      </a:r>
                    </a:p>
                  </a:txBody>
                  <a:tcPr/>
                </a:tc>
                <a:tc>
                  <a:txBody>
                    <a:bodyPr/>
                    <a:lstStyle/>
                    <a:p>
                      <a:r>
                        <a:rPr lang="en-US"/>
                        <a:t>1000</a:t>
                      </a:r>
                    </a:p>
                  </a:txBody>
                  <a:tcPr/>
                </a:tc>
              </a:tr>
            </a:tbl>
          </a:graphicData>
        </a:graphic>
      </p:graphicFrame>
    </p:spTree>
    <p:extLst>
      <p:ext uri="{BB962C8B-B14F-4D97-AF65-F5344CB8AC3E}">
        <p14:creationId xmlns:p14="http://schemas.microsoft.com/office/powerpoint/2010/main" val="25121964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ky">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1407</TotalTime>
  <Words>7892</Words>
  <Application>Microsoft Macintosh PowerPoint</Application>
  <PresentationFormat>On-screen Show (4:3)</PresentationFormat>
  <Paragraphs>1928</Paragraphs>
  <Slides>80</Slides>
  <Notes>3</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Sky</vt:lpstr>
      <vt:lpstr>Chương 3. THIẾT KẾ DỮ LIỆU</vt:lpstr>
      <vt:lpstr>Nội dung trình bày</vt:lpstr>
      <vt:lpstr>Thiết kế luận lý dữ liệu</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cao</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Thiết kế luận lý dữ liệu cấp thấp</vt:lpstr>
      <vt:lpstr>Nội dung trình bày</vt:lpstr>
      <vt:lpstr>Thiết kế mã</vt:lpstr>
      <vt:lpstr>Thiết kế mã</vt:lpstr>
      <vt:lpstr>Thiết kế mã</vt:lpstr>
      <vt:lpstr>Thiết kế mã</vt:lpstr>
      <vt:lpstr>Thiết kế mã</vt:lpstr>
      <vt:lpstr>Thiết kế mã</vt:lpstr>
      <vt:lpstr>Thiết kế mã</vt:lpstr>
      <vt:lpstr>Thiết kế mã</vt:lpstr>
      <vt:lpstr>Thiết kế mã</vt:lpstr>
      <vt:lpstr>Thiết kế mã</vt:lpstr>
      <vt:lpstr>Thiết kế mã</vt:lpstr>
      <vt:lpstr>Thiết kế mã</vt:lpstr>
      <vt:lpstr>Chương 7 Thiết kế dữ liệu</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lpstr>Thiết kế dữ liệu vật lý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0. Giới thiệu</dc:title>
  <dc:creator>Truong Son NGUYEN</dc:creator>
  <cp:lastModifiedBy>ken</cp:lastModifiedBy>
  <cp:revision>74</cp:revision>
  <dcterms:created xsi:type="dcterms:W3CDTF">2011-08-05T08:26:47Z</dcterms:created>
  <dcterms:modified xsi:type="dcterms:W3CDTF">2014-10-30T05:55:09Z</dcterms:modified>
</cp:coreProperties>
</file>