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32"/>
  </p:notesMasterIdLst>
  <p:sldIdLst>
    <p:sldId id="256" r:id="rId2"/>
    <p:sldId id="261" r:id="rId3"/>
    <p:sldId id="294" r:id="rId4"/>
    <p:sldId id="262" r:id="rId5"/>
    <p:sldId id="29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63" r:id="rId14"/>
    <p:sldId id="296" r:id="rId15"/>
    <p:sldId id="277" r:id="rId16"/>
    <p:sldId id="278" r:id="rId17"/>
    <p:sldId id="297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92" r:id="rId28"/>
    <p:sldId id="280" r:id="rId29"/>
    <p:sldId id="293" r:id="rId30"/>
    <p:sldId id="259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E9D060-0109-B3A7-4DAF-9AE4B8943C9A}" name="Purity Mugambi" initials="PM" userId="S::pmugambi@umass.edu::c2d5794d-77b8-47ad-8949-faef9b4fd1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/>
    <p:restoredTop sz="77606"/>
  </p:normalViewPr>
  <p:slideViewPr>
    <p:cSldViewPr snapToGrid="0" snapToObjects="1">
      <p:cViewPr varScale="1">
        <p:scale>
          <a:sx n="126" d="100"/>
          <a:sy n="126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a3271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a3271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Another example/demo from the book 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-data-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science.github.io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/190fwebsite/textbook/07/1/visualizing-categorical-distributions/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553aea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553aea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a3271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ea32710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generate this chart using the “top” table from the .</a:t>
            </a:r>
            <a:r>
              <a:rPr lang="en-US" dirty="0" err="1"/>
              <a:t>ipynb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4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632113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5632113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120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632113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5632113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5632113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5632113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26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 is the example from the book. We want to plot a bar chart of title counts per year</a:t>
            </a:r>
          </a:p>
          <a:p>
            <a:r>
              <a:rPr lang="en-US" dirty="0"/>
              <a:t>In case the pic on the right is not visible here correctly, load it from https://</a:t>
            </a:r>
            <a:r>
              <a:rPr lang="en-US" dirty="0" err="1"/>
              <a:t>umass</a:t>
            </a:r>
            <a:r>
              <a:rPr lang="en-US" dirty="0"/>
              <a:t>-data-</a:t>
            </a:r>
            <a:r>
              <a:rPr lang="en-US" dirty="0" err="1"/>
              <a:t>science.github.io</a:t>
            </a:r>
            <a:r>
              <a:rPr lang="en-US" dirty="0"/>
              <a:t>/190fwebsite/textbook/07/1/visualizing-categorical-distributions/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Because of points 1 and 2:  Such inconsistencies and omissions make the distribution in the early years hard to understand based on this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05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5632113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5632113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More demos here: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 few visualizations at - 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-data-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science.github.io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/190fwebsite/textbook/07/2/visualizing-numerical-distributions/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08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5632113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5632113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08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a6bfc1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6a6bfc1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More demos over here 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-data-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science.github.io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/190fwebsite/textbook/07/2/visualizing-numerical-distributions/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73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553aea0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553aea0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63211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5632113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2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563211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5632113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16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632113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632113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point, do a review of the histogram at the end of the 3.1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753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11628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11628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First - height = % in bin/width of bin – percentage = 9/20 * 100 = 45; 45/15 = 3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Second – height = % in bin/width of bin – percentage =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-- Vertical axis units = % per million dollars, horizontal axis units = adjusted gross (million dollars)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48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5632113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5632113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49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5632113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5632113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chart notes: 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1 categorical axis (e.g., flavors), 1 numerical axis (e.g., count)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Bar widths don’t mean anything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98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90fc38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90fc38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59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0fc38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90fc38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More demos here -http://datahub2.cs.umass.edu/user/purity%20mugambi/notebooks/190fwebsite/notebooks/</a:t>
            </a:r>
            <a:r>
              <a:rPr lang="en-US" dirty="0" err="1"/>
              <a:t>Overlaid_Graphs.ipynb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556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5dad6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5dad6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579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360b0e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360b0e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553aea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553aea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type pf plot one makes will depend on the type of data under study. This is a good segue to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342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327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327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a3271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a3271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553aea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553aea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553aea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553aea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553aea0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553aea0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75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2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41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33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25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865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088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55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51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8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26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534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4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9/22/22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2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4" r:id="rId12"/>
    <p:sldLayoutId id="2147483815" r:id="rId13"/>
    <p:sldLayoutId id="2147483816" r:id="rId14"/>
    <p:sldLayoutId id="2147483817" r:id="rId1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s-data-science.github.io/190fwebsite/textbook/07/3/overlaid-graph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3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Categorical Distribution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229599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Bar Charts of Counts</a:t>
            </a:r>
            <a:endParaRPr dirty="0">
              <a:latin typeface="+mj-lt"/>
            </a:endParaRPr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57200" y="971549"/>
            <a:ext cx="8229600" cy="3360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i="1" dirty="0"/>
              <a:t>Distributions:</a:t>
            </a:r>
            <a:endParaRPr sz="2200" i="1" dirty="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The distribution of a variable (a column) describes the frequency of its different values</a:t>
            </a:r>
            <a:endParaRPr sz="2200"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The </a:t>
            </a:r>
            <a:r>
              <a:rPr lang="en" b="1" dirty="0">
                <a:solidFill>
                  <a:srgbClr val="3B7EA1"/>
                </a:solidFill>
                <a:ea typeface="Courier New"/>
                <a:cs typeface="Courier New"/>
                <a:sym typeface="Courier New"/>
              </a:rPr>
              <a:t>group</a:t>
            </a:r>
            <a:r>
              <a:rPr lang="en" sz="2200" dirty="0"/>
              <a:t> method counts the number of rows for each value in a column</a:t>
            </a:r>
            <a:endParaRPr sz="22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dirty="0"/>
              <a:t>Bar charts can display the distribution of categorical values</a:t>
            </a:r>
            <a:endParaRPr sz="2200" dirty="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Ex. 1: Proportion of how many US residents are male or female</a:t>
            </a:r>
            <a:endParaRPr sz="2200"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Ex. 2: Count of how many top movies were released by each studio</a:t>
            </a:r>
            <a:endParaRPr sz="22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97" name="Google Shape;197;p34"/>
          <p:cNvSpPr txBox="1"/>
          <p:nvPr/>
        </p:nvSpPr>
        <p:spPr>
          <a:xfrm>
            <a:off x="3468030" y="4171951"/>
            <a:ext cx="3406698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B7EA1"/>
                </a:solidFill>
              </a:rPr>
              <a:t>(Demo) – notebook 3.1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B7EA1"/>
                </a:solidFill>
              </a:rPr>
              <a:t>categorical distributions</a:t>
            </a:r>
            <a:endParaRPr sz="1600" dirty="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07298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Categorical Distributions</a:t>
            </a:r>
            <a:endParaRPr dirty="0">
              <a:latin typeface="+mj-lt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4038"/>
            <a:ext cx="52006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457200" y="977524"/>
            <a:ext cx="4427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bar chart: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barh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657850" y="1544025"/>
            <a:ext cx="32184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Displays a categorical distribution</a:t>
            </a:r>
            <a:endParaRPr sz="2400"/>
          </a:p>
        </p:txBody>
      </p:sp>
      <p:sp>
        <p:nvSpPr>
          <p:cNvPr id="206" name="Google Shape;206;p35"/>
          <p:cNvSpPr txBox="1"/>
          <p:nvPr/>
        </p:nvSpPr>
        <p:spPr>
          <a:xfrm>
            <a:off x="457200" y="3776000"/>
            <a:ext cx="836899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(But when the values of the variable have a rank ordering (e.g. year), or fixed sizes relative to each other, more care might be needed.)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52624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How Do You Generate This Chart?</a:t>
            </a:r>
            <a:endParaRPr sz="3600" dirty="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1" y="755433"/>
            <a:ext cx="8711218" cy="42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544950" y="1376125"/>
            <a:ext cx="1443600" cy="1080300"/>
          </a:xfrm>
          <a:prstGeom prst="wedgeRoundRectCallout">
            <a:avLst>
              <a:gd name="adj1" fmla="val 64571"/>
              <a:gd name="adj2" fmla="val 3678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Top 10 highest grossing movies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821592" y="3929938"/>
            <a:ext cx="1519395" cy="1087120"/>
          </a:xfrm>
          <a:prstGeom prst="wedgeRoundRectCallout">
            <a:avLst>
              <a:gd name="adj1" fmla="val -61882"/>
              <a:gd name="adj2" fmla="val 3329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How long ago each one was released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numerical 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49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721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55681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Binning Numerical Values</a:t>
            </a:r>
            <a:endParaRPr dirty="0">
              <a:latin typeface="+mj-lt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Binning is counting the number of numerical values that lie within ranges, called bins.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Bins are defined by their lower bounds (inclusive)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upper bound is the lower bound of the next bin</a:t>
            </a:r>
            <a:endParaRPr dirty="0"/>
          </a:p>
        </p:txBody>
      </p:sp>
      <p:sp>
        <p:nvSpPr>
          <p:cNvPr id="137" name="Google Shape;137;p28"/>
          <p:cNvSpPr txBox="1"/>
          <p:nvPr/>
        </p:nvSpPr>
        <p:spPr>
          <a:xfrm>
            <a:off x="917250" y="2727025"/>
            <a:ext cx="6687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188, 170, 189, 163, 183, 171, 185, 168, 173, ...</a:t>
            </a:r>
            <a:endParaRPr sz="1800" dirty="0"/>
          </a:p>
        </p:txBody>
      </p:sp>
      <p:grpSp>
        <p:nvGrpSpPr>
          <p:cNvPr id="138" name="Google Shape;138;p28"/>
          <p:cNvGrpSpPr/>
          <p:nvPr/>
        </p:nvGrpSpPr>
        <p:grpSpPr>
          <a:xfrm>
            <a:off x="1119525" y="3783442"/>
            <a:ext cx="6939000" cy="806400"/>
            <a:chOff x="1119525" y="3783442"/>
            <a:chExt cx="6939000" cy="806400"/>
          </a:xfrm>
        </p:grpSpPr>
        <p:cxnSp>
          <p:nvCxnSpPr>
            <p:cNvPr id="139" name="Google Shape;139;p28"/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" name="Google Shape;140;p28"/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160</a:t>
              </a:r>
              <a:endParaRPr sz="1800"/>
            </a:p>
          </p:txBody>
        </p:sp>
        <p:sp>
          <p:nvSpPr>
            <p:cNvPr id="141" name="Google Shape;141;p28"/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165</a:t>
              </a:r>
              <a:endParaRPr sz="1800"/>
            </a:p>
          </p:txBody>
        </p:sp>
        <p:sp>
          <p:nvSpPr>
            <p:cNvPr id="142" name="Google Shape;142;p28"/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170</a:t>
              </a:r>
              <a:endParaRPr sz="1800"/>
            </a:p>
          </p:txBody>
        </p:sp>
        <p:sp>
          <p:nvSpPr>
            <p:cNvPr id="143" name="Google Shape;143;p28"/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175</a:t>
              </a:r>
              <a:endParaRPr sz="1800"/>
            </a:p>
          </p:txBody>
        </p:sp>
        <p:sp>
          <p:nvSpPr>
            <p:cNvPr id="144" name="Google Shape;144;p28"/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180</a:t>
              </a:r>
              <a:endParaRPr sz="1800"/>
            </a:p>
          </p:txBody>
        </p:sp>
        <p:sp>
          <p:nvSpPr>
            <p:cNvPr id="145" name="Google Shape;145;p28"/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185</a:t>
              </a:r>
              <a:endParaRPr sz="1800"/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190</a:t>
              </a:r>
              <a:endParaRPr sz="1800"/>
            </a:p>
          </p:txBody>
        </p:sp>
        <p:cxnSp>
          <p:nvCxnSpPr>
            <p:cNvPr id="147" name="Google Shape;147;p28"/>
            <p:cNvCxnSpPr>
              <a:stCxn id="140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8"/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8"/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8"/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8"/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8"/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8"/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" name="Google Shape;154;p28"/>
          <p:cNvSpPr/>
          <p:nvPr/>
        </p:nvSpPr>
        <p:spPr>
          <a:xfrm>
            <a:off x="6706625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3700871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6704356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687987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705463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700871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696063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2689148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703140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983100" y="2788877"/>
            <a:ext cx="1767900" cy="525900"/>
          </a:xfrm>
          <a:prstGeom prst="wedgeRoundRectCallout">
            <a:avLst>
              <a:gd name="adj1" fmla="val -32698"/>
              <a:gd name="adj2" fmla="val 8472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The [185,190) bin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E41C-D1DE-1320-6EB0-FE958F5B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8"/>
            <a:ext cx="8229599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Why </a:t>
            </a:r>
            <a:r>
              <a:rPr lang="en-US" dirty="0" err="1">
                <a:latin typeface="+mj-lt"/>
              </a:rPr>
              <a:t>BiN</a:t>
            </a:r>
            <a:r>
              <a:rPr lang="en-US" dirty="0">
                <a:latin typeface="+mj-lt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7B561-0513-7E7C-9914-63988FB1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" y="970842"/>
            <a:ext cx="7140457" cy="79802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FCC88C-E47E-DA31-FA92-FF56C23C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81" y="881878"/>
            <a:ext cx="912626" cy="41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A32980-ABFA-02EF-DCB7-22C39C828EF2}"/>
              </a:ext>
            </a:extLst>
          </p:cNvPr>
          <p:cNvSpPr txBox="1"/>
          <p:nvPr/>
        </p:nvSpPr>
        <p:spPr>
          <a:xfrm>
            <a:off x="546408" y="1852466"/>
            <a:ext cx="70866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chart to the right has many issues:</a:t>
            </a:r>
          </a:p>
          <a:p>
            <a:pPr marL="342900" indent="-342900">
              <a:buAutoNum type="arabicPeriod"/>
            </a:pPr>
            <a:r>
              <a:rPr lang="en-US" sz="1600" dirty="0"/>
              <a:t>The bars at 1921 and 1937 are just as far apart from each other as the bars at 1937 and 1939. </a:t>
            </a:r>
          </a:p>
          <a:p>
            <a:pPr marL="342900" indent="-342900">
              <a:buAutoNum type="arabicPeriod"/>
            </a:pPr>
            <a:r>
              <a:rPr lang="en-US" sz="1600" dirty="0"/>
              <a:t>The bar chart doesn't show that none of the 200 movies were released in the years 1922 through 1936, nor in 1938. </a:t>
            </a:r>
          </a:p>
          <a:p>
            <a:pPr marL="342900" indent="-342900">
              <a:buAutoNum type="arabicPeriod"/>
            </a:pPr>
            <a:r>
              <a:rPr lang="en-US" sz="1600" dirty="0"/>
              <a:t>Shows the bar chart is unsuitable for visualization such data (data that’s ordered some way/has some rank)</a:t>
            </a:r>
          </a:p>
          <a:p>
            <a:pPr marL="342900" indent="-342900">
              <a:buAutoNum type="arabicPeriod"/>
            </a:pPr>
            <a:r>
              <a:rPr lang="en-US" sz="1600" dirty="0"/>
              <a:t>The individual bars are too many, we need to group them somehow (hence binning)</a:t>
            </a:r>
          </a:p>
        </p:txBody>
      </p:sp>
    </p:spTree>
    <p:extLst>
      <p:ext uri="{BB962C8B-B14F-4D97-AF65-F5344CB8AC3E}">
        <p14:creationId xmlns:p14="http://schemas.microsoft.com/office/powerpoint/2010/main" val="261777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Histogram</a:t>
            </a:r>
            <a:endParaRPr dirty="0">
              <a:latin typeface="+mj-lt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44675" y="1206525"/>
            <a:ext cx="8757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/>
              <a:t>Chart to display the distribution of numerical values using bins </a:t>
            </a:r>
            <a:endParaRPr dirty="0"/>
          </a:p>
        </p:txBody>
      </p:sp>
      <p:sp>
        <p:nvSpPr>
          <p:cNvPr id="170" name="Google Shape;170;p29"/>
          <p:cNvSpPr txBox="1"/>
          <p:nvPr/>
        </p:nvSpPr>
        <p:spPr>
          <a:xfrm>
            <a:off x="2514599" y="2755352"/>
            <a:ext cx="3384395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(Demo) – notebook 3.1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binning and histograms</a:t>
            </a:r>
            <a:endParaRPr sz="1400" dirty="0">
              <a:solidFill>
                <a:srgbClr val="3B7EA1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2165975" y="1749850"/>
            <a:ext cx="256200" cy="21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7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Density Scale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60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172720" y="83634"/>
            <a:ext cx="4773380" cy="646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295507" y="652346"/>
            <a:ext cx="4650593" cy="4275719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Which of the following questions can be answered by this chart?</a:t>
            </a:r>
            <a:endParaRPr sz="2000"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i="1" dirty="0"/>
              <a:t>Among survey responders...</a:t>
            </a:r>
            <a:endParaRPr sz="2000" i="1" dirty="0"/>
          </a:p>
          <a:p>
            <a:pPr marL="457200" lvl="0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What proportion did </a:t>
            </a:r>
            <a:r>
              <a:rPr lang="en" sz="1800" b="1" dirty="0"/>
              <a:t>not</a:t>
            </a:r>
            <a:r>
              <a:rPr lang="en" sz="1800" dirty="0"/>
              <a:t> use their phone for </a:t>
            </a:r>
            <a:r>
              <a:rPr lang="en" sz="1800" dirty="0">
                <a:solidFill>
                  <a:srgbClr val="3B7EA1"/>
                </a:solidFill>
              </a:rPr>
              <a:t>online banking</a:t>
            </a:r>
            <a:r>
              <a:rPr lang="en" sz="1800" dirty="0"/>
              <a:t>?</a:t>
            </a:r>
            <a:endParaRPr sz="18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What proportion either used their phone for </a:t>
            </a:r>
            <a:r>
              <a:rPr lang="en" sz="1800" dirty="0">
                <a:solidFill>
                  <a:srgbClr val="3B7EA1"/>
                </a:solidFill>
              </a:rPr>
              <a:t>online banking</a:t>
            </a:r>
            <a:r>
              <a:rPr lang="en" sz="1800" dirty="0"/>
              <a:t> or to </a:t>
            </a:r>
            <a:br>
              <a:rPr lang="en" sz="1800" dirty="0"/>
            </a:br>
            <a:r>
              <a:rPr lang="en" sz="1800" dirty="0">
                <a:solidFill>
                  <a:srgbClr val="3B7EA1"/>
                </a:solidFill>
              </a:rPr>
              <a:t>look up real estate listings</a:t>
            </a:r>
            <a:r>
              <a:rPr lang="en" sz="1800" dirty="0"/>
              <a:t>?</a:t>
            </a:r>
            <a:endParaRPr sz="18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Did everyone use their phone for at least one of these activities? 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 dirty="0"/>
              <a:t>Did anyone use their phone for both </a:t>
            </a:r>
            <a:r>
              <a:rPr lang="en" sz="1800" dirty="0">
                <a:solidFill>
                  <a:srgbClr val="3B7EA1"/>
                </a:solidFill>
              </a:rPr>
              <a:t>online</a:t>
            </a:r>
            <a:r>
              <a:rPr lang="en" sz="1800" dirty="0"/>
              <a:t> </a:t>
            </a:r>
            <a:r>
              <a:rPr lang="en" sz="1800" dirty="0">
                <a:solidFill>
                  <a:srgbClr val="3B7EA1"/>
                </a:solidFill>
              </a:rPr>
              <a:t>banking</a:t>
            </a:r>
            <a:r>
              <a:rPr lang="en" sz="1800" dirty="0"/>
              <a:t> and </a:t>
            </a:r>
            <a:r>
              <a:rPr lang="en" sz="1800" dirty="0">
                <a:solidFill>
                  <a:srgbClr val="3B7EA1"/>
                </a:solidFill>
              </a:rPr>
              <a:t>real</a:t>
            </a:r>
            <a:r>
              <a:rPr lang="en" sz="1800" dirty="0"/>
              <a:t> </a:t>
            </a:r>
            <a:r>
              <a:rPr lang="en" sz="1800" dirty="0">
                <a:solidFill>
                  <a:srgbClr val="3B7EA1"/>
                </a:solidFill>
              </a:rPr>
              <a:t>estate</a:t>
            </a:r>
            <a:r>
              <a:rPr lang="en" sz="1800" dirty="0"/>
              <a:t>?</a:t>
            </a:r>
            <a:endParaRPr sz="1800" dirty="0"/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l="23447" t="19864" r="26258" b="14899"/>
          <a:stretch/>
        </p:blipFill>
        <p:spPr>
          <a:xfrm>
            <a:off x="4753176" y="215435"/>
            <a:ext cx="4218104" cy="474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7143375" y="48082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Pew research center, 2014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229599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Histogram Axes</a:t>
            </a:r>
            <a:endParaRPr dirty="0">
              <a:latin typeface="+mj-lt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default, </a:t>
            </a:r>
            <a:r>
              <a:rPr lang="en" b="1" dirty="0">
                <a:solidFill>
                  <a:srgbClr val="3B7EA1"/>
                </a:solidFill>
                <a:ea typeface="Courier New"/>
                <a:cs typeface="Courier New"/>
                <a:sym typeface="Courier New"/>
              </a:rPr>
              <a:t>hist</a:t>
            </a:r>
            <a:r>
              <a:rPr lang="en" dirty="0"/>
              <a:t> uses a scale (</a:t>
            </a:r>
            <a:r>
              <a:rPr lang="en" b="1" dirty="0">
                <a:solidFill>
                  <a:srgbClr val="3B7EA1"/>
                </a:solidFill>
                <a:ea typeface="Courier New"/>
                <a:cs typeface="Courier New"/>
                <a:sym typeface="Courier New"/>
              </a:rPr>
              <a:t>normed=True</a:t>
            </a:r>
            <a:r>
              <a:rPr lang="en" dirty="0"/>
              <a:t>) that ensures the area of the chart sums to 100%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horizontal axis is a number line (e.g., years)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vertical axis is a rate (e.g., percent per year)</a:t>
            </a:r>
            <a:endParaRPr dirty="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area of a bar is a percentage of the whole</a:t>
            </a:r>
            <a:endParaRPr dirty="0"/>
          </a:p>
        </p:txBody>
      </p:sp>
      <p:sp>
        <p:nvSpPr>
          <p:cNvPr id="189" name="Google Shape;189;p32"/>
          <p:cNvSpPr txBox="1"/>
          <p:nvPr/>
        </p:nvSpPr>
        <p:spPr>
          <a:xfrm>
            <a:off x="3284033" y="3570150"/>
            <a:ext cx="2163337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(Demo) – notebook 3.1 the density scale</a:t>
            </a:r>
            <a:endParaRPr sz="1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3656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How to Calculate Height</a:t>
            </a:r>
            <a:endParaRPr dirty="0">
              <a:latin typeface="+mj-lt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[20, 40) bin contains 59 out of 200 movies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“59 out of 200” is 29.5%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bin is 40 - 20 = 20 years wide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     </a:t>
            </a:r>
            <a:r>
              <a:rPr lang="en" dirty="0">
                <a:solidFill>
                  <a:srgbClr val="0000FF"/>
                </a:solidFill>
              </a:rPr>
              <a:t>                                  29.5 percent</a:t>
            </a:r>
            <a:endParaRPr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    Height of bar  =  -------------------------- </a:t>
            </a:r>
            <a:endParaRPr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                                       20 years</a:t>
            </a:r>
            <a:endParaRPr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                       =  1.475 percent per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7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8030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Height Measures Density</a:t>
            </a:r>
            <a:endParaRPr dirty="0">
              <a:latin typeface="+mj-lt"/>
            </a:endParaRPr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404150" y="950425"/>
            <a:ext cx="48117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b="1" dirty="0">
                <a:solidFill>
                  <a:srgbClr val="0000FF"/>
                </a:solidFill>
              </a:rPr>
              <a:t>                      % in bin</a:t>
            </a:r>
            <a:endParaRPr b="1"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Height  =   ---------------------</a:t>
            </a:r>
            <a:endParaRPr b="1"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                     width of bin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70500" y="2850900"/>
            <a:ext cx="78030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 dirty="0"/>
              <a:t>The height measures the percent of data in the bin </a:t>
            </a:r>
            <a:r>
              <a:rPr lang="en" sz="2400" b="1" i="1" dirty="0"/>
              <a:t>relative to the amount of space in the bin</a:t>
            </a:r>
            <a:r>
              <a:rPr lang="en" sz="2400" b="1" dirty="0"/>
              <a:t>.</a:t>
            </a:r>
            <a:endParaRPr sz="2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 dirty="0"/>
              <a:t>So height measures crowdedness, or </a:t>
            </a:r>
            <a:r>
              <a:rPr lang="en" sz="2400" b="1" dirty="0">
                <a:solidFill>
                  <a:srgbClr val="0000FF"/>
                </a:solidFill>
              </a:rPr>
              <a:t>density</a:t>
            </a:r>
            <a:r>
              <a:rPr lang="en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259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0172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Area Measures Percent</a:t>
            </a:r>
            <a:endParaRPr dirty="0">
              <a:latin typeface="+mj-l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1001700" y="1447350"/>
            <a:ext cx="7140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Area   =   % in bin   </a:t>
            </a:r>
            <a:r>
              <a:rPr lang="en" b="1" dirty="0">
                <a:solidFill>
                  <a:srgbClr val="000000"/>
                </a:solidFill>
              </a:rPr>
              <a:t>=   Height  x  width of bin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802950" y="2988550"/>
            <a:ext cx="7538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 dirty="0"/>
              <a:t>“How many individuals in the bin?” Use </a:t>
            </a:r>
            <a:r>
              <a:rPr lang="en" sz="2400" dirty="0">
                <a:solidFill>
                  <a:srgbClr val="0000FF"/>
                </a:solidFill>
              </a:rPr>
              <a:t>area</a:t>
            </a:r>
            <a:r>
              <a:rPr lang="en" sz="2400" dirty="0"/>
              <a:t>.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 dirty="0"/>
              <a:t>“How crowded is the bin?” Use </a:t>
            </a:r>
            <a:r>
              <a:rPr lang="en" sz="2400" dirty="0">
                <a:solidFill>
                  <a:srgbClr val="0000FF"/>
                </a:solidFill>
              </a:rPr>
              <a:t>height</a:t>
            </a:r>
            <a:r>
              <a:rPr lang="en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60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901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What's the height of each bar in these </a:t>
            </a:r>
            <a:br>
              <a:rPr lang="en" dirty="0"/>
            </a:br>
            <a:r>
              <a:rPr lang="en" dirty="0"/>
              <a:t>two histograms?</a:t>
            </a:r>
            <a:endParaRPr dirty="0"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 err="1">
                <a:ea typeface="Consolas"/>
                <a:cs typeface="Consolas"/>
                <a:sym typeface="Consolas"/>
              </a:rPr>
              <a:t>actress.hist</a:t>
            </a:r>
            <a:r>
              <a:rPr lang="en" dirty="0">
                <a:ea typeface="Consolas"/>
                <a:cs typeface="Consolas"/>
                <a:sym typeface="Consolas"/>
              </a:rPr>
              <a:t>(1, bins=[0,15,25,85])</a:t>
            </a:r>
            <a:endParaRPr dirty="0"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 err="1">
                <a:ea typeface="Consolas"/>
                <a:cs typeface="Consolas"/>
                <a:sym typeface="Consolas"/>
              </a:rPr>
              <a:t>actress.hist</a:t>
            </a:r>
            <a:r>
              <a:rPr lang="en" dirty="0">
                <a:ea typeface="Consolas"/>
                <a:cs typeface="Consolas"/>
                <a:sym typeface="Consolas"/>
              </a:rPr>
              <a:t>(1, bins=[0,15,35,85])</a:t>
            </a:r>
            <a:endParaRPr dirty="0"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What are the vertical axis units?</a:t>
            </a:r>
            <a:endParaRPr dirty="0"/>
          </a:p>
        </p:txBody>
      </p:sp>
      <p:graphicFrame>
        <p:nvGraphicFramePr>
          <p:cNvPr id="217" name="Google Shape;217;p36"/>
          <p:cNvGraphicFramePr/>
          <p:nvPr>
            <p:extLst>
              <p:ext uri="{D42A27DB-BD31-4B8C-83A1-F6EECF244321}">
                <p14:modId xmlns:p14="http://schemas.microsoft.com/office/powerpoint/2010/main" val="3762985365"/>
              </p:ext>
            </p:extLst>
          </p:nvPr>
        </p:nvGraphicFramePr>
        <p:xfrm>
          <a:off x="6437250" y="26550"/>
          <a:ext cx="2238200" cy="52403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Name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2016 Income (millions)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Lawrence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61.7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Scarlett Johansson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57.5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Angelina Jolie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Aniston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24.75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Anne Hathaway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Melissa McCarthy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Bingbing Fan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20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Sandra Bullock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20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Cara Delevingne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Reese Witherspoon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Amy Adams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Kristen Stewart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Amanda Seyfried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Tina Fey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Julia Roberts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10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Emma Stone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Natalie Portman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Margot Robbie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Meryl Streep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Mila Kunis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4.5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16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Chart Types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8596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89432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Bar Chart Versus Histogram</a:t>
            </a:r>
            <a:endParaRPr dirty="0">
              <a:latin typeface="+mj-lt"/>
            </a:endParaRPr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3B7EA1"/>
                </a:solidFill>
              </a:rPr>
              <a:t>Bar Chart</a:t>
            </a:r>
            <a:endParaRPr sz="2200" dirty="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1 categorical axis &amp;</a:t>
            </a:r>
            <a:br>
              <a:rPr lang="en" sz="2200" dirty="0">
                <a:solidFill>
                  <a:srgbClr val="000000"/>
                </a:solidFill>
              </a:rPr>
            </a:br>
            <a:r>
              <a:rPr lang="en" sz="2200" dirty="0">
                <a:solidFill>
                  <a:srgbClr val="000000"/>
                </a:solidFill>
              </a:rPr>
              <a:t>1 numerical axis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Bars have arbitrary </a:t>
            </a:r>
            <a:br>
              <a:rPr lang="en" sz="2200" dirty="0">
                <a:solidFill>
                  <a:srgbClr val="000000"/>
                </a:solidFill>
              </a:rPr>
            </a:br>
            <a:r>
              <a:rPr lang="en" sz="2200" dirty="0">
                <a:solidFill>
                  <a:srgbClr val="000000"/>
                </a:solidFill>
              </a:rPr>
              <a:t>(but equal) widths and spacings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For distributions:</a:t>
            </a:r>
            <a:br>
              <a:rPr lang="en" sz="2200" dirty="0">
                <a:solidFill>
                  <a:srgbClr val="000000"/>
                </a:solidFill>
              </a:rPr>
            </a:br>
            <a:r>
              <a:rPr lang="en" sz="2200" dirty="0">
                <a:solidFill>
                  <a:srgbClr val="000000"/>
                </a:solidFill>
              </a:rPr>
              <a:t>height (or length) of bars are proportional to the percent of individuals</a:t>
            </a: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3B7EA1"/>
                </a:solidFill>
              </a:rPr>
              <a:t>Histogram</a:t>
            </a:r>
            <a:endParaRPr sz="2200" dirty="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Horizontal axis is numerical, hence to scale </a:t>
            </a:r>
            <a:r>
              <a:rPr lang="en" sz="2200" b="1" dirty="0">
                <a:solidFill>
                  <a:srgbClr val="000000"/>
                </a:solidFill>
              </a:rPr>
              <a:t>with no gaps</a:t>
            </a:r>
            <a:endParaRPr sz="2200" b="1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Height measures density; areas are proportional to the percent of individuals</a:t>
            </a:r>
            <a:endParaRPr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Comparing Histograms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686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Overlaid Graphs</a:t>
            </a:r>
            <a:endParaRPr dirty="0">
              <a:latin typeface="+mj-lt"/>
            </a:endParaRPr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498421" y="1221318"/>
            <a:ext cx="5783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For visually comparing two populations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20" name="Google Shape;120;p25"/>
          <p:cNvSpPr txBox="1"/>
          <p:nvPr/>
        </p:nvSpPr>
        <p:spPr>
          <a:xfrm>
            <a:off x="3573191" y="3532297"/>
            <a:ext cx="1362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</a:t>
            </a:r>
            <a:r>
              <a:rPr lang="en" sz="2400" dirty="0">
                <a:solidFill>
                  <a:srgbClr val="3B7EA1"/>
                </a:solidFill>
                <a:hlinkClick r:id="rId3"/>
              </a:rPr>
              <a:t>Demo</a:t>
            </a:r>
            <a:r>
              <a:rPr lang="en" sz="2400" dirty="0">
                <a:solidFill>
                  <a:srgbClr val="3B7EA1"/>
                </a:solidFill>
              </a:rPr>
              <a:t>)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1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457199" y="953429"/>
            <a:ext cx="8619893" cy="3641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histogram describes a </a:t>
            </a:r>
            <a:r>
              <a:rPr lang="en" b="1" dirty="0"/>
              <a:t>year</a:t>
            </a:r>
            <a:r>
              <a:rPr lang="en" dirty="0"/>
              <a:t> of daily temperatures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Try to answer these questions:</a:t>
            </a:r>
            <a:endParaRPr dirty="0"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What proportion of days had a high temp in the range 60-69?</a:t>
            </a:r>
            <a:endParaRPr sz="2000"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What proportion had </a:t>
            </a:r>
            <a:br>
              <a:rPr lang="en" sz="2000" dirty="0"/>
            </a:br>
            <a:r>
              <a:rPr lang="en" sz="2000" dirty="0"/>
              <a:t>a low of 45 or more?</a:t>
            </a:r>
            <a:endParaRPr sz="2000" dirty="0"/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 dirty="0"/>
              <a:t>How many days had</a:t>
            </a:r>
            <a:br>
              <a:rPr lang="en" sz="2000" dirty="0"/>
            </a:br>
            <a:r>
              <a:rPr lang="en" sz="2000" dirty="0"/>
              <a:t>a difference of more</a:t>
            </a:r>
            <a:br>
              <a:rPr lang="en" sz="2000" dirty="0"/>
            </a:br>
            <a:r>
              <a:rPr lang="en" sz="2000" dirty="0"/>
              <a:t>than 20 degrees</a:t>
            </a:r>
            <a:br>
              <a:rPr lang="en" sz="2000" dirty="0"/>
            </a:br>
            <a:r>
              <a:rPr lang="en" sz="2000" dirty="0"/>
              <a:t>between their high &amp;</a:t>
            </a:r>
            <a:br>
              <a:rPr lang="en" sz="2000" dirty="0"/>
            </a:br>
            <a:r>
              <a:rPr lang="en" sz="2000" dirty="0"/>
              <a:t>low temperatures?</a:t>
            </a:r>
            <a:endParaRPr sz="2000" dirty="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048716"/>
            <a:ext cx="5695950" cy="288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652075" y="2304065"/>
            <a:ext cx="191100" cy="261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3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351B-6FE4-6CDB-B71C-5CEF6C97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8"/>
            <a:ext cx="8229599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Visualization – beyond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B05C-C704-BB46-F551-0FD92C3E3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are a powerful way of organizing and visualizing data. </a:t>
            </a:r>
          </a:p>
          <a:p>
            <a:endParaRPr lang="en-US" dirty="0"/>
          </a:p>
          <a:p>
            <a:r>
              <a:rPr lang="en-US" dirty="0"/>
              <a:t>However, large tables of numbers can be difficult to interpret, no matter how organized they are.</a:t>
            </a:r>
          </a:p>
          <a:p>
            <a:endParaRPr lang="en-US" dirty="0"/>
          </a:p>
          <a:p>
            <a:r>
              <a:rPr lang="en-US" dirty="0"/>
              <a:t>Sometimes it is much easier to interpret graphs than numbers.</a:t>
            </a:r>
          </a:p>
        </p:txBody>
      </p:sp>
    </p:spTree>
    <p:extLst>
      <p:ext uri="{BB962C8B-B14F-4D97-AF65-F5344CB8AC3E}">
        <p14:creationId xmlns:p14="http://schemas.microsoft.com/office/powerpoint/2010/main" val="576298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Area Principle</a:t>
            </a:r>
            <a:endParaRPr dirty="0">
              <a:latin typeface="+mj-lt"/>
            </a:endParaRPr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/>
              <a:t>Areas should be proportional to the values they represent</a:t>
            </a:r>
            <a:endParaRPr dirty="0"/>
          </a:p>
        </p:txBody>
      </p:sp>
      <p:sp>
        <p:nvSpPr>
          <p:cNvPr id="128" name="Google Shape;128;p26"/>
          <p:cNvSpPr txBox="1"/>
          <p:nvPr/>
        </p:nvSpPr>
        <p:spPr>
          <a:xfrm>
            <a:off x="2574900" y="4730775"/>
            <a:ext cx="3994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Tian Zheng</a:t>
            </a:r>
            <a:endParaRPr/>
          </a:p>
        </p:txBody>
      </p:sp>
      <p:grpSp>
        <p:nvGrpSpPr>
          <p:cNvPr id="129" name="Google Shape;129;p26"/>
          <p:cNvGrpSpPr/>
          <p:nvPr/>
        </p:nvGrpSpPr>
        <p:grpSpPr>
          <a:xfrm>
            <a:off x="1322925" y="1591350"/>
            <a:ext cx="6816125" cy="2698175"/>
            <a:chOff x="1322925" y="1591350"/>
            <a:chExt cx="6816125" cy="2698175"/>
          </a:xfrm>
        </p:grpSpPr>
        <p:sp>
          <p:nvSpPr>
            <p:cNvPr id="130" name="Google Shape;130;p26"/>
            <p:cNvSpPr txBox="1"/>
            <p:nvPr/>
          </p:nvSpPr>
          <p:spPr>
            <a:xfrm>
              <a:off x="4203050" y="22009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30% of accidental deaths of males were due to automobile accidents</a:t>
              </a:r>
              <a:endParaRPr sz="1800"/>
            </a:p>
          </p:txBody>
        </p:sp>
        <p:sp>
          <p:nvSpPr>
            <p:cNvPr id="131" name="Google Shape;131;p26"/>
            <p:cNvSpPr txBox="1"/>
            <p:nvPr/>
          </p:nvSpPr>
          <p:spPr>
            <a:xfrm>
              <a:off x="4203050" y="3115350"/>
              <a:ext cx="38895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20% of accidental deaths of females were due to automobile accidents</a:t>
              </a:r>
              <a:endParaRPr sz="1800"/>
            </a:p>
          </p:txBody>
        </p:sp>
        <p:grpSp>
          <p:nvGrpSpPr>
            <p:cNvPr id="132" name="Google Shape;132;p26"/>
            <p:cNvGrpSpPr/>
            <p:nvPr/>
          </p:nvGrpSpPr>
          <p:grpSpPr>
            <a:xfrm>
              <a:off x="1322925" y="1803250"/>
              <a:ext cx="2824300" cy="2486275"/>
              <a:chOff x="1322925" y="1803250"/>
              <a:chExt cx="2824300" cy="2486275"/>
            </a:xfrm>
          </p:grpSpPr>
          <p:cxnSp>
            <p:nvCxnSpPr>
              <p:cNvPr id="133" name="Google Shape;133;p26"/>
              <p:cNvCxnSpPr/>
              <p:nvPr/>
            </p:nvCxnSpPr>
            <p:spPr>
              <a:xfrm>
                <a:off x="1604500" y="1803250"/>
                <a:ext cx="0" cy="21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6"/>
              <p:cNvCxnSpPr/>
              <p:nvPr/>
            </p:nvCxnSpPr>
            <p:spPr>
              <a:xfrm rot="10800000">
                <a:off x="1604425" y="3904750"/>
                <a:ext cx="254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5" name="Google Shape;135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1829400"/>
                <a:ext cx="2283750" cy="116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3048225"/>
                <a:ext cx="1535003" cy="780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26"/>
              <p:cNvSpPr txBox="1"/>
              <p:nvPr/>
            </p:nvSpPr>
            <p:spPr>
              <a:xfrm>
                <a:off x="20595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10%</a:t>
                </a:r>
                <a:endParaRPr/>
              </a:p>
            </p:txBody>
          </p:sp>
          <p:sp>
            <p:nvSpPr>
              <p:cNvPr id="138" name="Google Shape;138;p26"/>
              <p:cNvSpPr txBox="1"/>
              <p:nvPr/>
            </p:nvSpPr>
            <p:spPr>
              <a:xfrm>
                <a:off x="13229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0%</a:t>
                </a:r>
                <a:endParaRPr/>
              </a:p>
            </p:txBody>
          </p:sp>
          <p:sp>
            <p:nvSpPr>
              <p:cNvPr id="139" name="Google Shape;139;p26"/>
              <p:cNvSpPr txBox="1"/>
              <p:nvPr/>
            </p:nvSpPr>
            <p:spPr>
              <a:xfrm>
                <a:off x="27961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20%</a:t>
                </a:r>
                <a:endParaRPr/>
              </a:p>
            </p:txBody>
          </p:sp>
          <p:sp>
            <p:nvSpPr>
              <p:cNvPr id="140" name="Google Shape;140;p26"/>
              <p:cNvSpPr txBox="1"/>
              <p:nvPr/>
            </p:nvSpPr>
            <p:spPr>
              <a:xfrm>
                <a:off x="35327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30%</a:t>
                </a:r>
                <a:endParaRPr/>
              </a:p>
            </p:txBody>
          </p:sp>
          <p:cxnSp>
            <p:nvCxnSpPr>
              <p:cNvPr id="141" name="Google Shape;141;p26"/>
              <p:cNvCxnSpPr/>
              <p:nvPr/>
            </p:nvCxnSpPr>
            <p:spPr>
              <a:xfrm>
                <a:off x="3100818" y="3622500"/>
                <a:ext cx="0" cy="267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6"/>
              <p:cNvCxnSpPr/>
              <p:nvPr/>
            </p:nvCxnSpPr>
            <p:spPr>
              <a:xfrm>
                <a:off x="3839600" y="2758250"/>
                <a:ext cx="0" cy="113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26"/>
            <p:cNvSpPr txBox="1"/>
            <p:nvPr/>
          </p:nvSpPr>
          <p:spPr>
            <a:xfrm>
              <a:off x="4203050" y="15913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/>
                <a:t>In 2013,</a:t>
              </a:r>
              <a:endParaRPr sz="18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BA88-F57F-6CA9-CFBC-99EA8CCF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75" y="262340"/>
            <a:ext cx="7543800" cy="6292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Examples of chart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8090-2C39-4187-481B-EBC70DB75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975" y="1143000"/>
            <a:ext cx="3869571" cy="3486150"/>
          </a:xfrm>
        </p:spPr>
        <p:txBody>
          <a:bodyPr/>
          <a:lstStyle/>
          <a:p>
            <a:r>
              <a:rPr lang="en-US" dirty="0"/>
              <a:t>Scatter plots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65854-E425-721D-1C11-4EF7D9533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7215" y="1354873"/>
            <a:ext cx="4167810" cy="3274277"/>
          </a:xfrm>
        </p:spPr>
        <p:txBody>
          <a:bodyPr/>
          <a:lstStyle/>
          <a:p>
            <a:r>
              <a:rPr lang="en-US" dirty="0"/>
              <a:t>Line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246D1B-88D4-17C0-FC95-C9DFC7E1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0" y="1737478"/>
            <a:ext cx="3004026" cy="272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A1F63E-3493-C20C-6619-9B38D3EFD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20" y="1732116"/>
            <a:ext cx="3662985" cy="27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9;p27">
            <a:extLst>
              <a:ext uri="{FF2B5EF4-FFF2-40B4-BE49-F238E27FC236}">
                <a16:creationId xmlns:a16="http://schemas.microsoft.com/office/drawing/2014/main" id="{409C081B-CBEB-156B-24FE-0A6CA5A648B6}"/>
              </a:ext>
            </a:extLst>
          </p:cNvPr>
          <p:cNvSpPr txBox="1"/>
          <p:nvPr/>
        </p:nvSpPr>
        <p:spPr>
          <a:xfrm>
            <a:off x="2727436" y="4583151"/>
            <a:ext cx="3383431" cy="5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(Demo) – notebook 3.1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Charts</a:t>
            </a:r>
            <a:endParaRPr sz="1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Types of Data</a:t>
            </a:r>
            <a:endParaRPr dirty="0">
              <a:latin typeface="+mj-lt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values in a column should be both the same type </a:t>
            </a:r>
            <a:r>
              <a:rPr lang="en" b="1" dirty="0"/>
              <a:t>and</a:t>
            </a:r>
            <a:r>
              <a:rPr lang="en" dirty="0"/>
              <a:t> be comparable to each other in some way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Numerical </a:t>
            </a:r>
            <a:r>
              <a:rPr lang="en" dirty="0"/>
              <a:t>— Each value is from a numerical scale</a:t>
            </a:r>
            <a:endParaRPr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Numerical measurements are ordered</a:t>
            </a:r>
            <a:endParaRPr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Differences are meaningful</a:t>
            </a:r>
            <a:endParaRPr b="1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Categorical</a:t>
            </a:r>
            <a:r>
              <a:rPr lang="en" dirty="0"/>
              <a:t> — Each value is from a fixed inventory</a:t>
            </a:r>
            <a:endParaRPr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May or may not have an ordering</a:t>
            </a:r>
            <a:endParaRPr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Categories are the same or different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“Numerical” Data</a:t>
            </a:r>
            <a:endParaRPr dirty="0">
              <a:latin typeface="+mj-lt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Just because the values are numbers, doesn’t mean the variable is numerical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Census example had numerical </a:t>
            </a:r>
            <a:r>
              <a:rPr lang="en" dirty="0">
                <a:ea typeface="Courier New"/>
                <a:cs typeface="Courier New"/>
                <a:sym typeface="Courier New"/>
              </a:rPr>
              <a:t>SEX</a:t>
            </a:r>
            <a:r>
              <a:rPr lang="en" dirty="0"/>
              <a:t> code (0, 1, and 2)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It doesn’t make sense to perform arithmetic on these “numbers”, e.g. 1 - 0 or (0+1+2)/3 are nonsense here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variable </a:t>
            </a:r>
            <a:r>
              <a:rPr lang="en" dirty="0">
                <a:ea typeface="Courier New"/>
                <a:cs typeface="Courier New"/>
                <a:sym typeface="Courier New"/>
              </a:rPr>
              <a:t>SEX</a:t>
            </a:r>
            <a:r>
              <a:rPr lang="en" dirty="0"/>
              <a:t> is still categorical, even though numbers were used for the categories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Terminology</a:t>
            </a:r>
            <a:endParaRPr dirty="0">
              <a:latin typeface="+mj-lt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b="1" dirty="0">
                <a:solidFill>
                  <a:srgbClr val="0000FF"/>
                </a:solidFill>
              </a:rPr>
              <a:t>Individuals</a:t>
            </a:r>
            <a:r>
              <a:rPr lang="en" dirty="0"/>
              <a:t>: those whose features are recorded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>
                <a:solidFill>
                  <a:srgbClr val="0000FF"/>
                </a:solidFill>
              </a:rPr>
              <a:t>Variables</a:t>
            </a:r>
            <a:r>
              <a:rPr lang="en" dirty="0"/>
              <a:t>: features; these vary across individuals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Variables have different </a:t>
            </a:r>
            <a:r>
              <a:rPr lang="en" b="1" dirty="0">
                <a:solidFill>
                  <a:srgbClr val="0000FF"/>
                </a:solidFill>
              </a:rPr>
              <a:t>values</a:t>
            </a:r>
            <a:endParaRPr b="1" dirty="0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Values can be </a:t>
            </a:r>
            <a:r>
              <a:rPr lang="en" b="1" dirty="0">
                <a:solidFill>
                  <a:srgbClr val="0000FF"/>
                </a:solidFill>
              </a:rPr>
              <a:t>numerical</a:t>
            </a:r>
            <a:r>
              <a:rPr lang="en" dirty="0"/>
              <a:t>, or </a:t>
            </a:r>
            <a:r>
              <a:rPr lang="en" b="1" dirty="0">
                <a:solidFill>
                  <a:srgbClr val="0000FF"/>
                </a:solidFill>
              </a:rPr>
              <a:t>categorical</a:t>
            </a:r>
            <a:r>
              <a:rPr lang="en" dirty="0"/>
              <a:t>, or of many other types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>
                <a:solidFill>
                  <a:srgbClr val="0000FF"/>
                </a:solidFill>
              </a:rPr>
              <a:t>Distribution</a:t>
            </a:r>
            <a:r>
              <a:rPr lang="en" dirty="0"/>
              <a:t>: For each different value of the variable, the frequency of individuals that have that value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Frequency is measured in counts. Later we will use proportions or </a:t>
            </a:r>
            <a:r>
              <a:rPr lang="en" dirty="0" err="1"/>
              <a:t>percents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88850" y="179350"/>
            <a:ext cx="85154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Plotting Two Numerical Variables</a:t>
            </a:r>
            <a:endParaRPr dirty="0">
              <a:latin typeface="+mj-lt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563020"/>
            <a:ext cx="3253925" cy="295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50" y="1721875"/>
            <a:ext cx="4291749" cy="27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510025" y="993700"/>
            <a:ext cx="28212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Scatter plot: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351350" y="1052575"/>
            <a:ext cx="414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Line graph: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{CAAD6CFF-4F89-BE47-82F9-00324F51979F}tf10001070</Template>
  <TotalTime>18125</TotalTime>
  <Words>1528</Words>
  <Application>Microsoft Macintosh PowerPoint</Application>
  <PresentationFormat>On-screen Show (16:9)</PresentationFormat>
  <Paragraphs>216</Paragraphs>
  <Slides>30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Module 3</vt:lpstr>
      <vt:lpstr>Discussion Question</vt:lpstr>
      <vt:lpstr>Visualization – beyond tables</vt:lpstr>
      <vt:lpstr>Area Principle</vt:lpstr>
      <vt:lpstr>Examples of chart types</vt:lpstr>
      <vt:lpstr>Types of Data</vt:lpstr>
      <vt:lpstr>“Numerical” Data</vt:lpstr>
      <vt:lpstr>Terminology</vt:lpstr>
      <vt:lpstr>Plotting Two Numerical Variables</vt:lpstr>
      <vt:lpstr>Categorical Distribution</vt:lpstr>
      <vt:lpstr>Bar Charts of Counts</vt:lpstr>
      <vt:lpstr>Categorical Distributions</vt:lpstr>
      <vt:lpstr>How Do You Generate This Chart?</vt:lpstr>
      <vt:lpstr>numerical distribution</vt:lpstr>
      <vt:lpstr>Binning</vt:lpstr>
      <vt:lpstr>Binning Numerical Values</vt:lpstr>
      <vt:lpstr>Why BiN?</vt:lpstr>
      <vt:lpstr>Histogram</vt:lpstr>
      <vt:lpstr>The Density Scale</vt:lpstr>
      <vt:lpstr>Histogram Axes</vt:lpstr>
      <vt:lpstr>How to Calculate Height</vt:lpstr>
      <vt:lpstr>Height Measures Density</vt:lpstr>
      <vt:lpstr>Area Measures Percent</vt:lpstr>
      <vt:lpstr>Discussion Question</vt:lpstr>
      <vt:lpstr>Chart Types</vt:lpstr>
      <vt:lpstr>Bar Chart Versus Histogram</vt:lpstr>
      <vt:lpstr>Comparing Histograms</vt:lpstr>
      <vt:lpstr>Overlaid Graphs</vt:lpstr>
      <vt:lpstr>Discussion Question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Purity Mugambi</cp:lastModifiedBy>
  <cp:revision>91</cp:revision>
  <dcterms:modified xsi:type="dcterms:W3CDTF">2022-09-30T18:43:16Z</dcterms:modified>
</cp:coreProperties>
</file>