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79" r:id="rId2"/>
    <p:sldId id="259" r:id="rId3"/>
    <p:sldId id="28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0" r:id="rId18"/>
    <p:sldId id="273" r:id="rId19"/>
    <p:sldId id="274" r:id="rId20"/>
    <p:sldId id="275" r:id="rId21"/>
    <p:sldId id="281" r:id="rId22"/>
    <p:sldId id="276" r:id="rId23"/>
    <p:sldId id="277" r:id="rId24"/>
    <p:sldId id="291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69437"/>
  </p:normalViewPr>
  <p:slideViewPr>
    <p:cSldViewPr>
      <p:cViewPr varScale="1">
        <p:scale>
          <a:sx n="111" d="100"/>
          <a:sy n="111" d="100"/>
        </p:scale>
        <p:origin x="158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1663D-3EB0-CA43-8177-81181DA69E0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166F-B850-2A41-B413-F1468646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190fwebsite/textbook/13/2/bootstrap/#Do-the-Estimates-Capture-the-Parameter?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190fwebsite/textbook/13/1/percentiles/#The-percentile-fun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In this chapter, we will develop a way to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estimate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an unknown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parameter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Remember that a parameter is a numerical value associated with a population.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To figure out the value of a parameter, we need data.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If we have the relevant data for the entire population, we can simply calculate the parameter.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But if the population is very large – for example, if it consists of all the households in the United States – then it might be too expensive and time-consuming to gather data from the entire population.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In such situations, data scientists rely on sampling at random from the population.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Since it is not feasible to generate new samples from the population, the bootstrap generates new random samples by a method called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resampling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: the new samples are drawn at random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from the original sample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Why would resampling work? – Ask them as a question</a:t>
            </a: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Law of averages/ law of large numbers – if a random sample is large, it’s distribution will resemble that of the population with a high 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6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Law of averages/ law of large numbers – if a random sample is large, it’s distribution will resemble that of the population with a high likelihood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Here are the steps of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the bootstrap method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for generating another random sample that resembles the population: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Treat the original sample as if it were the population.</a:t>
            </a: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Draw from the sample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, at random 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with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replacement, 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the same number of times as the original sample size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New question to answer is: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 Do the Estimates Capture the Parameter?</a:t>
            </a:r>
            <a:r>
              <a:rPr lang="en-US" b="1" i="0" dirty="0">
                <a:solidFill>
                  <a:srgbClr val="52ADC8"/>
                </a:solidFill>
                <a:effectLst/>
                <a:latin typeface="-apple-system"/>
                <a:hlinkClick r:id="rId3"/>
              </a:rPr>
              <a:t>¶</a:t>
            </a:r>
            <a:endParaRPr lang="en-US" b="1" i="0" dirty="0">
              <a:solidFill>
                <a:srgbClr val="52ADC8"/>
              </a:solidFill>
              <a:effectLst/>
              <a:latin typeface="-apple-system"/>
            </a:endParaRPr>
          </a:p>
          <a:p>
            <a:pPr algn="l"/>
            <a:endParaRPr lang="en-US" b="1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How often does the empirical histogram of the resampled medians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sit firmly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 over the red dot, and not just brush the dot with its tails? To answer this, we must define "sit firmly". Let's take that to mean "the middle 95% of the resampled medians contains the red dot".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1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Suppose you are estimating the population median by the following process: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Draw a large random sample from the population.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Bootstrap your random sample and get an estimate from the new random sample.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Repeat the above step thousands of times, and get thousands of estimates.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Pick off the "middle 95%" interval of all the estimates.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That gives you one interval of estimates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Now if you repeat 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the entire process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100 times, ending up with 100 intervals, then about 95 of those 100 intervals will contain the population parameter.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In other words,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this process of estimation captures the parameter about 95% of the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5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Estimating a parameter by confidence intervals does have an important use besides just telling us roughly how big the parameter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7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Going back to the example of estimating the average age of mothers in the babies dataset.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Our approximate 95% confidence interval for the average age in the population goes from 26.9 years to 27.6 years. </a:t>
            </a:r>
          </a:p>
          <a:p>
            <a:pPr marL="171450" indent="-171450" algn="l">
              <a:buFontTx/>
              <a:buChar char="-"/>
            </a:pP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 algn="l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Suppose someone wants to test the following hypotheses:</a:t>
            </a:r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    	- Null hypothesis.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The average age in the population is 30 years.</a:t>
            </a:r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	- Alternative hypothesis.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The average age in the population is not 30 years.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Then, if you were using the 5% cutoff for the P-value, you would reject the null hypothesis.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This is because 30 is not in the 95% confidence interval for the population average.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At the 5% level of significance, 30 is not a plausible value for the population average.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This use of confidence intervals is the result of a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duality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between confidence intervals and tests: 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if you are testing whether or not the population mean is a particular value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x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, and you use the 5% cutoff for the P-value, then you will reject the null hypothesis if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x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 is not in your 95% confidence interval for the mean.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This can be established by statistical theory. 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In practice, it just boils down to checking whether or not the value specified in the null hypothesis lies in the confidence interval.</a:t>
            </a: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	- If you were using the 1% cutoff for the P-value, you would have to check if the value specified in the null hypothesis lies in a 99% confidence interval for the population mean.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2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8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percentiles?</a:t>
            </a:r>
          </a:p>
          <a:p>
            <a:r>
              <a:rPr lang="en-US" dirty="0"/>
              <a:t> - Our goal in this lesson is to learn how to 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estimate an unknown parameter in the population</a:t>
            </a:r>
          </a:p>
          <a:p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A common statistic people estimate is the median. Median is the 50% percentile. </a:t>
            </a:r>
          </a:p>
          <a:p>
            <a:pPr marL="171450" indent="-171450">
              <a:buFontTx/>
              <a:buChar char="-"/>
            </a:pPr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To give us a better understanding of median and/any other percentages of the data we’d want to get, we need to learn more about how to compute percentiles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So, what is a percentile?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Numerical data can be sorted in increasing or decreasing order. </a:t>
            </a:r>
          </a:p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Thus the values of a numerical data set have a </a:t>
            </a:r>
            <a:r>
              <a:rPr lang="en-US" b="0" i="1" dirty="0">
                <a:solidFill>
                  <a:srgbClr val="494E52"/>
                </a:solidFill>
                <a:effectLst/>
                <a:latin typeface="-apple-system"/>
              </a:rPr>
              <a:t>rank order</a:t>
            </a:r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. 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A percentile is the value at a particular rank.</a:t>
            </a:r>
          </a:p>
          <a:p>
            <a:pPr algn="l"/>
            <a:endParaRPr lang="en-US" b="1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For example, if your score on a test is on the 95th percentile, a common interpretation is that only 5% of the scores were higher than yours.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By the definition above, any percentile between 0 and 100 can be computed for any collection of values, and it is always an element of the collection.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- The median is the 50th percentile; it is commonly assumed that 50% the values in a data set are above the median.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The percentile function</a:t>
            </a:r>
            <a:r>
              <a:rPr lang="en-US" b="1" i="0" dirty="0">
                <a:solidFill>
                  <a:srgbClr val="52ADC8"/>
                </a:solidFill>
                <a:effectLst/>
                <a:latin typeface="-apple-system"/>
                <a:hlinkClick r:id="rId3"/>
              </a:rPr>
              <a:t>¶</a:t>
            </a:r>
            <a:endParaRPr lang="en-US" b="1" i="0" dirty="0">
              <a:solidFill>
                <a:srgbClr val="494E52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94E52"/>
                </a:solidFill>
                <a:effectLst/>
                <a:latin typeface="-apple-system"/>
              </a:rPr>
              <a:t>The percentile function takes two arguments: a rank between 0 and 100, and a array. It returns the corresponding percentile of the array.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9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simulation, we were generating a new random sample each time. i.e., we </a:t>
            </a:r>
            <a:r>
              <a:rPr lang="en-US" dirty="0" err="1"/>
              <a:t>mimick</a:t>
            </a:r>
            <a:r>
              <a:rPr lang="en-US" dirty="0"/>
              <a:t> being able to go back to the field and collect another sample.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we assume during a simulation that we have data for the whole population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3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simulation, we were generating a new random sample each time. i.e., we </a:t>
            </a:r>
            <a:r>
              <a:rPr lang="en-US" dirty="0" err="1"/>
              <a:t>mimick</a:t>
            </a:r>
            <a:r>
              <a:rPr lang="en-US" dirty="0"/>
              <a:t> being able to go back to the field and collect another sample.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we assume during a simulation that we have data for the whole population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3166F-B850-2A41-B413-F1468646D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396" y="312862"/>
            <a:ext cx="4841624" cy="4469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6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749" y="1525016"/>
            <a:ext cx="4432300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Rockwell Condensed" panose="02060603050405020104" pitchFamily="18" charset="77"/>
              </a:rPr>
              <a:t>Module 7</a:t>
            </a:r>
            <a:endParaRPr b="0" dirty="0">
              <a:latin typeface="Rockwell Condensed" panose="02060603050405020104" pitchFamily="18" charset="77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77"/>
              </a:rPr>
              <a:t>Estimation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08037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Quantifying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895350"/>
            <a:ext cx="8188276" cy="3835024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usually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not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exactly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right:</a:t>
            </a:r>
          </a:p>
          <a:p>
            <a:pPr marL="260350" algn="ctr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Estimate</a:t>
            </a:r>
            <a:r>
              <a:rPr sz="2400" b="1" spc="-1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latin typeface="Rockwell" panose="02060603020205020403" pitchFamily="18" charset="77"/>
                <a:cs typeface="Arial"/>
              </a:rPr>
              <a:t>=</a:t>
            </a:r>
            <a:r>
              <a:rPr sz="2400" b="1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latin typeface="Rockwell" panose="02060603020205020403" pitchFamily="18" charset="77"/>
                <a:cs typeface="Arial"/>
              </a:rPr>
              <a:t>Parameter</a:t>
            </a:r>
            <a:r>
              <a:rPr sz="2400" b="1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latin typeface="Rockwell" panose="02060603020205020403" pitchFamily="18" charset="77"/>
                <a:cs typeface="Arial"/>
              </a:rPr>
              <a:t>+</a:t>
            </a:r>
            <a:r>
              <a:rPr sz="2400" b="1" spc="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Rockwell" panose="02060603020205020403" pitchFamily="18" charset="77"/>
                <a:cs typeface="Arial"/>
              </a:rPr>
              <a:t>Error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accurate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estimate,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usually?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big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typical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error?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When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census,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by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simulation</a:t>
            </a:r>
          </a:p>
          <a:p>
            <a:pPr marL="3488690" algn="ctr">
              <a:lnSpc>
                <a:spcPct val="100000"/>
              </a:lnSpc>
              <a:spcBef>
                <a:spcPts val="136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Quantifying Uncertainty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818827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Where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to Get Another 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47750"/>
            <a:ext cx="8188276" cy="33233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want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to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understand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errors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our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Given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5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,</a:t>
            </a:r>
            <a:r>
              <a:rPr sz="2400" spc="-20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simulate</a:t>
            </a: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...but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!</a:t>
            </a:r>
            <a:endParaRPr lang="en-US" sz="2400" spc="-5" dirty="0">
              <a:solidFill>
                <a:srgbClr val="3B3B3B"/>
              </a:solidFill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latin typeface="Rockwell" panose="02060603020205020403" pitchFamily="18" charset="77"/>
                <a:cs typeface="Arial MT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many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needed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many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samples</a:t>
            </a: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Can’t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go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back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again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No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time,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no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money</a:t>
            </a: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Stuck?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887" y="2240540"/>
            <a:ext cx="3619513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The</a:t>
            </a:r>
            <a:r>
              <a:rPr spc="-90" dirty="0"/>
              <a:t> </a:t>
            </a: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Bootstrap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</a:t>
            </a:r>
            <a:r>
              <a:rPr spc="-90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23950"/>
            <a:ext cx="8156574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technique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for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simulating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repeated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 MT"/>
              <a:buChar char="●"/>
            </a:pPr>
            <a:endParaRPr sz="33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All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…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which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large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Therefore,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probably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resembles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 MT"/>
              <a:buChar char="○"/>
            </a:pPr>
            <a:endParaRPr sz="33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So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,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sample!</a:t>
            </a:r>
            <a:endParaRPr lang="en-US"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latin typeface="Rockwell" panose="02060603020205020403" pitchFamily="18" charset="77"/>
                <a:cs typeface="Arial MT"/>
              </a:rPr>
              <a:t>AKA, </a:t>
            </a:r>
            <a:r>
              <a:rPr lang="en-US" sz="2400" i="1" dirty="0">
                <a:latin typeface="Rockwell" panose="02060603020205020403" pitchFamily="18" charset="77"/>
                <a:cs typeface="Arial MT"/>
              </a:rPr>
              <a:t>resampling</a:t>
            </a:r>
            <a:endParaRPr sz="2400" i="1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Why</a:t>
            </a:r>
            <a:r>
              <a:rPr spc="-3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 Bootstrap 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4737" y="2510267"/>
              <a:ext cx="158251" cy="12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3304" y="1503880"/>
              <a:ext cx="150410" cy="1565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2300" y="2496563"/>
              <a:ext cx="158813" cy="1229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1809" y="3464145"/>
              <a:ext cx="152978" cy="1542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population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sample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resamples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0250" y="4248183"/>
            <a:ext cx="59900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All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these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look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pretty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similar,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most</a:t>
            </a:r>
            <a:r>
              <a:rPr sz="2400" spc="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likely.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9550" y="942999"/>
            <a:ext cx="6806565" cy="3244850"/>
            <a:chOff x="579550" y="942999"/>
            <a:chExt cx="6806565" cy="324485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550" y="2000862"/>
              <a:ext cx="1588413" cy="11417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0475" y="1955874"/>
              <a:ext cx="1710775" cy="123175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7375" y="942999"/>
              <a:ext cx="1526106" cy="10882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8597" y="2013677"/>
              <a:ext cx="1526095" cy="10845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9704" y="3080689"/>
              <a:ext cx="1526096" cy="11066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Why</a:t>
            </a:r>
            <a:r>
              <a:rPr spc="-30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We Need the Bootstrap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380487" y="0"/>
                  </a:lnTo>
                </a:path>
                <a:path w="771525">
                  <a:moveTo>
                    <a:pt x="532887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4737" y="2510267"/>
              <a:ext cx="158251" cy="1229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3304" y="1503880"/>
              <a:ext cx="150410" cy="1565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2300" y="2496563"/>
              <a:ext cx="158813" cy="1229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1809" y="3464145"/>
              <a:ext cx="152978" cy="1542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population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sample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resamples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550" y="942999"/>
            <a:ext cx="6806565" cy="3720465"/>
            <a:chOff x="579550" y="942999"/>
            <a:chExt cx="6806565" cy="372046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550" y="2000862"/>
              <a:ext cx="1588413" cy="11417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0475" y="1955874"/>
              <a:ext cx="1710775" cy="12317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375" y="942999"/>
              <a:ext cx="1526106" cy="10882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8597" y="2013677"/>
              <a:ext cx="1526095" cy="10845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9704" y="3080689"/>
              <a:ext cx="1526096" cy="110666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48362" y="1158099"/>
              <a:ext cx="152400" cy="3505200"/>
            </a:xfrm>
            <a:custGeom>
              <a:avLst/>
              <a:gdLst/>
              <a:ahLst/>
              <a:cxnLst/>
              <a:rect l="l" t="t" r="r" b="b"/>
              <a:pathLst>
                <a:path w="152400" h="3505200">
                  <a:moveTo>
                    <a:pt x="0" y="0"/>
                  </a:moveTo>
                  <a:lnTo>
                    <a:pt x="152399" y="0"/>
                  </a:lnTo>
                  <a:lnTo>
                    <a:pt x="152399" y="3505199"/>
                  </a:lnTo>
                  <a:lnTo>
                    <a:pt x="0" y="350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123299" y="246599"/>
                  </a:moveTo>
                  <a:lnTo>
                    <a:pt x="0" y="123299"/>
                  </a:ln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0" y="123299"/>
                  </a:move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lnTo>
                    <a:pt x="0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819299" y="246599"/>
                  </a:moveTo>
                  <a:lnTo>
                    <a:pt x="819299" y="184949"/>
                  </a:lnTo>
                  <a:lnTo>
                    <a:pt x="0" y="184949"/>
                  </a:lnTo>
                  <a:lnTo>
                    <a:pt x="0" y="61649"/>
                  </a:lnTo>
                  <a:lnTo>
                    <a:pt x="819299" y="61649"/>
                  </a:lnTo>
                  <a:lnTo>
                    <a:pt x="819299" y="0"/>
                  </a:lnTo>
                  <a:lnTo>
                    <a:pt x="942599" y="123299"/>
                  </a:lnTo>
                  <a:lnTo>
                    <a:pt x="819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942599" y="123299"/>
                  </a:moveTo>
                  <a:lnTo>
                    <a:pt x="819299" y="0"/>
                  </a:lnTo>
                  <a:lnTo>
                    <a:pt x="819299" y="61649"/>
                  </a:lnTo>
                  <a:lnTo>
                    <a:pt x="0" y="61649"/>
                  </a:lnTo>
                  <a:lnTo>
                    <a:pt x="0" y="184949"/>
                  </a:lnTo>
                  <a:lnTo>
                    <a:pt x="819299" y="184949"/>
                  </a:lnTo>
                  <a:lnTo>
                    <a:pt x="819299" y="246599"/>
                  </a:lnTo>
                  <a:lnTo>
                    <a:pt x="942599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25" y="3562350"/>
            <a:ext cx="1902460" cy="112274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What</a:t>
            </a:r>
            <a:r>
              <a:rPr sz="2400" spc="-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wish </a:t>
            </a:r>
            <a:r>
              <a:rPr sz="2400" spc="-6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get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4737" y="3506407"/>
            <a:ext cx="1261745" cy="112274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What we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really</a:t>
            </a:r>
            <a:r>
              <a:rPr sz="2400" spc="-10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get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1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Real</a:t>
            </a:r>
            <a:r>
              <a:rPr spc="-2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World vs. Bootstrap 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4" y="1093342"/>
            <a:ext cx="8004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0535" algn="l"/>
              </a:tabLst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Real world:	</a:t>
            </a:r>
            <a:r>
              <a:rPr lang="en-US"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Bootstrap</a:t>
            </a:r>
            <a:r>
              <a:rPr sz="2400" b="1" spc="-8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world: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7949" y="3178556"/>
            <a:ext cx="30467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…</a:t>
            </a: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10000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10000</a:t>
            </a:r>
            <a:endParaRPr sz="18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9095" marR="5080" indent="-367030">
              <a:lnSpc>
                <a:spcPts val="2140"/>
              </a:lnSpc>
              <a:spcBef>
                <a:spcPts val="18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  <a:tab pos="4280535" algn="l"/>
              </a:tabLst>
            </a:pPr>
            <a:r>
              <a:rPr spc="-70" dirty="0">
                <a:solidFill>
                  <a:schemeClr val="tx1"/>
                </a:solidFill>
                <a:latin typeface="Rockwell" panose="02060603020205020403" pitchFamily="18" charset="77"/>
              </a:rPr>
              <a:t>T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</a:rPr>
              <a:t>rue</a:t>
            </a:r>
            <a:r>
              <a:rPr spc="-5" dirty="0">
                <a:solidFill>
                  <a:schemeClr val="tx1"/>
                </a:solidFill>
                <a:latin typeface="Rockwell" panose="02060603020205020403" pitchFamily="18" charset="77"/>
              </a:rPr>
              <a:t> probabilit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</a:rPr>
              <a:t>y</a:t>
            </a:r>
            <a:r>
              <a:rPr spc="-5" dirty="0">
                <a:solidFill>
                  <a:schemeClr val="tx1"/>
                </a:solidFill>
                <a:latin typeface="Rockwell" panose="02060603020205020403" pitchFamily="18" charset="77"/>
              </a:rPr>
              <a:t> distributio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</a:rPr>
              <a:t>n</a:t>
            </a:r>
            <a:r>
              <a:rPr dirty="0">
                <a:latin typeface="Rockwell" panose="02060603020205020403" pitchFamily="18" charset="77"/>
              </a:rPr>
              <a:t>	</a:t>
            </a:r>
            <a:r>
              <a:rPr spc="-370" dirty="0">
                <a:solidFill>
                  <a:srgbClr val="C4820D"/>
                </a:solidFill>
                <a:latin typeface="Rockwell" panose="02060603020205020403" pitchFamily="18" charset="77"/>
              </a:rPr>
              <a:t>●  </a:t>
            </a:r>
            <a:r>
              <a:rPr spc="-5" dirty="0">
                <a:latin typeface="Rockwell" panose="02060603020205020403" pitchFamily="18" charset="77"/>
              </a:rPr>
              <a:t>(</a:t>
            </a:r>
            <a:r>
              <a:rPr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population</a:t>
            </a:r>
            <a:r>
              <a:rPr spc="-5" dirty="0">
                <a:latin typeface="Rockwell" panose="02060603020205020403" pitchFamily="18" charset="77"/>
              </a:rPr>
              <a:t>)</a:t>
            </a:r>
          </a:p>
          <a:p>
            <a:pPr marL="836294" lvl="1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Random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2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Random</a:t>
            </a:r>
            <a:r>
              <a:rPr sz="1800" spc="-3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2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2</a:t>
            </a: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latin typeface="Rockwell" panose="02060603020205020403" pitchFamily="18" charset="77"/>
                <a:cs typeface="Arial MT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5825" y="1525016"/>
            <a:ext cx="3430975" cy="16626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latin typeface="Rockwell" panose="02060603020205020403" pitchFamily="18" charset="77"/>
                <a:cs typeface="Arial MT"/>
              </a:rPr>
              <a:t>Empirical distribution of original </a:t>
            </a:r>
            <a:r>
              <a:rPr sz="1800" spc="-49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lang="en-US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(</a:t>
            </a:r>
            <a:r>
              <a:rPr sz="1800" b="1" dirty="0">
                <a:solidFill>
                  <a:srgbClr val="F40017"/>
                </a:solidFill>
                <a:latin typeface="Rockwell" panose="02060603020205020403" pitchFamily="18" charset="77"/>
                <a:cs typeface="Arial"/>
              </a:rPr>
              <a:t>“population”</a:t>
            </a:r>
            <a:r>
              <a:rPr sz="1800" dirty="0">
                <a:solidFill>
                  <a:srgbClr val="3B3B3B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469900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1</a:t>
            </a: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2</a:t>
            </a: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46350" y="3178556"/>
            <a:ext cx="30308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latin typeface="Rockwell" panose="02060603020205020403" pitchFamily="18" charset="77"/>
                <a:cs typeface="Arial MT"/>
              </a:rPr>
              <a:t>...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</a:t>
            </a:r>
            <a:endParaRPr sz="1800" dirty="0">
              <a:latin typeface="Rockwell" panose="02060603020205020403" pitchFamily="18" charset="77"/>
              <a:cs typeface="Arial MT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latin typeface="Rockwell" panose="02060603020205020403" pitchFamily="18" charset="77"/>
                <a:cs typeface="Arial MT"/>
              </a:rPr>
              <a:t>→</a:t>
            </a:r>
            <a:r>
              <a:rPr sz="18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18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1800" spc="-5" dirty="0">
                <a:latin typeface="Rockwell" panose="02060603020205020403" pitchFamily="18" charset="77"/>
                <a:cs typeface="Arial MT"/>
              </a:rPr>
              <a:t>1000</a:t>
            </a:r>
            <a:endParaRPr sz="18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225" y="4313518"/>
            <a:ext cx="6251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Hope:</a:t>
            </a:r>
            <a:r>
              <a:rPr sz="2400" b="1" spc="-2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these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two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scenarios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analogous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8"/>
          </a:xfrm>
          <a:prstGeom prst="rect">
            <a:avLst/>
          </a:prstGeom>
        </p:spPr>
        <p:txBody>
          <a:bodyPr vert="horz" wrap="square" lIns="0" tIns="820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Real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vs.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Bootstrap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5" y="1093342"/>
            <a:ext cx="785038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0535" algn="l"/>
              </a:tabLst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Real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world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(what</a:t>
            </a:r>
            <a:r>
              <a:rPr sz="2400" b="1" spc="-2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we</a:t>
            </a:r>
            <a:r>
              <a:rPr sz="2400" b="1" spc="-1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B7EA1"/>
                </a:solidFill>
                <a:latin typeface="Arial"/>
                <a:cs typeface="Arial"/>
              </a:rPr>
              <a:t>want):</a:t>
            </a: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	Bootstrap</a:t>
            </a:r>
            <a:r>
              <a:rPr sz="2400" b="1" spc="-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B7EA1"/>
                </a:solidFill>
                <a:latin typeface="Arial"/>
                <a:cs typeface="Arial"/>
              </a:rPr>
              <a:t>world: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149" y="1525016"/>
            <a:ext cx="4432300" cy="11245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9095" marR="5080" indent="-367030">
              <a:lnSpc>
                <a:spcPts val="2140"/>
              </a:lnSpc>
              <a:spcBef>
                <a:spcPts val="18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  <a:tab pos="4280535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True</a:t>
            </a:r>
            <a:r>
              <a:rPr sz="18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probability</a:t>
            </a:r>
            <a:r>
              <a:rPr sz="18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C4820D"/>
                </a:solidFill>
                <a:latin typeface="Arial"/>
                <a:cs typeface="Arial"/>
              </a:rPr>
              <a:t>●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836294" lvl="1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225" y="1525016"/>
            <a:ext cx="3187700" cy="16770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Empirical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original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B45F06"/>
                </a:solidFill>
                <a:latin typeface="Arial"/>
                <a:cs typeface="Arial"/>
              </a:rPr>
              <a:t>“population”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Bootstrap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Bootstrap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7552" y="3178556"/>
            <a:ext cx="6815455" cy="149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0520" indent="-3676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4159885" algn="l"/>
                <a:tab pos="4161154" algn="l"/>
              </a:tabLst>
            </a:pP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4160520" indent="-367665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159885" algn="l"/>
                <a:tab pos="4161154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Bootstrap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>
              <a:latin typeface="Arial"/>
              <a:cs typeface="Arial"/>
            </a:endParaRPr>
          </a:p>
          <a:p>
            <a:pPr marL="4617720" lvl="1" indent="-367665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4617085" algn="l"/>
                <a:tab pos="4618355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0" dirty="0">
                <a:solidFill>
                  <a:srgbClr val="3B3B3B"/>
                </a:solidFill>
                <a:latin typeface="Arial"/>
                <a:cs typeface="Arial"/>
              </a:rPr>
              <a:t> 1000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B7EA1"/>
                </a:solidFill>
                <a:latin typeface="Arial"/>
                <a:cs typeface="Arial"/>
              </a:rPr>
              <a:t>Hope:</a:t>
            </a:r>
            <a:r>
              <a:rPr sz="2400" b="1" spc="-2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scenarios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analogous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775" y="2904550"/>
            <a:ext cx="1541145" cy="344170"/>
          </a:xfrm>
          <a:custGeom>
            <a:avLst/>
            <a:gdLst/>
            <a:ahLst/>
            <a:cxnLst/>
            <a:rect l="l" t="t" r="r" b="b"/>
            <a:pathLst>
              <a:path w="1541145" h="344169">
                <a:moveTo>
                  <a:pt x="1541099" y="344099"/>
                </a:moveTo>
                <a:lnTo>
                  <a:pt x="0" y="344099"/>
                </a:lnTo>
                <a:lnTo>
                  <a:pt x="0" y="0"/>
                </a:lnTo>
                <a:lnTo>
                  <a:pt x="1541099" y="0"/>
                </a:lnTo>
                <a:lnTo>
                  <a:pt x="1541099" y="34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87" y="2636437"/>
          <a:ext cx="4236084" cy="1474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75945" indent="-367665">
                        <a:lnSpc>
                          <a:spcPts val="1900"/>
                        </a:lnSpc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8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Can’t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ese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945" indent="-367665">
                        <a:lnSpc>
                          <a:spcPct val="100000"/>
                        </a:lnSpc>
                        <a:spcBef>
                          <a:spcPts val="80"/>
                        </a:spcBef>
                        <a:buClr>
                          <a:srgbClr val="C4820D"/>
                        </a:buClr>
                        <a:buChar char="■"/>
                        <a:tabLst>
                          <a:tab pos="448945" algn="l"/>
                          <a:tab pos="449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Estimate</a:t>
                      </a:r>
                      <a:r>
                        <a:rPr sz="18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75945" indent="-367665">
                        <a:lnSpc>
                          <a:spcPts val="1710"/>
                        </a:lnSpc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75945" indent="-367665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C4820D"/>
                        </a:buClr>
                        <a:buChar char="○"/>
                        <a:tabLst>
                          <a:tab pos="575945" algn="l"/>
                          <a:tab pos="5765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1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8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10000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33144" lvl="1" indent="-367665">
                        <a:lnSpc>
                          <a:spcPct val="100000"/>
                        </a:lnSpc>
                        <a:spcBef>
                          <a:spcPts val="15"/>
                        </a:spcBef>
                        <a:buClr>
                          <a:srgbClr val="C4820D"/>
                        </a:buClr>
                        <a:buChar char="■"/>
                        <a:tabLst>
                          <a:tab pos="1033144" algn="l"/>
                          <a:tab pos="1033780" algn="l"/>
                        </a:tabLst>
                      </a:pP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18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Estimate</a:t>
                      </a:r>
                      <a:r>
                        <a:rPr sz="18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10000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18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Bootstrap 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47750"/>
            <a:ext cx="8188276" cy="352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principle: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 MT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Bootstrap-world</a:t>
            </a:r>
            <a:r>
              <a:rPr sz="2400" b="1" spc="-2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dirty="0">
                <a:latin typeface="Rockwell" panose="02060603020205020403" pitchFamily="18" charset="77"/>
                <a:cs typeface="Roboto"/>
              </a:rPr>
              <a:t>≈</a:t>
            </a:r>
            <a:r>
              <a:rPr sz="2400" b="1" spc="-20" dirty="0">
                <a:latin typeface="Rockwell" panose="02060603020205020403" pitchFamily="18" charset="77"/>
                <a:cs typeface="Roboto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Real-world</a:t>
            </a:r>
            <a:r>
              <a:rPr sz="2400" b="1" spc="-20" dirty="0">
                <a:solidFill>
                  <a:srgbClr val="3B7EA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Not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always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true!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…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but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reasonable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large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enough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hope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indent="-483234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25" dirty="0">
                <a:latin typeface="Rockwell" panose="02060603020205020403" pitchFamily="18" charset="77"/>
                <a:cs typeface="Arial MT"/>
              </a:rPr>
              <a:t>Variability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indent="-483234">
              <a:lnSpc>
                <a:spcPts val="2865"/>
              </a:lnSpc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Distribution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bootstrap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errors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...are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similar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what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real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world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Key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to 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47750"/>
            <a:ext cx="8156574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sample,</a:t>
            </a: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draw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at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latin typeface="Rockwell" panose="02060603020205020403" pitchFamily="18" charset="77"/>
                <a:cs typeface="Arial MT"/>
              </a:rPr>
              <a:t>with</a:t>
            </a:r>
            <a:r>
              <a:rPr sz="2400" b="1" spc="-5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dirty="0">
                <a:latin typeface="Rockwell" panose="02060603020205020403" pitchFamily="18" charset="77"/>
                <a:cs typeface="Arial MT"/>
              </a:rPr>
              <a:t>replacement</a:t>
            </a: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many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contained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 MT"/>
              <a:buChar char="○"/>
            </a:pPr>
            <a:endParaRPr sz="3300" dirty="0">
              <a:latin typeface="Rockwell" panose="02060603020205020403" pitchFamily="18" charset="77"/>
              <a:cs typeface="Arial MT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size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 the new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has to be 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as the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one,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so</a:t>
            </a:r>
            <a:r>
              <a:rPr sz="2400" spc="-1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that</a:t>
            </a:r>
            <a:r>
              <a:rPr sz="2400" spc="-2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two</a:t>
            </a:r>
            <a:r>
              <a:rPr sz="2400" spc="-2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estimates</a:t>
            </a:r>
            <a:r>
              <a:rPr sz="2400" spc="-1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are</a:t>
            </a:r>
            <a:r>
              <a:rPr sz="2400" spc="-1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Rockwell" panose="02060603020205020403" pitchFamily="18" charset="77"/>
                <a:cs typeface="Arial MT"/>
              </a:rPr>
              <a:t>comparable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Rockwell" panose="02060603020205020403" pitchFamily="18" charset="77"/>
              <a:cs typeface="Arial MT"/>
            </a:endParaRPr>
          </a:p>
          <a:p>
            <a:pPr marL="246379" algn="ctr">
              <a:lnSpc>
                <a:spcPct val="100000"/>
              </a:lnSpc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Bootstrap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393" y="2240540"/>
            <a:ext cx="2909007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Percentiles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523299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Confidence</a:t>
            </a:r>
            <a:r>
              <a:rPr spc="-90" dirty="0"/>
              <a:t> </a:t>
            </a: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Intervals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2177-E9EB-ED73-482B-D3E553A9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715"/>
            <a:ext cx="8156575" cy="530235"/>
          </a:xfrm>
        </p:spPr>
        <p:txBody>
          <a:bodyPr/>
          <a:lstStyle/>
          <a:p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Do</a:t>
            </a:r>
            <a:r>
              <a:rPr lang="en-US" b="1" i="0" dirty="0">
                <a:solidFill>
                  <a:srgbClr val="494E52"/>
                </a:solidFill>
                <a:effectLst/>
                <a:latin typeface="-apple-system"/>
              </a:rPr>
              <a:t> 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 Estimates Capture the Parameter?</a:t>
            </a:r>
            <a:br>
              <a:rPr lang="en-US" b="1" i="0" dirty="0">
                <a:solidFill>
                  <a:srgbClr val="52ADC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B72B9-BDC3-31B2-00FF-216F331D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8156575" cy="2585323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Q: How often does the empirical histogram of the resampled medians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contain our parameter?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Rockwell" panose="02060603020205020403" pitchFamily="18" charset="77"/>
            </a:endParaRP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For instance,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how often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does the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middle 95% of the resampled medians contain our parameter?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Rockwell" panose="02060603020205020403" pitchFamily="18" charset="77"/>
            </a:endParaRPr>
          </a:p>
          <a:p>
            <a:endParaRPr lang="en-US" sz="2400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756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15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95% Confidence</a:t>
            </a:r>
            <a:r>
              <a:rPr spc="-4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1550"/>
            <a:ext cx="8264476" cy="357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Interval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estimates</a:t>
            </a:r>
            <a:r>
              <a:rPr sz="2400" b="1" spc="-1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of</a:t>
            </a:r>
            <a:r>
              <a:rPr sz="2400" b="1" spc="-2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a</a:t>
            </a:r>
            <a:r>
              <a:rPr sz="2400" b="1" spc="-1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parameter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Based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sampling</a:t>
            </a: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95%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called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i="1" dirty="0">
                <a:latin typeface="Rockwell" panose="02060603020205020403" pitchFamily="18" charset="77"/>
                <a:cs typeface="Arial MT"/>
              </a:rPr>
              <a:t>confidence</a:t>
            </a:r>
            <a:r>
              <a:rPr sz="2400" b="1" i="1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i="1" spc="-5" dirty="0">
                <a:latin typeface="Rockwell" panose="02060603020205020403" pitchFamily="18" charset="77"/>
                <a:cs typeface="Arial MT"/>
              </a:rPr>
              <a:t>level</a:t>
            </a:r>
            <a:endParaRPr sz="2400" b="1" i="1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any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between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0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100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Higher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level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means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wider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intervals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confidence is in </a:t>
            </a: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process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 gives the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generates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“good”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about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95%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time.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R="17780" algn="ctr">
              <a:lnSpc>
                <a:spcPct val="100000"/>
              </a:lnSpc>
              <a:spcBef>
                <a:spcPts val="171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Confidence Intervals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824" y="1833683"/>
            <a:ext cx="2713355" cy="186653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Each line here is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 </a:t>
            </a:r>
            <a:r>
              <a:rPr sz="2400" spc="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confidence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interval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3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fresh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4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8"/>
          </a:xfrm>
          <a:prstGeom prst="rect">
            <a:avLst/>
          </a:prstGeom>
        </p:spPr>
        <p:txBody>
          <a:bodyPr vert="horz" wrap="square" lIns="0" tIns="820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95%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CI: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Usage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0825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create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Middle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95%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bootstrapped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estimates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latin typeface="Arial"/>
                <a:cs typeface="Arial"/>
              </a:rPr>
              <a:t>How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interpret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ts val="2850"/>
              </a:lnSpc>
              <a:spcBef>
                <a:spcPts val="13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Arial"/>
                <a:cs typeface="Arial"/>
              </a:rPr>
              <a:t>95%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95%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contains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true</a:t>
            </a:r>
            <a:r>
              <a:rPr sz="2400" spc="-10" dirty="0">
                <a:latin typeface="Arial"/>
                <a:cs typeface="Arial"/>
              </a:rPr>
              <a:t> parameter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66950"/>
            <a:ext cx="6786245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Use</a:t>
            </a:r>
            <a:r>
              <a:rPr spc="-20" dirty="0"/>
              <a:t> </a:t>
            </a: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Methods Appropriately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Can</a:t>
            </a:r>
            <a:r>
              <a:rPr spc="-12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You Use a CI Like 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18145" cy="251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dirty="0">
                <a:latin typeface="Rockwell" panose="02060603020205020403" pitchFamily="18" charset="77"/>
                <a:cs typeface="Arial"/>
              </a:rPr>
              <a:t>By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our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calculation,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approximate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95%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confidence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interval </a:t>
            </a:r>
            <a:r>
              <a:rPr sz="2400" dirty="0">
                <a:latin typeface="Rockwell" panose="02060603020205020403" pitchFamily="18" charset="77"/>
                <a:cs typeface="Arial"/>
              </a:rPr>
              <a:t>for</a:t>
            </a:r>
            <a:r>
              <a:rPr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average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is </a:t>
            </a:r>
            <a:r>
              <a:rPr sz="2400" dirty="0">
                <a:latin typeface="Rockwell" panose="02060603020205020403" pitchFamily="18" charset="77"/>
                <a:cs typeface="Arial"/>
              </a:rPr>
              <a:t>(26.9,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27.6)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years.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True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or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False: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69900" marR="953769" indent="-412750">
              <a:lnSpc>
                <a:spcPct val="100499"/>
              </a:lnSpc>
              <a:spcBef>
                <a:spcPts val="484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About</a:t>
            </a:r>
            <a:r>
              <a:rPr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95%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were </a:t>
            </a:r>
            <a:r>
              <a:rPr sz="2400" dirty="0">
                <a:latin typeface="Rockwell" panose="02060603020205020403" pitchFamily="18" charset="77"/>
                <a:cs typeface="Arial"/>
              </a:rPr>
              <a:t>between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26.9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years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and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27.6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years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old.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D775A-7850-4A82-62BF-79A21FB4F926}"/>
              </a:ext>
            </a:extLst>
          </p:cNvPr>
          <p:cNvSpPr txBox="1"/>
          <p:nvPr/>
        </p:nvSpPr>
        <p:spPr>
          <a:xfrm>
            <a:off x="457200" y="3838345"/>
            <a:ext cx="851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77"/>
                <a:cs typeface="Arial"/>
              </a:rPr>
              <a:t>Answer:</a:t>
            </a:r>
            <a:r>
              <a:rPr lang="en-US" sz="2400" b="1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False.</a:t>
            </a:r>
            <a:r>
              <a:rPr lang="en-US" sz="2400" b="1" spc="-3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We’re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estimating</a:t>
            </a:r>
            <a:r>
              <a:rPr lang="en-US"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that</a:t>
            </a:r>
            <a:r>
              <a:rPr lang="en-US"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their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average</a:t>
            </a:r>
            <a:r>
              <a:rPr lang="en-US" sz="2400" b="1" spc="-3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age</a:t>
            </a:r>
            <a:r>
              <a:rPr lang="en-US" sz="2400" b="1" spc="-2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25" dirty="0">
                <a:latin typeface="Rockwell" panose="02060603020205020403" pitchFamily="18" charset="77"/>
                <a:cs typeface="Arial"/>
              </a:rPr>
              <a:t>is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in</a:t>
            </a:r>
            <a:r>
              <a:rPr lang="en-US"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this</a:t>
            </a:r>
            <a:r>
              <a:rPr lang="en-US"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interval.</a:t>
            </a:r>
            <a:endParaRPr lang="en-US" sz="2400" dirty="0">
              <a:latin typeface="Rockwell" panose="02060603020205020403" pitchFamily="18" charset="77"/>
              <a:cs typeface="Arial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Is</a:t>
            </a:r>
            <a:r>
              <a:rPr spc="-25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This What a CI Means?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71550"/>
            <a:ext cx="8534400" cy="25090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latin typeface="Rockwell" panose="02060603020205020403" pitchFamily="18" charset="77"/>
                <a:cs typeface="Arial"/>
              </a:rPr>
              <a:t>An</a:t>
            </a:r>
            <a:r>
              <a:rPr sz="2400" spc="-4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approximate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95%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confidence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interval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for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average </a:t>
            </a:r>
            <a:r>
              <a:rPr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(26.9,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27.6)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years.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True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or</a:t>
            </a:r>
            <a:r>
              <a:rPr sz="2400" b="1" spc="-8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False: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69900" marR="162560" indent="-412750">
              <a:lnSpc>
                <a:spcPct val="99700"/>
              </a:lnSpc>
              <a:spcBef>
                <a:spcPts val="5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There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0.95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probability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that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average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of </a:t>
            </a:r>
            <a:r>
              <a:rPr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in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range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26.9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27.6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years.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9395B-2241-9D3A-B7C2-A24DB0FCF31B}"/>
              </a:ext>
            </a:extLst>
          </p:cNvPr>
          <p:cNvSpPr txBox="1"/>
          <p:nvPr/>
        </p:nvSpPr>
        <p:spPr>
          <a:xfrm>
            <a:off x="304800" y="357384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77"/>
                <a:cs typeface="Arial"/>
              </a:rPr>
              <a:t>Answer:</a:t>
            </a:r>
            <a:r>
              <a:rPr lang="en-US" sz="2400" b="1" spc="-1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False.</a:t>
            </a:r>
            <a:r>
              <a:rPr lang="en-US" sz="2400" b="1" spc="-6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average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age</a:t>
            </a:r>
            <a:r>
              <a:rPr lang="en-US"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of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mothers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in</a:t>
            </a:r>
            <a:r>
              <a:rPr lang="en-US"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25" dirty="0">
                <a:latin typeface="Rockwell" panose="02060603020205020403" pitchFamily="18" charset="77"/>
                <a:cs typeface="Arial"/>
              </a:rPr>
              <a:t>the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population</a:t>
            </a:r>
            <a:r>
              <a:rPr lang="en-US"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is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unknown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but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it’s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a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constant.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It’s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not</a:t>
            </a:r>
            <a:r>
              <a:rPr lang="en-US"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random.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No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"/>
              </a:rPr>
              <a:t>chances</a:t>
            </a:r>
            <a:r>
              <a:rPr lang="en-US" sz="2400" spc="-5" dirty="0">
                <a:latin typeface="Rockwell" panose="02060603020205020403" pitchFamily="18" charset="77"/>
                <a:cs typeface="Arial"/>
              </a:rPr>
              <a:t> </a:t>
            </a:r>
            <a:r>
              <a:rPr lang="en-US" sz="2400" spc="-10" dirty="0">
                <a:latin typeface="Rockwell" panose="02060603020205020403" pitchFamily="18" charset="77"/>
                <a:cs typeface="Arial"/>
              </a:rPr>
              <a:t>involved.</a:t>
            </a:r>
            <a:endParaRPr lang="en-US" sz="2400" dirty="0">
              <a:latin typeface="Rockwell" panose="02060603020205020403" pitchFamily="18" charset="77"/>
              <a:cs typeface="Arial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When</a:t>
            </a:r>
            <a:r>
              <a:rPr spc="-5" dirty="0"/>
              <a:t> </a:t>
            </a:r>
            <a:r>
              <a:rPr b="0" i="1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Not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 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to Use The 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3" y="1047750"/>
            <a:ext cx="8083549" cy="29809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8107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you’re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trying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to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estimate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very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high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or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very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low </a:t>
            </a:r>
            <a:r>
              <a:rPr sz="2400" dirty="0">
                <a:latin typeface="Rockwell" panose="02060603020205020403" pitchFamily="18" charset="77"/>
                <a:cs typeface="Arial"/>
              </a:rPr>
              <a:t>percentiles,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or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min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and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max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you’re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trying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to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estimate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any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parameter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that’s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greatly </a:t>
            </a:r>
            <a:r>
              <a:rPr sz="2400" dirty="0">
                <a:latin typeface="Rockwell" panose="02060603020205020403" pitchFamily="18" charset="77"/>
                <a:cs typeface="Arial"/>
              </a:rPr>
              <a:t>affected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by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rare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elements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population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marR="71056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3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probability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distribution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your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statistic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not </a:t>
            </a:r>
            <a:r>
              <a:rPr sz="2400" dirty="0">
                <a:latin typeface="Rockwell" panose="02060603020205020403" pitchFamily="18" charset="77"/>
                <a:cs typeface="Arial"/>
              </a:rPr>
              <a:t>roughly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bell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shaped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(the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shape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empirical </a:t>
            </a:r>
            <a:r>
              <a:rPr sz="2400" dirty="0">
                <a:latin typeface="Rockwell" panose="02060603020205020403" pitchFamily="18" charset="77"/>
                <a:cs typeface="Arial"/>
              </a:rPr>
              <a:t>distribution</a:t>
            </a:r>
            <a:r>
              <a:rPr sz="2400" spc="-3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will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be</a:t>
            </a:r>
            <a:r>
              <a:rPr sz="2400" spc="-2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clue)</a:t>
            </a:r>
            <a:endParaRPr sz="2400" dirty="0"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76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Rockwell" panose="02060603020205020403" pitchFamily="18" charset="77"/>
                <a:cs typeface="Arial"/>
              </a:rPr>
              <a:t>If</a:t>
            </a:r>
            <a:r>
              <a:rPr sz="2400" spc="-2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original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is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very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small</a:t>
            </a:r>
            <a:endParaRPr sz="2400" dirty="0">
              <a:latin typeface="Rockwell" panose="02060603020205020403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40537"/>
            <a:ext cx="8153399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Confidence</a:t>
            </a:r>
            <a:r>
              <a:rPr spc="-30" dirty="0"/>
              <a:t> </a:t>
            </a:r>
            <a:r>
              <a:rPr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Intervals For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955-B831-CE42-45FE-92513F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Defining</a:t>
            </a:r>
            <a:r>
              <a:rPr lang="en-US" dirty="0"/>
              <a:t> 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percentiles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7D9B-DD1A-2A7E-CDDA-36FE2F48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047750"/>
            <a:ext cx="8174074" cy="369331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A percentile is the value at a particular rank.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Let </a:t>
            </a:r>
            <a:r>
              <a:rPr lang="en-US" sz="2200" b="0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 be a number between 0 and 100. The </a:t>
            </a:r>
            <a:r>
              <a:rPr lang="en-US" sz="2200" b="0" i="0" dirty="0" err="1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th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 percentile of a collection is the smallest value in the collection that is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at least as large as </a:t>
            </a:r>
            <a:r>
              <a:rPr lang="en-US" sz="2200" b="1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%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of all the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Practically, suppose there are n elements in the collection. To find the </a:t>
            </a:r>
            <a:r>
              <a:rPr lang="en-US" sz="2200" b="0" i="0" dirty="0" err="1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th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 percentile: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Sort the collection in increasing order.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Find </a:t>
            </a:r>
            <a:r>
              <a:rPr lang="en-US" b="0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% of n: (</a:t>
            </a:r>
            <a:r>
              <a:rPr lang="en-US" b="0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/100)×n(</a:t>
            </a:r>
            <a:r>
              <a:rPr lang="en-US" b="0" i="0" dirty="0">
                <a:solidFill>
                  <a:srgbClr val="00B0F0"/>
                </a:solidFill>
                <a:effectLst/>
                <a:latin typeface="Rockwell" panose="02060603020205020403" pitchFamily="18" charset="77"/>
              </a:rPr>
              <a:t>p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/100)×n. Call that </a:t>
            </a:r>
            <a:r>
              <a:rPr lang="en-US" b="0" i="0" dirty="0">
                <a:solidFill>
                  <a:srgbClr val="0070C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If </a:t>
            </a:r>
            <a:r>
              <a:rPr lang="en-US" b="0" i="0" dirty="0">
                <a:solidFill>
                  <a:srgbClr val="0070C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 is an integer, take the </a:t>
            </a:r>
            <a:r>
              <a:rPr lang="en-US" b="0" i="0" dirty="0">
                <a:solidFill>
                  <a:srgbClr val="0070C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th element of the sorted collection.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If </a:t>
            </a:r>
            <a:r>
              <a:rPr lang="en-US" b="0" i="0" dirty="0">
                <a:solidFill>
                  <a:srgbClr val="0070C0"/>
                </a:solidFill>
                <a:effectLst/>
                <a:latin typeface="Rockwell" panose="02060603020205020403" pitchFamily="18" charset="77"/>
              </a:rPr>
              <a:t>k</a:t>
            </a:r>
            <a:r>
              <a:rPr lang="en-US" b="0" i="0" dirty="0">
                <a:solidFill>
                  <a:schemeClr val="tx1"/>
                </a:solidFill>
                <a:effectLst/>
                <a:latin typeface="Rockwell" panose="02060603020205020403" pitchFamily="18" charset="77"/>
              </a:rPr>
              <a:t> is not an integer, round it up to the next integer, and take that element of the sorted collection.</a:t>
            </a:r>
          </a:p>
          <a:p>
            <a:endParaRPr lang="en-US" dirty="0">
              <a:solidFill>
                <a:schemeClr val="tx1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9168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3550" cy="636840"/>
          </a:xfrm>
          <a:prstGeom prst="rect">
            <a:avLst/>
          </a:prstGeom>
        </p:spPr>
        <p:txBody>
          <a:bodyPr vert="horz" wrap="square" lIns="0" tIns="820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Using</a:t>
            </a:r>
            <a:r>
              <a:rPr spc="-30" dirty="0"/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a CI for 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4025" y="971550"/>
            <a:ext cx="8235950" cy="3700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Null</a:t>
            </a:r>
            <a:r>
              <a:rPr sz="2400" b="0" spc="-3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hypothesis:</a:t>
            </a:r>
            <a:r>
              <a:rPr sz="2400" b="0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Population</a:t>
            </a:r>
            <a:r>
              <a:rPr sz="2400" spc="-3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average</a:t>
            </a:r>
            <a:r>
              <a:rPr sz="2400" spc="-35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= </a:t>
            </a:r>
            <a:r>
              <a:rPr sz="2400" i="1"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endParaRPr lang="en-US"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Alternative</a:t>
            </a:r>
            <a:r>
              <a:rPr sz="2400" b="0"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hypothesis:</a:t>
            </a:r>
            <a:r>
              <a:rPr sz="2400" b="0"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Population</a:t>
            </a:r>
            <a:r>
              <a:rPr sz="2400" spc="-4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average</a:t>
            </a:r>
            <a:r>
              <a:rPr sz="2400" spc="-4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dirty="0">
                <a:solidFill>
                  <a:schemeClr val="tx1"/>
                </a:solidFill>
                <a:latin typeface="Rockwell" panose="02060603020205020403" pitchFamily="18" charset="77"/>
              </a:rPr>
              <a:t>≠</a:t>
            </a:r>
            <a:r>
              <a:rPr sz="2400" spc="-10" dirty="0">
                <a:solidFill>
                  <a:schemeClr val="tx1"/>
                </a:solidFill>
                <a:latin typeface="Rockwell" panose="02060603020205020403" pitchFamily="18" charset="77"/>
              </a:rPr>
              <a:t> </a:t>
            </a:r>
            <a:r>
              <a:rPr sz="2400" i="1"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endParaRPr lang="en-US"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i="1" spc="-5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Cutoff</a:t>
            </a:r>
            <a:r>
              <a:rPr sz="2400" b="0" spc="-3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for</a:t>
            </a:r>
            <a:r>
              <a:rPr sz="2400" b="0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P-</a:t>
            </a:r>
            <a:r>
              <a:rPr sz="2400" b="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value:</a:t>
            </a:r>
            <a:r>
              <a:rPr sz="2400" b="0" spc="-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b="0" i="1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</a:t>
            </a:r>
            <a:r>
              <a:rPr sz="2400" b="0"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%</a:t>
            </a:r>
            <a:endParaRPr lang="en-US" sz="2400" b="0" spc="-25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b="0" spc="-25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0"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Method:</a:t>
            </a:r>
            <a:endParaRPr lang="en-US" sz="2400" b="0" spc="-1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Construct</a:t>
            </a:r>
            <a:r>
              <a:rPr spc="-3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a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(100-</a:t>
            </a:r>
            <a:r>
              <a:rPr i="1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)%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confidence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interval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for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2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population</a:t>
            </a:r>
            <a:r>
              <a:rPr spc="-5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average</a:t>
            </a:r>
            <a:endParaRPr lang="en-US" spc="-1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If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i="1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r>
              <a:rPr i="1"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is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not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interval,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reject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null</a:t>
            </a:r>
            <a:endParaRPr lang="en-US" spc="-20"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If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i="1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x</a:t>
            </a:r>
            <a:r>
              <a:rPr i="1"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is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interval,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can’t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reject</a:t>
            </a:r>
            <a:r>
              <a:rPr spc="-15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the</a:t>
            </a:r>
            <a:r>
              <a:rPr spc="-1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pc="-20" dirty="0">
                <a:solidFill>
                  <a:schemeClr val="tx1"/>
                </a:solidFill>
                <a:latin typeface="Rockwell" panose="02060603020205020403" pitchFamily="18" charset="77"/>
                <a:cs typeface="Arial"/>
              </a:rPr>
              <a:t>null</a:t>
            </a:r>
            <a:endParaRPr dirty="0">
              <a:solidFill>
                <a:schemeClr val="tx1"/>
              </a:solidFill>
              <a:latin typeface="Rockwell" panose="02060603020205020403" pitchFamily="18" charset="77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5232996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50" kern="1200" cap="all" spc="-5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Questions?</a:t>
            </a:r>
            <a:endParaRPr sz="4050" kern="1200" cap="all" spc="-5" dirty="0"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121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971550"/>
            <a:ext cx="8232775" cy="131876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Xth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 percentile is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first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 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sorted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list that is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at </a:t>
            </a:r>
            <a:r>
              <a:rPr sz="2400" b="1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least</a:t>
            </a:r>
            <a:r>
              <a:rPr sz="2400" b="1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as large as</a:t>
            </a:r>
            <a:r>
              <a:rPr sz="2400" b="1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latin typeface="Rockwell" panose="02060603020205020403" pitchFamily="18" charset="77"/>
                <a:cs typeface="Arial MT"/>
              </a:rPr>
              <a:t>X%</a:t>
            </a:r>
            <a:r>
              <a:rPr sz="2400" b="1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 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elements.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Example:</a:t>
            </a:r>
            <a:r>
              <a:rPr sz="2400" spc="20" dirty="0">
                <a:latin typeface="Rockwell" panose="02060603020205020403" pitchFamily="18" charset="77"/>
                <a:cs typeface="Arial MT"/>
              </a:rPr>
              <a:t> </a:t>
            </a:r>
            <a:r>
              <a:rPr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s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=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[1,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7,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3,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9,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5]</a:t>
            </a:r>
            <a:endParaRPr sz="2200" dirty="0">
              <a:latin typeface="Rockwell" panose="02060603020205020403" pitchFamily="18" charset="77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8082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Computing</a:t>
            </a:r>
            <a:r>
              <a:rPr b="0" spc="-90" dirty="0">
                <a:solidFill>
                  <a:schemeClr val="tx1"/>
                </a:solidFill>
                <a:latin typeface="Rockwell Condensed" panose="02060603050405020104" pitchFamily="18" charset="77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Percentiles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67813" y="2209086"/>
            <a:ext cx="1343660" cy="661035"/>
            <a:chOff x="5745262" y="2195887"/>
            <a:chExt cx="1343660" cy="661035"/>
          </a:xfrm>
        </p:grpSpPr>
        <p:sp>
          <p:nvSpPr>
            <p:cNvPr id="5" name="object 5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11864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186499" y="0"/>
                  </a:lnTo>
                  <a:lnTo>
                    <a:pt x="1226945" y="12248"/>
                  </a:lnTo>
                  <a:lnTo>
                    <a:pt x="1253850" y="45002"/>
                  </a:lnTo>
                  <a:lnTo>
                    <a:pt x="1259399" y="7289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close/>
                </a:path>
                <a:path w="1334134" h="651510">
                  <a:moveTo>
                    <a:pt x="1333994" y="651100"/>
                  </a:moveTo>
                  <a:lnTo>
                    <a:pt x="734649" y="437399"/>
                  </a:lnTo>
                  <a:lnTo>
                    <a:pt x="1049499" y="437399"/>
                  </a:lnTo>
                  <a:lnTo>
                    <a:pt x="1333994" y="6511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734649" y="0"/>
                  </a:lnTo>
                  <a:lnTo>
                    <a:pt x="1049499" y="0"/>
                  </a:lnTo>
                  <a:lnTo>
                    <a:pt x="1186499" y="0"/>
                  </a:lnTo>
                  <a:lnTo>
                    <a:pt x="1200788" y="1413"/>
                  </a:lnTo>
                  <a:lnTo>
                    <a:pt x="1238048" y="21351"/>
                  </a:lnTo>
                  <a:lnTo>
                    <a:pt x="1257986" y="58611"/>
                  </a:lnTo>
                  <a:lnTo>
                    <a:pt x="1259399" y="72899"/>
                  </a:lnTo>
                  <a:lnTo>
                    <a:pt x="1259399" y="25514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lnTo>
                    <a:pt x="1049499" y="437399"/>
                  </a:lnTo>
                  <a:lnTo>
                    <a:pt x="1333994" y="651100"/>
                  </a:lnTo>
                  <a:lnTo>
                    <a:pt x="7346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08140" y="2200649"/>
            <a:ext cx="1435735" cy="697230"/>
            <a:chOff x="7162809" y="2200649"/>
            <a:chExt cx="1435735" cy="697230"/>
          </a:xfrm>
        </p:grpSpPr>
        <p:sp>
          <p:nvSpPr>
            <p:cNvPr id="8" name="object 8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13625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362599" y="0"/>
                  </a:lnTo>
                  <a:lnTo>
                    <a:pt x="1403044" y="12248"/>
                  </a:lnTo>
                  <a:lnTo>
                    <a:pt x="1429950" y="45002"/>
                  </a:lnTo>
                  <a:lnTo>
                    <a:pt x="1435499" y="7289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close/>
                </a:path>
                <a:path w="1435734" h="697230">
                  <a:moveTo>
                    <a:pt x="619317" y="696900"/>
                  </a:moveTo>
                  <a:lnTo>
                    <a:pt x="239249" y="437399"/>
                  </a:lnTo>
                  <a:lnTo>
                    <a:pt x="598124" y="437399"/>
                  </a:lnTo>
                  <a:lnTo>
                    <a:pt x="619317" y="6969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239249" y="0"/>
                  </a:lnTo>
                  <a:lnTo>
                    <a:pt x="598124" y="0"/>
                  </a:lnTo>
                  <a:lnTo>
                    <a:pt x="1362599" y="0"/>
                  </a:lnTo>
                  <a:lnTo>
                    <a:pt x="1376888" y="1413"/>
                  </a:lnTo>
                  <a:lnTo>
                    <a:pt x="1414147" y="21351"/>
                  </a:lnTo>
                  <a:lnTo>
                    <a:pt x="1434086" y="58611"/>
                  </a:lnTo>
                  <a:lnTo>
                    <a:pt x="1435499" y="72899"/>
                  </a:lnTo>
                  <a:lnTo>
                    <a:pt x="1435499" y="25514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lnTo>
                    <a:pt x="598124" y="437399"/>
                  </a:lnTo>
                  <a:lnTo>
                    <a:pt x="619317" y="696900"/>
                  </a:lnTo>
                  <a:lnTo>
                    <a:pt x="2392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28310" y="2272030"/>
            <a:ext cx="249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755" algn="l"/>
              </a:tabLst>
            </a:pPr>
            <a:r>
              <a:rPr sz="1800" spc="-5" dirty="0">
                <a:latin typeface="Arial MT"/>
                <a:cs typeface="Arial MT"/>
              </a:rPr>
              <a:t>Percentile</a:t>
            </a:r>
            <a:r>
              <a:rPr lang="en-US" spc="-5" dirty="0">
                <a:latin typeface="Arial MT"/>
                <a:cs typeface="Arial MT"/>
              </a:rPr>
              <a:t>  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0225" y="2348499"/>
            <a:ext cx="8385175" cy="219739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s_sorted</a:t>
            </a:r>
            <a:r>
              <a:rPr sz="2200" b="1" spc="-20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=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[1,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3,</a:t>
            </a:r>
            <a:r>
              <a:rPr sz="2200" b="1" spc="-20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5,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7,</a:t>
            </a:r>
            <a:r>
              <a:rPr sz="2200" b="1" spc="-1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9]</a:t>
            </a:r>
            <a:endParaRPr lang="en-US" sz="2200" dirty="0">
              <a:latin typeface="Rockwell" panose="02060603020205020403" pitchFamily="18" charset="77"/>
              <a:cs typeface="Courier New"/>
            </a:endParaRPr>
          </a:p>
          <a:p>
            <a:pPr marL="12700" marR="5080" indent="4648835">
              <a:lnSpc>
                <a:spcPts val="3529"/>
              </a:lnSpc>
              <a:spcBef>
                <a:spcPts val="165"/>
              </a:spcBef>
            </a:pPr>
            <a:r>
              <a:rPr lang="en-US"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percentile(80</a:t>
            </a:r>
            <a:r>
              <a:rPr lang="en-US"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,</a:t>
            </a:r>
            <a:r>
              <a:rPr lang="en-US" sz="2200" b="1" spc="-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s</a:t>
            </a:r>
            <a:r>
              <a:rPr lang="en-US" sz="2200" b="1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)</a:t>
            </a:r>
            <a:r>
              <a:rPr lang="en-US" sz="2200" b="1" spc="-655" dirty="0">
                <a:solidFill>
                  <a:srgbClr val="3B7EA1"/>
                </a:solidFill>
                <a:latin typeface="Rockwell" panose="02060603020205020403" pitchFamily="18" charset="77"/>
                <a:cs typeface="Courier New"/>
              </a:rPr>
              <a:t>  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i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s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7 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lang="en-US"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80th</a:t>
            </a:r>
            <a:r>
              <a:rPr lang="en-US"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percentile</a:t>
            </a:r>
            <a:r>
              <a:rPr lang="en-US"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is ordered</a:t>
            </a:r>
            <a:r>
              <a:rPr lang="en-US"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element</a:t>
            </a:r>
            <a:r>
              <a:rPr lang="en-US"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4:</a:t>
            </a:r>
            <a:r>
              <a:rPr lang="en-US" sz="2400" spc="4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200" b="1" spc="-5" dirty="0">
                <a:latin typeface="Rockwell" panose="02060603020205020403" pitchFamily="18" charset="77"/>
                <a:cs typeface="Courier New"/>
              </a:rPr>
              <a:t>(80/100)</a:t>
            </a:r>
            <a:r>
              <a:rPr lang="en-US" sz="2200" b="1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lang="en-US" sz="2200" b="1" dirty="0">
                <a:latin typeface="Rockwell" panose="02060603020205020403" pitchFamily="18" charset="77"/>
                <a:cs typeface="Courier New"/>
              </a:rPr>
              <a:t>*</a:t>
            </a:r>
            <a:r>
              <a:rPr lang="en-US" sz="2200" b="1" spc="-15" dirty="0">
                <a:latin typeface="Rockwell" panose="02060603020205020403" pitchFamily="18" charset="77"/>
                <a:cs typeface="Courier New"/>
              </a:rPr>
              <a:t> </a:t>
            </a:r>
            <a:r>
              <a:rPr lang="en-US" sz="2200" b="1" dirty="0">
                <a:latin typeface="Rockwell" panose="02060603020205020403" pitchFamily="18" charset="77"/>
                <a:cs typeface="Courier New"/>
              </a:rPr>
              <a:t>5</a:t>
            </a:r>
            <a:endParaRPr lang="en-US" sz="2200" dirty="0">
              <a:latin typeface="Rockwell" panose="02060603020205020403" pitchFamily="18" charset="77"/>
              <a:cs typeface="Courier New"/>
            </a:endParaRPr>
          </a:p>
          <a:p>
            <a:pPr marL="355600" marR="701040" indent="-342900">
              <a:lnSpc>
                <a:spcPct val="100499"/>
              </a:lnSpc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For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percentile that does not exactly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correspond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to an </a:t>
            </a:r>
            <a:r>
              <a:rPr sz="2400" spc="-6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take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next greater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instead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05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185" algn="l"/>
              </a:tabLst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</a:t>
            </a:r>
            <a:r>
              <a:rPr lang="en-US"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percentile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1551"/>
            <a:ext cx="8264476" cy="214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p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percentile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smallest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value</a:t>
            </a:r>
            <a:r>
              <a:rPr sz="240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set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that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>
              <a:lnSpc>
                <a:spcPts val="2865"/>
              </a:lnSpc>
            </a:pPr>
            <a:r>
              <a:rPr sz="2400" spc="-5" dirty="0">
                <a:latin typeface="Rockwell" panose="02060603020205020403" pitchFamily="18" charset="77"/>
                <a:cs typeface="Arial"/>
              </a:rPr>
              <a:t>at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least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as</a:t>
            </a:r>
            <a:r>
              <a:rPr sz="2400" spc="-10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large</a:t>
            </a:r>
            <a:r>
              <a:rPr sz="2400" spc="-1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as</a:t>
            </a:r>
            <a:r>
              <a:rPr sz="2400" spc="4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dirty="0">
                <a:latin typeface="Rockwell" panose="02060603020205020403" pitchFamily="18" charset="77"/>
                <a:cs typeface="Arial"/>
              </a:rPr>
              <a:t>p%</a:t>
            </a:r>
            <a:r>
              <a:rPr sz="2400" spc="-5" dirty="0"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elements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set</a:t>
            </a:r>
            <a:endParaRPr lang="en-US"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latin typeface="Rockwell" panose="02060603020205020403" pitchFamily="18" charset="77"/>
                <a:cs typeface="Arial MT"/>
              </a:rPr>
              <a:t>Functio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n</a:t>
            </a:r>
            <a:r>
              <a:rPr lang="en-US"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i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n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 th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e</a:t>
            </a:r>
            <a:r>
              <a:rPr lang="en-US" sz="2400" spc="45" dirty="0">
                <a:latin typeface="Rockwell" panose="02060603020205020403" pitchFamily="18" charset="77"/>
                <a:cs typeface="Arial MT"/>
              </a:rPr>
              <a:t> </a:t>
            </a:r>
            <a:r>
              <a:rPr lang="en-US" sz="2400" b="1" i="1" spc="-5" dirty="0" err="1">
                <a:latin typeface="Rockwell" panose="02060603020205020403" pitchFamily="18" charset="77"/>
                <a:cs typeface="Courier New"/>
              </a:rPr>
              <a:t>datascienc</a:t>
            </a:r>
            <a:r>
              <a:rPr lang="en-US" sz="2400" b="1" i="1" dirty="0" err="1">
                <a:latin typeface="Rockwell" panose="02060603020205020403" pitchFamily="18" charset="77"/>
                <a:cs typeface="Courier New"/>
              </a:rPr>
              <a:t>e</a:t>
            </a:r>
            <a:r>
              <a:rPr lang="en-US" sz="2400" dirty="0">
                <a:latin typeface="Rockwell" panose="02060603020205020403" pitchFamily="18" charset="77"/>
                <a:cs typeface="Courier New"/>
              </a:rPr>
              <a:t> </a:t>
            </a:r>
            <a:r>
              <a:rPr lang="en-US" sz="2400" spc="-775" dirty="0">
                <a:latin typeface="Rockwell" panose="02060603020205020403" pitchFamily="18" charset="77"/>
                <a:cs typeface="Courier New"/>
              </a:rPr>
              <a:t>       </a:t>
            </a:r>
            <a:r>
              <a:rPr lang="en-US" sz="2400" dirty="0">
                <a:latin typeface="Rockwell" panose="02060603020205020403" pitchFamily="18" charset="77"/>
                <a:cs typeface="Arial MT"/>
              </a:rPr>
              <a:t>module:</a:t>
            </a:r>
          </a:p>
          <a:p>
            <a:pPr marL="629285" algn="ctr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percentile(p,</a:t>
            </a:r>
            <a:r>
              <a:rPr sz="2400" spc="-70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values)</a:t>
            </a:r>
            <a:endParaRPr sz="3400" dirty="0">
              <a:latin typeface="Rockwell" panose="02060603020205020403" pitchFamily="18" charset="77"/>
              <a:cs typeface="Courier New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0000FF"/>
                </a:solidFill>
                <a:latin typeface="Rockwell" panose="02060603020205020403" pitchFamily="18" charset="77"/>
                <a:cs typeface="Courier New"/>
              </a:rPr>
              <a:t>p</a:t>
            </a:r>
            <a:r>
              <a:rPr lang="en-US" sz="2400" spc="-5" dirty="0">
                <a:latin typeface="Rockwell" panose="02060603020205020403" pitchFamily="18" charset="77"/>
                <a:cs typeface="Arial MT"/>
              </a:rPr>
              <a:t> is between 0 and 100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4046092"/>
            <a:ext cx="60134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Returns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i="1" spc="-5" dirty="0">
                <a:latin typeface="Rockwell" panose="02060603020205020403" pitchFamily="18" charset="77"/>
                <a:cs typeface="Arial"/>
              </a:rPr>
              <a:t>p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percentile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array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8125" y="4046092"/>
            <a:ext cx="2403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Percentiles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Discussion</a:t>
            </a:r>
            <a:r>
              <a:rPr b="0" spc="-90" dirty="0">
                <a:solidFill>
                  <a:schemeClr val="tx1"/>
                </a:solidFill>
                <a:latin typeface="Rockwell Condensed" panose="02060603050405020104" pitchFamily="18" charset="77"/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649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Which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are</a:t>
            </a:r>
            <a:r>
              <a:rPr sz="2400" spc="15" dirty="0">
                <a:latin typeface="Rockwell" panose="02060603020205020403" pitchFamily="18" charset="77"/>
                <a:cs typeface="Arial MT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True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,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when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200" dirty="0">
                <a:latin typeface="Rockwell" panose="02060603020205020403" pitchFamily="18" charset="77"/>
                <a:cs typeface="Courier New"/>
              </a:rPr>
              <a:t>s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dirty="0">
                <a:latin typeface="Rockwell" panose="02060603020205020403" pitchFamily="18" charset="77"/>
                <a:cs typeface="Courier New"/>
              </a:rPr>
              <a:t>=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[1,</a:t>
            </a:r>
            <a:r>
              <a:rPr sz="2200" spc="-15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7,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3,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9,</a:t>
            </a:r>
            <a:r>
              <a:rPr sz="2200" spc="-10" dirty="0">
                <a:latin typeface="Rockwell" panose="02060603020205020403" pitchFamily="18" charset="77"/>
                <a:cs typeface="Courier New"/>
              </a:rPr>
              <a:t> </a:t>
            </a:r>
            <a:r>
              <a:rPr sz="2200" spc="-5" dirty="0">
                <a:latin typeface="Rockwell" panose="02060603020205020403" pitchFamily="18" charset="77"/>
                <a:cs typeface="Courier New"/>
              </a:rPr>
              <a:t>5]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?</a:t>
            </a:r>
            <a:endParaRPr sz="2400" dirty="0">
              <a:latin typeface="Rockwell" panose="02060603020205020403" pitchFamily="18" charset="77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45635"/>
              </p:ext>
            </p:extLst>
          </p:nvPr>
        </p:nvGraphicFramePr>
        <p:xfrm>
          <a:off x="1066800" y="1791089"/>
          <a:ext cx="6432549" cy="23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628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percentile(10,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0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percentile(39,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percentile(40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,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percentile(40,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percentile(41,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6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percentile(50,</a:t>
                      </a:r>
                      <a:r>
                        <a:rPr lang="en-US"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 s)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==</a:t>
                      </a:r>
                      <a:endParaRPr sz="220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Rockwell" panose="02060603020205020403" pitchFamily="18" charset="77"/>
                          <a:cs typeface="Courier New"/>
                        </a:rPr>
                        <a:t>5</a:t>
                      </a:r>
                      <a:endParaRPr sz="22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solidFill>
                          <a:schemeClr val="tx1"/>
                        </a:solidFill>
                        <a:latin typeface="Rockwell" panose="02060603020205020403" pitchFamily="18" charset="77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57800" y="4107153"/>
            <a:ext cx="3187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Percentiles in class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738" y="2240540"/>
            <a:ext cx="3010062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kern="1200" cap="all" spc="-5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cs typeface="+mj-cs"/>
              </a:rPr>
              <a:t>Estimation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77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Inference</a:t>
            </a:r>
            <a:r>
              <a:rPr spc="-10" dirty="0">
                <a:solidFill>
                  <a:schemeClr val="tx1"/>
                </a:solidFill>
              </a:rPr>
              <a:t>: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4" y="895350"/>
            <a:ext cx="8156576" cy="380937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76581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 do we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calculate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value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 an unknown </a:t>
            </a:r>
            <a:r>
              <a:rPr sz="2400" spc="-66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parameter?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you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census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(that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is,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whole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population):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latin typeface="Rockwell" panose="02060603020205020403" pitchFamily="18" charset="77"/>
                <a:cs typeface="Arial MT"/>
              </a:rPr>
              <a:t>Just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calculate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parameter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you’re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done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you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don’t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census:</a:t>
            </a: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70" dirty="0">
                <a:latin typeface="Rockwell" panose="02060603020205020403" pitchFamily="18" charset="77"/>
                <a:cs typeface="Arial MT"/>
              </a:rPr>
              <a:t>Take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from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population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ts val="281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Use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a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statistic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as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an</a:t>
            </a:r>
            <a:r>
              <a:rPr sz="240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estimate</a:t>
            </a:r>
            <a:r>
              <a:rPr sz="2400" b="1" spc="-10" dirty="0">
                <a:solidFill>
                  <a:srgbClr val="0000FF"/>
                </a:solidFill>
                <a:latin typeface="Rockwell" panose="02060603020205020403" pitchFamily="18" charset="77"/>
                <a:cs typeface="Arial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of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parameter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3488690" algn="ctr">
              <a:lnSpc>
                <a:spcPts val="2825"/>
              </a:lnSpc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Estimating Median - Sample Median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08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Variability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of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b="0" kern="1200" cap="all" dirty="0">
                <a:solidFill>
                  <a:schemeClr val="tx1"/>
                </a:solidFill>
                <a:latin typeface="Rockwell Condensed" panose="02060603050405020104" pitchFamily="18" charset="77"/>
                <a:cs typeface="+mj-cs"/>
              </a:rPr>
              <a:t>the 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1550"/>
            <a:ext cx="8188276" cy="3529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One</a:t>
            </a:r>
            <a:r>
              <a:rPr sz="2400" spc="-3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MS PGothic"/>
              </a:rPr>
              <a:t>➜</a:t>
            </a:r>
            <a:r>
              <a:rPr sz="2400" spc="-90" dirty="0">
                <a:latin typeface="Rockwell" panose="02060603020205020403" pitchFamily="18" charset="77"/>
                <a:cs typeface="MS PGothic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One</a:t>
            </a:r>
            <a:r>
              <a:rPr sz="2400" spc="-2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But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random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sample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come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out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differently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And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so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the</a:t>
            </a:r>
            <a:r>
              <a:rPr sz="2400" spc="-2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estimate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dirty="0">
                <a:latin typeface="Rockwell" panose="02060603020205020403" pitchFamily="18" charset="77"/>
                <a:cs typeface="Arial MT"/>
              </a:rPr>
              <a:t>could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have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been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different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 MT"/>
              <a:buChar char="●"/>
            </a:pPr>
            <a:endParaRPr sz="2150" dirty="0">
              <a:latin typeface="Rockwell" panose="02060603020205020403" pitchFamily="18" charset="77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Big</a:t>
            </a:r>
            <a:r>
              <a:rPr sz="2400" spc="-5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question: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Rockwell" panose="02060603020205020403" pitchFamily="18" charset="77"/>
                <a:cs typeface="Arial MT"/>
              </a:rPr>
              <a:t>How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different</a:t>
            </a:r>
            <a:r>
              <a:rPr sz="2400" spc="-15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would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be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if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we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did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it</a:t>
            </a:r>
            <a:r>
              <a:rPr sz="2400" spc="-10" dirty="0">
                <a:latin typeface="Rockwell" panose="02060603020205020403" pitchFamily="18" charset="77"/>
                <a:cs typeface="Arial MT"/>
              </a:rPr>
              <a:t> </a:t>
            </a:r>
            <a:r>
              <a:rPr sz="2400" spc="-5" dirty="0">
                <a:latin typeface="Rockwell" panose="02060603020205020403" pitchFamily="18" charset="77"/>
                <a:cs typeface="Arial MT"/>
              </a:rPr>
              <a:t>again?</a:t>
            </a:r>
            <a:endParaRPr sz="2400" dirty="0">
              <a:latin typeface="Rockwell" panose="02060603020205020403" pitchFamily="18" charset="77"/>
              <a:cs typeface="Arial MT"/>
            </a:endParaRPr>
          </a:p>
          <a:p>
            <a:pPr marL="114935" algn="ctr">
              <a:lnSpc>
                <a:spcPct val="100000"/>
              </a:lnSpc>
              <a:spcBef>
                <a:spcPts val="1839"/>
              </a:spcBef>
            </a:pP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(Demo</a:t>
            </a:r>
            <a:r>
              <a:rPr lang="en-US"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 – Notebook 7.1, Variability of the Estimate</a:t>
            </a:r>
            <a:r>
              <a:rPr dirty="0">
                <a:solidFill>
                  <a:srgbClr val="3B7EA1"/>
                </a:solidFill>
                <a:latin typeface="Rockwell" panose="02060603020205020403" pitchFamily="18" charset="77"/>
                <a:cs typeface="Arial MT"/>
              </a:rPr>
              <a:t>)</a:t>
            </a:r>
            <a:endParaRPr dirty="0">
              <a:latin typeface="Rockwell" panose="02060603020205020403" pitchFamily="18" charset="77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3B7EA1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2513</Words>
  <Application>Microsoft Macintosh PowerPoint</Application>
  <PresentationFormat>On-screen Show (16:9)</PresentationFormat>
  <Paragraphs>310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Arial MT</vt:lpstr>
      <vt:lpstr>Calibri</vt:lpstr>
      <vt:lpstr>Rockwell</vt:lpstr>
      <vt:lpstr>Rockwell Condensed</vt:lpstr>
      <vt:lpstr>Rockwell Extra Bold</vt:lpstr>
      <vt:lpstr>Times New Roman</vt:lpstr>
      <vt:lpstr>Office Theme</vt:lpstr>
      <vt:lpstr>Module 7</vt:lpstr>
      <vt:lpstr>Percentiles</vt:lpstr>
      <vt:lpstr>Defining percentiles</vt:lpstr>
      <vt:lpstr>Computing Percentiles</vt:lpstr>
      <vt:lpstr>The percentile Function</vt:lpstr>
      <vt:lpstr>Discussion Question</vt:lpstr>
      <vt:lpstr>Estimation</vt:lpstr>
      <vt:lpstr>Inference: Estimation</vt:lpstr>
      <vt:lpstr>Variability of the Estimate</vt:lpstr>
      <vt:lpstr>Quantifying Uncertainty</vt:lpstr>
      <vt:lpstr>Where to Get Another Sample?</vt:lpstr>
      <vt:lpstr>The Bootstrap</vt:lpstr>
      <vt:lpstr>The Bootstrap</vt:lpstr>
      <vt:lpstr>Why the Bootstrap Works</vt:lpstr>
      <vt:lpstr>Why We Need the Bootstrap</vt:lpstr>
      <vt:lpstr>Real World vs. Bootstrap World</vt:lpstr>
      <vt:lpstr>Real vs. Bootstrap World</vt:lpstr>
      <vt:lpstr>The Bootstrap Principle</vt:lpstr>
      <vt:lpstr>Key to Resampling</vt:lpstr>
      <vt:lpstr>Confidence Intervals</vt:lpstr>
      <vt:lpstr>Do the Estimates Capture the Parameter? </vt:lpstr>
      <vt:lpstr>95% Confidence Interval</vt:lpstr>
      <vt:lpstr>PowerPoint Presentation</vt:lpstr>
      <vt:lpstr>95% CI: Usage vs Interpretation</vt:lpstr>
      <vt:lpstr>Use Methods Appropriately</vt:lpstr>
      <vt:lpstr>Can You Use a CI Like This?</vt:lpstr>
      <vt:lpstr>Is This What a CI Means?</vt:lpstr>
      <vt:lpstr>When Not  to Use The Bootstrap</vt:lpstr>
      <vt:lpstr>Confidence Intervals For Testing</vt:lpstr>
      <vt:lpstr>Using a CI for 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23</dc:title>
  <cp:lastModifiedBy>Purity Mugambi</cp:lastModifiedBy>
  <cp:revision>55</cp:revision>
  <dcterms:created xsi:type="dcterms:W3CDTF">2022-10-31T19:35:08Z</dcterms:created>
  <dcterms:modified xsi:type="dcterms:W3CDTF">2022-11-18T03:55:57Z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