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8" r:id="rId2"/>
    <p:sldId id="262" r:id="rId3"/>
    <p:sldId id="263" r:id="rId4"/>
    <p:sldId id="298" r:id="rId5"/>
    <p:sldId id="268" r:id="rId6"/>
    <p:sldId id="270" r:id="rId7"/>
    <p:sldId id="271" r:id="rId8"/>
    <p:sldId id="291" r:id="rId9"/>
    <p:sldId id="293" r:id="rId10"/>
    <p:sldId id="289" r:id="rId11"/>
    <p:sldId id="279" r:id="rId12"/>
    <p:sldId id="284" r:id="rId13"/>
    <p:sldId id="312" r:id="rId14"/>
    <p:sldId id="302" r:id="rId15"/>
    <p:sldId id="303" r:id="rId16"/>
    <p:sldId id="307" r:id="rId17"/>
    <p:sldId id="290" r:id="rId18"/>
    <p:sldId id="313" r:id="rId19"/>
    <p:sldId id="314" r:id="rId20"/>
    <p:sldId id="315" r:id="rId21"/>
    <p:sldId id="316" r:id="rId22"/>
    <p:sldId id="317" r:id="rId23"/>
    <p:sldId id="299" r:id="rId24"/>
    <p:sldId id="301" r:id="rId25"/>
    <p:sldId id="304" r:id="rId26"/>
    <p:sldId id="318" r:id="rId27"/>
    <p:sldId id="294" r:id="rId28"/>
    <p:sldId id="295" r:id="rId29"/>
    <p:sldId id="311" r:id="rId30"/>
    <p:sldId id="275" r:id="rId31"/>
    <p:sldId id="280" r:id="rId32"/>
    <p:sldId id="281" r:id="rId33"/>
    <p:sldId id="282" r:id="rId34"/>
    <p:sldId id="283" r:id="rId35"/>
    <p:sldId id="319" r:id="rId36"/>
    <p:sldId id="322" r:id="rId37"/>
    <p:sldId id="320" r:id="rId38"/>
    <p:sldId id="309" r:id="rId39"/>
    <p:sldId id="321" r:id="rId40"/>
    <p:sldId id="323" r:id="rId41"/>
    <p:sldId id="287" r:id="rId42"/>
    <p:sldId id="305" r:id="rId43"/>
    <p:sldId id="306" r:id="rId44"/>
    <p:sldId id="31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p:scale>
          <a:sx n="100" d="100"/>
          <a:sy n="100" d="100"/>
        </p:scale>
        <p:origin x="-216"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75D8A-7127-4B67-ADAE-0F6B1159D0E5}" type="datetimeFigureOut">
              <a:rPr lang="en-IN" smtClean="0"/>
              <a:t>09-05-2018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2C4C1-AC28-43A1-98DA-B055C41409D3}" type="slidenum">
              <a:rPr lang="en-IN" smtClean="0"/>
              <a:t>‹#›</a:t>
            </a:fld>
            <a:endParaRPr lang="en-IN"/>
          </a:p>
        </p:txBody>
      </p:sp>
    </p:spTree>
    <p:extLst>
      <p:ext uri="{BB962C8B-B14F-4D97-AF65-F5344CB8AC3E}">
        <p14:creationId xmlns:p14="http://schemas.microsoft.com/office/powerpoint/2010/main" val="3039191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9pPr>
          </a:lstStyle>
          <a:p>
            <a:fld id="{E05F7E44-C0F2-4706-B1F7-A48CF783A59D}" type="slidenum">
              <a:rPr lang="en-IN" altLang="en-US">
                <a:solidFill>
                  <a:srgbClr val="000000"/>
                </a:solidFill>
                <a:latin typeface="Times New Roman" panose="02020603050405020304" pitchFamily="18" charset="0"/>
              </a:rPr>
              <a:pPr/>
              <a:t>1</a:t>
            </a:fld>
            <a:endParaRPr lang="en-IN" altLang="en-US">
              <a:solidFill>
                <a:srgbClr val="000000"/>
              </a:solidFill>
              <a:latin typeface="Times New Roman" panose="02020603050405020304" pitchFamily="18" charset="0"/>
            </a:endParaRPr>
          </a:p>
        </p:txBody>
      </p:sp>
      <p:sp>
        <p:nvSpPr>
          <p:cNvPr id="14339"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
        <p:nvSpPr>
          <p:cNvPr id="1434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9263" algn="l"/>
                <a:tab pos="898525" algn="l"/>
                <a:tab pos="1347788" algn="l"/>
                <a:tab pos="1797050" algn="l"/>
                <a:tab pos="2246313" algn="l"/>
                <a:tab pos="2695575"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fld id="{633947BC-1D89-4758-8DE9-3686DC633E0B}" type="slidenum">
              <a:rPr lang="en-IN" altLang="en-US" sz="1200">
                <a:solidFill>
                  <a:srgbClr val="000000"/>
                </a:solidFill>
                <a:latin typeface="Calibri" panose="020F0502020204030204" pitchFamily="34" charset="0"/>
                <a:ea typeface="Droid Sans" charset="0"/>
                <a:cs typeface="Calibri" panose="020F0502020204030204" pitchFamily="34" charset="0"/>
              </a:rPr>
              <a:pPr algn="r" eaLnBrk="1">
                <a:buClr>
                  <a:srgbClr val="000000"/>
                </a:buClr>
                <a:buSzPct val="100000"/>
                <a:buFont typeface="Times New Roman" panose="02020603050405020304" pitchFamily="18" charset="0"/>
                <a:buNone/>
              </a:pPr>
              <a:t>1</a:t>
            </a:fld>
            <a:endParaRPr lang="en-IN" altLang="en-US" sz="1200">
              <a:solidFill>
                <a:srgbClr val="000000"/>
              </a:solidFill>
              <a:latin typeface="Calibri" panose="020F0502020204030204" pitchFamily="34" charset="0"/>
              <a:ea typeface="Droid Sans" charset="0"/>
              <a:cs typeface="Calibri" panose="020F0502020204030204" pitchFamily="34" charset="0"/>
            </a:endParaRPr>
          </a:p>
        </p:txBody>
      </p:sp>
    </p:spTree>
    <p:extLst>
      <p:ext uri="{BB962C8B-B14F-4D97-AF65-F5344CB8AC3E}">
        <p14:creationId xmlns:p14="http://schemas.microsoft.com/office/powerpoint/2010/main" val="85331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9pPr>
          </a:lstStyle>
          <a:p>
            <a:fld id="{E92280E4-E837-4C7C-BBB4-B3D9406C183B}" type="slidenum">
              <a:rPr lang="en-IN" altLang="en-US">
                <a:solidFill>
                  <a:srgbClr val="000000"/>
                </a:solidFill>
                <a:latin typeface="Times New Roman" panose="02020603050405020304" pitchFamily="18" charset="0"/>
              </a:rPr>
              <a:pPr/>
              <a:t>2</a:t>
            </a:fld>
            <a:endParaRPr lang="en-IN" altLang="en-US">
              <a:solidFill>
                <a:srgbClr val="000000"/>
              </a:solidFill>
              <a:latin typeface="Times New Roman" panose="02020603050405020304" pitchFamily="18" charset="0"/>
            </a:endParaRPr>
          </a:p>
        </p:txBody>
      </p:sp>
      <p:sp>
        <p:nvSpPr>
          <p:cNvPr id="1536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
        <p:nvSpPr>
          <p:cNvPr id="1536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5429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9pPr>
          </a:lstStyle>
          <a:p>
            <a:fld id="{95964D74-7FAF-4C62-8FD9-D28042B480DA}" type="slidenum">
              <a:rPr lang="en-IN" altLang="en-US">
                <a:solidFill>
                  <a:srgbClr val="000000"/>
                </a:solidFill>
                <a:latin typeface="Times New Roman" panose="02020603050405020304" pitchFamily="18" charset="0"/>
              </a:rPr>
              <a:pPr/>
              <a:t>3</a:t>
            </a:fld>
            <a:endParaRPr lang="en-IN" altLang="en-US">
              <a:solidFill>
                <a:srgbClr val="000000"/>
              </a:solidFill>
              <a:latin typeface="Times New Roman" panose="02020603050405020304" pitchFamily="18" charset="0"/>
            </a:endParaRPr>
          </a:p>
        </p:txBody>
      </p:sp>
      <p:sp>
        <p:nvSpPr>
          <p:cNvPr id="16387"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
        <p:nvSpPr>
          <p:cNvPr id="16388"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026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9pPr>
          </a:lstStyle>
          <a:p>
            <a:fld id="{95964D74-7FAF-4C62-8FD9-D28042B480DA}" type="slidenum">
              <a:rPr lang="en-IN" altLang="en-US">
                <a:solidFill>
                  <a:srgbClr val="000000"/>
                </a:solidFill>
                <a:latin typeface="Times New Roman" panose="02020603050405020304" pitchFamily="18" charset="0"/>
              </a:rPr>
              <a:pPr/>
              <a:t>4</a:t>
            </a:fld>
            <a:endParaRPr lang="en-IN" altLang="en-US">
              <a:solidFill>
                <a:srgbClr val="000000"/>
              </a:solidFill>
              <a:latin typeface="Times New Roman" panose="02020603050405020304" pitchFamily="18" charset="0"/>
            </a:endParaRPr>
          </a:p>
        </p:txBody>
      </p:sp>
      <p:sp>
        <p:nvSpPr>
          <p:cNvPr id="16387"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
        <p:nvSpPr>
          <p:cNvPr id="16388"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0260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9pPr>
          </a:lstStyle>
          <a:p>
            <a:fld id="{B2BB48E3-E5B3-4DF8-ACEE-9AFC63CD3D6D}" type="slidenum">
              <a:rPr lang="en-IN" altLang="en-US">
                <a:solidFill>
                  <a:srgbClr val="000000"/>
                </a:solidFill>
                <a:latin typeface="Times New Roman" panose="02020603050405020304" pitchFamily="18" charset="0"/>
              </a:rPr>
              <a:pPr/>
              <a:t>41</a:t>
            </a:fld>
            <a:endParaRPr lang="en-IN" altLang="en-US">
              <a:solidFill>
                <a:srgbClr val="000000"/>
              </a:solidFill>
              <a:latin typeface="Times New Roman" panose="02020603050405020304" pitchFamily="18" charset="0"/>
            </a:endParaRPr>
          </a:p>
        </p:txBody>
      </p:sp>
      <p:sp>
        <p:nvSpPr>
          <p:cNvPr id="18435"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
        <p:nvSpPr>
          <p:cNvPr id="18436"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749733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cs typeface="Arial" panose="020B0604020202020204" pitchFamily="34" charset="0"/>
              </a:defRPr>
            </a:lvl9pPr>
          </a:lstStyle>
          <a:p>
            <a:fld id="{57A13B0A-A1B5-4064-9861-A4EA974D7DA1}" type="slidenum">
              <a:rPr lang="en-IN" altLang="en-US">
                <a:solidFill>
                  <a:srgbClr val="000000"/>
                </a:solidFill>
                <a:latin typeface="Times New Roman" panose="02020603050405020304" pitchFamily="18" charset="0"/>
              </a:rPr>
              <a:pPr/>
              <a:t>43</a:t>
            </a:fld>
            <a:endParaRPr lang="en-IN" altLang="en-US">
              <a:solidFill>
                <a:srgbClr val="000000"/>
              </a:solidFill>
              <a:latin typeface="Times New Roman" panose="02020603050405020304" pitchFamily="18" charset="0"/>
            </a:endParaRPr>
          </a:p>
        </p:txBody>
      </p:sp>
      <p:sp>
        <p:nvSpPr>
          <p:cNvPr id="20483"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4505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E3A809-9946-4812-B828-1E85483CE547}"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308105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E3A809-9946-4812-B828-1E85483CE547}"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16739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E3A809-9946-4812-B828-1E85483CE547}"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214863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E3A809-9946-4812-B828-1E85483CE547}"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165762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E3A809-9946-4812-B828-1E85483CE547}"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318587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E3A809-9946-4812-B828-1E85483CE547}"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138303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E3A809-9946-4812-B828-1E85483CE547}" type="datetimeFigureOut">
              <a:rPr lang="en-IN" smtClean="0"/>
              <a:t>09-05-2018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382077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E3A809-9946-4812-B828-1E85483CE547}" type="datetimeFigureOut">
              <a:rPr lang="en-IN" smtClean="0"/>
              <a:t>09-05-2018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262255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3A809-9946-4812-B828-1E85483CE547}" type="datetimeFigureOut">
              <a:rPr lang="en-IN" smtClean="0"/>
              <a:t>09-05-2018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290635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E3A809-9946-4812-B828-1E85483CE547}"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192056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E3A809-9946-4812-B828-1E85483CE547}"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9EFEE-6E22-47B5-B96C-B8B71AF29CD2}" type="slidenum">
              <a:rPr lang="en-IN" smtClean="0"/>
              <a:t>‹#›</a:t>
            </a:fld>
            <a:endParaRPr lang="en-IN"/>
          </a:p>
        </p:txBody>
      </p:sp>
    </p:spTree>
    <p:extLst>
      <p:ext uri="{BB962C8B-B14F-4D97-AF65-F5344CB8AC3E}">
        <p14:creationId xmlns:p14="http://schemas.microsoft.com/office/powerpoint/2010/main" val="9060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3A809-9946-4812-B828-1E85483CE547}" type="datetimeFigureOut">
              <a:rPr lang="en-IN" smtClean="0"/>
              <a:t>09-05-2018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9EFEE-6E22-47B5-B96C-B8B71AF29CD2}" type="slidenum">
              <a:rPr lang="en-IN" smtClean="0"/>
              <a:t>‹#›</a:t>
            </a:fld>
            <a:endParaRPr lang="en-IN"/>
          </a:p>
        </p:txBody>
      </p:sp>
    </p:spTree>
    <p:extLst>
      <p:ext uri="{BB962C8B-B14F-4D97-AF65-F5344CB8AC3E}">
        <p14:creationId xmlns:p14="http://schemas.microsoft.com/office/powerpoint/2010/main" val="250563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cs231n.github.io/convolutional-networks/#overview"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adventuresinmachinelearning.com/keras-tutorial-cnn-11-lines/" TargetMode="External"/><Relationship Id="rId4" Type="http://schemas.openxmlformats.org/officeDocument/2006/relationships/hyperlink" Target="https://en.wikipedia.org/wiki/Convolutional_neural_network"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2595563" y="1874838"/>
            <a:ext cx="7532687"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r>
              <a:rPr lang="en-IN" altLang="en-US" sz="2800" b="1" dirty="0">
                <a:solidFill>
                  <a:srgbClr val="262626"/>
                </a:solidFill>
                <a:latin typeface="Garamond" panose="02020404030301010803" pitchFamily="18" charset="0"/>
              </a:rPr>
              <a:t>Project Title: </a:t>
            </a:r>
            <a:r>
              <a:rPr lang="en-IN" altLang="en-US" sz="2800" b="1" dirty="0" smtClean="0">
                <a:solidFill>
                  <a:srgbClr val="262626"/>
                </a:solidFill>
                <a:latin typeface="Garamond" panose="02020404030301010803" pitchFamily="18" charset="0"/>
              </a:rPr>
              <a:t>An OCR </a:t>
            </a:r>
            <a:r>
              <a:rPr lang="en-IN" altLang="en-US" sz="2800" b="1" dirty="0">
                <a:solidFill>
                  <a:srgbClr val="262626"/>
                </a:solidFill>
                <a:latin typeface="Garamond" panose="02020404030301010803" pitchFamily="18" charset="0"/>
              </a:rPr>
              <a:t>System for P</a:t>
            </a:r>
            <a:r>
              <a:rPr lang="en-IN" altLang="en-US" sz="2800" b="1" dirty="0" smtClean="0">
                <a:solidFill>
                  <a:srgbClr val="262626"/>
                </a:solidFill>
                <a:latin typeface="Garamond" panose="02020404030301010803" pitchFamily="18" charset="0"/>
              </a:rPr>
              <a:t>rinted Kannada Text</a:t>
            </a:r>
            <a:r>
              <a:rPr lang="en-IN" altLang="en-US" sz="3200" b="1" dirty="0">
                <a:solidFill>
                  <a:srgbClr val="262626"/>
                </a:solidFill>
                <a:latin typeface="Garamond" panose="02020404030301010803" pitchFamily="18" charset="0"/>
              </a:rPr>
              <a:t/>
            </a:r>
            <a:br>
              <a:rPr lang="en-IN" altLang="en-US" sz="3200" b="1" dirty="0">
                <a:solidFill>
                  <a:srgbClr val="262626"/>
                </a:solidFill>
                <a:latin typeface="Garamond" panose="02020404030301010803" pitchFamily="18" charset="0"/>
              </a:rPr>
            </a:br>
            <a:r>
              <a:rPr lang="en-IN" altLang="en-US" sz="2400" b="1" dirty="0">
                <a:solidFill>
                  <a:srgbClr val="0070C0"/>
                </a:solidFill>
                <a:latin typeface="Garamond" panose="02020404030301010803" pitchFamily="18" charset="0"/>
              </a:rPr>
              <a:t>Project Guide: </a:t>
            </a:r>
            <a:r>
              <a:rPr lang="en-IN" altLang="en-US" sz="2400" b="1" dirty="0" err="1">
                <a:solidFill>
                  <a:srgbClr val="0070C0"/>
                </a:solidFill>
                <a:latin typeface="Garamond" panose="02020404030301010803" pitchFamily="18" charset="0"/>
              </a:rPr>
              <a:t>Dr.</a:t>
            </a:r>
            <a:r>
              <a:rPr lang="en-IN" altLang="en-US" sz="2400" b="1" dirty="0">
                <a:solidFill>
                  <a:srgbClr val="0070C0"/>
                </a:solidFill>
                <a:latin typeface="Garamond" panose="02020404030301010803" pitchFamily="18" charset="0"/>
              </a:rPr>
              <a:t> </a:t>
            </a:r>
            <a:r>
              <a:rPr lang="en-IN" altLang="en-US" sz="2400" b="1" dirty="0" err="1">
                <a:solidFill>
                  <a:srgbClr val="0070C0"/>
                </a:solidFill>
                <a:latin typeface="Garamond" panose="02020404030301010803" pitchFamily="18" charset="0"/>
              </a:rPr>
              <a:t>Mamatha</a:t>
            </a:r>
            <a:r>
              <a:rPr lang="en-IN" altLang="en-US" sz="2400" b="1" dirty="0">
                <a:solidFill>
                  <a:srgbClr val="0070C0"/>
                </a:solidFill>
                <a:latin typeface="Garamond" panose="02020404030301010803" pitchFamily="18" charset="0"/>
              </a:rPr>
              <a:t> H. R.</a:t>
            </a:r>
          </a:p>
        </p:txBody>
      </p:sp>
      <p:graphicFrame>
        <p:nvGraphicFramePr>
          <p:cNvPr id="2" name="Group 2"/>
          <p:cNvGraphicFramePr>
            <a:graphicFrameLocks noGrp="1"/>
          </p:cNvGraphicFramePr>
          <p:nvPr/>
        </p:nvGraphicFramePr>
        <p:xfrm>
          <a:off x="2403475" y="3944938"/>
          <a:ext cx="4473575" cy="2054226"/>
        </p:xfrm>
        <a:graphic>
          <a:graphicData uri="http://schemas.openxmlformats.org/drawingml/2006/table">
            <a:tbl>
              <a:tblPr/>
              <a:tblGrid>
                <a:gridCol w="2133749">
                  <a:extLst>
                    <a:ext uri="{9D8B030D-6E8A-4147-A177-3AD203B41FA5}">
                      <a16:colId xmlns="" xmlns:a16="http://schemas.microsoft.com/office/drawing/2014/main" val="20000"/>
                    </a:ext>
                  </a:extLst>
                </a:gridCol>
                <a:gridCol w="1656184">
                  <a:extLst>
                    <a:ext uri="{9D8B030D-6E8A-4147-A177-3AD203B41FA5}">
                      <a16:colId xmlns="" xmlns:a16="http://schemas.microsoft.com/office/drawing/2014/main" val="20001"/>
                    </a:ext>
                  </a:extLst>
                </a:gridCol>
                <a:gridCol w="683642">
                  <a:extLst>
                    <a:ext uri="{9D8B030D-6E8A-4147-A177-3AD203B41FA5}">
                      <a16:colId xmlns="" xmlns:a16="http://schemas.microsoft.com/office/drawing/2014/main" val="20002"/>
                    </a:ext>
                  </a:extLst>
                </a:gridCol>
              </a:tblGrid>
              <a:tr h="363054">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800" b="0" i="1" u="none" strike="noStrike" cap="none" normalizeH="0" baseline="0" dirty="0" smtClean="0">
                          <a:ln>
                            <a:noFill/>
                          </a:ln>
                          <a:solidFill>
                            <a:srgbClr val="000000"/>
                          </a:solidFill>
                          <a:effectLst/>
                          <a:latin typeface="Arial" charset="0"/>
                          <a:cs typeface="Arial" charset="0"/>
                        </a:rPr>
                        <a:t>Name</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ECEFE7"/>
                    </a:solidFill>
                  </a:tcPr>
                </a:tc>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800" b="0" i="1" u="none" strike="noStrike" cap="none" normalizeH="0" baseline="0" smtClean="0">
                          <a:ln>
                            <a:noFill/>
                          </a:ln>
                          <a:solidFill>
                            <a:srgbClr val="000000"/>
                          </a:solidFill>
                          <a:effectLst/>
                          <a:latin typeface="Arial" charset="0"/>
                          <a:cs typeface="Arial" charset="0"/>
                        </a:rPr>
                        <a:t>USN</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ECEFE7"/>
                    </a:solidFill>
                  </a:tcPr>
                </a:tc>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800" b="0" i="1" u="none" strike="noStrike" cap="none" normalizeH="0" baseline="0" smtClean="0">
                          <a:ln>
                            <a:noFill/>
                          </a:ln>
                          <a:solidFill>
                            <a:srgbClr val="000000"/>
                          </a:solidFill>
                          <a:effectLst/>
                          <a:latin typeface="Arial" charset="0"/>
                          <a:cs typeface="Arial" charset="0"/>
                        </a:rPr>
                        <a:t>Dept</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ECEFE7"/>
                    </a:solidFill>
                  </a:tcPr>
                </a:tc>
                <a:extLst>
                  <a:ext uri="{0D108BD9-81ED-4DB2-BD59-A6C34878D82A}">
                    <a16:rowId xmlns="" xmlns:a16="http://schemas.microsoft.com/office/drawing/2014/main" val="10000"/>
                  </a:ext>
                </a:extLst>
              </a:tr>
              <a:tr h="563724">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600" b="0" i="1" u="none" strike="noStrike" cap="none" normalizeH="0" baseline="0" dirty="0" err="1" smtClean="0">
                          <a:ln>
                            <a:noFill/>
                          </a:ln>
                          <a:solidFill>
                            <a:srgbClr val="000000"/>
                          </a:solidFill>
                          <a:effectLst/>
                          <a:latin typeface="Arial" charset="0"/>
                          <a:cs typeface="Arial" charset="0"/>
                        </a:rPr>
                        <a:t>Pradyumna</a:t>
                      </a:r>
                      <a:r>
                        <a:rPr kumimoji="0" lang="en-IN" sz="1600" b="0" i="1" u="none" strike="noStrike" cap="none" normalizeH="0" baseline="0" dirty="0" smtClean="0">
                          <a:ln>
                            <a:noFill/>
                          </a:ln>
                          <a:solidFill>
                            <a:srgbClr val="000000"/>
                          </a:solidFill>
                          <a:effectLst/>
                          <a:latin typeface="Arial" charset="0"/>
                          <a:cs typeface="Arial" charset="0"/>
                        </a:rPr>
                        <a:t> </a:t>
                      </a:r>
                      <a:r>
                        <a:rPr kumimoji="0" lang="en-IN" sz="1600" b="0" i="1" u="none" strike="noStrike" cap="none" normalizeH="0" baseline="0" dirty="0" err="1" smtClean="0">
                          <a:ln>
                            <a:noFill/>
                          </a:ln>
                          <a:solidFill>
                            <a:srgbClr val="000000"/>
                          </a:solidFill>
                          <a:effectLst/>
                          <a:latin typeface="Arial" charset="0"/>
                          <a:cs typeface="Arial" charset="0"/>
                        </a:rPr>
                        <a:t>Mukunda</a:t>
                      </a:r>
                      <a:endParaRPr kumimoji="0" lang="en-IN" sz="1600" b="0" i="1" u="none" strike="noStrike" cap="none" normalizeH="0" baseline="0" dirty="0" smtClean="0">
                        <a:ln>
                          <a:noFill/>
                        </a:ln>
                        <a:solidFill>
                          <a:srgbClr val="000000"/>
                        </a:solidFill>
                        <a:effectLst/>
                        <a:latin typeface="Arial" charset="0"/>
                        <a:cs typeface="Arial" charset="0"/>
                      </a:endParaRP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D8DDCB"/>
                    </a:solidFill>
                  </a:tcPr>
                </a:tc>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800" b="0" i="1" u="none" strike="noStrike" cap="none" normalizeH="0" baseline="0" dirty="0" smtClean="0">
                          <a:ln>
                            <a:noFill/>
                          </a:ln>
                          <a:solidFill>
                            <a:srgbClr val="000000"/>
                          </a:solidFill>
                          <a:effectLst/>
                          <a:latin typeface="Arial" charset="0"/>
                          <a:cs typeface="Arial" charset="0"/>
                        </a:rPr>
                        <a:t>1PI14EC045</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D8DDCB"/>
                    </a:solidFill>
                  </a:tcPr>
                </a:tc>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800" b="0" i="1" u="none" strike="noStrike" cap="none" normalizeH="0" baseline="0" dirty="0" smtClean="0">
                          <a:ln>
                            <a:noFill/>
                          </a:ln>
                          <a:solidFill>
                            <a:srgbClr val="000000"/>
                          </a:solidFill>
                          <a:effectLst/>
                          <a:latin typeface="Arial" charset="0"/>
                          <a:cs typeface="Arial" charset="0"/>
                        </a:rPr>
                        <a:t>ECE</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D8DDCB"/>
                    </a:solidFill>
                  </a:tcPr>
                </a:tc>
                <a:extLst>
                  <a:ext uri="{0D108BD9-81ED-4DB2-BD59-A6C34878D82A}">
                    <a16:rowId xmlns="" xmlns:a16="http://schemas.microsoft.com/office/drawing/2014/main" val="10001"/>
                  </a:ext>
                </a:extLst>
              </a:tr>
              <a:tr h="563724">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600" b="0" i="1" u="none" strike="noStrike" cap="none" normalizeH="0" baseline="0" dirty="0" err="1" smtClean="0">
                          <a:ln>
                            <a:noFill/>
                          </a:ln>
                          <a:solidFill>
                            <a:srgbClr val="000000"/>
                          </a:solidFill>
                          <a:effectLst/>
                          <a:latin typeface="Arial" charset="0"/>
                          <a:cs typeface="Arial" charset="0"/>
                        </a:rPr>
                        <a:t>Niraj</a:t>
                      </a:r>
                      <a:r>
                        <a:rPr kumimoji="0" lang="en-IN" sz="1600" b="0" i="1" u="none" strike="noStrike" cap="none" normalizeH="0" baseline="0" dirty="0" smtClean="0">
                          <a:ln>
                            <a:noFill/>
                          </a:ln>
                          <a:solidFill>
                            <a:srgbClr val="000000"/>
                          </a:solidFill>
                          <a:effectLst/>
                          <a:latin typeface="Arial" charset="0"/>
                          <a:cs typeface="Arial" charset="0"/>
                        </a:rPr>
                        <a:t> S Prasad</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ECEFE7"/>
                    </a:solidFill>
                  </a:tcPr>
                </a:tc>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800" b="0" i="1" u="none" strike="noStrike" cap="none" normalizeH="0" baseline="0" dirty="0" smtClean="0">
                          <a:ln>
                            <a:noFill/>
                          </a:ln>
                          <a:solidFill>
                            <a:srgbClr val="000000"/>
                          </a:solidFill>
                          <a:effectLst/>
                          <a:latin typeface="Arial" charset="0"/>
                          <a:cs typeface="Arial" charset="0"/>
                        </a:rPr>
                        <a:t>1PI14EC043</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ECEFE7"/>
                    </a:solidFill>
                  </a:tcPr>
                </a:tc>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800" b="0" i="1" u="none" strike="noStrike" cap="none" normalizeH="0" baseline="0" dirty="0" smtClean="0">
                          <a:ln>
                            <a:noFill/>
                          </a:ln>
                          <a:solidFill>
                            <a:srgbClr val="000000"/>
                          </a:solidFill>
                          <a:effectLst/>
                          <a:latin typeface="Arial" charset="0"/>
                          <a:cs typeface="Arial" charset="0"/>
                        </a:rPr>
                        <a:t>ECE</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ECEFE7"/>
                    </a:solidFill>
                  </a:tcPr>
                </a:tc>
                <a:extLst>
                  <a:ext uri="{0D108BD9-81ED-4DB2-BD59-A6C34878D82A}">
                    <a16:rowId xmlns="" xmlns:a16="http://schemas.microsoft.com/office/drawing/2014/main" val="10002"/>
                  </a:ext>
                </a:extLst>
              </a:tr>
              <a:tr h="563724">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600" b="0" i="1" u="none" strike="noStrike" cap="none" normalizeH="0" baseline="0" dirty="0" err="1" smtClean="0">
                          <a:ln>
                            <a:noFill/>
                          </a:ln>
                          <a:solidFill>
                            <a:srgbClr val="000000"/>
                          </a:solidFill>
                          <a:effectLst/>
                          <a:latin typeface="Arial" charset="0"/>
                          <a:cs typeface="Arial" charset="0"/>
                        </a:rPr>
                        <a:t>Santhosh</a:t>
                      </a:r>
                      <a:r>
                        <a:rPr kumimoji="0" lang="en-IN" sz="1600" b="0" i="1" u="none" strike="noStrike" cap="none" normalizeH="0" baseline="0" dirty="0" smtClean="0">
                          <a:ln>
                            <a:noFill/>
                          </a:ln>
                          <a:solidFill>
                            <a:srgbClr val="000000"/>
                          </a:solidFill>
                          <a:effectLst/>
                          <a:latin typeface="Arial" charset="0"/>
                          <a:cs typeface="Arial" charset="0"/>
                        </a:rPr>
                        <a:t> D M</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ECEFE7"/>
                    </a:solidFill>
                  </a:tcPr>
                </a:tc>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800" b="0" i="1" u="none" strike="noStrike" cap="none" normalizeH="0" baseline="0" dirty="0" smtClean="0">
                          <a:ln>
                            <a:noFill/>
                          </a:ln>
                          <a:solidFill>
                            <a:srgbClr val="000000"/>
                          </a:solidFill>
                          <a:effectLst/>
                          <a:latin typeface="Arial" charset="0"/>
                          <a:cs typeface="Arial" charset="0"/>
                        </a:rPr>
                        <a:t>1PI14EC060</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ECEFE7"/>
                    </a:solidFill>
                  </a:tcPr>
                </a:tc>
                <a:tc>
                  <a:txBody>
                    <a:bodyPr/>
                    <a:lstStyle/>
                    <a:p>
                      <a:pPr marL="0" marR="0" lvl="0" indent="0" algn="l" defTabSz="449263" rtl="0" eaLnBrk="1" fontAlgn="base" latinLnBrk="0" hangingPunct="0">
                        <a:lnSpc>
                          <a:spcPct val="94000"/>
                        </a:lnSpc>
                        <a:spcBef>
                          <a:spcPct val="0"/>
                        </a:spcBef>
                        <a:spcAft>
                          <a:spcPct val="0"/>
                        </a:spcAft>
                        <a:buClr>
                          <a:srgbClr val="000000"/>
                        </a:buClr>
                        <a:buSzPct val="100000"/>
                        <a:buFont typeface="Times New Roman" pitchFamily="16" charset="0"/>
                        <a:buNone/>
                        <a:tabLst>
                          <a:tab pos="0" algn="l"/>
                          <a:tab pos="449263" algn="l"/>
                          <a:tab pos="898525" algn="l"/>
                          <a:tab pos="1347788" algn="l"/>
                          <a:tab pos="1797050" algn="l"/>
                          <a:tab pos="2246313" algn="l"/>
                          <a:tab pos="2695575" algn="l"/>
                          <a:tab pos="3144838" algn="l"/>
                          <a:tab pos="3594100" algn="l"/>
                          <a:tab pos="4043363" algn="l"/>
                        </a:tabLst>
                      </a:pPr>
                      <a:r>
                        <a:rPr kumimoji="0" lang="en-IN" sz="1800" b="0" i="1" u="none" strike="noStrike" cap="none" normalizeH="0" baseline="0" dirty="0" smtClean="0">
                          <a:ln>
                            <a:noFill/>
                          </a:ln>
                          <a:solidFill>
                            <a:srgbClr val="000000"/>
                          </a:solidFill>
                          <a:effectLst/>
                          <a:latin typeface="Arial" charset="0"/>
                          <a:cs typeface="Arial" charset="0"/>
                        </a:rPr>
                        <a:t>ECE</a:t>
                      </a:r>
                    </a:p>
                  </a:txBody>
                  <a:tcPr marT="59349" marB="45737" horzOverflow="overflow">
                    <a:lnL w="12240" cap="flat" cmpd="sng" algn="ctr">
                      <a:solidFill>
                        <a:srgbClr val="83992A"/>
                      </a:solidFill>
                      <a:prstDash val="solid"/>
                      <a:round/>
                      <a:headEnd type="none" w="med" len="med"/>
                      <a:tailEnd type="none" w="med" len="med"/>
                    </a:lnL>
                    <a:lnR w="12240" cap="flat" cmpd="sng" algn="ctr">
                      <a:solidFill>
                        <a:srgbClr val="83992A"/>
                      </a:solidFill>
                      <a:prstDash val="solid"/>
                      <a:round/>
                      <a:headEnd type="none" w="med" len="med"/>
                      <a:tailEnd type="none" w="med" len="med"/>
                    </a:lnR>
                    <a:lnT w="12240" cap="flat" cmpd="sng" algn="ctr">
                      <a:solidFill>
                        <a:srgbClr val="83992A"/>
                      </a:solidFill>
                      <a:prstDash val="solid"/>
                      <a:round/>
                      <a:headEnd type="none" w="med" len="med"/>
                      <a:tailEnd type="none" w="med" len="med"/>
                    </a:lnT>
                    <a:lnB w="12240" cap="flat" cmpd="sng" algn="ctr">
                      <a:solidFill>
                        <a:srgbClr val="83992A"/>
                      </a:solidFill>
                      <a:prstDash val="solid"/>
                      <a:round/>
                      <a:headEnd type="none" w="med" len="med"/>
                      <a:tailEnd type="none" w="med" len="med"/>
                    </a:lnB>
                    <a:lnTlToBr>
                      <a:noFill/>
                    </a:lnTlToBr>
                    <a:lnBlToTr>
                      <a:noFill/>
                    </a:lnBlToTr>
                    <a:solidFill>
                      <a:srgbClr val="ECEFE7"/>
                    </a:solidFill>
                  </a:tcPr>
                </a:tc>
                <a:extLst>
                  <a:ext uri="{0D108BD9-81ED-4DB2-BD59-A6C34878D82A}">
                    <a16:rowId xmlns="" xmlns:a16="http://schemas.microsoft.com/office/drawing/2014/main" val="10003"/>
                  </a:ext>
                </a:extLst>
              </a:tr>
            </a:tbl>
          </a:graphicData>
        </a:graphic>
      </p:graphicFrame>
      <p:sp>
        <p:nvSpPr>
          <p:cNvPr id="3097" name="Text Box 36"/>
          <p:cNvSpPr txBox="1">
            <a:spLocks noChangeArrowheads="1"/>
          </p:cNvSpPr>
          <p:nvPr/>
        </p:nvSpPr>
        <p:spPr bwMode="auto">
          <a:xfrm>
            <a:off x="0" y="6578600"/>
            <a:ext cx="371475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r>
              <a:rPr lang="en-IN" altLang="en-US" sz="1400">
                <a:solidFill>
                  <a:srgbClr val="000000"/>
                </a:solidFill>
                <a:latin typeface="Garamond" panose="02020404030301010803" pitchFamily="18" charset="0"/>
              </a:rPr>
              <a:t>Department of Computer Science &amp; Engineering</a:t>
            </a:r>
          </a:p>
        </p:txBody>
      </p:sp>
      <p:sp>
        <p:nvSpPr>
          <p:cNvPr id="3098" name="Text Box 37"/>
          <p:cNvSpPr txBox="1">
            <a:spLocks noChangeArrowheads="1"/>
          </p:cNvSpPr>
          <p:nvPr/>
        </p:nvSpPr>
        <p:spPr bwMode="auto">
          <a:xfrm>
            <a:off x="11628438" y="6577013"/>
            <a:ext cx="55086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Lst>
              <a:defRPr>
                <a:solidFill>
                  <a:schemeClr val="tx1"/>
                </a:solidFill>
                <a:latin typeface="Arial" panose="020B0604020202020204" pitchFamily="34" charset="0"/>
                <a:cs typeface="Arial" panose="020B0604020202020204" pitchFamily="34" charset="0"/>
              </a:defRPr>
            </a:lvl1pPr>
            <a:lvl2pPr>
              <a:tabLst>
                <a:tab pos="0" algn="l"/>
                <a:tab pos="449263" algn="l"/>
              </a:tabLst>
              <a:defRPr>
                <a:solidFill>
                  <a:schemeClr val="tx1"/>
                </a:solidFill>
                <a:latin typeface="Arial" panose="020B0604020202020204" pitchFamily="34" charset="0"/>
                <a:cs typeface="Arial" panose="020B0604020202020204" pitchFamily="34" charset="0"/>
              </a:defRPr>
            </a:lvl2pPr>
            <a:lvl3pPr>
              <a:tabLst>
                <a:tab pos="0" algn="l"/>
                <a:tab pos="449263" algn="l"/>
              </a:tabLst>
              <a:defRPr>
                <a:solidFill>
                  <a:schemeClr val="tx1"/>
                </a:solidFill>
                <a:latin typeface="Arial" panose="020B0604020202020204" pitchFamily="34" charset="0"/>
                <a:cs typeface="Arial" panose="020B0604020202020204" pitchFamily="34" charset="0"/>
              </a:defRPr>
            </a:lvl3pPr>
            <a:lvl4pPr>
              <a:tabLst>
                <a:tab pos="0" algn="l"/>
                <a:tab pos="449263" algn="l"/>
              </a:tabLst>
              <a:defRPr>
                <a:solidFill>
                  <a:schemeClr val="tx1"/>
                </a:solidFill>
                <a:latin typeface="Arial" panose="020B0604020202020204" pitchFamily="34" charset="0"/>
                <a:cs typeface="Arial" panose="020B0604020202020204" pitchFamily="34" charset="0"/>
              </a:defRPr>
            </a:lvl4pPr>
            <a:lvl5pPr>
              <a:tabLst>
                <a:tab pos="0" algn="l"/>
                <a:tab pos="4492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fld id="{B9351A7C-1219-4C11-9170-8CCD01894C44}" type="slidenum">
              <a:rPr lang="en-IN" altLang="en-US" sz="1400">
                <a:solidFill>
                  <a:srgbClr val="000000"/>
                </a:solidFill>
                <a:latin typeface="Garamond" panose="02020404030301010803" pitchFamily="18" charset="0"/>
              </a:rPr>
              <a:pPr algn="r" eaLnBrk="1">
                <a:buClr>
                  <a:srgbClr val="000000"/>
                </a:buClr>
                <a:buSzPct val="100000"/>
                <a:buFont typeface="Times New Roman" panose="02020603050405020304" pitchFamily="18" charset="0"/>
                <a:buNone/>
              </a:pPr>
              <a:t>1</a:t>
            </a:fld>
            <a:endParaRPr lang="en-IN" altLang="en-US" sz="1400">
              <a:solidFill>
                <a:srgbClr val="000000"/>
              </a:solidFill>
              <a:latin typeface="Garamond" panose="02020404030301010803" pitchFamily="18" charset="0"/>
            </a:endParaRPr>
          </a:p>
        </p:txBody>
      </p:sp>
      <p:sp>
        <p:nvSpPr>
          <p:cNvPr id="3099" name="AutoShape 38"/>
          <p:cNvSpPr>
            <a:spLocks noChangeArrowheads="1"/>
          </p:cNvSpPr>
          <p:nvPr/>
        </p:nvSpPr>
        <p:spPr bwMode="auto">
          <a:xfrm>
            <a:off x="0" y="0"/>
            <a:ext cx="3503613" cy="706432"/>
          </a:xfrm>
          <a:custGeom>
            <a:avLst/>
            <a:gdLst>
              <a:gd name="T0" fmla="*/ 3116747 w 3714750"/>
              <a:gd name="T1" fmla="*/ 1128126 h 395288"/>
              <a:gd name="T2" fmla="*/ 1558373 w 3714750"/>
              <a:gd name="T3" fmla="*/ 2256252 h 395288"/>
              <a:gd name="T4" fmla="*/ 0 w 3714750"/>
              <a:gd name="T5" fmla="*/ 1128126 h 395288"/>
              <a:gd name="T6" fmla="*/ 1558373 w 3714750"/>
              <a:gd name="T7" fmla="*/ 0 h 395288"/>
              <a:gd name="T8" fmla="*/ 0 60000 65536"/>
              <a:gd name="T9" fmla="*/ 5898240 60000 65536"/>
              <a:gd name="T10" fmla="*/ 11796480 60000 65536"/>
              <a:gd name="T11" fmla="*/ 17694720 60000 65536"/>
              <a:gd name="T12" fmla="*/ 0 w 3714750"/>
              <a:gd name="T13" fmla="*/ 0 h 395288"/>
              <a:gd name="T14" fmla="*/ 3714750 w 3714750"/>
              <a:gd name="T15" fmla="*/ 395288 h 395288"/>
            </a:gdLst>
            <a:ahLst/>
            <a:cxnLst>
              <a:cxn ang="T8">
                <a:pos x="T0" y="T1"/>
              </a:cxn>
              <a:cxn ang="T9">
                <a:pos x="T2" y="T3"/>
              </a:cxn>
              <a:cxn ang="T10">
                <a:pos x="T4" y="T5"/>
              </a:cxn>
              <a:cxn ang="T11">
                <a:pos x="T6" y="T7"/>
              </a:cxn>
            </a:cxnLst>
            <a:rect l="T12" t="T13" r="T14" b="T15"/>
            <a:pathLst>
              <a:path w="3714750" h="395288">
                <a:moveTo>
                  <a:pt x="0" y="0"/>
                </a:moveTo>
                <a:lnTo>
                  <a:pt x="10318" y="0"/>
                </a:lnTo>
                <a:lnTo>
                  <a:pt x="10318" y="1099"/>
                </a:lnTo>
                <a:lnTo>
                  <a:pt x="0" y="10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pPr>
            <a:r>
              <a:rPr lang="en-IN" altLang="en-US" sz="2000" b="1" dirty="0">
                <a:solidFill>
                  <a:srgbClr val="262626"/>
                </a:solidFill>
                <a:latin typeface="Garamond" panose="02020404030301010803" pitchFamily="18" charset="0"/>
              </a:rPr>
              <a:t>An OCR System for Printed Kannada Text</a:t>
            </a:r>
            <a:endParaRPr lang="en-IN" altLang="en-US" sz="2000" dirty="0">
              <a:solidFill>
                <a:srgbClr val="000000"/>
              </a:solidFill>
              <a:latin typeface="Garamond" panose="02020404030301010803" pitchFamily="18" charset="0"/>
            </a:endParaRPr>
          </a:p>
        </p:txBody>
      </p:sp>
      <p:sp>
        <p:nvSpPr>
          <p:cNvPr id="3100" name="AutoShape 39"/>
          <p:cNvSpPr>
            <a:spLocks noChangeArrowheads="1"/>
          </p:cNvSpPr>
          <p:nvPr/>
        </p:nvSpPr>
        <p:spPr bwMode="auto">
          <a:xfrm>
            <a:off x="2403475" y="3489325"/>
            <a:ext cx="4451350" cy="336550"/>
          </a:xfrm>
          <a:custGeom>
            <a:avLst/>
            <a:gdLst>
              <a:gd name="T0" fmla="*/ 4451350 w 4451350"/>
              <a:gd name="T1" fmla="*/ 170156 h 333375"/>
              <a:gd name="T2" fmla="*/ 2225675 w 4451350"/>
              <a:gd name="T3" fmla="*/ 340310 h 333375"/>
              <a:gd name="T4" fmla="*/ 0 w 4451350"/>
              <a:gd name="T5" fmla="*/ 170156 h 333375"/>
              <a:gd name="T6" fmla="*/ 2225675 w 4451350"/>
              <a:gd name="T7" fmla="*/ 0 h 333375"/>
              <a:gd name="T8" fmla="*/ 0 60000 65536"/>
              <a:gd name="T9" fmla="*/ 5898240 60000 65536"/>
              <a:gd name="T10" fmla="*/ 11796480 60000 65536"/>
              <a:gd name="T11" fmla="*/ 17694720 60000 65536"/>
              <a:gd name="T12" fmla="*/ 0 w 4451350"/>
              <a:gd name="T13" fmla="*/ 0 h 333375"/>
              <a:gd name="T14" fmla="*/ 4451350 w 4451350"/>
              <a:gd name="T15" fmla="*/ 333375 h 333375"/>
            </a:gdLst>
            <a:ahLst/>
            <a:cxnLst>
              <a:cxn ang="T8">
                <a:pos x="T0" y="T1"/>
              </a:cxn>
              <a:cxn ang="T9">
                <a:pos x="T2" y="T3"/>
              </a:cxn>
              <a:cxn ang="T10">
                <a:pos x="T4" y="T5"/>
              </a:cxn>
              <a:cxn ang="T11">
                <a:pos x="T6" y="T7"/>
              </a:cxn>
            </a:cxnLst>
            <a:rect l="T12" t="T13" r="T14" b="T15"/>
            <a:pathLst>
              <a:path w="4451350" h="333375">
                <a:moveTo>
                  <a:pt x="0" y="0"/>
                </a:moveTo>
                <a:lnTo>
                  <a:pt x="12366" y="0"/>
                </a:lnTo>
                <a:lnTo>
                  <a:pt x="12366" y="928"/>
                </a:lnTo>
                <a:lnTo>
                  <a:pt x="0" y="928"/>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 pos="4043363"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 pos="3594100" algn="l"/>
                <a:tab pos="4043363"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 pos="3594100" algn="l"/>
                <a:tab pos="4043363"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 pos="3594100" algn="l"/>
                <a:tab pos="4043363"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 pos="3594100" algn="l"/>
                <a:tab pos="40433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r>
              <a:rPr lang="en-IN" altLang="en-US" sz="1600" b="1" dirty="0">
                <a:solidFill>
                  <a:srgbClr val="000000"/>
                </a:solidFill>
                <a:latin typeface="Garamond" panose="02020404030301010803" pitchFamily="18" charset="0"/>
              </a:rPr>
              <a:t>Project ID : </a:t>
            </a:r>
            <a:r>
              <a:rPr lang="en-IN" altLang="en-US" sz="1600" b="1" dirty="0" smtClean="0">
                <a:solidFill>
                  <a:srgbClr val="000000"/>
                </a:solidFill>
                <a:latin typeface="Garamond" panose="02020404030301010803" pitchFamily="18" charset="0"/>
              </a:rPr>
              <a:t>PW495IS002 </a:t>
            </a:r>
            <a:endParaRPr lang="en-IN" altLang="en-US" sz="1600" b="1"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11660334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5992" y="552091"/>
            <a:ext cx="7220310" cy="830997"/>
          </a:xfrm>
          <a:prstGeom prst="rect">
            <a:avLst/>
          </a:prstGeom>
          <a:noFill/>
        </p:spPr>
        <p:txBody>
          <a:bodyPr wrap="square" rtlCol="0">
            <a:spAutoFit/>
          </a:bodyPr>
          <a:lstStyle/>
          <a:p>
            <a:r>
              <a:rPr lang="en-IN" sz="4800" dirty="0" smtClean="0"/>
              <a:t>Software Used</a:t>
            </a:r>
            <a:endParaRPr lang="en-IN" sz="4800" dirty="0"/>
          </a:p>
        </p:txBody>
      </p:sp>
      <p:sp>
        <p:nvSpPr>
          <p:cNvPr id="3" name="TextBox 2"/>
          <p:cNvSpPr txBox="1"/>
          <p:nvPr/>
        </p:nvSpPr>
        <p:spPr>
          <a:xfrm>
            <a:off x="1306532" y="1821899"/>
            <a:ext cx="7444597" cy="3970318"/>
          </a:xfrm>
          <a:prstGeom prst="rect">
            <a:avLst/>
          </a:prstGeom>
          <a:noFill/>
        </p:spPr>
        <p:txBody>
          <a:bodyPr wrap="square" rtlCol="0">
            <a:spAutoFit/>
          </a:bodyPr>
          <a:lstStyle/>
          <a:p>
            <a:pPr marL="285750" indent="-285750">
              <a:buFont typeface="Arial" pitchFamily="34" charset="0"/>
              <a:buChar char="•"/>
            </a:pPr>
            <a:r>
              <a:rPr lang="en-IN" sz="3600" dirty="0" smtClean="0"/>
              <a:t>Python: Coding language</a:t>
            </a:r>
          </a:p>
          <a:p>
            <a:pPr marL="285750" indent="-285750">
              <a:buFont typeface="Arial" pitchFamily="34" charset="0"/>
              <a:buChar char="•"/>
            </a:pPr>
            <a:r>
              <a:rPr lang="en-IN" sz="3600" dirty="0"/>
              <a:t>Open CV: Used for the image processing</a:t>
            </a:r>
          </a:p>
          <a:p>
            <a:pPr marL="285750" indent="-285750">
              <a:buFont typeface="Arial" pitchFamily="34" charset="0"/>
              <a:buChar char="•"/>
            </a:pPr>
            <a:r>
              <a:rPr lang="en-IN" sz="3600" dirty="0" smtClean="0"/>
              <a:t>GNU Octave</a:t>
            </a:r>
            <a:r>
              <a:rPr lang="en-IN" sz="3600" dirty="0"/>
              <a:t>: Used for segmentation</a:t>
            </a:r>
          </a:p>
          <a:p>
            <a:pPr marL="285750" indent="-285750">
              <a:buFont typeface="Arial" pitchFamily="34" charset="0"/>
              <a:buChar char="•"/>
            </a:pPr>
            <a:r>
              <a:rPr lang="en-IN" sz="3600" dirty="0" err="1" smtClean="0"/>
              <a:t>Keras</a:t>
            </a:r>
            <a:r>
              <a:rPr lang="en-IN" sz="3600" dirty="0" smtClean="0"/>
              <a:t>: Used for neural networks</a:t>
            </a:r>
            <a:endParaRPr lang="en-IN" sz="3600" dirty="0"/>
          </a:p>
          <a:p>
            <a:pPr marL="742950" lvl="1" indent="-285750">
              <a:buFont typeface="Arial" pitchFamily="34" charset="0"/>
              <a:buChar char="•"/>
            </a:pPr>
            <a:r>
              <a:rPr lang="en-IN" sz="3600" dirty="0" smtClean="0"/>
              <a:t>Using </a:t>
            </a:r>
            <a:r>
              <a:rPr lang="en-IN" sz="3600" dirty="0" err="1" smtClean="0"/>
              <a:t>TensorFlow</a:t>
            </a:r>
            <a:r>
              <a:rPr lang="en-IN" sz="3600" dirty="0" smtClean="0"/>
              <a:t> backend</a:t>
            </a:r>
            <a:endParaRPr lang="en-IN" sz="3600" dirty="0"/>
          </a:p>
          <a:p>
            <a:pPr marL="285750" indent="-285750">
              <a:buFont typeface="Arial" pitchFamily="34" charset="0"/>
              <a:buChar char="•"/>
            </a:pPr>
            <a:endParaRPr lang="en-IN" sz="3600" dirty="0" smtClean="0"/>
          </a:p>
        </p:txBody>
      </p:sp>
    </p:spTree>
    <p:extLst>
      <p:ext uri="{BB962C8B-B14F-4D97-AF65-F5344CB8AC3E}">
        <p14:creationId xmlns:p14="http://schemas.microsoft.com/office/powerpoint/2010/main" val="1065055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829" y="356931"/>
            <a:ext cx="6244045" cy="578093"/>
          </a:xfrm>
          <a:prstGeom prst="rect">
            <a:avLst/>
          </a:prstGeom>
          <a:noFill/>
        </p:spPr>
        <p:txBody>
          <a:bodyPr wrap="square" rtlCol="0">
            <a:spAutoFit/>
          </a:bodyPr>
          <a:lstStyle/>
          <a:p>
            <a:r>
              <a:rPr lang="en-IN" sz="4400" dirty="0" smtClean="0"/>
              <a:t>System Architecture</a:t>
            </a:r>
            <a:endParaRPr lang="en-IN" sz="4400" dirty="0"/>
          </a:p>
        </p:txBody>
      </p:sp>
      <p:sp>
        <p:nvSpPr>
          <p:cNvPr id="3" name="Rectangle 15"/>
          <p:cNvSpPr>
            <a:spLocks noChangeArrowheads="1"/>
          </p:cNvSpPr>
          <p:nvPr/>
        </p:nvSpPr>
        <p:spPr bwMode="auto">
          <a:xfrm>
            <a:off x="735874" y="13850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3"/>
          <p:cNvGrpSpPr/>
          <p:nvPr/>
        </p:nvGrpSpPr>
        <p:grpSpPr>
          <a:xfrm>
            <a:off x="587829" y="1385047"/>
            <a:ext cx="10999693" cy="4968235"/>
            <a:chOff x="0" y="0"/>
            <a:chExt cx="6416040" cy="2092960"/>
          </a:xfrm>
        </p:grpSpPr>
        <p:sp>
          <p:nvSpPr>
            <p:cNvPr id="5" name="Rectangle 4"/>
            <p:cNvSpPr/>
            <p:nvPr/>
          </p:nvSpPr>
          <p:spPr>
            <a:xfrm>
              <a:off x="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a:effectLst/>
                  <a:ea typeface="Calibri" panose="020F0502020204030204" pitchFamily="34" charset="0"/>
                  <a:cs typeface="Mangal"/>
                </a:rPr>
                <a:t>Input Image (Kannada Word)</a:t>
              </a:r>
            </a:p>
          </p:txBody>
        </p:sp>
        <p:sp>
          <p:nvSpPr>
            <p:cNvPr id="6" name="Rectangle 5"/>
            <p:cNvSpPr/>
            <p:nvPr/>
          </p:nvSpPr>
          <p:spPr>
            <a:xfrm>
              <a:off x="1097280" y="1122680"/>
              <a:ext cx="1102360" cy="97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IN" dirty="0">
                  <a:effectLst/>
                  <a:ea typeface="Calibri" panose="020F0502020204030204" pitchFamily="34" charset="0"/>
                  <a:cs typeface="Mangal"/>
                </a:rPr>
                <a:t>Pre-processing:</a:t>
              </a:r>
            </a:p>
            <a:p>
              <a:pPr algn="ctr">
                <a:lnSpc>
                  <a:spcPct val="115000"/>
                </a:lnSpc>
                <a:spcAft>
                  <a:spcPts val="0"/>
                </a:spcAft>
              </a:pPr>
              <a:r>
                <a:rPr lang="en-IN" dirty="0">
                  <a:effectLst/>
                  <a:ea typeface="Calibri" panose="020F0502020204030204" pitchFamily="34" charset="0"/>
                  <a:cs typeface="Mangal"/>
                </a:rPr>
                <a:t>Extract images of individual characters from the image of the word</a:t>
              </a:r>
            </a:p>
          </p:txBody>
        </p:sp>
        <p:sp>
          <p:nvSpPr>
            <p:cNvPr id="7" name="Rectangle 6"/>
            <p:cNvSpPr/>
            <p:nvPr/>
          </p:nvSpPr>
          <p:spPr>
            <a:xfrm>
              <a:off x="245872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a:effectLst/>
                  <a:ea typeface="Calibri" panose="020F0502020204030204" pitchFamily="34" charset="0"/>
                  <a:cs typeface="Mangal"/>
                </a:rPr>
                <a:t>CNNs (Trained with dataset)</a:t>
              </a:r>
            </a:p>
          </p:txBody>
        </p:sp>
        <p:sp>
          <p:nvSpPr>
            <p:cNvPr id="8" name="Rectangle 7"/>
            <p:cNvSpPr/>
            <p:nvPr/>
          </p:nvSpPr>
          <p:spPr>
            <a:xfrm>
              <a:off x="355600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a:effectLst/>
                  <a:ea typeface="Calibri" panose="020F0502020204030204" pitchFamily="34" charset="0"/>
                  <a:cs typeface="Mangal"/>
                </a:rPr>
                <a:t>Get application-defined UID of Kannada character</a:t>
              </a:r>
            </a:p>
          </p:txBody>
        </p:sp>
        <p:sp>
          <p:nvSpPr>
            <p:cNvPr id="9" name="Rectangle 8"/>
            <p:cNvSpPr/>
            <p:nvPr/>
          </p:nvSpPr>
          <p:spPr>
            <a:xfrm>
              <a:off x="560832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a:effectLst/>
                  <a:ea typeface="Calibri" panose="020F0502020204030204" pitchFamily="34" charset="0"/>
                  <a:cs typeface="Mangal"/>
                </a:rPr>
                <a:t>Output Unicode characters to text file</a:t>
              </a:r>
            </a:p>
          </p:txBody>
        </p:sp>
        <p:sp>
          <p:nvSpPr>
            <p:cNvPr id="10" name="Flowchart: Process 9"/>
            <p:cNvSpPr/>
            <p:nvPr/>
          </p:nvSpPr>
          <p:spPr>
            <a:xfrm>
              <a:off x="2367280" y="0"/>
              <a:ext cx="1010920" cy="736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a:effectLst/>
                  <a:ea typeface="Calibri" panose="020F0502020204030204" pitchFamily="34" charset="0"/>
                  <a:cs typeface="Mangal"/>
                </a:rPr>
                <a:t>Dataset: Sample Images of all possible Kannada characters</a:t>
              </a:r>
            </a:p>
          </p:txBody>
        </p:sp>
        <p:sp>
          <p:nvSpPr>
            <p:cNvPr id="11" name="Rectangle 10"/>
            <p:cNvSpPr/>
            <p:nvPr/>
          </p:nvSpPr>
          <p:spPr>
            <a:xfrm>
              <a:off x="458724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a:effectLst/>
                  <a:ea typeface="Calibri" panose="020F0502020204030204" pitchFamily="34" charset="0"/>
                  <a:cs typeface="Mangal"/>
                </a:rPr>
                <a:t>Lookup Table:</a:t>
              </a:r>
            </a:p>
            <a:p>
              <a:pPr algn="ctr">
                <a:spcAft>
                  <a:spcPts val="0"/>
                </a:spcAft>
              </a:pPr>
              <a:r>
                <a:rPr lang="en-IN">
                  <a:effectLst/>
                  <a:ea typeface="Calibri" panose="020F0502020204030204" pitchFamily="34" charset="0"/>
                  <a:cs typeface="Mangal"/>
                </a:rPr>
                <a:t>From UID get Unicode encoding of Kannada character</a:t>
              </a:r>
            </a:p>
          </p:txBody>
        </p:sp>
        <p:cxnSp>
          <p:nvCxnSpPr>
            <p:cNvPr id="12" name="Straight Arrow Connector 11"/>
            <p:cNvCxnSpPr/>
            <p:nvPr/>
          </p:nvCxnSpPr>
          <p:spPr>
            <a:xfrm>
              <a:off x="807720" y="155448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9160" y="156464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66440" y="156464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97680" y="155448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18760" y="155448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875280" y="736600"/>
              <a:ext cx="0"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8" name="Rectangle 23"/>
          <p:cNvSpPr>
            <a:spLocks noChangeArrowheads="1"/>
          </p:cNvSpPr>
          <p:nvPr/>
        </p:nvSpPr>
        <p:spPr bwMode="auto">
          <a:xfrm>
            <a:off x="5963194" y="4422822"/>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625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06071" y="1102659"/>
            <a:ext cx="10117214" cy="5338482"/>
            <a:chOff x="0" y="0"/>
            <a:chExt cx="5113020" cy="2860040"/>
          </a:xfrm>
        </p:grpSpPr>
        <p:grpSp>
          <p:nvGrpSpPr>
            <p:cNvPr id="4" name="Group 3"/>
            <p:cNvGrpSpPr/>
            <p:nvPr/>
          </p:nvGrpSpPr>
          <p:grpSpPr>
            <a:xfrm>
              <a:off x="0" y="0"/>
              <a:ext cx="5113020" cy="2387600"/>
              <a:chOff x="0" y="0"/>
              <a:chExt cx="5113020" cy="2387600"/>
            </a:xfrm>
          </p:grpSpPr>
          <p:cxnSp>
            <p:nvCxnSpPr>
              <p:cNvPr id="9" name="Straight Arrow Connector 8"/>
              <p:cNvCxnSpPr/>
              <p:nvPr/>
            </p:nvCxnSpPr>
            <p:spPr>
              <a:xfrm>
                <a:off x="4693920" y="868680"/>
                <a:ext cx="0" cy="193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83820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a:effectLst/>
                    <a:ea typeface="Calibri" panose="020F0502020204030204" pitchFamily="34" charset="0"/>
                    <a:cs typeface="Mangal"/>
                  </a:rPr>
                  <a:t>Input Image (</a:t>
                </a:r>
                <a:r>
                  <a:rPr lang="en-IN" dirty="0" smtClean="0">
                    <a:effectLst/>
                    <a:ea typeface="Calibri" panose="020F0502020204030204" pitchFamily="34" charset="0"/>
                    <a:cs typeface="Mangal"/>
                  </a:rPr>
                  <a:t>Kannada Word</a:t>
                </a:r>
                <a:r>
                  <a:rPr lang="en-IN" dirty="0">
                    <a:effectLst/>
                    <a:ea typeface="Calibri" panose="020F0502020204030204" pitchFamily="34" charset="0"/>
                    <a:cs typeface="Mangal"/>
                  </a:rPr>
                  <a:t>)</a:t>
                </a:r>
              </a:p>
            </p:txBody>
          </p:sp>
          <p:sp>
            <p:nvSpPr>
              <p:cNvPr id="11" name="Rectangle 10"/>
              <p:cNvSpPr/>
              <p:nvPr/>
            </p:nvSpPr>
            <p:spPr>
              <a:xfrm>
                <a:off x="2113280" y="0"/>
                <a:ext cx="83820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smtClean="0">
                    <a:effectLst/>
                    <a:ea typeface="Calibri" panose="020F0502020204030204" pitchFamily="34" charset="0"/>
                    <a:cs typeface="Mangal"/>
                  </a:rPr>
                  <a:t>Threshold, Invert &amp; Dilate</a:t>
                </a:r>
                <a:endParaRPr lang="en-IN" dirty="0">
                  <a:effectLst/>
                  <a:ea typeface="Calibri" panose="020F0502020204030204" pitchFamily="34" charset="0"/>
                  <a:cs typeface="Mangal"/>
                </a:endParaRPr>
              </a:p>
            </p:txBody>
          </p:sp>
          <p:sp>
            <p:nvSpPr>
              <p:cNvPr id="12" name="Rectangle 11"/>
              <p:cNvSpPr/>
              <p:nvPr/>
            </p:nvSpPr>
            <p:spPr>
              <a:xfrm>
                <a:off x="4272280" y="0"/>
                <a:ext cx="83820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smtClean="0">
                    <a:effectLst/>
                    <a:ea typeface="Calibri" panose="020F0502020204030204" pitchFamily="34" charset="0"/>
                    <a:cs typeface="Mangal"/>
                  </a:rPr>
                  <a:t>Rearranging the labels in proper order</a:t>
                </a:r>
                <a:endParaRPr lang="en-IN" dirty="0">
                  <a:effectLst/>
                  <a:ea typeface="Calibri" panose="020F0502020204030204" pitchFamily="34" charset="0"/>
                  <a:cs typeface="Mangal"/>
                </a:endParaRPr>
              </a:p>
            </p:txBody>
          </p:sp>
          <p:sp>
            <p:nvSpPr>
              <p:cNvPr id="13" name="Rectangle 12"/>
              <p:cNvSpPr/>
              <p:nvPr/>
            </p:nvSpPr>
            <p:spPr>
              <a:xfrm>
                <a:off x="1066800" y="0"/>
                <a:ext cx="83820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smtClean="0">
                    <a:ea typeface="Calibri" panose="020F0502020204030204" pitchFamily="34" charset="0"/>
                    <a:cs typeface="Mangal"/>
                  </a:rPr>
                  <a:t>Crop</a:t>
                </a:r>
                <a:endParaRPr lang="en-IN" dirty="0">
                  <a:effectLst/>
                  <a:ea typeface="Calibri" panose="020F0502020204030204" pitchFamily="34" charset="0"/>
                  <a:cs typeface="Mangal"/>
                </a:endParaRPr>
              </a:p>
            </p:txBody>
          </p:sp>
          <p:sp>
            <p:nvSpPr>
              <p:cNvPr id="14" name="Rectangle 13"/>
              <p:cNvSpPr/>
              <p:nvPr/>
            </p:nvSpPr>
            <p:spPr>
              <a:xfrm>
                <a:off x="3175000" y="0"/>
                <a:ext cx="83820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a:ea typeface="Calibri" panose="020F0502020204030204" pitchFamily="34" charset="0"/>
                    <a:cs typeface="Mangal"/>
                  </a:rPr>
                  <a:t>Label all the connected </a:t>
                </a:r>
                <a:r>
                  <a:rPr lang="en-IN" dirty="0" smtClean="0">
                    <a:ea typeface="Calibri" panose="020F0502020204030204" pitchFamily="34" charset="0"/>
                    <a:cs typeface="Mangal"/>
                  </a:rPr>
                  <a:t>components (automatically)</a:t>
                </a:r>
                <a:endParaRPr lang="en-IN" dirty="0">
                  <a:ea typeface="Calibri" panose="020F0502020204030204" pitchFamily="34" charset="0"/>
                  <a:cs typeface="Mangal"/>
                </a:endParaRPr>
              </a:p>
            </p:txBody>
          </p:sp>
          <p:sp>
            <p:nvSpPr>
              <p:cNvPr id="15" name="Rectangle 14"/>
              <p:cNvSpPr/>
              <p:nvPr/>
            </p:nvSpPr>
            <p:spPr>
              <a:xfrm>
                <a:off x="1031240" y="1275080"/>
                <a:ext cx="838200"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a:effectLst/>
                    <a:ea typeface="Calibri" panose="020F0502020204030204" pitchFamily="34" charset="0"/>
                    <a:cs typeface="Mangal"/>
                  </a:rPr>
                  <a:t>Get position of base line</a:t>
                </a:r>
              </a:p>
            </p:txBody>
          </p:sp>
          <p:sp>
            <p:nvSpPr>
              <p:cNvPr id="16" name="Rectangle 15"/>
              <p:cNvSpPr/>
              <p:nvPr/>
            </p:nvSpPr>
            <p:spPr>
              <a:xfrm>
                <a:off x="4274820" y="1084580"/>
                <a:ext cx="83820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effectLst/>
                    <a:ea typeface="Calibri" panose="020F0502020204030204" pitchFamily="34" charset="0"/>
                    <a:cs typeface="Mangal"/>
                  </a:rPr>
                  <a:t>Crop </a:t>
                </a:r>
                <a:r>
                  <a:rPr lang="en-IN" sz="1400" dirty="0" smtClean="0">
                    <a:effectLst/>
                    <a:ea typeface="Calibri" panose="020F0502020204030204" pitchFamily="34" charset="0"/>
                    <a:cs typeface="Mangal"/>
                  </a:rPr>
                  <a:t>out individual characters from </a:t>
                </a:r>
                <a:r>
                  <a:rPr lang="en-IN" sz="1400" dirty="0">
                    <a:effectLst/>
                    <a:ea typeface="Calibri" panose="020F0502020204030204" pitchFamily="34" charset="0"/>
                    <a:cs typeface="Mangal"/>
                  </a:rPr>
                  <a:t>the image (Using the labels as reference)</a:t>
                </a:r>
              </a:p>
            </p:txBody>
          </p:sp>
          <p:cxnSp>
            <p:nvCxnSpPr>
              <p:cNvPr id="17" name="Straight Arrow Connector 16"/>
              <p:cNvCxnSpPr/>
              <p:nvPr/>
            </p:nvCxnSpPr>
            <p:spPr>
              <a:xfrm>
                <a:off x="838200" y="41656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437640" y="868680"/>
                <a:ext cx="0" cy="40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29"/>
              <p:cNvCxnSpPr/>
              <p:nvPr/>
            </p:nvCxnSpPr>
            <p:spPr>
              <a:xfrm>
                <a:off x="1615440" y="695960"/>
                <a:ext cx="2656840" cy="472440"/>
              </a:xfrm>
              <a:prstGeom prst="bentConnector3">
                <a:avLst>
                  <a:gd name="adj1" fmla="val -96"/>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36520" y="1275080"/>
                <a:ext cx="83820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effectLst/>
                    <a:ea typeface="Calibri" panose="020F0502020204030204" pitchFamily="34" charset="0"/>
                    <a:cs typeface="Mangal"/>
                  </a:rPr>
                  <a:t>Identify whether the character is a regular character or vattakshara (subscript) character [Using position of base line as reference]</a:t>
                </a:r>
              </a:p>
            </p:txBody>
          </p:sp>
          <p:cxnSp>
            <p:nvCxnSpPr>
              <p:cNvPr id="21" name="Straight Arrow Connector 20"/>
              <p:cNvCxnSpPr/>
              <p:nvPr/>
            </p:nvCxnSpPr>
            <p:spPr>
              <a:xfrm>
                <a:off x="1884680" y="1518920"/>
                <a:ext cx="751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884680" y="40132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51480" y="40132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013200" y="396240"/>
                <a:ext cx="259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474720" y="1518920"/>
                <a:ext cx="797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1016000" y="2204720"/>
              <a:ext cx="123952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a:effectLst/>
                  <a:ea typeface="Calibri" panose="020F0502020204030204" pitchFamily="34" charset="0"/>
                  <a:cs typeface="Mangal"/>
                </a:rPr>
                <a:t>CNNs for </a:t>
              </a:r>
              <a:r>
                <a:rPr lang="en-IN" dirty="0" smtClean="0">
                  <a:effectLst/>
                  <a:ea typeface="Calibri" panose="020F0502020204030204" pitchFamily="34" charset="0"/>
                  <a:cs typeface="Mangal"/>
                </a:rPr>
                <a:t>regular </a:t>
              </a:r>
              <a:r>
                <a:rPr lang="en-IN" dirty="0">
                  <a:effectLst/>
                  <a:ea typeface="Calibri" panose="020F0502020204030204" pitchFamily="34" charset="0"/>
                  <a:cs typeface="Mangal"/>
                </a:rPr>
                <a:t>characters</a:t>
              </a:r>
            </a:p>
          </p:txBody>
        </p:sp>
        <p:sp>
          <p:nvSpPr>
            <p:cNvPr id="6" name="Rectangle 5"/>
            <p:cNvSpPr/>
            <p:nvPr/>
          </p:nvSpPr>
          <p:spPr>
            <a:xfrm>
              <a:off x="3957320" y="2204720"/>
              <a:ext cx="115316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a:effectLst/>
                  <a:ea typeface="Calibri" panose="020F0502020204030204" pitchFamily="34" charset="0"/>
                  <a:cs typeface="Mangal"/>
                </a:rPr>
                <a:t>CNNs for </a:t>
              </a:r>
              <a:r>
                <a:rPr lang="en-IN" dirty="0" err="1">
                  <a:effectLst/>
                  <a:ea typeface="Calibri" panose="020F0502020204030204" pitchFamily="34" charset="0"/>
                  <a:cs typeface="Mangal"/>
                </a:rPr>
                <a:t>vattakshara</a:t>
              </a:r>
              <a:r>
                <a:rPr lang="en-IN" dirty="0">
                  <a:effectLst/>
                  <a:ea typeface="Calibri" panose="020F0502020204030204" pitchFamily="34" charset="0"/>
                  <a:cs typeface="Mangal"/>
                </a:rPr>
                <a:t> </a:t>
              </a:r>
              <a:r>
                <a:rPr lang="en-IN" dirty="0" smtClean="0">
                  <a:effectLst/>
                  <a:ea typeface="Calibri" panose="020F0502020204030204" pitchFamily="34" charset="0"/>
                  <a:cs typeface="Mangal"/>
                </a:rPr>
                <a:t>characters</a:t>
              </a:r>
              <a:endParaRPr lang="en-IN" dirty="0">
                <a:effectLst/>
                <a:ea typeface="Calibri" panose="020F0502020204030204" pitchFamily="34" charset="0"/>
                <a:cs typeface="Mangal"/>
              </a:endParaRPr>
            </a:p>
          </p:txBody>
        </p:sp>
        <p:cxnSp>
          <p:nvCxnSpPr>
            <p:cNvPr id="7" name="Elbow Connector 6"/>
            <p:cNvCxnSpPr/>
            <p:nvPr/>
          </p:nvCxnSpPr>
          <p:spPr>
            <a:xfrm rot="10800000" flipV="1">
              <a:off x="2260600" y="2387600"/>
              <a:ext cx="665480" cy="187960"/>
            </a:xfrm>
            <a:prstGeom prst="bentConnector3">
              <a:avLst>
                <a:gd name="adj1" fmla="val -11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a:off x="3129280" y="2387600"/>
              <a:ext cx="828040" cy="187961"/>
            </a:xfrm>
            <a:prstGeom prst="bentConnector3">
              <a:avLst>
                <a:gd name="adj1" fmla="val -307"/>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6" name="Rectangle 35"/>
          <p:cNvSpPr>
            <a:spLocks noChangeArrowheads="1"/>
          </p:cNvSpPr>
          <p:nvPr/>
        </p:nvSpPr>
        <p:spPr bwMode="auto">
          <a:xfrm>
            <a:off x="1183341"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TextBox 26"/>
          <p:cNvSpPr txBox="1"/>
          <p:nvPr/>
        </p:nvSpPr>
        <p:spPr>
          <a:xfrm>
            <a:off x="712694" y="349624"/>
            <a:ext cx="3638058" cy="523220"/>
          </a:xfrm>
          <a:prstGeom prst="rect">
            <a:avLst/>
          </a:prstGeom>
          <a:noFill/>
        </p:spPr>
        <p:txBody>
          <a:bodyPr wrap="square" rtlCol="0">
            <a:spAutoFit/>
          </a:bodyPr>
          <a:lstStyle/>
          <a:p>
            <a:r>
              <a:rPr lang="en-IN" sz="2800" dirty="0" smtClean="0"/>
              <a:t>Pre-Processing Block</a:t>
            </a:r>
            <a:endParaRPr lang="en-IN" sz="2800" dirty="0"/>
          </a:p>
        </p:txBody>
      </p:sp>
    </p:spTree>
    <p:extLst>
      <p:ext uri="{BB962C8B-B14F-4D97-AF65-F5344CB8AC3E}">
        <p14:creationId xmlns:p14="http://schemas.microsoft.com/office/powerpoint/2010/main" val="410014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Base Line Detection</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989" y="1825625"/>
            <a:ext cx="8714022" cy="4351338"/>
          </a:xfrm>
        </p:spPr>
      </p:pic>
      <p:sp>
        <p:nvSpPr>
          <p:cNvPr id="4" name="TextBox 3"/>
          <p:cNvSpPr txBox="1"/>
          <p:nvPr/>
        </p:nvSpPr>
        <p:spPr>
          <a:xfrm>
            <a:off x="988135" y="1404364"/>
            <a:ext cx="8663268" cy="646331"/>
          </a:xfrm>
          <a:prstGeom prst="rect">
            <a:avLst/>
          </a:prstGeom>
          <a:noFill/>
        </p:spPr>
        <p:txBody>
          <a:bodyPr wrap="square" rtlCol="0">
            <a:spAutoFit/>
          </a:bodyPr>
          <a:lstStyle/>
          <a:p>
            <a:r>
              <a:rPr lang="en-IN" dirty="0" smtClean="0"/>
              <a:t>Use </a:t>
            </a:r>
            <a:r>
              <a:rPr lang="en-IN" dirty="0" err="1" smtClean="0"/>
              <a:t>Sobel</a:t>
            </a:r>
            <a:r>
              <a:rPr lang="en-IN" dirty="0" smtClean="0"/>
              <a:t> Kernel for Edge Detection, followed by HPP. Take baseline as max. value of HPP in the lower half. The baseline is used to separate upper character and the vattakshara.</a:t>
            </a:r>
            <a:endParaRPr lang="en-IN" dirty="0"/>
          </a:p>
        </p:txBody>
      </p:sp>
    </p:spTree>
    <p:extLst>
      <p:ext uri="{BB962C8B-B14F-4D97-AF65-F5344CB8AC3E}">
        <p14:creationId xmlns:p14="http://schemas.microsoft.com/office/powerpoint/2010/main" val="1546806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Demo of Character Segmentation</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989" y="1825625"/>
            <a:ext cx="8714022" cy="4351337"/>
          </a:xfrm>
        </p:spPr>
      </p:pic>
    </p:spTree>
    <p:extLst>
      <p:ext uri="{BB962C8B-B14F-4D97-AF65-F5344CB8AC3E}">
        <p14:creationId xmlns:p14="http://schemas.microsoft.com/office/powerpoint/2010/main" val="1527939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we use our CNNs</a:t>
            </a:r>
            <a:endParaRPr lang="en-IN" dirty="0"/>
          </a:p>
        </p:txBody>
      </p:sp>
      <p:grpSp>
        <p:nvGrpSpPr>
          <p:cNvPr id="5" name="Group 4"/>
          <p:cNvGrpSpPr/>
          <p:nvPr/>
        </p:nvGrpSpPr>
        <p:grpSpPr>
          <a:xfrm>
            <a:off x="1595120" y="1853469"/>
            <a:ext cx="9210040" cy="4318000"/>
            <a:chOff x="0" y="0"/>
            <a:chExt cx="5923280" cy="3464560"/>
          </a:xfrm>
        </p:grpSpPr>
        <p:grpSp>
          <p:nvGrpSpPr>
            <p:cNvPr id="6" name="Group 5"/>
            <p:cNvGrpSpPr/>
            <p:nvPr/>
          </p:nvGrpSpPr>
          <p:grpSpPr>
            <a:xfrm>
              <a:off x="0" y="629920"/>
              <a:ext cx="1778000" cy="2341880"/>
              <a:chOff x="0" y="0"/>
              <a:chExt cx="1778000" cy="2341880"/>
            </a:xfrm>
          </p:grpSpPr>
          <p:sp>
            <p:nvSpPr>
              <p:cNvPr id="52" name="Rectangle 51"/>
              <p:cNvSpPr/>
              <p:nvPr/>
            </p:nvSpPr>
            <p:spPr>
              <a:xfrm>
                <a:off x="0" y="0"/>
                <a:ext cx="77216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Dataset: Sample Images of all characters</a:t>
                </a:r>
                <a:endParaRPr lang="en-IN" sz="2400" dirty="0">
                  <a:effectLst/>
                  <a:ea typeface="Calibri"/>
                  <a:cs typeface="Mangal"/>
                </a:endParaRPr>
              </a:p>
            </p:txBody>
          </p:sp>
          <p:sp>
            <p:nvSpPr>
              <p:cNvPr id="53" name="Rectangle 52"/>
              <p:cNvSpPr/>
              <p:nvPr/>
            </p:nvSpPr>
            <p:spPr>
              <a:xfrm>
                <a:off x="1005840" y="0"/>
                <a:ext cx="77216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dirty="0">
                    <a:effectLst/>
                    <a:ea typeface="Calibri"/>
                    <a:cs typeface="Mangal"/>
                  </a:rPr>
                  <a:t>Split dataset into 4 size classes based on aspect ratio</a:t>
                </a:r>
              </a:p>
            </p:txBody>
          </p:sp>
          <p:sp>
            <p:nvSpPr>
              <p:cNvPr id="54" name="Rectangle 53"/>
              <p:cNvSpPr/>
              <p:nvPr/>
            </p:nvSpPr>
            <p:spPr>
              <a:xfrm>
                <a:off x="1005840" y="1849120"/>
                <a:ext cx="772160" cy="49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Identify to which size class it belongs</a:t>
                </a:r>
                <a:endParaRPr lang="en-IN" sz="1600" dirty="0">
                  <a:effectLst/>
                  <a:ea typeface="Calibri"/>
                  <a:cs typeface="Mangal"/>
                </a:endParaRPr>
              </a:p>
            </p:txBody>
          </p:sp>
          <p:cxnSp>
            <p:nvCxnSpPr>
              <p:cNvPr id="55" name="Straight Arrow Connector 54"/>
              <p:cNvCxnSpPr/>
              <p:nvPr/>
            </p:nvCxnSpPr>
            <p:spPr>
              <a:xfrm>
                <a:off x="706120" y="330200"/>
                <a:ext cx="299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0" y="1849120"/>
                <a:ext cx="772160" cy="49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Image of character to be identified</a:t>
                </a:r>
              </a:p>
            </p:txBody>
          </p:sp>
          <p:cxnSp>
            <p:nvCxnSpPr>
              <p:cNvPr id="57" name="Straight Arrow Connector 56"/>
              <p:cNvCxnSpPr/>
              <p:nvPr/>
            </p:nvCxnSpPr>
            <p:spPr>
              <a:xfrm>
                <a:off x="772160" y="2062480"/>
                <a:ext cx="233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778000" y="0"/>
              <a:ext cx="1188720" cy="2971800"/>
              <a:chOff x="0" y="0"/>
              <a:chExt cx="1188720" cy="2971800"/>
            </a:xfrm>
          </p:grpSpPr>
          <p:sp>
            <p:nvSpPr>
              <p:cNvPr id="42" name="Rectangle 41"/>
              <p:cNvSpPr/>
              <p:nvPr/>
            </p:nvSpPr>
            <p:spPr>
              <a:xfrm>
                <a:off x="416560" y="0"/>
                <a:ext cx="77216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Class 0</a:t>
                </a:r>
              </a:p>
            </p:txBody>
          </p:sp>
          <p:sp>
            <p:nvSpPr>
              <p:cNvPr id="43" name="Rectangle 42"/>
              <p:cNvSpPr/>
              <p:nvPr/>
            </p:nvSpPr>
            <p:spPr>
              <a:xfrm>
                <a:off x="416560" y="558800"/>
                <a:ext cx="77216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Class </a:t>
                </a:r>
                <a:r>
                  <a:rPr lang="en-IN" sz="1200" dirty="0" smtClean="0">
                    <a:effectLst/>
                    <a:ea typeface="Calibri"/>
                    <a:cs typeface="Mangal"/>
                  </a:rPr>
                  <a:t>1</a:t>
                </a:r>
                <a:endParaRPr lang="en-IN" sz="1200" dirty="0">
                  <a:ea typeface="Calibri"/>
                  <a:cs typeface="Mangal"/>
                </a:endParaRPr>
              </a:p>
            </p:txBody>
          </p:sp>
          <p:sp>
            <p:nvSpPr>
              <p:cNvPr id="44" name="Rectangle 43"/>
              <p:cNvSpPr/>
              <p:nvPr/>
            </p:nvSpPr>
            <p:spPr>
              <a:xfrm>
                <a:off x="416560" y="1127760"/>
                <a:ext cx="77216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Class 2</a:t>
                </a:r>
              </a:p>
            </p:txBody>
          </p:sp>
          <p:sp>
            <p:nvSpPr>
              <p:cNvPr id="45" name="Rectangle 44"/>
              <p:cNvSpPr/>
              <p:nvPr/>
            </p:nvSpPr>
            <p:spPr>
              <a:xfrm>
                <a:off x="416560" y="1788160"/>
                <a:ext cx="77216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Class 3</a:t>
                </a:r>
              </a:p>
            </p:txBody>
          </p:sp>
          <p:cxnSp>
            <p:nvCxnSpPr>
              <p:cNvPr id="46" name="Straight Arrow Connector 45"/>
              <p:cNvCxnSpPr/>
              <p:nvPr/>
            </p:nvCxnSpPr>
            <p:spPr>
              <a:xfrm flipV="1">
                <a:off x="0" y="132080"/>
                <a:ext cx="41656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0" y="716280"/>
                <a:ext cx="416560" cy="157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0" y="1036320"/>
                <a:ext cx="41656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0" y="1198880"/>
                <a:ext cx="416560" cy="772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0" y="2707640"/>
                <a:ext cx="416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16560" y="2479040"/>
                <a:ext cx="772160" cy="49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e.g. Let us say it belongs to class 3</a:t>
                </a:r>
              </a:p>
            </p:txBody>
          </p:sp>
        </p:grpSp>
        <p:grpSp>
          <p:nvGrpSpPr>
            <p:cNvPr id="8" name="Group 7"/>
            <p:cNvGrpSpPr/>
            <p:nvPr/>
          </p:nvGrpSpPr>
          <p:grpSpPr>
            <a:xfrm>
              <a:off x="2966720" y="0"/>
              <a:ext cx="1066800" cy="2971800"/>
              <a:chOff x="0" y="0"/>
              <a:chExt cx="1066800" cy="2971800"/>
            </a:xfrm>
          </p:grpSpPr>
          <p:sp>
            <p:nvSpPr>
              <p:cNvPr id="32" name="Rectangle 31"/>
              <p:cNvSpPr/>
              <p:nvPr/>
            </p:nvSpPr>
            <p:spPr>
              <a:xfrm>
                <a:off x="294640" y="0"/>
                <a:ext cx="77216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Resize</a:t>
                </a:r>
              </a:p>
            </p:txBody>
          </p:sp>
          <p:sp>
            <p:nvSpPr>
              <p:cNvPr id="33" name="Rectangle 32"/>
              <p:cNvSpPr/>
              <p:nvPr/>
            </p:nvSpPr>
            <p:spPr>
              <a:xfrm>
                <a:off x="294640" y="558800"/>
                <a:ext cx="77216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Resize</a:t>
                </a:r>
              </a:p>
            </p:txBody>
          </p:sp>
          <p:sp>
            <p:nvSpPr>
              <p:cNvPr id="34" name="Rectangle 33"/>
              <p:cNvSpPr/>
              <p:nvPr/>
            </p:nvSpPr>
            <p:spPr>
              <a:xfrm>
                <a:off x="294640" y="1127760"/>
                <a:ext cx="77216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Resize</a:t>
                </a:r>
              </a:p>
            </p:txBody>
          </p:sp>
          <p:sp>
            <p:nvSpPr>
              <p:cNvPr id="35" name="Rectangle 34"/>
              <p:cNvSpPr/>
              <p:nvPr/>
            </p:nvSpPr>
            <p:spPr>
              <a:xfrm>
                <a:off x="294640" y="1788160"/>
                <a:ext cx="77216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Resize</a:t>
                </a:r>
              </a:p>
            </p:txBody>
          </p:sp>
          <p:sp>
            <p:nvSpPr>
              <p:cNvPr id="36" name="Rectangle 35"/>
              <p:cNvSpPr/>
              <p:nvPr/>
            </p:nvSpPr>
            <p:spPr>
              <a:xfrm>
                <a:off x="294640" y="2479040"/>
                <a:ext cx="772160" cy="49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Resize appropriately</a:t>
                </a:r>
                <a:endParaRPr lang="en-IN" sz="1400" dirty="0">
                  <a:effectLst/>
                  <a:ea typeface="Calibri"/>
                  <a:cs typeface="Mangal"/>
                </a:endParaRPr>
              </a:p>
            </p:txBody>
          </p:sp>
          <p:cxnSp>
            <p:nvCxnSpPr>
              <p:cNvPr id="37" name="Straight Arrow Connector 36"/>
              <p:cNvCxnSpPr/>
              <p:nvPr/>
            </p:nvCxnSpPr>
            <p:spPr>
              <a:xfrm>
                <a:off x="0" y="2707640"/>
                <a:ext cx="294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0" y="1950720"/>
                <a:ext cx="294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0" y="1295400"/>
                <a:ext cx="294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0" y="726440"/>
                <a:ext cx="294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0" y="157480"/>
                <a:ext cx="294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033520" y="157480"/>
              <a:ext cx="1026160" cy="2814319"/>
              <a:chOff x="0" y="157480"/>
              <a:chExt cx="1026160" cy="2814319"/>
            </a:xfrm>
          </p:grpSpPr>
          <p:sp>
            <p:nvSpPr>
              <p:cNvPr id="23" name="Rectangle 22"/>
              <p:cNvSpPr/>
              <p:nvPr/>
            </p:nvSpPr>
            <p:spPr>
              <a:xfrm>
                <a:off x="254000" y="2479039"/>
                <a:ext cx="772159" cy="49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Give as input to appropriate CNN</a:t>
                </a:r>
                <a:endParaRPr lang="en-IN" sz="1600" dirty="0">
                  <a:effectLst/>
                  <a:ea typeface="Calibri"/>
                  <a:cs typeface="Mangal"/>
                </a:endParaRPr>
              </a:p>
            </p:txBody>
          </p:sp>
          <p:cxnSp>
            <p:nvCxnSpPr>
              <p:cNvPr id="24" name="Straight Arrow Connector 23"/>
              <p:cNvCxnSpPr/>
              <p:nvPr/>
            </p:nvCxnSpPr>
            <p:spPr>
              <a:xfrm>
                <a:off x="0" y="2707640"/>
                <a:ext cx="25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54000" y="1788160"/>
                <a:ext cx="77216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Use to train CNN</a:t>
                </a:r>
                <a:endParaRPr lang="en-IN" sz="1600" dirty="0">
                  <a:effectLst/>
                  <a:ea typeface="Calibri"/>
                  <a:cs typeface="Mangal"/>
                </a:endParaRPr>
              </a:p>
            </p:txBody>
          </p:sp>
          <p:cxnSp>
            <p:nvCxnSpPr>
              <p:cNvPr id="28" name="Straight Arrow Connector 27"/>
              <p:cNvCxnSpPr/>
              <p:nvPr/>
            </p:nvCxnSpPr>
            <p:spPr>
              <a:xfrm>
                <a:off x="0" y="1971040"/>
                <a:ext cx="25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0" y="1320800"/>
                <a:ext cx="25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0" y="741680"/>
                <a:ext cx="25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0" y="157480"/>
                <a:ext cx="25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5039360" y="0"/>
              <a:ext cx="883920" cy="3464560"/>
              <a:chOff x="0" y="0"/>
              <a:chExt cx="883920" cy="3464560"/>
            </a:xfrm>
          </p:grpSpPr>
          <p:sp>
            <p:nvSpPr>
              <p:cNvPr id="11" name="Rectangle 10"/>
              <p:cNvSpPr/>
              <p:nvPr/>
            </p:nvSpPr>
            <p:spPr>
              <a:xfrm>
                <a:off x="254000" y="0"/>
                <a:ext cx="62992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CNN </a:t>
                </a:r>
                <a:r>
                  <a:rPr lang="en-IN" sz="1200" dirty="0" smtClean="0">
                    <a:effectLst/>
                    <a:ea typeface="Calibri"/>
                    <a:cs typeface="Mangal"/>
                  </a:rPr>
                  <a:t>0</a:t>
                </a:r>
                <a:endParaRPr lang="en-IN" sz="1200" dirty="0">
                  <a:effectLst/>
                  <a:ea typeface="Calibri"/>
                  <a:cs typeface="Mangal"/>
                </a:endParaRPr>
              </a:p>
            </p:txBody>
          </p:sp>
          <p:sp>
            <p:nvSpPr>
              <p:cNvPr id="12" name="Rectangle 11"/>
              <p:cNvSpPr/>
              <p:nvPr/>
            </p:nvSpPr>
            <p:spPr>
              <a:xfrm>
                <a:off x="254000" y="558800"/>
                <a:ext cx="62992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CNN </a:t>
                </a:r>
                <a:r>
                  <a:rPr lang="en-IN" sz="1200" dirty="0" smtClean="0">
                    <a:effectLst/>
                    <a:ea typeface="Calibri"/>
                    <a:cs typeface="Mangal"/>
                  </a:rPr>
                  <a:t>1</a:t>
                </a:r>
                <a:endParaRPr lang="en-IN" sz="1200" dirty="0">
                  <a:effectLst/>
                  <a:ea typeface="Calibri"/>
                  <a:cs typeface="Mangal"/>
                </a:endParaRPr>
              </a:p>
            </p:txBody>
          </p:sp>
          <p:sp>
            <p:nvSpPr>
              <p:cNvPr id="13" name="Rectangle 12"/>
              <p:cNvSpPr/>
              <p:nvPr/>
            </p:nvSpPr>
            <p:spPr>
              <a:xfrm>
                <a:off x="254000" y="1127760"/>
                <a:ext cx="62992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CNN </a:t>
                </a:r>
                <a:r>
                  <a:rPr lang="en-IN" sz="1200" dirty="0" smtClean="0">
                    <a:effectLst/>
                    <a:ea typeface="Calibri"/>
                    <a:cs typeface="Mangal"/>
                  </a:rPr>
                  <a:t>2</a:t>
                </a:r>
                <a:endParaRPr lang="en-IN" sz="1200" dirty="0">
                  <a:effectLst/>
                  <a:ea typeface="Calibri"/>
                  <a:cs typeface="Mangal"/>
                </a:endParaRPr>
              </a:p>
            </p:txBody>
          </p:sp>
          <p:sp>
            <p:nvSpPr>
              <p:cNvPr id="14" name="Rectangle 13"/>
              <p:cNvSpPr/>
              <p:nvPr/>
            </p:nvSpPr>
            <p:spPr>
              <a:xfrm>
                <a:off x="254000" y="1788160"/>
                <a:ext cx="62992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200" dirty="0">
                    <a:effectLst/>
                    <a:ea typeface="Calibri"/>
                    <a:cs typeface="Mangal"/>
                  </a:rPr>
                  <a:t>CNN </a:t>
                </a:r>
                <a:r>
                  <a:rPr lang="en-IN" sz="1200" dirty="0" smtClean="0">
                    <a:effectLst/>
                    <a:ea typeface="Calibri"/>
                    <a:cs typeface="Mangal"/>
                  </a:rPr>
                  <a:t>3</a:t>
                </a:r>
                <a:endParaRPr lang="en-IN" sz="1200" dirty="0">
                  <a:effectLst/>
                  <a:ea typeface="Calibri"/>
                  <a:cs typeface="Mangal"/>
                </a:endParaRPr>
              </a:p>
            </p:txBody>
          </p:sp>
          <p:cxnSp>
            <p:nvCxnSpPr>
              <p:cNvPr id="15" name="Elbow Connector 14"/>
              <p:cNvCxnSpPr/>
              <p:nvPr/>
            </p:nvCxnSpPr>
            <p:spPr>
              <a:xfrm rot="5400000" flipH="1" flipV="1">
                <a:off x="-66040" y="2225040"/>
                <a:ext cx="565150" cy="370840"/>
              </a:xfrm>
              <a:prstGeom prst="bentConnector3">
                <a:avLst>
                  <a:gd name="adj1" fmla="val -337"/>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54000" y="2971800"/>
                <a:ext cx="629920" cy="49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Get UID no. of character</a:t>
                </a:r>
                <a:endParaRPr lang="en-IN" sz="1600" dirty="0">
                  <a:effectLst/>
                  <a:ea typeface="Calibri"/>
                  <a:cs typeface="Mangal"/>
                </a:endParaRPr>
              </a:p>
            </p:txBody>
          </p:sp>
          <p:cxnSp>
            <p:nvCxnSpPr>
              <p:cNvPr id="17" name="Straight Arrow Connector 16"/>
              <p:cNvCxnSpPr/>
              <p:nvPr/>
            </p:nvCxnSpPr>
            <p:spPr>
              <a:xfrm>
                <a:off x="563880" y="2128520"/>
                <a:ext cx="0" cy="843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0" y="1976120"/>
                <a:ext cx="25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0" y="1320800"/>
                <a:ext cx="25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0" y="746760"/>
                <a:ext cx="25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0" y="157480"/>
                <a:ext cx="25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58" name="Rectangle 57"/>
          <p:cNvSpPr/>
          <p:nvPr/>
        </p:nvSpPr>
        <p:spPr>
          <a:xfrm>
            <a:off x="8253978" y="2549921"/>
            <a:ext cx="1200622" cy="424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Use to train CNN</a:t>
            </a:r>
            <a:endParaRPr lang="en-IN" sz="1600" dirty="0">
              <a:effectLst/>
              <a:ea typeface="Calibri"/>
              <a:cs typeface="Mangal"/>
            </a:endParaRPr>
          </a:p>
        </p:txBody>
      </p:sp>
      <p:sp>
        <p:nvSpPr>
          <p:cNvPr id="59" name="Rectangle 58"/>
          <p:cNvSpPr/>
          <p:nvPr/>
        </p:nvSpPr>
        <p:spPr>
          <a:xfrm>
            <a:off x="8236079" y="1837641"/>
            <a:ext cx="1200622" cy="424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Use to train CNN</a:t>
            </a:r>
            <a:endParaRPr lang="en-IN" sz="1600" dirty="0">
              <a:effectLst/>
              <a:ea typeface="Calibri"/>
              <a:cs typeface="Mangal"/>
            </a:endParaRPr>
          </a:p>
        </p:txBody>
      </p:sp>
      <p:sp>
        <p:nvSpPr>
          <p:cNvPr id="60" name="Rectangle 59"/>
          <p:cNvSpPr/>
          <p:nvPr/>
        </p:nvSpPr>
        <p:spPr>
          <a:xfrm>
            <a:off x="8261735" y="3287526"/>
            <a:ext cx="1200622" cy="424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000" dirty="0">
                <a:effectLst/>
                <a:ea typeface="Calibri"/>
                <a:cs typeface="Mangal"/>
              </a:rPr>
              <a:t>Use to train CNN</a:t>
            </a:r>
            <a:endParaRPr lang="en-IN" sz="1600" dirty="0">
              <a:effectLst/>
              <a:ea typeface="Calibri"/>
              <a:cs typeface="Mangal"/>
            </a:endParaRPr>
          </a:p>
        </p:txBody>
      </p:sp>
    </p:spTree>
    <p:extLst>
      <p:ext uri="{BB962C8B-B14F-4D97-AF65-F5344CB8AC3E}">
        <p14:creationId xmlns:p14="http://schemas.microsoft.com/office/powerpoint/2010/main" val="407796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42" y="2715474"/>
            <a:ext cx="4480949" cy="3650297"/>
          </a:xfrm>
          <a:prstGeom prst="rect">
            <a:avLst/>
          </a:prstGeom>
        </p:spPr>
      </p:pic>
      <p:sp>
        <p:nvSpPr>
          <p:cNvPr id="2" name="TextBox 1"/>
          <p:cNvSpPr txBox="1"/>
          <p:nvPr/>
        </p:nvSpPr>
        <p:spPr>
          <a:xfrm>
            <a:off x="1005840" y="522514"/>
            <a:ext cx="7968343" cy="584775"/>
          </a:xfrm>
          <a:prstGeom prst="rect">
            <a:avLst/>
          </a:prstGeom>
          <a:noFill/>
        </p:spPr>
        <p:txBody>
          <a:bodyPr wrap="square" rtlCol="0">
            <a:spAutoFit/>
          </a:bodyPr>
          <a:lstStyle/>
          <a:p>
            <a:r>
              <a:rPr lang="en-IN" sz="3200" dirty="0" smtClean="0"/>
              <a:t>Why we are using 4 CNNs instead of one</a:t>
            </a:r>
            <a:endParaRPr lang="en-IN" sz="3200" dirty="0"/>
          </a:p>
        </p:txBody>
      </p:sp>
      <p:sp>
        <p:nvSpPr>
          <p:cNvPr id="3" name="TextBox 2"/>
          <p:cNvSpPr txBox="1"/>
          <p:nvPr/>
        </p:nvSpPr>
        <p:spPr>
          <a:xfrm>
            <a:off x="1123406" y="1230983"/>
            <a:ext cx="8908868" cy="3693319"/>
          </a:xfrm>
          <a:prstGeom prst="rect">
            <a:avLst/>
          </a:prstGeom>
          <a:noFill/>
        </p:spPr>
        <p:txBody>
          <a:bodyPr wrap="square" rtlCol="0">
            <a:spAutoFit/>
          </a:bodyPr>
          <a:lstStyle/>
          <a:p>
            <a:r>
              <a:rPr lang="en-IN" dirty="0" smtClean="0"/>
              <a:t>Limitation of CNN – </a:t>
            </a:r>
          </a:p>
          <a:p>
            <a:pPr marL="285750" indent="-285750">
              <a:buFont typeface="Arial" panose="020B0604020202020204" pitchFamily="34" charset="0"/>
              <a:buChar char="•"/>
            </a:pPr>
            <a:r>
              <a:rPr lang="en-IN" dirty="0" smtClean="0"/>
              <a:t>CNN takes constant input size, however Kannada characters of same heights have different widths</a:t>
            </a:r>
          </a:p>
          <a:p>
            <a:pPr marL="285750" indent="-285750">
              <a:buFont typeface="Arial" panose="020B0604020202020204" pitchFamily="34" charset="0"/>
              <a:buChar char="•"/>
            </a:pPr>
            <a:r>
              <a:rPr lang="en-IN" dirty="0" smtClean="0"/>
              <a:t>Using only one CNN for all the characters gives bad result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r>
              <a:rPr lang="en-IN" dirty="0" smtClean="0"/>
              <a:t>Solution – </a:t>
            </a:r>
          </a:p>
          <a:p>
            <a:pPr marL="285750" indent="-285750">
              <a:buFont typeface="Arial" panose="020B0604020202020204" pitchFamily="34" charset="0"/>
              <a:buChar char="•"/>
            </a:pPr>
            <a:r>
              <a:rPr lang="en-IN" dirty="0" smtClean="0"/>
              <a:t>Consider different aspect ratios</a:t>
            </a:r>
          </a:p>
          <a:p>
            <a:pPr marL="285750" indent="-285750">
              <a:buFont typeface="Arial" panose="020B0604020202020204" pitchFamily="34" charset="0"/>
              <a:buChar char="•"/>
            </a:pPr>
            <a:r>
              <a:rPr lang="en-IN" dirty="0" smtClean="0"/>
              <a:t>Resize to 20 height preserving aspect ratio and then find the width</a:t>
            </a:r>
          </a:p>
          <a:p>
            <a:pPr marL="285750" indent="-285750">
              <a:buFont typeface="Arial" panose="020B0604020202020204" pitchFamily="34" charset="0"/>
              <a:buChar char="•"/>
            </a:pPr>
            <a:r>
              <a:rPr lang="en-IN" dirty="0" smtClean="0"/>
              <a:t>Based on the width sort each sample into one of 4 classes</a:t>
            </a:r>
          </a:p>
          <a:p>
            <a:pPr marL="285750" indent="-285750">
              <a:buFont typeface="Arial" panose="020B0604020202020204" pitchFamily="34" charset="0"/>
              <a:buChar char="•"/>
            </a:pPr>
            <a:r>
              <a:rPr lang="en-IN" dirty="0" smtClean="0"/>
              <a:t>Create 4 CNN’s, with different input sizes</a:t>
            </a:r>
            <a:endParaRPr lang="en-IN" dirty="0"/>
          </a:p>
        </p:txBody>
      </p:sp>
    </p:spTree>
    <p:extLst>
      <p:ext uri="{BB962C8B-B14F-4D97-AF65-F5344CB8AC3E}">
        <p14:creationId xmlns:p14="http://schemas.microsoft.com/office/powerpoint/2010/main" val="2065633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12939" y="1921907"/>
            <a:ext cx="11644590" cy="3747143"/>
            <a:chOff x="327214" y="833717"/>
            <a:chExt cx="11644590" cy="3747143"/>
          </a:xfrm>
        </p:grpSpPr>
        <p:sp>
          <p:nvSpPr>
            <p:cNvPr id="3" name="TextBox 2"/>
            <p:cNvSpPr txBox="1"/>
            <p:nvPr/>
          </p:nvSpPr>
          <p:spPr>
            <a:xfrm>
              <a:off x="1936377" y="833717"/>
              <a:ext cx="7611036" cy="369332"/>
            </a:xfrm>
            <a:prstGeom prst="rect">
              <a:avLst/>
            </a:prstGeom>
            <a:noFill/>
          </p:spPr>
          <p:txBody>
            <a:bodyPr wrap="square" rtlCol="0">
              <a:spAutoFit/>
            </a:bodyPr>
            <a:lstStyle/>
            <a:p>
              <a:r>
                <a:rPr lang="en-IN" dirty="0" smtClean="0"/>
                <a:t>340 Characters for each font – 10 fonts, 20 in total ( bold and normal text)</a:t>
              </a:r>
              <a:endParaRPr lang="en-IN" dirty="0"/>
            </a:p>
          </p:txBody>
        </p:sp>
        <p:sp>
          <p:nvSpPr>
            <p:cNvPr id="7" name="TextBox 6"/>
            <p:cNvSpPr txBox="1"/>
            <p:nvPr/>
          </p:nvSpPr>
          <p:spPr>
            <a:xfrm>
              <a:off x="1936377" y="1536386"/>
              <a:ext cx="7019365" cy="369332"/>
            </a:xfrm>
            <a:prstGeom prst="rect">
              <a:avLst/>
            </a:prstGeom>
            <a:noFill/>
          </p:spPr>
          <p:txBody>
            <a:bodyPr wrap="square" rtlCol="0">
              <a:spAutoFit/>
            </a:bodyPr>
            <a:lstStyle/>
            <a:p>
              <a:r>
                <a:rPr lang="en-IN" dirty="0" smtClean="0"/>
                <a:t>6382 samples in total</a:t>
              </a:r>
              <a:endParaRPr lang="en-IN" dirty="0"/>
            </a:p>
          </p:txBody>
        </p:sp>
        <p:cxnSp>
          <p:nvCxnSpPr>
            <p:cNvPr id="9" name="Straight Connector 8"/>
            <p:cNvCxnSpPr/>
            <p:nvPr/>
          </p:nvCxnSpPr>
          <p:spPr>
            <a:xfrm>
              <a:off x="1859057" y="1905718"/>
              <a:ext cx="2084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223682" y="1905718"/>
              <a:ext cx="1021977" cy="94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299447" y="1905718"/>
              <a:ext cx="309282" cy="105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27294" y="1905718"/>
              <a:ext cx="255494" cy="1066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738282" y="1905718"/>
              <a:ext cx="746312" cy="850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25815" y="1925383"/>
              <a:ext cx="2728631" cy="646331"/>
            </a:xfrm>
            <a:prstGeom prst="rect">
              <a:avLst/>
            </a:prstGeom>
            <a:noFill/>
          </p:spPr>
          <p:txBody>
            <a:bodyPr wrap="square" rtlCol="0">
              <a:spAutoFit/>
            </a:bodyPr>
            <a:lstStyle/>
            <a:p>
              <a:pPr algn="ctr"/>
              <a:r>
                <a:rPr lang="en-IN" dirty="0" smtClean="0"/>
                <a:t>Size classes based on Aspect Ratio</a:t>
              </a:r>
              <a:endParaRPr lang="en-IN" dirty="0"/>
            </a:p>
          </p:txBody>
        </p:sp>
        <p:sp>
          <p:nvSpPr>
            <p:cNvPr id="20" name="TextBox 19"/>
            <p:cNvSpPr txBox="1"/>
            <p:nvPr/>
          </p:nvSpPr>
          <p:spPr>
            <a:xfrm>
              <a:off x="1859057" y="3057854"/>
              <a:ext cx="806823" cy="369332"/>
            </a:xfrm>
            <a:prstGeom prst="rect">
              <a:avLst/>
            </a:prstGeom>
            <a:noFill/>
          </p:spPr>
          <p:txBody>
            <a:bodyPr wrap="square" rtlCol="0">
              <a:spAutoFit/>
            </a:bodyPr>
            <a:lstStyle/>
            <a:p>
              <a:r>
                <a:rPr lang="en-IN" dirty="0" smtClean="0"/>
                <a:t>CNN 1</a:t>
              </a:r>
              <a:endParaRPr lang="en-IN" dirty="0"/>
            </a:p>
          </p:txBody>
        </p:sp>
        <p:sp>
          <p:nvSpPr>
            <p:cNvPr id="21" name="TextBox 20"/>
            <p:cNvSpPr txBox="1"/>
            <p:nvPr/>
          </p:nvSpPr>
          <p:spPr>
            <a:xfrm>
              <a:off x="3162300" y="3048000"/>
              <a:ext cx="806823" cy="369332"/>
            </a:xfrm>
            <a:prstGeom prst="rect">
              <a:avLst/>
            </a:prstGeom>
            <a:noFill/>
          </p:spPr>
          <p:txBody>
            <a:bodyPr wrap="square" rtlCol="0">
              <a:spAutoFit/>
            </a:bodyPr>
            <a:lstStyle/>
            <a:p>
              <a:r>
                <a:rPr lang="en-IN" dirty="0" smtClean="0"/>
                <a:t>CNN 2</a:t>
              </a:r>
              <a:endParaRPr lang="en-IN" dirty="0"/>
            </a:p>
          </p:txBody>
        </p:sp>
        <p:sp>
          <p:nvSpPr>
            <p:cNvPr id="22" name="TextBox 21"/>
            <p:cNvSpPr txBox="1"/>
            <p:nvPr/>
          </p:nvSpPr>
          <p:spPr>
            <a:xfrm>
              <a:off x="4155141" y="2863334"/>
              <a:ext cx="806823" cy="369332"/>
            </a:xfrm>
            <a:prstGeom prst="rect">
              <a:avLst/>
            </a:prstGeom>
            <a:noFill/>
          </p:spPr>
          <p:txBody>
            <a:bodyPr wrap="square" rtlCol="0">
              <a:spAutoFit/>
            </a:bodyPr>
            <a:lstStyle/>
            <a:p>
              <a:r>
                <a:rPr lang="en-IN" dirty="0" smtClean="0"/>
                <a:t>CNN 3</a:t>
              </a:r>
              <a:endParaRPr lang="en-IN" dirty="0"/>
            </a:p>
          </p:txBody>
        </p:sp>
        <p:sp>
          <p:nvSpPr>
            <p:cNvPr id="23" name="TextBox 22"/>
            <p:cNvSpPr txBox="1"/>
            <p:nvPr/>
          </p:nvSpPr>
          <p:spPr>
            <a:xfrm>
              <a:off x="621929" y="2873188"/>
              <a:ext cx="806823" cy="369332"/>
            </a:xfrm>
            <a:prstGeom prst="rect">
              <a:avLst/>
            </a:prstGeom>
            <a:noFill/>
          </p:spPr>
          <p:txBody>
            <a:bodyPr wrap="square" rtlCol="0">
              <a:spAutoFit/>
            </a:bodyPr>
            <a:lstStyle/>
            <a:p>
              <a:r>
                <a:rPr lang="en-IN" dirty="0" smtClean="0"/>
                <a:t>CNN 0</a:t>
              </a:r>
              <a:endParaRPr lang="en-IN" dirty="0"/>
            </a:p>
          </p:txBody>
        </p:sp>
        <p:sp>
          <p:nvSpPr>
            <p:cNvPr id="24" name="TextBox 23"/>
            <p:cNvSpPr txBox="1"/>
            <p:nvPr/>
          </p:nvSpPr>
          <p:spPr>
            <a:xfrm>
              <a:off x="327214" y="3232666"/>
              <a:ext cx="998446" cy="369332"/>
            </a:xfrm>
            <a:prstGeom prst="rect">
              <a:avLst/>
            </a:prstGeom>
            <a:noFill/>
          </p:spPr>
          <p:txBody>
            <a:bodyPr wrap="square" rtlCol="0">
              <a:spAutoFit/>
            </a:bodyPr>
            <a:lstStyle/>
            <a:p>
              <a:r>
                <a:rPr lang="en-IN" dirty="0" smtClean="0"/>
                <a:t>(15 x 20)</a:t>
              </a:r>
              <a:endParaRPr lang="en-IN" dirty="0"/>
            </a:p>
          </p:txBody>
        </p:sp>
        <p:sp>
          <p:nvSpPr>
            <p:cNvPr id="25" name="TextBox 24"/>
            <p:cNvSpPr txBox="1"/>
            <p:nvPr/>
          </p:nvSpPr>
          <p:spPr>
            <a:xfrm>
              <a:off x="1763245" y="3402071"/>
              <a:ext cx="998446" cy="369332"/>
            </a:xfrm>
            <a:prstGeom prst="rect">
              <a:avLst/>
            </a:prstGeom>
            <a:noFill/>
          </p:spPr>
          <p:txBody>
            <a:bodyPr wrap="square" rtlCol="0">
              <a:spAutoFit/>
            </a:bodyPr>
            <a:lstStyle/>
            <a:p>
              <a:r>
                <a:rPr lang="en-IN" dirty="0" smtClean="0"/>
                <a:t>(25 x 20)</a:t>
              </a:r>
              <a:endParaRPr lang="en-IN" dirty="0"/>
            </a:p>
          </p:txBody>
        </p:sp>
        <p:sp>
          <p:nvSpPr>
            <p:cNvPr id="26" name="TextBox 25"/>
            <p:cNvSpPr txBox="1"/>
            <p:nvPr/>
          </p:nvSpPr>
          <p:spPr>
            <a:xfrm>
              <a:off x="3199560" y="3400257"/>
              <a:ext cx="998446" cy="369332"/>
            </a:xfrm>
            <a:prstGeom prst="rect">
              <a:avLst/>
            </a:prstGeom>
            <a:noFill/>
          </p:spPr>
          <p:txBody>
            <a:bodyPr wrap="square" rtlCol="0">
              <a:spAutoFit/>
            </a:bodyPr>
            <a:lstStyle/>
            <a:p>
              <a:r>
                <a:rPr lang="en-IN" dirty="0" smtClean="0"/>
                <a:t>(30 x 20)</a:t>
              </a:r>
              <a:endParaRPr lang="en-IN" dirty="0"/>
            </a:p>
          </p:txBody>
        </p:sp>
        <p:sp>
          <p:nvSpPr>
            <p:cNvPr id="27" name="TextBox 26"/>
            <p:cNvSpPr txBox="1"/>
            <p:nvPr/>
          </p:nvSpPr>
          <p:spPr>
            <a:xfrm>
              <a:off x="4354046" y="3254118"/>
              <a:ext cx="998446" cy="369332"/>
            </a:xfrm>
            <a:prstGeom prst="rect">
              <a:avLst/>
            </a:prstGeom>
            <a:noFill/>
          </p:spPr>
          <p:txBody>
            <a:bodyPr wrap="square" rtlCol="0">
              <a:spAutoFit/>
            </a:bodyPr>
            <a:lstStyle/>
            <a:p>
              <a:r>
                <a:rPr lang="en-IN" dirty="0" smtClean="0"/>
                <a:t>(40 x 20)</a:t>
              </a:r>
              <a:endParaRPr lang="en-IN" dirty="0"/>
            </a:p>
          </p:txBody>
        </p:sp>
        <p:sp>
          <p:nvSpPr>
            <p:cNvPr id="28" name="TextBox 27"/>
            <p:cNvSpPr txBox="1"/>
            <p:nvPr/>
          </p:nvSpPr>
          <p:spPr>
            <a:xfrm>
              <a:off x="7347293" y="1556051"/>
              <a:ext cx="3810812" cy="369332"/>
            </a:xfrm>
            <a:prstGeom prst="rect">
              <a:avLst/>
            </a:prstGeom>
            <a:noFill/>
          </p:spPr>
          <p:txBody>
            <a:bodyPr wrap="square" rtlCol="0">
              <a:spAutoFit/>
            </a:bodyPr>
            <a:lstStyle/>
            <a:p>
              <a:pPr algn="ctr"/>
              <a:r>
                <a:rPr lang="en-IN" dirty="0" smtClean="0"/>
                <a:t>849 samples in total</a:t>
              </a:r>
              <a:endParaRPr lang="en-IN" dirty="0"/>
            </a:p>
          </p:txBody>
        </p:sp>
        <p:cxnSp>
          <p:nvCxnSpPr>
            <p:cNvPr id="29" name="Straight Connector 28"/>
            <p:cNvCxnSpPr/>
            <p:nvPr/>
          </p:nvCxnSpPr>
          <p:spPr>
            <a:xfrm>
              <a:off x="8210552" y="1937265"/>
              <a:ext cx="2084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711326" y="1937265"/>
              <a:ext cx="1021977" cy="94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801101" y="1925383"/>
              <a:ext cx="309282" cy="105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30923" y="1905718"/>
              <a:ext cx="255494" cy="1066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86601" y="2994212"/>
              <a:ext cx="1005164" cy="369332"/>
            </a:xfrm>
            <a:prstGeom prst="rect">
              <a:avLst/>
            </a:prstGeom>
            <a:noFill/>
          </p:spPr>
          <p:txBody>
            <a:bodyPr wrap="square" rtlCol="0">
              <a:spAutoFit/>
            </a:bodyPr>
            <a:lstStyle/>
            <a:p>
              <a:r>
                <a:rPr lang="en-IN" dirty="0" smtClean="0"/>
                <a:t>VATT 0</a:t>
              </a:r>
              <a:endParaRPr lang="en-IN" dirty="0"/>
            </a:p>
          </p:txBody>
        </p:sp>
        <p:sp>
          <p:nvSpPr>
            <p:cNvPr id="34" name="TextBox 33"/>
            <p:cNvSpPr txBox="1"/>
            <p:nvPr/>
          </p:nvSpPr>
          <p:spPr>
            <a:xfrm>
              <a:off x="8298519" y="3103532"/>
              <a:ext cx="1005164" cy="369332"/>
            </a:xfrm>
            <a:prstGeom prst="rect">
              <a:avLst/>
            </a:prstGeom>
            <a:noFill/>
          </p:spPr>
          <p:txBody>
            <a:bodyPr wrap="square" rtlCol="0">
              <a:spAutoFit/>
            </a:bodyPr>
            <a:lstStyle/>
            <a:p>
              <a:r>
                <a:rPr lang="en-IN" dirty="0" smtClean="0"/>
                <a:t>VATT 1</a:t>
              </a:r>
              <a:endParaRPr lang="en-IN" dirty="0"/>
            </a:p>
          </p:txBody>
        </p:sp>
        <p:sp>
          <p:nvSpPr>
            <p:cNvPr id="35" name="TextBox 34"/>
            <p:cNvSpPr txBox="1"/>
            <p:nvPr/>
          </p:nvSpPr>
          <p:spPr>
            <a:xfrm>
              <a:off x="9825874" y="3015948"/>
              <a:ext cx="1005164" cy="369332"/>
            </a:xfrm>
            <a:prstGeom prst="rect">
              <a:avLst/>
            </a:prstGeom>
            <a:noFill/>
          </p:spPr>
          <p:txBody>
            <a:bodyPr wrap="square" rtlCol="0">
              <a:spAutoFit/>
            </a:bodyPr>
            <a:lstStyle/>
            <a:p>
              <a:r>
                <a:rPr lang="en-IN" dirty="0" smtClean="0"/>
                <a:t>VATT 2</a:t>
              </a:r>
              <a:endParaRPr lang="en-IN" dirty="0"/>
            </a:p>
          </p:txBody>
        </p:sp>
        <p:sp>
          <p:nvSpPr>
            <p:cNvPr id="36" name="TextBox 35"/>
            <p:cNvSpPr txBox="1"/>
            <p:nvPr/>
          </p:nvSpPr>
          <p:spPr>
            <a:xfrm>
              <a:off x="6879847" y="3363544"/>
              <a:ext cx="998446" cy="369332"/>
            </a:xfrm>
            <a:prstGeom prst="rect">
              <a:avLst/>
            </a:prstGeom>
            <a:noFill/>
          </p:spPr>
          <p:txBody>
            <a:bodyPr wrap="square" rtlCol="0">
              <a:spAutoFit/>
            </a:bodyPr>
            <a:lstStyle/>
            <a:p>
              <a:r>
                <a:rPr lang="en-IN" dirty="0" smtClean="0"/>
                <a:t>(15 x 15)</a:t>
              </a:r>
              <a:endParaRPr lang="en-IN" dirty="0"/>
            </a:p>
          </p:txBody>
        </p:sp>
        <p:sp>
          <p:nvSpPr>
            <p:cNvPr id="37" name="TextBox 36"/>
            <p:cNvSpPr txBox="1"/>
            <p:nvPr/>
          </p:nvSpPr>
          <p:spPr>
            <a:xfrm>
              <a:off x="8298519" y="3472864"/>
              <a:ext cx="998446" cy="369332"/>
            </a:xfrm>
            <a:prstGeom prst="rect">
              <a:avLst/>
            </a:prstGeom>
            <a:noFill/>
          </p:spPr>
          <p:txBody>
            <a:bodyPr wrap="square" rtlCol="0">
              <a:spAutoFit/>
            </a:bodyPr>
            <a:lstStyle/>
            <a:p>
              <a:r>
                <a:rPr lang="en-IN" dirty="0" smtClean="0"/>
                <a:t>(20 x 15)</a:t>
              </a:r>
              <a:endParaRPr lang="en-IN" dirty="0"/>
            </a:p>
          </p:txBody>
        </p:sp>
        <p:sp>
          <p:nvSpPr>
            <p:cNvPr id="38" name="TextBox 37"/>
            <p:cNvSpPr txBox="1"/>
            <p:nvPr/>
          </p:nvSpPr>
          <p:spPr>
            <a:xfrm>
              <a:off x="9857803" y="3400257"/>
              <a:ext cx="998446" cy="369332"/>
            </a:xfrm>
            <a:prstGeom prst="rect">
              <a:avLst/>
            </a:prstGeom>
            <a:noFill/>
          </p:spPr>
          <p:txBody>
            <a:bodyPr wrap="square" rtlCol="0">
              <a:spAutoFit/>
            </a:bodyPr>
            <a:lstStyle/>
            <a:p>
              <a:r>
                <a:rPr lang="en-IN" dirty="0" smtClean="0"/>
                <a:t>(30 x 15)</a:t>
              </a:r>
              <a:endParaRPr lang="en-IN" dirty="0"/>
            </a:p>
          </p:txBody>
        </p:sp>
        <p:sp>
          <p:nvSpPr>
            <p:cNvPr id="39" name="TextBox 38"/>
            <p:cNvSpPr txBox="1"/>
            <p:nvPr/>
          </p:nvSpPr>
          <p:spPr>
            <a:xfrm>
              <a:off x="1325660" y="4114800"/>
              <a:ext cx="3353916" cy="369332"/>
            </a:xfrm>
            <a:prstGeom prst="rect">
              <a:avLst/>
            </a:prstGeom>
            <a:noFill/>
          </p:spPr>
          <p:txBody>
            <a:bodyPr wrap="square" rtlCol="0">
              <a:spAutoFit/>
            </a:bodyPr>
            <a:lstStyle/>
            <a:p>
              <a:pPr algn="ctr"/>
              <a:r>
                <a:rPr lang="en-IN" dirty="0" smtClean="0"/>
                <a:t>Upper characters</a:t>
              </a:r>
              <a:endParaRPr lang="en-IN" dirty="0"/>
            </a:p>
          </p:txBody>
        </p:sp>
        <p:sp>
          <p:nvSpPr>
            <p:cNvPr id="40" name="TextBox 39"/>
            <p:cNvSpPr txBox="1"/>
            <p:nvPr/>
          </p:nvSpPr>
          <p:spPr>
            <a:xfrm>
              <a:off x="8617888" y="4211528"/>
              <a:ext cx="3353916" cy="369332"/>
            </a:xfrm>
            <a:prstGeom prst="rect">
              <a:avLst/>
            </a:prstGeom>
            <a:noFill/>
          </p:spPr>
          <p:txBody>
            <a:bodyPr wrap="square" rtlCol="0">
              <a:spAutoFit/>
            </a:bodyPr>
            <a:lstStyle/>
            <a:p>
              <a:r>
                <a:rPr lang="en-IN" dirty="0" err="1" smtClean="0"/>
                <a:t>Vattaksharas</a:t>
              </a:r>
              <a:endParaRPr lang="en-IN" dirty="0"/>
            </a:p>
          </p:txBody>
        </p:sp>
      </p:grpSp>
      <p:sp>
        <p:nvSpPr>
          <p:cNvPr id="4" name="Title 3"/>
          <p:cNvSpPr>
            <a:spLocks noGrp="1"/>
          </p:cNvSpPr>
          <p:nvPr>
            <p:ph type="title"/>
          </p:nvPr>
        </p:nvSpPr>
        <p:spPr/>
        <p:txBody>
          <a:bodyPr/>
          <a:lstStyle/>
          <a:p>
            <a:r>
              <a:rPr lang="en-IN" dirty="0" smtClean="0"/>
              <a:t>Dataset</a:t>
            </a:r>
            <a:endParaRPr lang="en-IN" dirty="0"/>
          </a:p>
        </p:txBody>
      </p:sp>
    </p:spTree>
    <p:extLst>
      <p:ext uri="{BB962C8B-B14F-4D97-AF65-F5344CB8AC3E}">
        <p14:creationId xmlns:p14="http://schemas.microsoft.com/office/powerpoint/2010/main" val="2891948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the Dataset</a:t>
            </a:r>
            <a:endParaRPr lang="en-IN" dirty="0"/>
          </a:p>
        </p:txBody>
      </p:sp>
      <p:sp>
        <p:nvSpPr>
          <p:cNvPr id="3" name="Content Placeholder 2"/>
          <p:cNvSpPr>
            <a:spLocks noGrp="1"/>
          </p:cNvSpPr>
          <p:nvPr>
            <p:ph idx="1"/>
          </p:nvPr>
        </p:nvSpPr>
        <p:spPr/>
        <p:txBody>
          <a:bodyPr/>
          <a:lstStyle/>
          <a:p>
            <a:r>
              <a:rPr lang="en-IN" dirty="0" smtClean="0"/>
              <a:t>Type the entire Kannada alphabet into a Word document</a:t>
            </a:r>
          </a:p>
          <a:p>
            <a:r>
              <a:rPr lang="en-IN" dirty="0" smtClean="0"/>
              <a:t>Copy-paste the same in multiple fonts</a:t>
            </a:r>
          </a:p>
          <a:p>
            <a:r>
              <a:rPr lang="en-IN" dirty="0" smtClean="0"/>
              <a:t>Convert Word document to PDF</a:t>
            </a:r>
          </a:p>
          <a:p>
            <a:r>
              <a:rPr lang="en-IN" dirty="0" smtClean="0"/>
              <a:t>Convert each page in PDF into PNG image</a:t>
            </a:r>
          </a:p>
          <a:p>
            <a:r>
              <a:rPr lang="en-IN" dirty="0" smtClean="0"/>
              <a:t>Use segmentation to extract individual characters from image (same procedure as used for segmenting characters from word)</a:t>
            </a:r>
            <a:endParaRPr lang="en-IN" dirty="0"/>
          </a:p>
        </p:txBody>
      </p:sp>
    </p:spTree>
    <p:extLst>
      <p:ext uri="{BB962C8B-B14F-4D97-AF65-F5344CB8AC3E}">
        <p14:creationId xmlns:p14="http://schemas.microsoft.com/office/powerpoint/2010/main" val="1828957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Kannada Alphabet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5538" y="1383660"/>
            <a:ext cx="7624090" cy="5169094"/>
          </a:xfrm>
        </p:spPr>
      </p:pic>
    </p:spTree>
    <p:extLst>
      <p:ext uri="{BB962C8B-B14F-4D97-AF65-F5344CB8AC3E}">
        <p14:creationId xmlns:p14="http://schemas.microsoft.com/office/powerpoint/2010/main" val="3793461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295400" y="982663"/>
            <a:ext cx="96012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r>
              <a:rPr lang="en-IN" altLang="en-US" sz="4400">
                <a:solidFill>
                  <a:srgbClr val="262626"/>
                </a:solidFill>
                <a:latin typeface="Garamond" panose="02020404030301010803" pitchFamily="18" charset="0"/>
              </a:rPr>
              <a:t>What Problem are we trying to solve?</a:t>
            </a:r>
          </a:p>
        </p:txBody>
      </p:sp>
      <p:sp>
        <p:nvSpPr>
          <p:cNvPr id="4099" name="Text Box 2"/>
          <p:cNvSpPr txBox="1">
            <a:spLocks noChangeArrowheads="1"/>
          </p:cNvSpPr>
          <p:nvPr/>
        </p:nvSpPr>
        <p:spPr bwMode="auto">
          <a:xfrm>
            <a:off x="0" y="6578600"/>
            <a:ext cx="4027488"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r>
              <a:rPr lang="en-IN" altLang="en-US" sz="1400">
                <a:solidFill>
                  <a:srgbClr val="000000"/>
                </a:solidFill>
                <a:latin typeface="Garamond" panose="02020404030301010803" pitchFamily="18" charset="0"/>
              </a:rPr>
              <a:t>Department of Computer Science &amp; Engineering</a:t>
            </a:r>
          </a:p>
        </p:txBody>
      </p:sp>
      <p:sp>
        <p:nvSpPr>
          <p:cNvPr id="4100" name="Text Box 3"/>
          <p:cNvSpPr txBox="1">
            <a:spLocks noChangeArrowheads="1"/>
          </p:cNvSpPr>
          <p:nvPr/>
        </p:nvSpPr>
        <p:spPr bwMode="auto">
          <a:xfrm>
            <a:off x="11631613" y="6578600"/>
            <a:ext cx="54292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Lst>
              <a:defRPr>
                <a:solidFill>
                  <a:schemeClr val="tx1"/>
                </a:solidFill>
                <a:latin typeface="Arial" panose="020B0604020202020204" pitchFamily="34" charset="0"/>
                <a:cs typeface="Arial" panose="020B0604020202020204" pitchFamily="34" charset="0"/>
              </a:defRPr>
            </a:lvl1pPr>
            <a:lvl2pPr>
              <a:tabLst>
                <a:tab pos="0" algn="l"/>
                <a:tab pos="449263" algn="l"/>
              </a:tabLst>
              <a:defRPr>
                <a:solidFill>
                  <a:schemeClr val="tx1"/>
                </a:solidFill>
                <a:latin typeface="Arial" panose="020B0604020202020204" pitchFamily="34" charset="0"/>
                <a:cs typeface="Arial" panose="020B0604020202020204" pitchFamily="34" charset="0"/>
              </a:defRPr>
            </a:lvl2pPr>
            <a:lvl3pPr>
              <a:tabLst>
                <a:tab pos="0" algn="l"/>
                <a:tab pos="449263" algn="l"/>
              </a:tabLst>
              <a:defRPr>
                <a:solidFill>
                  <a:schemeClr val="tx1"/>
                </a:solidFill>
                <a:latin typeface="Arial" panose="020B0604020202020204" pitchFamily="34" charset="0"/>
                <a:cs typeface="Arial" panose="020B0604020202020204" pitchFamily="34" charset="0"/>
              </a:defRPr>
            </a:lvl3pPr>
            <a:lvl4pPr>
              <a:tabLst>
                <a:tab pos="0" algn="l"/>
                <a:tab pos="449263" algn="l"/>
              </a:tabLst>
              <a:defRPr>
                <a:solidFill>
                  <a:schemeClr val="tx1"/>
                </a:solidFill>
                <a:latin typeface="Arial" panose="020B0604020202020204" pitchFamily="34" charset="0"/>
                <a:cs typeface="Arial" panose="020B0604020202020204" pitchFamily="34" charset="0"/>
              </a:defRPr>
            </a:lvl4pPr>
            <a:lvl5pPr>
              <a:tabLst>
                <a:tab pos="0" algn="l"/>
                <a:tab pos="4492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fld id="{1D9A8E53-D97D-4952-9CA3-8CD1FAF527CB}" type="slidenum">
              <a:rPr lang="en-IN" altLang="en-US" sz="1400">
                <a:solidFill>
                  <a:srgbClr val="000000"/>
                </a:solidFill>
                <a:latin typeface="Garamond" panose="02020404030301010803" pitchFamily="18" charset="0"/>
              </a:rPr>
              <a:pPr algn="r" eaLnBrk="1">
                <a:buClr>
                  <a:srgbClr val="000000"/>
                </a:buClr>
                <a:buSzPct val="100000"/>
                <a:buFont typeface="Times New Roman" panose="02020603050405020304" pitchFamily="18" charset="0"/>
                <a:buNone/>
              </a:pPr>
              <a:t>2</a:t>
            </a:fld>
            <a:endParaRPr lang="en-IN" altLang="en-US" sz="1400">
              <a:solidFill>
                <a:srgbClr val="000000"/>
              </a:solidFill>
              <a:latin typeface="Garamond" panose="02020404030301010803" pitchFamily="18" charset="0"/>
            </a:endParaRPr>
          </a:p>
        </p:txBody>
      </p:sp>
      <p:sp>
        <p:nvSpPr>
          <p:cNvPr id="5125" name="AutoShape 5"/>
          <p:cNvSpPr>
            <a:spLocks noChangeArrowheads="1"/>
          </p:cNvSpPr>
          <p:nvPr/>
        </p:nvSpPr>
        <p:spPr bwMode="auto">
          <a:xfrm>
            <a:off x="1416050" y="2881313"/>
            <a:ext cx="9631363" cy="3321050"/>
          </a:xfrm>
          <a:custGeom>
            <a:avLst/>
            <a:gdLst>
              <a:gd name="G0" fmla="*/ 26287 1 2"/>
              <a:gd name="G1" fmla="*/ 5078 1 2"/>
              <a:gd name="G2" fmla="+- 5078 0 0"/>
              <a:gd name="G3" fmla="+- 26287 0 0"/>
            </a:gdLst>
            <a:ahLst/>
            <a:cxnLst>
              <a:cxn ang="0">
                <a:pos x="r" y="vc"/>
              </a:cxn>
              <a:cxn ang="5400000">
                <a:pos x="hc" y="b"/>
              </a:cxn>
              <a:cxn ang="10800000">
                <a:pos x="l" y="vc"/>
              </a:cxn>
              <a:cxn ang="16200000">
                <a:pos x="hc" y="t"/>
              </a:cxn>
            </a:cxnLst>
            <a:rect l="0" t="0" r="0" b="0"/>
            <a:pathLst>
              <a:path>
                <a:moveTo>
                  <a:pt x="0" y="0"/>
                </a:moveTo>
                <a:lnTo>
                  <a:pt x="26287" y="0"/>
                </a:lnTo>
                <a:lnTo>
                  <a:pt x="26287" y="5078"/>
                </a:lnTo>
                <a:lnTo>
                  <a:pt x="0" y="5078"/>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457200" indent="-379413">
              <a:spcBef>
                <a:spcPts val="1088"/>
              </a:spcBef>
              <a:buClr>
                <a:srgbClr val="000000"/>
              </a:buClr>
              <a:buSzPct val="100000"/>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a:solidFill>
                  <a:srgbClr val="000000"/>
                </a:solidFill>
                <a:latin typeface="Garamond" charset="0"/>
                <a:cs typeface="Arial" charset="0"/>
              </a:rPr>
              <a:t>Lack of OCR systems for Indian </a:t>
            </a:r>
            <a:r>
              <a:rPr lang="en-IN" sz="2400" dirty="0" smtClean="0">
                <a:solidFill>
                  <a:srgbClr val="000000"/>
                </a:solidFill>
                <a:latin typeface="Garamond" charset="0"/>
                <a:cs typeface="Arial" charset="0"/>
              </a:rPr>
              <a:t>languages</a:t>
            </a:r>
          </a:p>
          <a:p>
            <a:pPr marL="457200" indent="-379413" eaLnBrk="1">
              <a:spcBef>
                <a:spcPts val="1088"/>
              </a:spcBef>
              <a:buClr>
                <a:srgbClr val="000000"/>
              </a:buClr>
              <a:buSzPct val="100000"/>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smtClean="0">
                <a:solidFill>
                  <a:srgbClr val="000000"/>
                </a:solidFill>
                <a:latin typeface="Garamond" charset="0"/>
                <a:cs typeface="Arial" charset="0"/>
              </a:rPr>
              <a:t>Converting Kannada Books into editable format for any purpose is not </a:t>
            </a:r>
          </a:p>
          <a:p>
            <a:pPr marL="77787" eaLnBrk="1">
              <a:spcBef>
                <a:spcPts val="1088"/>
              </a:spcBef>
              <a:buClr>
                <a:srgbClr val="000000"/>
              </a:buClr>
              <a:buSzPct val="100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a:solidFill>
                  <a:srgbClr val="000000"/>
                </a:solidFill>
                <a:latin typeface="Garamond" charset="0"/>
                <a:cs typeface="Arial" charset="0"/>
              </a:rPr>
              <a:t> </a:t>
            </a:r>
            <a:r>
              <a:rPr lang="en-IN" sz="2400" dirty="0" smtClean="0">
                <a:solidFill>
                  <a:srgbClr val="000000"/>
                </a:solidFill>
                <a:latin typeface="Garamond" charset="0"/>
                <a:cs typeface="Arial" charset="0"/>
              </a:rPr>
              <a:t>    yet automatically possible with a high accuracy</a:t>
            </a:r>
          </a:p>
          <a:p>
            <a:pPr marL="420687" indent="-342900">
              <a:spcBef>
                <a:spcPts val="1088"/>
              </a:spcBef>
              <a:buClr>
                <a:srgbClr val="000000"/>
              </a:buClr>
              <a:buSzPct val="100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a:solidFill>
                  <a:srgbClr val="000000"/>
                </a:solidFill>
                <a:latin typeface="Garamond" charset="0"/>
                <a:cs typeface="Arial" charset="0"/>
              </a:rPr>
              <a:t>In e-Governance services, records in Kannada are not being completely automated</a:t>
            </a:r>
            <a:endParaRPr lang="en-IN" sz="2400" dirty="0" smtClean="0">
              <a:solidFill>
                <a:srgbClr val="000000"/>
              </a:solidFill>
              <a:latin typeface="Garamond" charset="0"/>
              <a:cs typeface="Arial" charset="0"/>
            </a:endParaRPr>
          </a:p>
          <a:p>
            <a:pPr marL="420687" indent="-342900" eaLnBrk="1">
              <a:spcBef>
                <a:spcPts val="1088"/>
              </a:spcBef>
              <a:buClr>
                <a:srgbClr val="000000"/>
              </a:buClr>
              <a:buSzPct val="100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smtClean="0">
                <a:solidFill>
                  <a:srgbClr val="000000"/>
                </a:solidFill>
                <a:latin typeface="Garamond" charset="0"/>
                <a:cs typeface="Arial" charset="0"/>
              </a:rPr>
              <a:t>Civil Court Applications corrections in Kannada</a:t>
            </a:r>
          </a:p>
        </p:txBody>
      </p:sp>
      <p:sp>
        <p:nvSpPr>
          <p:cNvPr id="8" name="AutoShape 38"/>
          <p:cNvSpPr>
            <a:spLocks noChangeArrowheads="1"/>
          </p:cNvSpPr>
          <p:nvPr/>
        </p:nvSpPr>
        <p:spPr bwMode="auto">
          <a:xfrm>
            <a:off x="0" y="0"/>
            <a:ext cx="3503613" cy="706432"/>
          </a:xfrm>
          <a:custGeom>
            <a:avLst/>
            <a:gdLst>
              <a:gd name="T0" fmla="*/ 3116747 w 3714750"/>
              <a:gd name="T1" fmla="*/ 1128126 h 395288"/>
              <a:gd name="T2" fmla="*/ 1558373 w 3714750"/>
              <a:gd name="T3" fmla="*/ 2256252 h 395288"/>
              <a:gd name="T4" fmla="*/ 0 w 3714750"/>
              <a:gd name="T5" fmla="*/ 1128126 h 395288"/>
              <a:gd name="T6" fmla="*/ 1558373 w 3714750"/>
              <a:gd name="T7" fmla="*/ 0 h 395288"/>
              <a:gd name="T8" fmla="*/ 0 60000 65536"/>
              <a:gd name="T9" fmla="*/ 5898240 60000 65536"/>
              <a:gd name="T10" fmla="*/ 11796480 60000 65536"/>
              <a:gd name="T11" fmla="*/ 17694720 60000 65536"/>
              <a:gd name="T12" fmla="*/ 0 w 3714750"/>
              <a:gd name="T13" fmla="*/ 0 h 395288"/>
              <a:gd name="T14" fmla="*/ 3714750 w 3714750"/>
              <a:gd name="T15" fmla="*/ 395288 h 395288"/>
            </a:gdLst>
            <a:ahLst/>
            <a:cxnLst>
              <a:cxn ang="T8">
                <a:pos x="T0" y="T1"/>
              </a:cxn>
              <a:cxn ang="T9">
                <a:pos x="T2" y="T3"/>
              </a:cxn>
              <a:cxn ang="T10">
                <a:pos x="T4" y="T5"/>
              </a:cxn>
              <a:cxn ang="T11">
                <a:pos x="T6" y="T7"/>
              </a:cxn>
            </a:cxnLst>
            <a:rect l="T12" t="T13" r="T14" b="T15"/>
            <a:pathLst>
              <a:path w="3714750" h="395288">
                <a:moveTo>
                  <a:pt x="0" y="0"/>
                </a:moveTo>
                <a:lnTo>
                  <a:pt x="10318" y="0"/>
                </a:lnTo>
                <a:lnTo>
                  <a:pt x="10318" y="1099"/>
                </a:lnTo>
                <a:lnTo>
                  <a:pt x="0" y="10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pPr>
            <a:r>
              <a:rPr lang="en-IN" altLang="en-US" sz="2000" b="1" dirty="0">
                <a:solidFill>
                  <a:srgbClr val="262626"/>
                </a:solidFill>
                <a:latin typeface="Garamond" panose="02020404030301010803" pitchFamily="18" charset="0"/>
              </a:rPr>
              <a:t>An OCR System for Printed Kannada Text</a:t>
            </a:r>
            <a:endParaRPr lang="en-IN" altLang="en-US" sz="200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34294622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Fonts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928" y="1825625"/>
            <a:ext cx="4504144" cy="4351338"/>
          </a:xfrm>
        </p:spPr>
      </p:pic>
    </p:spTree>
    <p:extLst>
      <p:ext uri="{BB962C8B-B14F-4D97-AF65-F5344CB8AC3E}">
        <p14:creationId xmlns:p14="http://schemas.microsoft.com/office/powerpoint/2010/main" val="3516529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after Segmentation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934" y="1383664"/>
            <a:ext cx="10053557" cy="5195386"/>
          </a:xfrm>
        </p:spPr>
      </p:pic>
    </p:spTree>
    <p:extLst>
      <p:ext uri="{BB962C8B-B14F-4D97-AF65-F5344CB8AC3E}">
        <p14:creationId xmlns:p14="http://schemas.microsoft.com/office/powerpoint/2010/main" val="50101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after Segmentation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431" y="1825625"/>
            <a:ext cx="8043137" cy="4351338"/>
          </a:xfrm>
        </p:spPr>
      </p:pic>
    </p:spTree>
    <p:extLst>
      <p:ext uri="{BB962C8B-B14F-4D97-AF65-F5344CB8AC3E}">
        <p14:creationId xmlns:p14="http://schemas.microsoft.com/office/powerpoint/2010/main" val="302083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after Resizing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191" y="2946359"/>
            <a:ext cx="5911617" cy="2109869"/>
          </a:xfrm>
        </p:spPr>
      </p:pic>
    </p:spTree>
    <p:extLst>
      <p:ext uri="{BB962C8B-B14F-4D97-AF65-F5344CB8AC3E}">
        <p14:creationId xmlns:p14="http://schemas.microsoft.com/office/powerpoint/2010/main" val="73796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after Resizing</a:t>
            </a:r>
            <a:endParaRPr lang="en-IN" dirty="0"/>
          </a:p>
        </p:txBody>
      </p:sp>
      <p:sp>
        <p:nvSpPr>
          <p:cNvPr id="9" name="Text Placeholder 8"/>
          <p:cNvSpPr>
            <a:spLocks noGrp="1"/>
          </p:cNvSpPr>
          <p:nvPr>
            <p:ph type="body" idx="1"/>
          </p:nvPr>
        </p:nvSpPr>
        <p:spPr/>
        <p:txBody>
          <a:bodyPr/>
          <a:lstStyle/>
          <a:p>
            <a:r>
              <a:rPr lang="en-IN" dirty="0" smtClean="0"/>
              <a:t>Samples15 (Samples resized to 15x20)</a:t>
            </a:r>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9295" y="2505075"/>
            <a:ext cx="4958773" cy="3684588"/>
          </a:xfrm>
        </p:spPr>
      </p:pic>
      <p:sp>
        <p:nvSpPr>
          <p:cNvPr id="10" name="Text Placeholder 9"/>
          <p:cNvSpPr>
            <a:spLocks noGrp="1"/>
          </p:cNvSpPr>
          <p:nvPr>
            <p:ph type="body" sz="quarter" idx="3"/>
          </p:nvPr>
        </p:nvSpPr>
        <p:spPr/>
        <p:txBody>
          <a:bodyPr/>
          <a:lstStyle/>
          <a:p>
            <a:r>
              <a:rPr lang="en-IN" dirty="0" smtClean="0"/>
              <a:t>Samples40 </a:t>
            </a:r>
            <a:r>
              <a:rPr lang="en-IN" dirty="0"/>
              <a:t>(Samples resized to </a:t>
            </a:r>
            <a:r>
              <a:rPr lang="en-IN" dirty="0" smtClean="0"/>
              <a:t>40x20)</a:t>
            </a:r>
            <a:endParaRPr lang="en-IN"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306730" y="2505075"/>
            <a:ext cx="4914127" cy="3684588"/>
          </a:xfrm>
        </p:spPr>
      </p:pic>
    </p:spTree>
    <p:extLst>
      <p:ext uri="{BB962C8B-B14F-4D97-AF65-F5344CB8AC3E}">
        <p14:creationId xmlns:p14="http://schemas.microsoft.com/office/powerpoint/2010/main" val="83604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CNN Architecture</a:t>
            </a:r>
            <a:endParaRPr lang="en-IN" dirty="0"/>
          </a:p>
        </p:txBody>
      </p:sp>
      <p:grpSp>
        <p:nvGrpSpPr>
          <p:cNvPr id="4" name="Group 3"/>
          <p:cNvGrpSpPr/>
          <p:nvPr/>
        </p:nvGrpSpPr>
        <p:grpSpPr>
          <a:xfrm>
            <a:off x="587829" y="2454026"/>
            <a:ext cx="10999693" cy="2303235"/>
            <a:chOff x="0" y="1122680"/>
            <a:chExt cx="6416040" cy="970280"/>
          </a:xfrm>
        </p:grpSpPr>
        <p:sp>
          <p:nvSpPr>
            <p:cNvPr id="5" name="Rectangle 4"/>
            <p:cNvSpPr/>
            <p:nvPr/>
          </p:nvSpPr>
          <p:spPr>
            <a:xfrm>
              <a:off x="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a:effectLst/>
                  <a:ea typeface="Calibri" panose="020F0502020204030204" pitchFamily="34" charset="0"/>
                  <a:cs typeface="Mangal"/>
                </a:rPr>
                <a:t>Input </a:t>
              </a:r>
              <a:r>
                <a:rPr lang="en-IN" dirty="0" smtClean="0">
                  <a:effectLst/>
                  <a:ea typeface="Calibri" panose="020F0502020204030204" pitchFamily="34" charset="0"/>
                  <a:cs typeface="Mangal"/>
                </a:rPr>
                <a:t>Image (Kannada character)</a:t>
              </a:r>
              <a:endParaRPr lang="en-IN" dirty="0">
                <a:effectLst/>
                <a:ea typeface="Calibri" panose="020F0502020204030204" pitchFamily="34" charset="0"/>
                <a:cs typeface="Mangal"/>
              </a:endParaRPr>
            </a:p>
          </p:txBody>
        </p:sp>
        <p:sp>
          <p:nvSpPr>
            <p:cNvPr id="6" name="Rectangle 5"/>
            <p:cNvSpPr/>
            <p:nvPr/>
          </p:nvSpPr>
          <p:spPr>
            <a:xfrm>
              <a:off x="1097280" y="1122680"/>
              <a:ext cx="1102360" cy="97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IN" dirty="0" smtClean="0">
                  <a:effectLst/>
                  <a:ea typeface="Calibri" panose="020F0502020204030204" pitchFamily="34" charset="0"/>
                  <a:cs typeface="Mangal"/>
                </a:rPr>
                <a:t>Convolutional layer: 64 channels, with kernel size 5x5</a:t>
              </a:r>
              <a:endParaRPr lang="en-IN" dirty="0">
                <a:effectLst/>
                <a:ea typeface="Calibri" panose="020F0502020204030204" pitchFamily="34" charset="0"/>
                <a:cs typeface="Mangal"/>
              </a:endParaRPr>
            </a:p>
          </p:txBody>
        </p:sp>
        <p:sp>
          <p:nvSpPr>
            <p:cNvPr id="7" name="Rectangle 6"/>
            <p:cNvSpPr/>
            <p:nvPr/>
          </p:nvSpPr>
          <p:spPr>
            <a:xfrm>
              <a:off x="245872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smtClean="0">
                  <a:effectLst/>
                  <a:ea typeface="Calibri" panose="020F0502020204030204" pitchFamily="34" charset="0"/>
                  <a:cs typeface="Mangal"/>
                </a:rPr>
                <a:t>Max Pooling layer: 2x2</a:t>
              </a:r>
              <a:endParaRPr lang="en-IN" dirty="0">
                <a:effectLst/>
                <a:ea typeface="Calibri" panose="020F0502020204030204" pitchFamily="34" charset="0"/>
                <a:cs typeface="Mangal"/>
              </a:endParaRPr>
            </a:p>
          </p:txBody>
        </p:sp>
        <p:sp>
          <p:nvSpPr>
            <p:cNvPr id="8" name="Rectangle 7"/>
            <p:cNvSpPr/>
            <p:nvPr/>
          </p:nvSpPr>
          <p:spPr>
            <a:xfrm>
              <a:off x="355600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smtClean="0">
                  <a:effectLst/>
                  <a:ea typeface="Calibri" panose="020F0502020204030204" pitchFamily="34" charset="0"/>
                  <a:cs typeface="Mangal"/>
                </a:rPr>
                <a:t>Flatten layer: Convert everything to one dimension</a:t>
              </a:r>
              <a:endParaRPr lang="en-IN" dirty="0">
                <a:effectLst/>
                <a:ea typeface="Calibri" panose="020F0502020204030204" pitchFamily="34" charset="0"/>
                <a:cs typeface="Mangal"/>
              </a:endParaRPr>
            </a:p>
          </p:txBody>
        </p:sp>
        <p:sp>
          <p:nvSpPr>
            <p:cNvPr id="9" name="Rectangle 8"/>
            <p:cNvSpPr/>
            <p:nvPr/>
          </p:nvSpPr>
          <p:spPr>
            <a:xfrm>
              <a:off x="560832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dirty="0" smtClean="0">
                  <a:effectLst/>
                  <a:ea typeface="Calibri" panose="020F0502020204030204" pitchFamily="34" charset="0"/>
                  <a:cs typeface="Mangal"/>
                </a:rPr>
                <a:t>Fully connected output layer: 340 neurons</a:t>
              </a:r>
              <a:endParaRPr lang="en-IN" dirty="0">
                <a:effectLst/>
                <a:ea typeface="Calibri" panose="020F0502020204030204" pitchFamily="34" charset="0"/>
                <a:cs typeface="Mangal"/>
              </a:endParaRPr>
            </a:p>
          </p:txBody>
        </p:sp>
        <p:sp>
          <p:nvSpPr>
            <p:cNvPr id="11" name="Rectangle 10"/>
            <p:cNvSpPr/>
            <p:nvPr/>
          </p:nvSpPr>
          <p:spPr>
            <a:xfrm>
              <a:off x="4587240" y="1122680"/>
              <a:ext cx="80772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dirty="0" smtClean="0">
                  <a:effectLst/>
                  <a:ea typeface="Calibri" panose="020F0502020204030204" pitchFamily="34" charset="0"/>
                  <a:cs typeface="Mangal"/>
                </a:rPr>
                <a:t>Fully connected hidden layer: 1000 neurons</a:t>
              </a:r>
              <a:endParaRPr lang="en-IN" dirty="0">
                <a:effectLst/>
                <a:ea typeface="Calibri" panose="020F0502020204030204" pitchFamily="34" charset="0"/>
                <a:cs typeface="Mangal"/>
              </a:endParaRPr>
            </a:p>
          </p:txBody>
        </p:sp>
        <p:cxnSp>
          <p:nvCxnSpPr>
            <p:cNvPr id="12" name="Straight Arrow Connector 11"/>
            <p:cNvCxnSpPr/>
            <p:nvPr/>
          </p:nvCxnSpPr>
          <p:spPr>
            <a:xfrm>
              <a:off x="807720" y="155448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9160" y="156464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66440" y="156464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97680" y="155448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18760" y="1554480"/>
              <a:ext cx="289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0557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CNN Training in </a:t>
            </a:r>
            <a:r>
              <a:rPr lang="en-IN" dirty="0" err="1" smtClean="0"/>
              <a:t>Keras</a:t>
            </a:r>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1481" y="1475104"/>
            <a:ext cx="5349704" cy="5253683"/>
          </a:xfrm>
        </p:spPr>
      </p:pic>
    </p:spTree>
    <p:extLst>
      <p:ext uri="{BB962C8B-B14F-4D97-AF65-F5344CB8AC3E}">
        <p14:creationId xmlns:p14="http://schemas.microsoft.com/office/powerpoint/2010/main" val="4017942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mn-lt"/>
              </a:rPr>
              <a:t>Unicode</a:t>
            </a:r>
            <a:endParaRPr lang="en-IN" dirty="0">
              <a:latin typeface="+mn-lt"/>
            </a:endParaRPr>
          </a:p>
        </p:txBody>
      </p:sp>
      <p:sp>
        <p:nvSpPr>
          <p:cNvPr id="4" name="Content Placeholder 3"/>
          <p:cNvSpPr>
            <a:spLocks noGrp="1"/>
          </p:cNvSpPr>
          <p:nvPr>
            <p:ph idx="1"/>
          </p:nvPr>
        </p:nvSpPr>
        <p:spPr/>
        <p:txBody>
          <a:bodyPr>
            <a:normAutofit fontScale="92500" lnSpcReduction="20000"/>
          </a:bodyPr>
          <a:lstStyle/>
          <a:p>
            <a:r>
              <a:rPr lang="en-IN" dirty="0" smtClean="0"/>
              <a:t>Universal 16-bit character encoding standard that is capable of representing scripts from all of the world’s languages</a:t>
            </a:r>
          </a:p>
          <a:p>
            <a:r>
              <a:rPr lang="en-IN" dirty="0" smtClean="0"/>
              <a:t>Replaced 8-bit encoding systems such as ASCII</a:t>
            </a:r>
            <a:endParaRPr lang="en-IN" dirty="0"/>
          </a:p>
          <a:p>
            <a:r>
              <a:rPr lang="en-IN" dirty="0" smtClean="0"/>
              <a:t>UTF-16 </a:t>
            </a:r>
            <a:r>
              <a:rPr lang="en-IN" dirty="0"/>
              <a:t>assigns each of its characters with a unique 16-bit identification number known as a code point, and leaves the rendering of the character to the software. </a:t>
            </a:r>
            <a:endParaRPr lang="en-IN" dirty="0" smtClean="0"/>
          </a:p>
          <a:p>
            <a:r>
              <a:rPr lang="en-IN" dirty="0" smtClean="0"/>
              <a:t>The </a:t>
            </a:r>
            <a:r>
              <a:rPr lang="en-IN" dirty="0"/>
              <a:t>code points for Kannada characters are in the range of 0x0C82 to 0x0CF2. </a:t>
            </a:r>
            <a:r>
              <a:rPr lang="en-IN" dirty="0" smtClean="0"/>
              <a:t>This </a:t>
            </a:r>
            <a:r>
              <a:rPr lang="en-IN" dirty="0"/>
              <a:t>range </a:t>
            </a:r>
            <a:r>
              <a:rPr lang="en-IN" dirty="0" smtClean="0"/>
              <a:t>is </a:t>
            </a:r>
            <a:r>
              <a:rPr lang="en-IN" dirty="0"/>
              <a:t>reserved exclusively for Kannada </a:t>
            </a:r>
            <a:r>
              <a:rPr lang="en-IN" dirty="0" smtClean="0"/>
              <a:t>characters.</a:t>
            </a:r>
          </a:p>
          <a:p>
            <a:r>
              <a:rPr lang="en-IN" dirty="0" smtClean="0"/>
              <a:t>In our application we define our own UID for each Kannada character, then for printing we translate it to Unicode using our own lookup table. </a:t>
            </a:r>
            <a:r>
              <a:rPr lang="en-IN" dirty="0"/>
              <a:t>A Kannada character may be a single Unicode character or may actually be a combination of two Unicode characters.</a:t>
            </a:r>
          </a:p>
        </p:txBody>
      </p:sp>
    </p:spTree>
    <p:extLst>
      <p:ext uri="{BB962C8B-B14F-4D97-AF65-F5344CB8AC3E}">
        <p14:creationId xmlns:p14="http://schemas.microsoft.com/office/powerpoint/2010/main" val="3790112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Unicode Lookup Table</a:t>
            </a:r>
            <a:endParaRPr lang="en-IN"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9128" y="2518573"/>
            <a:ext cx="4963336" cy="2541109"/>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1256" y="865497"/>
            <a:ext cx="3837003" cy="5632430"/>
          </a:xfrm>
        </p:spPr>
      </p:pic>
    </p:spTree>
    <p:extLst>
      <p:ext uri="{BB962C8B-B14F-4D97-AF65-F5344CB8AC3E}">
        <p14:creationId xmlns:p14="http://schemas.microsoft.com/office/powerpoint/2010/main" val="268847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Results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2010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1295400" y="982663"/>
            <a:ext cx="96012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r>
              <a:rPr lang="en-IN" altLang="en-US" sz="4400" dirty="0">
                <a:solidFill>
                  <a:srgbClr val="262626"/>
                </a:solidFill>
                <a:latin typeface="Garamond" panose="02020404030301010803" pitchFamily="18" charset="0"/>
              </a:rPr>
              <a:t>What is the relevance of the problem?</a:t>
            </a:r>
          </a:p>
        </p:txBody>
      </p:sp>
      <p:sp>
        <p:nvSpPr>
          <p:cNvPr id="5123" name="Text Box 2"/>
          <p:cNvSpPr txBox="1">
            <a:spLocks noChangeArrowheads="1"/>
          </p:cNvSpPr>
          <p:nvPr/>
        </p:nvSpPr>
        <p:spPr bwMode="auto">
          <a:xfrm>
            <a:off x="0" y="6578600"/>
            <a:ext cx="4027488"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r>
              <a:rPr lang="en-IN" altLang="en-US" sz="1400">
                <a:solidFill>
                  <a:srgbClr val="000000"/>
                </a:solidFill>
                <a:latin typeface="Garamond" panose="02020404030301010803" pitchFamily="18" charset="0"/>
              </a:rPr>
              <a:t>Department of Computer Science &amp; Engineering</a:t>
            </a:r>
          </a:p>
        </p:txBody>
      </p:sp>
      <p:sp>
        <p:nvSpPr>
          <p:cNvPr id="5124" name="Text Box 3"/>
          <p:cNvSpPr txBox="1">
            <a:spLocks noChangeArrowheads="1"/>
          </p:cNvSpPr>
          <p:nvPr/>
        </p:nvSpPr>
        <p:spPr bwMode="auto">
          <a:xfrm>
            <a:off x="11631613" y="6578600"/>
            <a:ext cx="54292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Lst>
              <a:defRPr>
                <a:solidFill>
                  <a:schemeClr val="tx1"/>
                </a:solidFill>
                <a:latin typeface="Arial" panose="020B0604020202020204" pitchFamily="34" charset="0"/>
                <a:cs typeface="Arial" panose="020B0604020202020204" pitchFamily="34" charset="0"/>
              </a:defRPr>
            </a:lvl1pPr>
            <a:lvl2pPr>
              <a:tabLst>
                <a:tab pos="0" algn="l"/>
                <a:tab pos="449263" algn="l"/>
              </a:tabLst>
              <a:defRPr>
                <a:solidFill>
                  <a:schemeClr val="tx1"/>
                </a:solidFill>
                <a:latin typeface="Arial" panose="020B0604020202020204" pitchFamily="34" charset="0"/>
                <a:cs typeface="Arial" panose="020B0604020202020204" pitchFamily="34" charset="0"/>
              </a:defRPr>
            </a:lvl2pPr>
            <a:lvl3pPr>
              <a:tabLst>
                <a:tab pos="0" algn="l"/>
                <a:tab pos="449263" algn="l"/>
              </a:tabLst>
              <a:defRPr>
                <a:solidFill>
                  <a:schemeClr val="tx1"/>
                </a:solidFill>
                <a:latin typeface="Arial" panose="020B0604020202020204" pitchFamily="34" charset="0"/>
                <a:cs typeface="Arial" panose="020B0604020202020204" pitchFamily="34" charset="0"/>
              </a:defRPr>
            </a:lvl3pPr>
            <a:lvl4pPr>
              <a:tabLst>
                <a:tab pos="0" algn="l"/>
                <a:tab pos="449263" algn="l"/>
              </a:tabLst>
              <a:defRPr>
                <a:solidFill>
                  <a:schemeClr val="tx1"/>
                </a:solidFill>
                <a:latin typeface="Arial" panose="020B0604020202020204" pitchFamily="34" charset="0"/>
                <a:cs typeface="Arial" panose="020B0604020202020204" pitchFamily="34" charset="0"/>
              </a:defRPr>
            </a:lvl4pPr>
            <a:lvl5pPr>
              <a:tabLst>
                <a:tab pos="0" algn="l"/>
                <a:tab pos="4492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fld id="{06F1ECC5-79B1-45D5-B283-67F45CEC05CF}" type="slidenum">
              <a:rPr lang="en-IN" altLang="en-US" sz="1400">
                <a:solidFill>
                  <a:srgbClr val="000000"/>
                </a:solidFill>
                <a:latin typeface="Garamond" panose="02020404030301010803" pitchFamily="18" charset="0"/>
              </a:rPr>
              <a:pPr algn="r" eaLnBrk="1">
                <a:buClr>
                  <a:srgbClr val="000000"/>
                </a:buClr>
                <a:buSzPct val="100000"/>
                <a:buFont typeface="Times New Roman" panose="02020603050405020304" pitchFamily="18" charset="0"/>
                <a:buNone/>
              </a:pPr>
              <a:t>3</a:t>
            </a:fld>
            <a:endParaRPr lang="en-IN" altLang="en-US" sz="1400">
              <a:solidFill>
                <a:srgbClr val="000000"/>
              </a:solidFill>
              <a:latin typeface="Garamond" panose="02020404030301010803" pitchFamily="18" charset="0"/>
            </a:endParaRPr>
          </a:p>
        </p:txBody>
      </p:sp>
      <p:sp>
        <p:nvSpPr>
          <p:cNvPr id="6149" name="AutoShape 5"/>
          <p:cNvSpPr>
            <a:spLocks noChangeArrowheads="1"/>
          </p:cNvSpPr>
          <p:nvPr/>
        </p:nvSpPr>
        <p:spPr bwMode="auto">
          <a:xfrm>
            <a:off x="1433513" y="2484438"/>
            <a:ext cx="9463087" cy="2055812"/>
          </a:xfrm>
          <a:custGeom>
            <a:avLst/>
            <a:gdLst>
              <a:gd name="G0" fmla="*/ 26287 1 2"/>
              <a:gd name="G1" fmla="*/ 5711 1 2"/>
              <a:gd name="G2" fmla="+- 5711 0 0"/>
              <a:gd name="G3" fmla="+- 26287 0 0"/>
            </a:gdLst>
            <a:ahLst/>
            <a:cxnLst>
              <a:cxn ang="0">
                <a:pos x="r" y="vc"/>
              </a:cxn>
              <a:cxn ang="5400000">
                <a:pos x="hc" y="b"/>
              </a:cxn>
              <a:cxn ang="10800000">
                <a:pos x="l" y="vc"/>
              </a:cxn>
              <a:cxn ang="16200000">
                <a:pos x="hc" y="t"/>
              </a:cxn>
            </a:cxnLst>
            <a:rect l="0" t="0" r="0" b="0"/>
            <a:pathLst>
              <a:path>
                <a:moveTo>
                  <a:pt x="0" y="0"/>
                </a:moveTo>
                <a:lnTo>
                  <a:pt x="26287" y="0"/>
                </a:lnTo>
                <a:lnTo>
                  <a:pt x="26287" y="5711"/>
                </a:lnTo>
                <a:lnTo>
                  <a:pt x="0" y="5711"/>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457200" indent="-379413" eaLnBrk="1">
              <a:spcBef>
                <a:spcPts val="1088"/>
              </a:spcBef>
              <a:buClr>
                <a:srgbClr val="000000"/>
              </a:buClr>
              <a:buSzPct val="100000"/>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a:solidFill>
                  <a:srgbClr val="000000"/>
                </a:solidFill>
                <a:latin typeface="Garamond" charset="0"/>
                <a:cs typeface="Arial" charset="0"/>
              </a:rPr>
              <a:t>Plenty of OCR systems exist for Roman, Chinese, Arabic characters but</a:t>
            </a:r>
          </a:p>
          <a:p>
            <a:pPr marL="77787" eaLnBrk="1">
              <a:spcBef>
                <a:spcPts val="1088"/>
              </a:spcBef>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a:solidFill>
                  <a:srgbClr val="000000"/>
                </a:solidFill>
                <a:latin typeface="Garamond" charset="0"/>
                <a:cs typeface="Arial" charset="0"/>
              </a:rPr>
              <a:t>	 not many efficient systems exist for Indian regional scripts like Kannada, </a:t>
            </a:r>
          </a:p>
          <a:p>
            <a:pPr marL="77787" eaLnBrk="1">
              <a:spcBef>
                <a:spcPts val="1088"/>
              </a:spcBef>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a:solidFill>
                  <a:srgbClr val="000000"/>
                </a:solidFill>
                <a:latin typeface="Garamond" charset="0"/>
                <a:cs typeface="Arial" charset="0"/>
              </a:rPr>
              <a:t>      Tamil or even Hindi</a:t>
            </a:r>
          </a:p>
          <a:p>
            <a:pPr marL="420687" indent="-342900" eaLnBrk="1">
              <a:spcBef>
                <a:spcPts val="1088"/>
              </a:spcBef>
              <a:buClr>
                <a:srgbClr val="000000"/>
              </a:buClr>
              <a:buSzPct val="100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a:solidFill>
                  <a:srgbClr val="000000"/>
                </a:solidFill>
                <a:latin typeface="Garamond" charset="0"/>
                <a:cs typeface="Arial" charset="0"/>
              </a:rPr>
              <a:t>	OCR can be combined with text-to-speech to help illiterate/blind people</a:t>
            </a:r>
          </a:p>
          <a:p>
            <a:pPr marL="420687" indent="-342900" eaLnBrk="1">
              <a:spcBef>
                <a:spcPts val="1088"/>
              </a:spcBef>
              <a:buClr>
                <a:srgbClr val="000000"/>
              </a:buClr>
              <a:buSzPct val="100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r>
              <a:rPr lang="en-IN" sz="2400" dirty="0">
                <a:solidFill>
                  <a:srgbClr val="000000"/>
                </a:solidFill>
                <a:latin typeface="Garamond" charset="0"/>
                <a:cs typeface="Arial" charset="0"/>
              </a:rPr>
              <a:t>In future, OCR systems may also be used by AI robots to recognize text</a:t>
            </a:r>
          </a:p>
          <a:p>
            <a:pPr marL="420687" indent="-342900" eaLnBrk="1">
              <a:spcBef>
                <a:spcPts val="1088"/>
              </a:spcBef>
              <a:buClr>
                <a:srgbClr val="000000"/>
              </a:buClr>
              <a:buSzPct val="100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pPr>
            <a:endParaRPr lang="en-IN" sz="2400" dirty="0">
              <a:solidFill>
                <a:srgbClr val="000000"/>
              </a:solidFill>
              <a:latin typeface="Garamond" charset="0"/>
              <a:cs typeface="Arial" charset="0"/>
            </a:endParaRPr>
          </a:p>
        </p:txBody>
      </p:sp>
      <p:sp>
        <p:nvSpPr>
          <p:cNvPr id="9" name="AutoShape 38"/>
          <p:cNvSpPr>
            <a:spLocks noChangeArrowheads="1"/>
          </p:cNvSpPr>
          <p:nvPr/>
        </p:nvSpPr>
        <p:spPr bwMode="auto">
          <a:xfrm>
            <a:off x="0" y="0"/>
            <a:ext cx="3503613" cy="706432"/>
          </a:xfrm>
          <a:custGeom>
            <a:avLst/>
            <a:gdLst>
              <a:gd name="T0" fmla="*/ 3116747 w 3714750"/>
              <a:gd name="T1" fmla="*/ 1128126 h 395288"/>
              <a:gd name="T2" fmla="*/ 1558373 w 3714750"/>
              <a:gd name="T3" fmla="*/ 2256252 h 395288"/>
              <a:gd name="T4" fmla="*/ 0 w 3714750"/>
              <a:gd name="T5" fmla="*/ 1128126 h 395288"/>
              <a:gd name="T6" fmla="*/ 1558373 w 3714750"/>
              <a:gd name="T7" fmla="*/ 0 h 395288"/>
              <a:gd name="T8" fmla="*/ 0 60000 65536"/>
              <a:gd name="T9" fmla="*/ 5898240 60000 65536"/>
              <a:gd name="T10" fmla="*/ 11796480 60000 65536"/>
              <a:gd name="T11" fmla="*/ 17694720 60000 65536"/>
              <a:gd name="T12" fmla="*/ 0 w 3714750"/>
              <a:gd name="T13" fmla="*/ 0 h 395288"/>
              <a:gd name="T14" fmla="*/ 3714750 w 3714750"/>
              <a:gd name="T15" fmla="*/ 395288 h 395288"/>
            </a:gdLst>
            <a:ahLst/>
            <a:cxnLst>
              <a:cxn ang="T8">
                <a:pos x="T0" y="T1"/>
              </a:cxn>
              <a:cxn ang="T9">
                <a:pos x="T2" y="T3"/>
              </a:cxn>
              <a:cxn ang="T10">
                <a:pos x="T4" y="T5"/>
              </a:cxn>
              <a:cxn ang="T11">
                <a:pos x="T6" y="T7"/>
              </a:cxn>
            </a:cxnLst>
            <a:rect l="T12" t="T13" r="T14" b="T15"/>
            <a:pathLst>
              <a:path w="3714750" h="395288">
                <a:moveTo>
                  <a:pt x="0" y="0"/>
                </a:moveTo>
                <a:lnTo>
                  <a:pt x="10318" y="0"/>
                </a:lnTo>
                <a:lnTo>
                  <a:pt x="10318" y="1099"/>
                </a:lnTo>
                <a:lnTo>
                  <a:pt x="0" y="10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pPr>
            <a:r>
              <a:rPr lang="en-IN" altLang="en-US" sz="2000" b="1" dirty="0">
                <a:solidFill>
                  <a:srgbClr val="262626"/>
                </a:solidFill>
                <a:latin typeface="Garamond" panose="02020404030301010803" pitchFamily="18" charset="0"/>
              </a:rPr>
              <a:t>An OCR System for Printed Kannada Text</a:t>
            </a:r>
            <a:endParaRPr lang="en-IN" altLang="en-US" sz="200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21445379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30" y="0"/>
            <a:ext cx="5294987" cy="672459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30" y="0"/>
            <a:ext cx="5294987" cy="6724592"/>
          </a:xfrm>
          <a:prstGeom prst="rect">
            <a:avLst/>
          </a:prstGeom>
        </p:spPr>
      </p:pic>
      <p:sp>
        <p:nvSpPr>
          <p:cNvPr id="7" name="TextBox 6"/>
          <p:cNvSpPr txBox="1"/>
          <p:nvPr/>
        </p:nvSpPr>
        <p:spPr>
          <a:xfrm>
            <a:off x="5513294" y="188259"/>
            <a:ext cx="5580530" cy="6555641"/>
          </a:xfrm>
          <a:prstGeom prst="rect">
            <a:avLst/>
          </a:prstGeom>
          <a:noFill/>
        </p:spPr>
        <p:txBody>
          <a:bodyPr wrap="square" rtlCol="0">
            <a:spAutoFit/>
          </a:bodyPr>
          <a:lstStyle/>
          <a:p>
            <a:r>
              <a:rPr lang="kn-IN" sz="1400" dirty="0"/>
              <a:t>ಭಾರತದ ಅತ್ಯಂತ ಸುಂದರ ನಗರ , ಕರ್ನಾಟಕದ ರಾಜಧಾನಿ, ಉದ್ಯಾನಗಳ ನಗರ, ವಿಶ್ರಾಂತರ ವಿಶ್ರಾಂತಿಧಾಮ, ಭಾರತದ ೪ಸಿಲಿಕಾನ್, ನಗರ, ಪ್ರಪಂಚದ ಪ್ರಮುಖ ನಗರಗಳಲ್ಲಿ ಒಂದು</a:t>
            </a:r>
            <a:r>
              <a:rPr lang="kn-IN" sz="1400" dirty="0" smtClean="0"/>
              <a:t>.</a:t>
            </a:r>
            <a:endParaRPr lang="en-IN" sz="1400" dirty="0" smtClean="0"/>
          </a:p>
          <a:p>
            <a:endParaRPr lang="en-IN" sz="1400" dirty="0"/>
          </a:p>
          <a:p>
            <a:r>
              <a:rPr lang="kn-IN" sz="1400" dirty="0" smtClean="0"/>
              <a:t>ಬೆಂಗಳೂರು ಸ್ಥಾಪನೆಯಾದಾಗಿನಿಂದಲೂ </a:t>
            </a:r>
            <a:r>
              <a:rPr lang="kn-IN" sz="1400" dirty="0"/>
              <a:t>ಅತ್ಯಂತ ಜನಪ್ರಿಯ ನಗರ. ಮೊದಲ ಕೆಂಪೇಗೌಡ ಸ್ಥಾಪಿಸಿದ ಊರು ಬಹಳ ಚೆನ್ನಾಗಿದೆ, ಮಾದರಿ ಊರಾಗಿದೆ ಎಂದು ವಿಜಯನಗರದ ಅರಸರು ಹೊಗಳಿದಾಗಲೇ ಇದರ ಮೇಲೆ ದಷ್ಟಿ , ತಾಗಿತ್ತು. ಒಡೆಯರು, ಇಂಗ್ಲೀಷರು ಬೆಂಗಳೂರಿನ ಮೇಲೆ ಹೆಕಣ್ಣು, ಹಾಕಿದರು. ಅದು ಎಲ್ಲ ಜಾತಿಯವರ, ಎಲ್ಲ ಧರ್ಮದವರ, ಎಲ್ಲ ಭಾಷಿಗರ ನಗರವಾಗಿ ಹೋಯಿತು. ಮುವ್ನೂರು ವರ್ಷಗಳಿಗೂ ಹಿಂದೆ ದೆಹಲಿಯ ಬಾದಶಹಾ ಔರಂಗಜೇಬನ ಕಣ್ಣು ಬೆಂಗಳೂರಿನ ಮೇಲೆ ಬಿದ್ದಮೇಲಂತೂ ಭಾರತದ ಕಣ್ಣು ಬೆಂಗಳೂರಿನ ಮೇಲೆ ಬಿದ್ದಂತಾಯಿತು ಅದು ಇಂದಿಗೂ ಮುಂದುವರೆದಿದೆ ರಾಷ್ಷಮಟ್ಟದ ಯಾವುದೇ ಪ್ರಮುಖ ಆಗುಹೋಗುಗಳಿಗೆ ಬೆಂಗಳೂರು ಉತ್ತಮ ರಂಗಮಂಟಪವಾಗಿದೆ ರಾಜಕೀಯ ಸಮ್ಮೇಳನಗಳು, ಕ್ರೀಡಾ ತರಬೇತಿ, ಅಂತಾರಾಷ್ಷೀಯ ಶೃಂಗಸಭೆಗಳು ಎಂದು ಎಲ್ಲದಕ್ಕೂ ಬೆಂಗಳೂರು ಸಾಕ್ಷಿಯಾಗಿದೆ ಆಧುನಿಕ ತಾಂತ್ರಿಕ ಬೆಳವಣಿಗೆ, ಹೋಟಲ್ ಉದ್ಯಮ, ಪ್ರ್ಯಷನ್ -ಬೆಂಗಳೂರಿನ ಕಡೆ ದೃಷ್ಟಿ </a:t>
            </a:r>
            <a:r>
              <a:rPr lang="kn-IN" sz="1400" dirty="0" smtClean="0"/>
              <a:t>ಹಾಯಿಸಿವೆ</a:t>
            </a:r>
            <a:endParaRPr lang="en-IN" sz="1400" dirty="0" smtClean="0"/>
          </a:p>
          <a:p>
            <a:endParaRPr lang="en-IN" sz="1400" dirty="0"/>
          </a:p>
          <a:p>
            <a:r>
              <a:rPr lang="kn-IN" sz="1400" dirty="0" smtClean="0"/>
              <a:t> </a:t>
            </a:r>
            <a:r>
              <a:rPr lang="kn-IN" sz="1400" dirty="0"/>
              <a:t>೨ಂ ೨ಂನೆ ಇಸವಿಯಲ್ಲಿ ಬೆಂಗಳೂರು ಭಾರತದ ಅತಿಮುಖ್ಯ ನಗರ ಆಗುತ್ತದೆ, ಪಪಂದ ಎಲ್ಲ ತಾಂತ್ರಿಕ ಬೆಳವಣಿಗೆಯ ಪರಿಪೂರ್ಣ ದರ್ಶನ ಬೆಂಗಳೂರಿನಲ್ಲಿ ಆಗುತ್ತದೆ ಕಾಗದಗಳಿಲ್ಲದ, ಕಛೇರಿಗಳಿಲ್ಲದ, ಕಾಲೇಜ್ಗಳಿಲ್ಲದ, ನಿರ್ದಿ ಉದ್ಯೋಗ ೕಳೆಗಳಿಲ್ಲದ, ತಾಂತ್ರಿಕ ಉನ್ನತಿಯ ಮುಕ್ತ ನ೭ರ ಇದಾಗುತ್ತದೆ ಎಂದು ದೂರದರ್ಶಿಗಳು </a:t>
            </a:r>
            <a:r>
              <a:rPr lang="kn-IN" sz="1400" dirty="0" smtClean="0"/>
              <a:t>ಹೇಳತೊಡಗಿದಾರೆ</a:t>
            </a:r>
            <a:endParaRPr lang="en-IN" sz="1400" dirty="0" smtClean="0"/>
          </a:p>
          <a:p>
            <a:endParaRPr lang="en-IN" sz="1400" dirty="0"/>
          </a:p>
          <a:p>
            <a:r>
              <a:rPr lang="kn-IN" sz="1400" dirty="0" smtClean="0"/>
              <a:t> </a:t>
            </a:r>
            <a:r>
              <a:rPr lang="kn-IN" sz="1400" dirty="0"/>
              <a:t>ವಿಚಿತವೆಂದರೆ, ಬೆಂಗಳೂರು ಸ್ಥಾಪನೆಗೊಂಡ ಇನ್ನೂರು ವರ್ಷಗಳ ಅನಂತರವೂ ಕೆಂಪೇಗೌಡನ ೪ಹೊಸ ಬೆಂಗಳೂರು, ಇದ್ದಂತೆಯೇ ಇದ್ದಿತು ಇಂಗ್ಲಿಷರು ಬಂದಮೇಲೆ ಕೆಂಪೇಗೌಡನಿಗೆ ಸೆರೆಮನೆ ವಾಸವಾಯಿತು. ಮರಾಠಿಗರು, ಮುಸ್ಲಿಮರು, ಮೈಸೂರು ಂಗಳೂರು ದಂಡು ಬೆಳೆಯಿತೇ ವಿನಃ ಬೆಂಗಳೂರು ನಗರ ಪ್ರದೇಶ ಬೆಳೆಯಲಿಲ್ಲ</a:t>
            </a:r>
            <a:endParaRPr lang="en-IN" sz="1400" dirty="0"/>
          </a:p>
        </p:txBody>
      </p:sp>
    </p:spTree>
    <p:extLst>
      <p:ext uri="{BB962C8B-B14F-4D97-AF65-F5344CB8AC3E}">
        <p14:creationId xmlns:p14="http://schemas.microsoft.com/office/powerpoint/2010/main" val="3659457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017" y="101337"/>
            <a:ext cx="6150524" cy="6430092"/>
          </a:xfrm>
          <a:prstGeom prst="rect">
            <a:avLst/>
          </a:prstGeom>
        </p:spPr>
      </p:pic>
    </p:spTree>
    <p:extLst>
      <p:ext uri="{BB962C8B-B14F-4D97-AF65-F5344CB8AC3E}">
        <p14:creationId xmlns:p14="http://schemas.microsoft.com/office/powerpoint/2010/main" val="1528669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7" y="300446"/>
            <a:ext cx="12126663" cy="6400799"/>
          </a:xfrm>
          <a:prstGeom prst="rect">
            <a:avLst/>
          </a:prstGeom>
        </p:spPr>
      </p:pic>
    </p:spTree>
    <p:extLst>
      <p:ext uri="{BB962C8B-B14F-4D97-AF65-F5344CB8AC3E}">
        <p14:creationId xmlns:p14="http://schemas.microsoft.com/office/powerpoint/2010/main" val="998945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87" y="274320"/>
            <a:ext cx="11753191" cy="6492239"/>
          </a:xfrm>
          <a:prstGeom prst="rect">
            <a:avLst/>
          </a:prstGeom>
        </p:spPr>
      </p:pic>
    </p:spTree>
    <p:extLst>
      <p:ext uri="{BB962C8B-B14F-4D97-AF65-F5344CB8AC3E}">
        <p14:creationId xmlns:p14="http://schemas.microsoft.com/office/powerpoint/2010/main" val="2256393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56028489"/>
              </p:ext>
            </p:extLst>
          </p:nvPr>
        </p:nvGraphicFramePr>
        <p:xfrm>
          <a:off x="1278814" y="2364242"/>
          <a:ext cx="9910485" cy="2209800"/>
        </p:xfrm>
        <a:graphic>
          <a:graphicData uri="http://schemas.openxmlformats.org/drawingml/2006/table">
            <a:tbl>
              <a:tblPr firstRow="1" bandRow="1">
                <a:tableStyleId>{5C22544A-7EE6-4342-B048-85BDC9FD1C3A}</a:tableStyleId>
              </a:tblPr>
              <a:tblGrid>
                <a:gridCol w="1982097">
                  <a:extLst>
                    <a:ext uri="{9D8B030D-6E8A-4147-A177-3AD203B41FA5}">
                      <a16:colId xmlns="" xmlns:a16="http://schemas.microsoft.com/office/drawing/2014/main" val="1798533432"/>
                    </a:ext>
                  </a:extLst>
                </a:gridCol>
                <a:gridCol w="1982097">
                  <a:extLst>
                    <a:ext uri="{9D8B030D-6E8A-4147-A177-3AD203B41FA5}">
                      <a16:colId xmlns="" xmlns:a16="http://schemas.microsoft.com/office/drawing/2014/main" val="1918061381"/>
                    </a:ext>
                  </a:extLst>
                </a:gridCol>
                <a:gridCol w="1982097">
                  <a:extLst>
                    <a:ext uri="{9D8B030D-6E8A-4147-A177-3AD203B41FA5}">
                      <a16:colId xmlns="" xmlns:a16="http://schemas.microsoft.com/office/drawing/2014/main" val="2273409593"/>
                    </a:ext>
                  </a:extLst>
                </a:gridCol>
                <a:gridCol w="1982097">
                  <a:extLst>
                    <a:ext uri="{9D8B030D-6E8A-4147-A177-3AD203B41FA5}">
                      <a16:colId xmlns="" xmlns:a16="http://schemas.microsoft.com/office/drawing/2014/main" val="2446207432"/>
                    </a:ext>
                  </a:extLst>
                </a:gridCol>
                <a:gridCol w="1982097">
                  <a:extLst>
                    <a:ext uri="{9D8B030D-6E8A-4147-A177-3AD203B41FA5}">
                      <a16:colId xmlns="" xmlns:a16="http://schemas.microsoft.com/office/drawing/2014/main" val="3090098274"/>
                    </a:ext>
                  </a:extLst>
                </a:gridCol>
              </a:tblGrid>
              <a:tr h="370840">
                <a:tc>
                  <a:txBody>
                    <a:bodyPr/>
                    <a:lstStyle/>
                    <a:p>
                      <a:r>
                        <a:rPr lang="en-IN" dirty="0" smtClean="0"/>
                        <a:t>Difficulty</a:t>
                      </a:r>
                      <a:r>
                        <a:rPr lang="en-IN" baseline="0" dirty="0" smtClean="0"/>
                        <a:t> Level</a:t>
                      </a:r>
                      <a:endParaRPr lang="en-IN" dirty="0"/>
                    </a:p>
                  </a:txBody>
                  <a:tcPr/>
                </a:tc>
                <a:tc>
                  <a:txBody>
                    <a:bodyPr/>
                    <a:lstStyle/>
                    <a:p>
                      <a:r>
                        <a:rPr lang="en-IN" dirty="0" smtClean="0"/>
                        <a:t>No.</a:t>
                      </a:r>
                      <a:r>
                        <a:rPr lang="en-IN" baseline="0" dirty="0" smtClean="0"/>
                        <a:t> of Input Words</a:t>
                      </a:r>
                      <a:endParaRPr lang="en-IN" dirty="0"/>
                    </a:p>
                  </a:txBody>
                  <a:tcPr/>
                </a:tc>
                <a:tc>
                  <a:txBody>
                    <a:bodyPr/>
                    <a:lstStyle/>
                    <a:p>
                      <a:r>
                        <a:rPr lang="en-IN" dirty="0" smtClean="0"/>
                        <a:t>Correct</a:t>
                      </a:r>
                      <a:r>
                        <a:rPr lang="en-IN" baseline="0" dirty="0" smtClean="0"/>
                        <a:t> Output</a:t>
                      </a:r>
                      <a:endParaRPr lang="en-IN" dirty="0"/>
                    </a:p>
                  </a:txBody>
                  <a:tcPr/>
                </a:tc>
                <a:tc>
                  <a:txBody>
                    <a:bodyPr/>
                    <a:lstStyle/>
                    <a:p>
                      <a:r>
                        <a:rPr lang="en-IN" dirty="0" smtClean="0"/>
                        <a:t>Incorrect Output</a:t>
                      </a:r>
                      <a:endParaRPr lang="en-IN" dirty="0"/>
                    </a:p>
                  </a:txBody>
                  <a:tcPr/>
                </a:tc>
                <a:tc>
                  <a:txBody>
                    <a:bodyPr/>
                    <a:lstStyle/>
                    <a:p>
                      <a:r>
                        <a:rPr lang="en-IN" dirty="0" smtClean="0"/>
                        <a:t>Accuracy</a:t>
                      </a:r>
                      <a:endParaRPr lang="en-IN" dirty="0"/>
                    </a:p>
                  </a:txBody>
                  <a:tcPr/>
                </a:tc>
                <a:extLst>
                  <a:ext uri="{0D108BD9-81ED-4DB2-BD59-A6C34878D82A}">
                    <a16:rowId xmlns="" xmlns:a16="http://schemas.microsoft.com/office/drawing/2014/main" val="112650592"/>
                  </a:ext>
                </a:extLst>
              </a:tr>
              <a:tr h="370840">
                <a:tc>
                  <a:txBody>
                    <a:bodyPr/>
                    <a:lstStyle/>
                    <a:p>
                      <a:r>
                        <a:rPr lang="en-IN" dirty="0" smtClean="0"/>
                        <a:t>Easy</a:t>
                      </a:r>
                      <a:endParaRPr lang="en-IN" dirty="0"/>
                    </a:p>
                  </a:txBody>
                  <a:tcPr/>
                </a:tc>
                <a:tc>
                  <a:txBody>
                    <a:bodyPr/>
                    <a:lstStyle/>
                    <a:p>
                      <a:r>
                        <a:rPr lang="en-IN" dirty="0" smtClean="0"/>
                        <a:t>17</a:t>
                      </a:r>
                      <a:endParaRPr lang="en-IN" dirty="0"/>
                    </a:p>
                  </a:txBody>
                  <a:tcPr/>
                </a:tc>
                <a:tc>
                  <a:txBody>
                    <a:bodyPr/>
                    <a:lstStyle/>
                    <a:p>
                      <a:r>
                        <a:rPr lang="en-IN" dirty="0" smtClean="0"/>
                        <a:t>16</a:t>
                      </a:r>
                      <a:endParaRPr lang="en-IN" dirty="0"/>
                    </a:p>
                  </a:txBody>
                  <a:tcPr/>
                </a:tc>
                <a:tc>
                  <a:txBody>
                    <a:bodyPr/>
                    <a:lstStyle/>
                    <a:p>
                      <a:r>
                        <a:rPr lang="en-IN" dirty="0" smtClean="0"/>
                        <a:t>1</a:t>
                      </a:r>
                      <a:endParaRPr lang="en-IN" dirty="0"/>
                    </a:p>
                  </a:txBody>
                  <a:tcPr/>
                </a:tc>
                <a:tc>
                  <a:txBody>
                    <a:bodyPr/>
                    <a:lstStyle/>
                    <a:p>
                      <a:r>
                        <a:rPr lang="en-IN" dirty="0" smtClean="0"/>
                        <a:t>94.11%</a:t>
                      </a:r>
                      <a:endParaRPr lang="en-IN" dirty="0"/>
                    </a:p>
                  </a:txBody>
                  <a:tcPr/>
                </a:tc>
                <a:extLst>
                  <a:ext uri="{0D108BD9-81ED-4DB2-BD59-A6C34878D82A}">
                    <a16:rowId xmlns="" xmlns:a16="http://schemas.microsoft.com/office/drawing/2014/main" val="3287049194"/>
                  </a:ext>
                </a:extLst>
              </a:tr>
              <a:tr h="370840">
                <a:tc>
                  <a:txBody>
                    <a:bodyPr/>
                    <a:lstStyle/>
                    <a:p>
                      <a:r>
                        <a:rPr lang="en-IN" dirty="0" smtClean="0"/>
                        <a:t>Medium</a:t>
                      </a:r>
                      <a:endParaRPr lang="en-IN" dirty="0"/>
                    </a:p>
                  </a:txBody>
                  <a:tcPr/>
                </a:tc>
                <a:tc>
                  <a:txBody>
                    <a:bodyPr/>
                    <a:lstStyle/>
                    <a:p>
                      <a:r>
                        <a:rPr lang="en-IN" dirty="0" smtClean="0"/>
                        <a:t>64</a:t>
                      </a:r>
                      <a:endParaRPr lang="en-IN" dirty="0"/>
                    </a:p>
                  </a:txBody>
                  <a:tcPr/>
                </a:tc>
                <a:tc>
                  <a:txBody>
                    <a:bodyPr/>
                    <a:lstStyle/>
                    <a:p>
                      <a:r>
                        <a:rPr lang="en-IN" dirty="0" smtClean="0"/>
                        <a:t>62</a:t>
                      </a:r>
                      <a:endParaRPr lang="en-IN" dirty="0"/>
                    </a:p>
                  </a:txBody>
                  <a:tcPr/>
                </a:tc>
                <a:tc>
                  <a:txBody>
                    <a:bodyPr/>
                    <a:lstStyle/>
                    <a:p>
                      <a:r>
                        <a:rPr lang="en-IN" dirty="0" smtClean="0"/>
                        <a:t>2</a:t>
                      </a:r>
                      <a:endParaRPr lang="en-IN" dirty="0"/>
                    </a:p>
                  </a:txBody>
                  <a:tcPr/>
                </a:tc>
                <a:tc>
                  <a:txBody>
                    <a:bodyPr/>
                    <a:lstStyle/>
                    <a:p>
                      <a:r>
                        <a:rPr lang="en-IN" dirty="0" smtClean="0"/>
                        <a:t>96.87%</a:t>
                      </a:r>
                      <a:endParaRPr lang="en-IN" dirty="0"/>
                    </a:p>
                  </a:txBody>
                  <a:tcPr/>
                </a:tc>
                <a:extLst>
                  <a:ext uri="{0D108BD9-81ED-4DB2-BD59-A6C34878D82A}">
                    <a16:rowId xmlns="" xmlns:a16="http://schemas.microsoft.com/office/drawing/2014/main" val="1508202940"/>
                  </a:ext>
                </a:extLst>
              </a:tr>
              <a:tr h="370840">
                <a:tc>
                  <a:txBody>
                    <a:bodyPr/>
                    <a:lstStyle/>
                    <a:p>
                      <a:r>
                        <a:rPr lang="en-IN" dirty="0" smtClean="0"/>
                        <a:t>Hard</a:t>
                      </a:r>
                      <a:endParaRPr lang="en-IN" dirty="0"/>
                    </a:p>
                  </a:txBody>
                  <a:tcPr/>
                </a:tc>
                <a:tc>
                  <a:txBody>
                    <a:bodyPr/>
                    <a:lstStyle/>
                    <a:p>
                      <a:r>
                        <a:rPr lang="en-IN" dirty="0" smtClean="0"/>
                        <a:t>44</a:t>
                      </a:r>
                      <a:endParaRPr lang="en-IN" dirty="0"/>
                    </a:p>
                  </a:txBody>
                  <a:tcPr/>
                </a:tc>
                <a:tc>
                  <a:txBody>
                    <a:bodyPr/>
                    <a:lstStyle/>
                    <a:p>
                      <a:r>
                        <a:rPr lang="en-IN" dirty="0" smtClean="0"/>
                        <a:t>38</a:t>
                      </a:r>
                      <a:endParaRPr lang="en-IN" dirty="0"/>
                    </a:p>
                  </a:txBody>
                  <a:tcPr/>
                </a:tc>
                <a:tc>
                  <a:txBody>
                    <a:bodyPr/>
                    <a:lstStyle/>
                    <a:p>
                      <a:r>
                        <a:rPr lang="en-IN" dirty="0" smtClean="0"/>
                        <a:t>6</a:t>
                      </a:r>
                      <a:endParaRPr lang="en-IN" dirty="0"/>
                    </a:p>
                  </a:txBody>
                  <a:tcPr/>
                </a:tc>
                <a:tc>
                  <a:txBody>
                    <a:bodyPr/>
                    <a:lstStyle/>
                    <a:p>
                      <a:r>
                        <a:rPr lang="en-IN" dirty="0" smtClean="0"/>
                        <a:t>86.36%</a:t>
                      </a:r>
                      <a:endParaRPr lang="en-IN" dirty="0"/>
                    </a:p>
                  </a:txBody>
                  <a:tcPr/>
                </a:tc>
                <a:extLst>
                  <a:ext uri="{0D108BD9-81ED-4DB2-BD59-A6C34878D82A}">
                    <a16:rowId xmlns="" xmlns:a16="http://schemas.microsoft.com/office/drawing/2014/main" val="2668897166"/>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sz="2400" b="1" i="1" dirty="0" smtClean="0"/>
                        <a:t>Overall</a:t>
                      </a:r>
                      <a:endParaRPr lang="en-IN" sz="2400" b="1" i="1" dirty="0"/>
                    </a:p>
                  </a:txBody>
                  <a:tcPr/>
                </a:tc>
                <a:tc>
                  <a:txBody>
                    <a:bodyPr/>
                    <a:lstStyle/>
                    <a:p>
                      <a:r>
                        <a:rPr lang="en-IN" sz="2400" b="1" i="1" dirty="0" smtClean="0"/>
                        <a:t>92.8%</a:t>
                      </a:r>
                      <a:endParaRPr lang="en-IN" sz="2400" b="1" i="1" dirty="0"/>
                    </a:p>
                  </a:txBody>
                  <a:tcPr/>
                </a:tc>
                <a:extLst>
                  <a:ext uri="{0D108BD9-81ED-4DB2-BD59-A6C34878D82A}">
                    <a16:rowId xmlns="" xmlns:a16="http://schemas.microsoft.com/office/drawing/2014/main" val="1991342735"/>
                  </a:ext>
                </a:extLst>
              </a:tr>
            </a:tbl>
          </a:graphicData>
        </a:graphic>
      </p:graphicFrame>
      <p:sp>
        <p:nvSpPr>
          <p:cNvPr id="4" name="Title 3"/>
          <p:cNvSpPr>
            <a:spLocks noGrp="1"/>
          </p:cNvSpPr>
          <p:nvPr>
            <p:ph type="title"/>
          </p:nvPr>
        </p:nvSpPr>
        <p:spPr/>
        <p:txBody>
          <a:bodyPr/>
          <a:lstStyle/>
          <a:p>
            <a:r>
              <a:rPr lang="en-IN" dirty="0" smtClean="0"/>
              <a:t>Overall Accuracy</a:t>
            </a:r>
            <a:endParaRPr lang="en-IN" dirty="0"/>
          </a:p>
        </p:txBody>
      </p:sp>
    </p:spTree>
    <p:extLst>
      <p:ext uri="{BB962C8B-B14F-4D97-AF65-F5344CB8AC3E}">
        <p14:creationId xmlns:p14="http://schemas.microsoft.com/office/powerpoint/2010/main" val="27929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Samples</a:t>
            </a:r>
            <a:endParaRPr lang="en-IN" dirty="0"/>
          </a:p>
        </p:txBody>
      </p:sp>
      <p:sp>
        <p:nvSpPr>
          <p:cNvPr id="3" name="Text Placeholder 2"/>
          <p:cNvSpPr>
            <a:spLocks noGrp="1"/>
          </p:cNvSpPr>
          <p:nvPr>
            <p:ph type="body" idx="1"/>
          </p:nvPr>
        </p:nvSpPr>
        <p:spPr/>
        <p:txBody>
          <a:bodyPr/>
          <a:lstStyle/>
          <a:p>
            <a:r>
              <a:rPr lang="en-IN" dirty="0" smtClean="0"/>
              <a:t>Original</a:t>
            </a:r>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72541" y="2654658"/>
            <a:ext cx="4802721" cy="1343261"/>
          </a:xfrm>
        </p:spPr>
      </p:pic>
      <p:sp>
        <p:nvSpPr>
          <p:cNvPr id="6" name="Text Placeholder 5"/>
          <p:cNvSpPr>
            <a:spLocks noGrp="1"/>
          </p:cNvSpPr>
          <p:nvPr>
            <p:ph type="body" sz="quarter" idx="3"/>
          </p:nvPr>
        </p:nvSpPr>
        <p:spPr>
          <a:xfrm>
            <a:off x="6164580" y="3563303"/>
            <a:ext cx="5183188" cy="823912"/>
          </a:xfrm>
        </p:spPr>
        <p:txBody>
          <a:bodyPr/>
          <a:lstStyle/>
          <a:p>
            <a:r>
              <a:rPr lang="en-IN" dirty="0" smtClean="0"/>
              <a:t>i2OCR Result</a:t>
            </a:r>
            <a:endParaRPr lang="en-IN" dirty="0"/>
          </a:p>
        </p:txBody>
      </p:sp>
      <p:sp>
        <p:nvSpPr>
          <p:cNvPr id="4" name="Content Placeholder 3"/>
          <p:cNvSpPr>
            <a:spLocks noGrp="1"/>
          </p:cNvSpPr>
          <p:nvPr>
            <p:ph sz="quarter" idx="4"/>
          </p:nvPr>
        </p:nvSpPr>
        <p:spPr>
          <a:xfrm>
            <a:off x="6164580" y="4387215"/>
            <a:ext cx="5183188" cy="3684588"/>
          </a:xfrm>
        </p:spPr>
        <p:txBody>
          <a:bodyPr>
            <a:normAutofit/>
          </a:bodyPr>
          <a:lstStyle/>
          <a:p>
            <a:pPr marL="0" indent="0">
              <a:lnSpc>
                <a:spcPct val="100000"/>
              </a:lnSpc>
              <a:buNone/>
            </a:pPr>
            <a:r>
              <a:rPr lang="en-IN" sz="2400" dirty="0"/>
              <a:t>"</a:t>
            </a:r>
            <a:r>
              <a:rPr lang="kn-IN" sz="2400" dirty="0"/>
              <a:t>ಯಾವ </a:t>
            </a:r>
            <a:r>
              <a:rPr lang="kn-IN" sz="2400" b="1" dirty="0">
                <a:solidFill>
                  <a:srgbClr val="FF0000"/>
                </a:solidFill>
              </a:rPr>
              <a:t>ಮೊಆಹನ</a:t>
            </a:r>
            <a:r>
              <a:rPr lang="kn-IN" sz="2400" dirty="0"/>
              <a:t> ಮುರಳಿ ಕರೆಯಿತು ದೂರ </a:t>
            </a:r>
            <a:r>
              <a:rPr lang="kn-IN" sz="2400" b="1" dirty="0" smtClean="0">
                <a:solidFill>
                  <a:srgbClr val="FF0000"/>
                </a:solidFill>
              </a:rPr>
              <a:t>ತಿಆರಕೆ</a:t>
            </a:r>
            <a:r>
              <a:rPr lang="en-IN" sz="2400" dirty="0">
                <a:solidFill>
                  <a:srgbClr val="FF0000"/>
                </a:solidFill>
              </a:rPr>
              <a:t> </a:t>
            </a:r>
            <a:r>
              <a:rPr lang="kn-IN" sz="2400" b="1" dirty="0" smtClean="0">
                <a:solidFill>
                  <a:srgbClr val="FF0000"/>
                </a:solidFill>
              </a:rPr>
              <a:t>ನಿನ್ನೆನುಳ್</a:t>
            </a:r>
            <a:endParaRPr lang="en-IN" sz="2400" dirty="0">
              <a:solidFill>
                <a:srgbClr val="FF0000"/>
              </a:solidFill>
            </a:endParaRPr>
          </a:p>
          <a:p>
            <a:pPr marL="0" indent="0">
              <a:lnSpc>
                <a:spcPct val="100000"/>
              </a:lnSpc>
              <a:buNone/>
            </a:pPr>
            <a:r>
              <a:rPr lang="kn-IN" sz="2400" dirty="0"/>
              <a:t>ಯಾವ್ </a:t>
            </a:r>
            <a:r>
              <a:rPr lang="kn-IN" sz="2400" b="1" dirty="0">
                <a:solidFill>
                  <a:srgbClr val="FF0000"/>
                </a:solidFill>
              </a:rPr>
              <a:t>ಮೊಆಹನನೂ</a:t>
            </a:r>
            <a:r>
              <a:rPr lang="kn-IN" sz="2400" dirty="0">
                <a:solidFill>
                  <a:srgbClr val="FF0000"/>
                </a:solidFill>
              </a:rPr>
              <a:t> </a:t>
            </a:r>
            <a:r>
              <a:rPr lang="kn-IN" sz="2400" b="1" dirty="0">
                <a:solidFill>
                  <a:srgbClr val="FF0000"/>
                </a:solidFill>
              </a:rPr>
              <a:t>ಕರೀಲಿಲ್ಡ</a:t>
            </a:r>
            <a:r>
              <a:rPr lang="kn-IN" sz="2400" dirty="0"/>
              <a:t> ಗುರು</a:t>
            </a:r>
            <a:r>
              <a:rPr lang="en-IN" sz="2400" dirty="0"/>
              <a:t>! </a:t>
            </a:r>
            <a:r>
              <a:rPr lang="kn-IN" sz="2400" dirty="0"/>
              <a:t>ಮನೇಲಿ </a:t>
            </a:r>
            <a:r>
              <a:rPr lang="kn-IN" sz="2400" b="1" dirty="0">
                <a:solidFill>
                  <a:srgbClr val="FF0000"/>
                </a:solidFill>
              </a:rPr>
              <a:t>ಎರಿಜುಸ್ಸೂ</a:t>
            </a:r>
            <a:r>
              <a:rPr lang="en-IN" sz="2400" dirty="0">
                <a:solidFill>
                  <a:srgbClr val="FF0000"/>
                </a:solidFill>
              </a:rPr>
              <a:t>, </a:t>
            </a:r>
            <a:r>
              <a:rPr lang="kn-IN" sz="2400" b="1" dirty="0">
                <a:solidFill>
                  <a:srgbClr val="FF0000"/>
                </a:solidFill>
              </a:rPr>
              <a:t>ಮುಸ್ಪೆ</a:t>
            </a:r>
            <a:r>
              <a:rPr lang="en-IN" sz="2400" dirty="0" smtClean="0"/>
              <a:t>, </a:t>
            </a:r>
            <a:r>
              <a:rPr lang="kn-IN" sz="2400" dirty="0" smtClean="0"/>
              <a:t>ಮಡಿ</a:t>
            </a:r>
            <a:r>
              <a:rPr lang="en-IN" sz="2400" dirty="0"/>
              <a:t>, </a:t>
            </a:r>
            <a:r>
              <a:rPr lang="kn-IN" sz="2400" dirty="0"/>
              <a:t>ಮೈಲ್ಗೆ ಕಾಟ ಎಲ್ಲ ಜಾಸ್ತಿ ಅಗಿತ್ತು </a:t>
            </a:r>
            <a:r>
              <a:rPr lang="kn-IN" sz="2400" b="1" dirty="0">
                <a:solidFill>
                  <a:srgbClr val="FF0000"/>
                </a:solidFill>
              </a:rPr>
              <a:t>ಅರಿತ</a:t>
            </a:r>
            <a:r>
              <a:rPr lang="kn-IN" sz="2400" dirty="0"/>
              <a:t> ನಾನೇ </a:t>
            </a:r>
            <a:r>
              <a:rPr lang="kn-IN" sz="2400" b="1" dirty="0">
                <a:solidFill>
                  <a:srgbClr val="FF0000"/>
                </a:solidFill>
              </a:rPr>
              <a:t>ಬರಿದೆ</a:t>
            </a:r>
            <a:endParaRPr lang="en-IN" sz="2400" dirty="0">
              <a:solidFill>
                <a:srgbClr val="FF0000"/>
              </a:solidFill>
            </a:endParaRPr>
          </a:p>
        </p:txBody>
      </p:sp>
      <p:sp>
        <p:nvSpPr>
          <p:cNvPr id="7" name="Text Placeholder 5"/>
          <p:cNvSpPr txBox="1">
            <a:spLocks/>
          </p:cNvSpPr>
          <p:nvPr/>
        </p:nvSpPr>
        <p:spPr>
          <a:xfrm>
            <a:off x="6164580" y="78200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smtClean="0"/>
              <a:t>Our OCR Result</a:t>
            </a:r>
            <a:endParaRPr lang="en-IN" dirty="0"/>
          </a:p>
        </p:txBody>
      </p:sp>
      <p:sp>
        <p:nvSpPr>
          <p:cNvPr id="8" name="Content Placeholder 3"/>
          <p:cNvSpPr txBox="1">
            <a:spLocks/>
          </p:cNvSpPr>
          <p:nvPr/>
        </p:nvSpPr>
        <p:spPr>
          <a:xfrm>
            <a:off x="6164580" y="1605915"/>
            <a:ext cx="5183188"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kn-IN" sz="2400" dirty="0"/>
              <a:t>ಯಾವ ಮೋಹನ ಮುರಳಿ ಕೆರೆಯಿತು ದೂರ ತೀರಕೆ ನಿನ್ನನು</a:t>
            </a:r>
            <a:r>
              <a:rPr lang="en-IN" sz="2400" dirty="0"/>
              <a:t>? </a:t>
            </a:r>
          </a:p>
          <a:p>
            <a:pPr marL="0" indent="0">
              <a:lnSpc>
                <a:spcPct val="100000"/>
              </a:lnSpc>
              <a:buNone/>
            </a:pPr>
            <a:r>
              <a:rPr lang="kn-IN" sz="2400" dirty="0"/>
              <a:t>ಯಾವ್ ಮೋಹನನೂ ಕೆರೀಲಿಲ್ಲ ಗುರು</a:t>
            </a:r>
            <a:r>
              <a:rPr lang="en-IN" sz="2400" dirty="0"/>
              <a:t>! </a:t>
            </a:r>
            <a:r>
              <a:rPr lang="kn-IN" sz="2400" dirty="0"/>
              <a:t>ಮನೇಲಿ ಎಂಜ್ಲು</a:t>
            </a:r>
            <a:r>
              <a:rPr lang="en-IN" sz="2400" dirty="0"/>
              <a:t>. </a:t>
            </a:r>
            <a:r>
              <a:rPr lang="kn-IN" sz="2400" dirty="0"/>
              <a:t>ಮುಸ್ರೆ ಮಡಿ ಮೈಲ್ಗೆ ಕಾಟ ಎಲ್ಲ ಜಾಸ್ತಿ ಆಗಿತ್ತು ಅಂತ ನಾನೇ ಬಂದೆ</a:t>
            </a:r>
            <a:endParaRPr lang="en-IN" sz="2400" dirty="0"/>
          </a:p>
        </p:txBody>
      </p:sp>
    </p:spTree>
    <p:extLst>
      <p:ext uri="{BB962C8B-B14F-4D97-AF65-F5344CB8AC3E}">
        <p14:creationId xmlns:p14="http://schemas.microsoft.com/office/powerpoint/2010/main" val="1214363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Samples</a:t>
            </a:r>
            <a:endParaRPr lang="en-IN" dirty="0"/>
          </a:p>
        </p:txBody>
      </p:sp>
      <p:sp>
        <p:nvSpPr>
          <p:cNvPr id="3" name="Text Placeholder 2"/>
          <p:cNvSpPr>
            <a:spLocks noGrp="1"/>
          </p:cNvSpPr>
          <p:nvPr>
            <p:ph type="body" idx="1"/>
          </p:nvPr>
        </p:nvSpPr>
        <p:spPr/>
        <p:txBody>
          <a:bodyPr/>
          <a:lstStyle/>
          <a:p>
            <a:r>
              <a:rPr lang="en-IN" dirty="0" smtClean="0"/>
              <a:t>Original</a:t>
            </a:r>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17321" y="2505075"/>
            <a:ext cx="4802721" cy="3684588"/>
          </a:xfrm>
        </p:spPr>
      </p:pic>
      <p:sp>
        <p:nvSpPr>
          <p:cNvPr id="6" name="Text Placeholder 5"/>
          <p:cNvSpPr>
            <a:spLocks noGrp="1"/>
          </p:cNvSpPr>
          <p:nvPr>
            <p:ph type="body" sz="quarter" idx="3"/>
          </p:nvPr>
        </p:nvSpPr>
        <p:spPr/>
        <p:txBody>
          <a:bodyPr/>
          <a:lstStyle/>
          <a:p>
            <a:r>
              <a:rPr lang="en-IN" dirty="0" smtClean="0"/>
              <a:t>Our OCR Result</a:t>
            </a:r>
            <a:endParaRPr lang="en-IN" dirty="0"/>
          </a:p>
        </p:txBody>
      </p:sp>
      <p:sp>
        <p:nvSpPr>
          <p:cNvPr id="4" name="Content Placeholder 3"/>
          <p:cNvSpPr>
            <a:spLocks noGrp="1"/>
          </p:cNvSpPr>
          <p:nvPr>
            <p:ph sz="quarter" idx="4"/>
          </p:nvPr>
        </p:nvSpPr>
        <p:spPr/>
        <p:txBody>
          <a:bodyPr>
            <a:normAutofit/>
          </a:bodyPr>
          <a:lstStyle/>
          <a:p>
            <a:pPr marL="0" indent="0">
              <a:buNone/>
            </a:pPr>
            <a:r>
              <a:rPr lang="kn-IN" sz="2400" dirty="0"/>
              <a:t>ಒಂದು ಮಳೆಬಿಲ್ಲು ಒಂದು ಮಳೆಮೋಡ ಹೇಗೊ ಜೊತೆಯಾಗಿ</a:t>
            </a:r>
            <a:r>
              <a:rPr lang="en-IN" sz="2400" dirty="0"/>
              <a:t>... </a:t>
            </a:r>
            <a:r>
              <a:rPr lang="kn-IN" sz="2400" dirty="0"/>
              <a:t>ತುಂಬಾ ಸೊಗಸಾಗಿ</a:t>
            </a:r>
            <a:r>
              <a:rPr lang="en-IN" sz="2400" dirty="0"/>
              <a:t>... </a:t>
            </a:r>
            <a:r>
              <a:rPr lang="kn-IN" sz="2400" dirty="0" smtClean="0"/>
              <a:t>ಏನನೋ </a:t>
            </a:r>
            <a:r>
              <a:rPr lang="kn-IN" sz="2400" dirty="0"/>
              <a:t>ಮಾತಾಡಿವೆ</a:t>
            </a:r>
            <a:r>
              <a:rPr lang="en-IN" sz="2400" dirty="0"/>
              <a:t>... </a:t>
            </a:r>
            <a:r>
              <a:rPr lang="kn-IN" sz="2400" dirty="0"/>
              <a:t>ಭಾವನೆ ಬಾಕಿ ಇದೆ ತೇಲಿ ನೂರಾರು ಮೈಲಿಯೂ </a:t>
            </a:r>
            <a:r>
              <a:rPr lang="kn-IN" sz="2400" dirty="0" smtClean="0"/>
              <a:t>ಸೇರಲು </a:t>
            </a:r>
            <a:r>
              <a:rPr lang="kn-IN" sz="2400" dirty="0"/>
              <a:t>ಸನಿ</a:t>
            </a:r>
            <a:r>
              <a:rPr lang="en-IN" sz="2400" dirty="0"/>
              <a:t>-</a:t>
            </a:r>
            <a:r>
              <a:rPr lang="kn-IN" sz="2400" dirty="0"/>
              <a:t>ಸನಿಹ</a:t>
            </a:r>
            <a:r>
              <a:rPr lang="en-IN" sz="2400" dirty="0"/>
              <a:t>...  </a:t>
            </a:r>
            <a:endParaRPr lang="en-IN" sz="2400" dirty="0" smtClean="0"/>
          </a:p>
          <a:p>
            <a:pPr marL="0" indent="0">
              <a:buNone/>
            </a:pPr>
            <a:r>
              <a:rPr lang="kn-IN" sz="2400" dirty="0" smtClean="0"/>
              <a:t>ಒಬ್ಬ </a:t>
            </a:r>
            <a:r>
              <a:rPr lang="kn-IN" sz="2400" dirty="0"/>
              <a:t>ಸಿಹಿ ಪೊಂಗಲ್ಲು ಒಬ್ಬ ಬೊಂಬಾಯ್ ಬೋಂಡ </a:t>
            </a:r>
            <a:r>
              <a:rPr lang="kn-IN" sz="2400" dirty="0" smtClean="0"/>
              <a:t>ಹೀಗೆ </a:t>
            </a:r>
            <a:r>
              <a:rPr lang="kn-IN" sz="2400" dirty="0"/>
              <a:t>ಜೊತೆಯಾಗಿ</a:t>
            </a:r>
            <a:r>
              <a:rPr lang="en-IN" sz="2400" dirty="0"/>
              <a:t>...  </a:t>
            </a:r>
            <a:r>
              <a:rPr lang="kn-IN" sz="2400" dirty="0"/>
              <a:t>ತುಂಬಾ ಮಡಿಯಾಗಿ</a:t>
            </a:r>
            <a:r>
              <a:rPr lang="en-IN" sz="2400" dirty="0"/>
              <a:t>... </a:t>
            </a:r>
            <a:r>
              <a:rPr lang="kn-IN" sz="2400" dirty="0"/>
              <a:t>ಮೂರೆಳೆಗಳು ಬಡೀಸೂತಿವೆ</a:t>
            </a:r>
            <a:r>
              <a:rPr lang="en-IN" sz="2400" dirty="0" smtClean="0"/>
              <a:t>.. </a:t>
            </a:r>
            <a:r>
              <a:rPr lang="kn-IN" sz="2400" dirty="0" smtClean="0"/>
              <a:t>ಅದ್ರಲ್ಲೊಂದು ಕಾಳ್  ಹಾಕ್ತಿದೆ ಕಾದಿದಕೂ ಮೂರ್ನಾಲ್ಕು</a:t>
            </a:r>
            <a:r>
              <a:rPr lang="en-IN" sz="2400" dirty="0" smtClean="0"/>
              <a:t> </a:t>
            </a:r>
            <a:r>
              <a:rPr lang="kn-IN" sz="2400" dirty="0" smtClean="0"/>
              <a:t>ಪಂಕ್ತಿಯೂ ಆಗಿದೆ ಸಾರ್</a:t>
            </a:r>
            <a:r>
              <a:rPr lang="en-IN" sz="2400" dirty="0" smtClean="0"/>
              <a:t>-</a:t>
            </a:r>
            <a:r>
              <a:rPr lang="kn-IN" sz="2400" b="1" dirty="0" smtClean="0">
                <a:solidFill>
                  <a:srgbClr val="FF0000"/>
                </a:solidFill>
              </a:rPr>
              <a:t>ಸಾರ್ಠಕ</a:t>
            </a:r>
            <a:r>
              <a:rPr lang="en-IN" sz="2400" dirty="0" smtClean="0">
                <a:solidFill>
                  <a:srgbClr val="FF0000"/>
                </a:solidFill>
              </a:rPr>
              <a:t>...</a:t>
            </a:r>
            <a:endParaRPr lang="en-IN" sz="2400" dirty="0">
              <a:solidFill>
                <a:srgbClr val="FF0000"/>
              </a:solidFill>
            </a:endParaRPr>
          </a:p>
        </p:txBody>
      </p:sp>
    </p:spTree>
    <p:extLst>
      <p:ext uri="{BB962C8B-B14F-4D97-AF65-F5344CB8AC3E}">
        <p14:creationId xmlns:p14="http://schemas.microsoft.com/office/powerpoint/2010/main" val="547946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Samples</a:t>
            </a:r>
            <a:endParaRPr lang="en-IN" dirty="0"/>
          </a:p>
        </p:txBody>
      </p:sp>
      <p:sp>
        <p:nvSpPr>
          <p:cNvPr id="3" name="Text Placeholder 2"/>
          <p:cNvSpPr>
            <a:spLocks noGrp="1"/>
          </p:cNvSpPr>
          <p:nvPr>
            <p:ph type="body" idx="1"/>
          </p:nvPr>
        </p:nvSpPr>
        <p:spPr/>
        <p:txBody>
          <a:bodyPr/>
          <a:lstStyle/>
          <a:p>
            <a:r>
              <a:rPr lang="en-IN" dirty="0" smtClean="0"/>
              <a:t>Original</a:t>
            </a:r>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17321" y="2505075"/>
            <a:ext cx="4802721" cy="3684588"/>
          </a:xfrm>
        </p:spPr>
      </p:pic>
      <p:sp>
        <p:nvSpPr>
          <p:cNvPr id="6" name="Text Placeholder 5"/>
          <p:cNvSpPr>
            <a:spLocks noGrp="1"/>
          </p:cNvSpPr>
          <p:nvPr>
            <p:ph type="body" sz="quarter" idx="3"/>
          </p:nvPr>
        </p:nvSpPr>
        <p:spPr/>
        <p:txBody>
          <a:bodyPr/>
          <a:lstStyle/>
          <a:p>
            <a:r>
              <a:rPr lang="en-IN" dirty="0" smtClean="0"/>
              <a:t>i2OCR Result</a:t>
            </a:r>
            <a:endParaRPr lang="en-IN" dirty="0"/>
          </a:p>
        </p:txBody>
      </p:sp>
      <p:sp>
        <p:nvSpPr>
          <p:cNvPr id="4" name="Content Placeholder 3"/>
          <p:cNvSpPr>
            <a:spLocks noGrp="1"/>
          </p:cNvSpPr>
          <p:nvPr>
            <p:ph sz="quarter" idx="4"/>
          </p:nvPr>
        </p:nvSpPr>
        <p:spPr/>
        <p:txBody>
          <a:bodyPr>
            <a:noAutofit/>
          </a:bodyPr>
          <a:lstStyle/>
          <a:p>
            <a:pPr marL="0" indent="0">
              <a:buNone/>
            </a:pPr>
            <a:r>
              <a:rPr lang="kn-IN" sz="2400" b="1" dirty="0">
                <a:solidFill>
                  <a:srgbClr val="FF0000"/>
                </a:solidFill>
              </a:rPr>
              <a:t>ಒಲದು</a:t>
            </a:r>
            <a:r>
              <a:rPr lang="kn-IN" sz="2400" dirty="0"/>
              <a:t> ಮಳೆಬಿಲ್ಲು </a:t>
            </a:r>
            <a:r>
              <a:rPr lang="kn-IN" sz="2400" b="1" dirty="0">
                <a:solidFill>
                  <a:srgbClr val="FF0000"/>
                </a:solidFill>
              </a:rPr>
              <a:t>ಒಲದು</a:t>
            </a:r>
            <a:r>
              <a:rPr lang="kn-IN" sz="2400" dirty="0">
                <a:solidFill>
                  <a:srgbClr val="FF0000"/>
                </a:solidFill>
              </a:rPr>
              <a:t> </a:t>
            </a:r>
            <a:r>
              <a:rPr lang="kn-IN" sz="2400" b="1" dirty="0">
                <a:solidFill>
                  <a:srgbClr val="FF0000"/>
                </a:solidFill>
              </a:rPr>
              <a:t>ಮಳೆಮೆರೀಡ</a:t>
            </a:r>
            <a:r>
              <a:rPr lang="en-IN" sz="2400" dirty="0">
                <a:solidFill>
                  <a:srgbClr val="FF0000"/>
                </a:solidFill>
              </a:rPr>
              <a:t>... </a:t>
            </a:r>
            <a:r>
              <a:rPr lang="kn-IN" sz="2400" dirty="0"/>
              <a:t>ಹೇಗೂ ಜೊತೆಯಾಗಿ</a:t>
            </a:r>
            <a:r>
              <a:rPr lang="en-IN" sz="2400" dirty="0"/>
              <a:t>... </a:t>
            </a:r>
            <a:r>
              <a:rPr lang="kn-IN" sz="2400" dirty="0" smtClean="0"/>
              <a:t>ತು೦ಬಾ</a:t>
            </a:r>
            <a:r>
              <a:rPr lang="en-IN" sz="2400" dirty="0"/>
              <a:t> </a:t>
            </a:r>
            <a:r>
              <a:rPr lang="kn-IN" sz="2400" b="1" dirty="0" smtClean="0">
                <a:solidFill>
                  <a:srgbClr val="FF0000"/>
                </a:solidFill>
              </a:rPr>
              <a:t>ಹೊಗಪಾಗಿ</a:t>
            </a:r>
            <a:r>
              <a:rPr lang="en-IN" sz="2400" dirty="0" smtClean="0">
                <a:solidFill>
                  <a:srgbClr val="FF0000"/>
                </a:solidFill>
              </a:rPr>
              <a:t>...</a:t>
            </a:r>
            <a:r>
              <a:rPr lang="kn-IN" sz="2400" b="1" dirty="0" smtClean="0">
                <a:solidFill>
                  <a:srgbClr val="FF0000"/>
                </a:solidFill>
              </a:rPr>
              <a:t>ಏವೆಮೊ</a:t>
            </a:r>
            <a:r>
              <a:rPr lang="en-IN" sz="2400" dirty="0" smtClean="0">
                <a:solidFill>
                  <a:srgbClr val="FF0000"/>
                </a:solidFill>
              </a:rPr>
              <a:t>? </a:t>
            </a:r>
            <a:r>
              <a:rPr lang="kn-IN" sz="2400" dirty="0" smtClean="0"/>
              <a:t>ಮಾತಾಡಿವೆ</a:t>
            </a:r>
            <a:r>
              <a:rPr lang="en-IN" sz="2400" dirty="0" smtClean="0"/>
              <a:t>...</a:t>
            </a:r>
            <a:r>
              <a:rPr lang="kn-IN" sz="2400" b="1" dirty="0" smtClean="0">
                <a:solidFill>
                  <a:srgbClr val="FF0000"/>
                </a:solidFill>
              </a:rPr>
              <a:t>ಭಾವೆನೆಬಂಚಾಕಿ</a:t>
            </a:r>
            <a:r>
              <a:rPr lang="kn-IN" sz="2400" dirty="0" smtClean="0"/>
              <a:t> </a:t>
            </a:r>
            <a:r>
              <a:rPr lang="kn-IN" sz="2400" dirty="0"/>
              <a:t>ಇದೆ</a:t>
            </a:r>
            <a:r>
              <a:rPr lang="en-IN" sz="2400" dirty="0" smtClean="0"/>
              <a:t>...</a:t>
            </a:r>
            <a:r>
              <a:rPr lang="kn-IN" sz="2400" b="1" dirty="0" smtClean="0">
                <a:solidFill>
                  <a:srgbClr val="FF0000"/>
                </a:solidFill>
              </a:rPr>
              <a:t>ತೆಆಲಿ</a:t>
            </a:r>
            <a:r>
              <a:rPr lang="kn-IN" sz="2400" dirty="0" smtClean="0">
                <a:solidFill>
                  <a:srgbClr val="FF0000"/>
                </a:solidFill>
              </a:rPr>
              <a:t> </a:t>
            </a:r>
            <a:r>
              <a:rPr lang="kn-IN" sz="2400" b="1" dirty="0">
                <a:solidFill>
                  <a:srgbClr val="FF0000"/>
                </a:solidFill>
              </a:rPr>
              <a:t>ನೂರಾರು</a:t>
            </a:r>
            <a:r>
              <a:rPr lang="kn-IN" sz="2400" dirty="0">
                <a:solidFill>
                  <a:srgbClr val="FF0000"/>
                </a:solidFill>
              </a:rPr>
              <a:t> </a:t>
            </a:r>
            <a:r>
              <a:rPr lang="kn-IN" sz="2400" b="1" dirty="0">
                <a:solidFill>
                  <a:srgbClr val="FF0000"/>
                </a:solidFill>
              </a:rPr>
              <a:t>ಮೃಲಿಯೂ</a:t>
            </a:r>
            <a:r>
              <a:rPr lang="en-IN" sz="2400" dirty="0" smtClean="0">
                <a:solidFill>
                  <a:srgbClr val="FF0000"/>
                </a:solidFill>
              </a:rPr>
              <a:t>...</a:t>
            </a:r>
            <a:r>
              <a:rPr lang="kn-IN" sz="2400" b="1" dirty="0" smtClean="0">
                <a:solidFill>
                  <a:srgbClr val="FF0000"/>
                </a:solidFill>
              </a:rPr>
              <a:t>ಸೆಳಿರಲು</a:t>
            </a:r>
            <a:r>
              <a:rPr lang="kn-IN" sz="2400" dirty="0" smtClean="0">
                <a:solidFill>
                  <a:srgbClr val="FF0000"/>
                </a:solidFill>
              </a:rPr>
              <a:t> </a:t>
            </a:r>
            <a:r>
              <a:rPr lang="kn-IN" sz="2400" b="1" dirty="0">
                <a:solidFill>
                  <a:srgbClr val="FF0000"/>
                </a:solidFill>
              </a:rPr>
              <a:t>ಹೆನಿಪನಿಹ</a:t>
            </a:r>
            <a:r>
              <a:rPr lang="en-IN" sz="2400" dirty="0" smtClean="0">
                <a:solidFill>
                  <a:srgbClr val="FF0000"/>
                </a:solidFill>
              </a:rPr>
              <a:t>...</a:t>
            </a:r>
          </a:p>
          <a:p>
            <a:pPr marL="0" indent="0">
              <a:buNone/>
            </a:pPr>
            <a:r>
              <a:rPr lang="kn-IN" sz="2400" dirty="0" smtClean="0"/>
              <a:t>ಒಬ್ಬ </a:t>
            </a:r>
            <a:r>
              <a:rPr lang="kn-IN" sz="2400" dirty="0"/>
              <a:t>ಸಿಹಿ ಪೊ೦ಗಲ್ಲು ಒಬ್ಬ</a:t>
            </a:r>
            <a:r>
              <a:rPr lang="kn-IN" sz="2400" dirty="0">
                <a:solidFill>
                  <a:srgbClr val="FF0000"/>
                </a:solidFill>
              </a:rPr>
              <a:t> </a:t>
            </a:r>
            <a:r>
              <a:rPr lang="kn-IN" sz="2400" b="1" dirty="0">
                <a:solidFill>
                  <a:srgbClr val="FF0000"/>
                </a:solidFill>
              </a:rPr>
              <a:t>ಬೊಲಬಾಯ್</a:t>
            </a:r>
            <a:r>
              <a:rPr lang="kn-IN" sz="2400" dirty="0">
                <a:solidFill>
                  <a:srgbClr val="FF0000"/>
                </a:solidFill>
              </a:rPr>
              <a:t> </a:t>
            </a:r>
            <a:r>
              <a:rPr lang="kn-IN" sz="2400" b="1" dirty="0">
                <a:solidFill>
                  <a:srgbClr val="FF0000"/>
                </a:solidFill>
              </a:rPr>
              <a:t>ಬೊಲಾಡ</a:t>
            </a:r>
            <a:r>
              <a:rPr lang="en-IN" sz="2400" dirty="0" smtClean="0">
                <a:solidFill>
                  <a:srgbClr val="FF0000"/>
                </a:solidFill>
              </a:rPr>
              <a:t>...</a:t>
            </a:r>
            <a:r>
              <a:rPr lang="kn-IN" sz="2400" b="1" dirty="0" smtClean="0">
                <a:solidFill>
                  <a:srgbClr val="FF0000"/>
                </a:solidFill>
              </a:rPr>
              <a:t>ಹಿಳಿಗೆ</a:t>
            </a:r>
            <a:r>
              <a:rPr lang="kn-IN" sz="2400" dirty="0" smtClean="0"/>
              <a:t> </a:t>
            </a:r>
            <a:r>
              <a:rPr lang="kn-IN" sz="2400" dirty="0"/>
              <a:t>ಜೊತೆಯಾಗಿ</a:t>
            </a:r>
            <a:r>
              <a:rPr lang="en-IN" sz="2400" dirty="0"/>
              <a:t>... </a:t>
            </a:r>
            <a:r>
              <a:rPr lang="kn-IN" sz="2400" b="1" dirty="0">
                <a:solidFill>
                  <a:srgbClr val="FF0000"/>
                </a:solidFill>
              </a:rPr>
              <a:t>ತುಲಬಾ</a:t>
            </a:r>
            <a:r>
              <a:rPr lang="kn-IN" sz="2400" dirty="0">
                <a:solidFill>
                  <a:srgbClr val="FF0000"/>
                </a:solidFill>
              </a:rPr>
              <a:t> </a:t>
            </a:r>
            <a:r>
              <a:rPr lang="kn-IN" sz="2400" dirty="0"/>
              <a:t>ಮಡಿಯಾಗಿ</a:t>
            </a:r>
            <a:r>
              <a:rPr lang="en-IN" sz="2400" dirty="0" smtClean="0"/>
              <a:t>...</a:t>
            </a:r>
            <a:r>
              <a:rPr lang="kn-IN" sz="2400" dirty="0" smtClean="0"/>
              <a:t>ಮೂರೆಳೆಗಳು</a:t>
            </a:r>
            <a:r>
              <a:rPr lang="en-IN" sz="2400" dirty="0" smtClean="0"/>
              <a:t> </a:t>
            </a:r>
            <a:r>
              <a:rPr lang="kn-IN" sz="2400" dirty="0" smtClean="0"/>
              <a:t>ಬಡೀಸೂತಿವೆ</a:t>
            </a:r>
            <a:r>
              <a:rPr lang="en-IN" sz="2400" dirty="0" smtClean="0"/>
              <a:t>...</a:t>
            </a:r>
            <a:r>
              <a:rPr lang="kn-IN" sz="2400" b="1" dirty="0" smtClean="0">
                <a:solidFill>
                  <a:srgbClr val="FF0000"/>
                </a:solidFill>
              </a:rPr>
              <a:t>ಅದ್ನಲೊಸ್ಸೂಲದು</a:t>
            </a:r>
            <a:r>
              <a:rPr lang="kn-IN" sz="2400" dirty="0" smtClean="0"/>
              <a:t> ಕಾಳ್</a:t>
            </a:r>
            <a:r>
              <a:rPr lang="en-IN" sz="2400" dirty="0" smtClean="0"/>
              <a:t> </a:t>
            </a:r>
            <a:r>
              <a:rPr lang="kn-IN" sz="2400" dirty="0" smtClean="0"/>
              <a:t>ಹಾಕ್ತಿದೆ</a:t>
            </a:r>
            <a:r>
              <a:rPr lang="en-IN" sz="2400" dirty="0" smtClean="0"/>
              <a:t>...</a:t>
            </a:r>
            <a:r>
              <a:rPr lang="kn-IN" sz="2400" dirty="0" smtClean="0"/>
              <a:t>ಕಾದಿದಕೊ </a:t>
            </a:r>
            <a:r>
              <a:rPr lang="kn-IN" sz="2400" b="1" dirty="0" smtClean="0">
                <a:solidFill>
                  <a:srgbClr val="FF0000"/>
                </a:solidFill>
              </a:rPr>
              <a:t>ಮೂನಾ೯ಲುಕಿ</a:t>
            </a:r>
            <a:r>
              <a:rPr lang="en-IN" sz="2400" dirty="0">
                <a:solidFill>
                  <a:srgbClr val="FF0000"/>
                </a:solidFill>
              </a:rPr>
              <a:t> </a:t>
            </a:r>
            <a:r>
              <a:rPr lang="kn-IN" sz="2400" b="1" dirty="0" smtClean="0">
                <a:solidFill>
                  <a:srgbClr val="FF0000"/>
                </a:solidFill>
              </a:rPr>
              <a:t>ಪಲಕ್ತಿಯೂ</a:t>
            </a:r>
            <a:r>
              <a:rPr lang="en-IN" sz="2400" dirty="0" smtClean="0"/>
              <a:t>..</a:t>
            </a:r>
            <a:r>
              <a:rPr lang="kn-IN" sz="2400" dirty="0" smtClean="0"/>
              <a:t>ಆಗಿದೆ </a:t>
            </a:r>
            <a:r>
              <a:rPr lang="kn-IN" sz="2400" b="1" dirty="0" smtClean="0">
                <a:solidFill>
                  <a:srgbClr val="FF0000"/>
                </a:solidFill>
              </a:rPr>
              <a:t>ಷಾರ್ </a:t>
            </a:r>
            <a:r>
              <a:rPr lang="kn-IN" sz="2400" b="1" dirty="0">
                <a:solidFill>
                  <a:srgbClr val="FF0000"/>
                </a:solidFill>
              </a:rPr>
              <a:t>ಷಾಥೆ೯ಕೆಣು</a:t>
            </a:r>
            <a:endParaRPr lang="en-IN" sz="2400" b="1" dirty="0">
              <a:solidFill>
                <a:srgbClr val="FF0000"/>
              </a:solidFill>
            </a:endParaRPr>
          </a:p>
        </p:txBody>
      </p:sp>
    </p:spTree>
    <p:extLst>
      <p:ext uri="{BB962C8B-B14F-4D97-AF65-F5344CB8AC3E}">
        <p14:creationId xmlns:p14="http://schemas.microsoft.com/office/powerpoint/2010/main" val="3625388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Samples</a:t>
            </a:r>
            <a:endParaRPr lang="en-IN" dirty="0"/>
          </a:p>
        </p:txBody>
      </p:sp>
      <p:sp>
        <p:nvSpPr>
          <p:cNvPr id="3" name="Text Placeholder 2"/>
          <p:cNvSpPr>
            <a:spLocks noGrp="1"/>
          </p:cNvSpPr>
          <p:nvPr>
            <p:ph type="body" idx="1"/>
          </p:nvPr>
        </p:nvSpPr>
        <p:spPr>
          <a:xfrm>
            <a:off x="839788" y="1284923"/>
            <a:ext cx="5157787" cy="823912"/>
          </a:xfrm>
        </p:spPr>
        <p:txBody>
          <a:bodyPr/>
          <a:lstStyle/>
          <a:p>
            <a:r>
              <a:rPr lang="en-IN" dirty="0" smtClean="0"/>
              <a:t>Original</a:t>
            </a:r>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8" y="2176125"/>
            <a:ext cx="5157787" cy="3550008"/>
          </a:xfrm>
        </p:spPr>
      </p:pic>
      <p:sp>
        <p:nvSpPr>
          <p:cNvPr id="6" name="Text Placeholder 5"/>
          <p:cNvSpPr>
            <a:spLocks noGrp="1"/>
          </p:cNvSpPr>
          <p:nvPr>
            <p:ph type="body" sz="quarter" idx="3"/>
          </p:nvPr>
        </p:nvSpPr>
        <p:spPr>
          <a:xfrm>
            <a:off x="6172200" y="1284923"/>
            <a:ext cx="5183188" cy="823912"/>
          </a:xfrm>
        </p:spPr>
        <p:txBody>
          <a:bodyPr/>
          <a:lstStyle/>
          <a:p>
            <a:r>
              <a:rPr lang="en-IN" dirty="0" smtClean="0"/>
              <a:t>Our OCR Result</a:t>
            </a:r>
            <a:endParaRPr lang="en-IN" dirty="0"/>
          </a:p>
        </p:txBody>
      </p:sp>
      <p:sp>
        <p:nvSpPr>
          <p:cNvPr id="4" name="Content Placeholder 3"/>
          <p:cNvSpPr>
            <a:spLocks noGrp="1"/>
          </p:cNvSpPr>
          <p:nvPr>
            <p:ph sz="quarter" idx="4"/>
          </p:nvPr>
        </p:nvSpPr>
        <p:spPr>
          <a:xfrm>
            <a:off x="6172200" y="2108835"/>
            <a:ext cx="5183188" cy="3684588"/>
          </a:xfrm>
        </p:spPr>
        <p:txBody>
          <a:bodyPr>
            <a:noAutofit/>
          </a:bodyPr>
          <a:lstStyle/>
          <a:p>
            <a:pPr marL="0" indent="0">
              <a:buNone/>
            </a:pPr>
            <a:r>
              <a:rPr lang="kn-IN" sz="2400" dirty="0"/>
              <a:t>ನೀನೆಂದರೆ ನನ್ನೊಳಗೆ. ಏನೋ ಒಂದು ಸಂಚಲನ ನಾ ಬರೆಯದ ಕವಿತೆಗಳಾ ನೀನೇ ಒಂದು </a:t>
            </a:r>
            <a:r>
              <a:rPr lang="kn-IN" sz="2400" dirty="0">
                <a:solidFill>
                  <a:srgbClr val="FF0000"/>
                </a:solidFill>
              </a:rPr>
              <a:t>ಸಂಕೆಲನ</a:t>
            </a:r>
            <a:r>
              <a:rPr lang="kn-IN" sz="2400" dirty="0"/>
              <a:t> ಓ ಜೀವವೇ ಹೇಳಿಬಿಡು ನಿನಗೂ ಕೂಡ ಹೀಗೇನಾ? </a:t>
            </a:r>
            <a:endParaRPr lang="en-IN" sz="2400" dirty="0"/>
          </a:p>
          <a:p>
            <a:pPr marL="0" indent="0">
              <a:buNone/>
            </a:pPr>
            <a:r>
              <a:rPr lang="kn-IN" sz="2400" dirty="0" smtClean="0"/>
              <a:t>ಓ </a:t>
            </a:r>
            <a:r>
              <a:rPr lang="kn-IN" sz="2400" dirty="0"/>
              <a:t>ನಲ್ಮೆಯಾ ನಾವಿಕನೆ ಎಂದು ನಿನ್ನ ಆಗಮನ? ನೀ ಎಲ್ಲಿಯೇ ಅಡಗಿದರೂ ಅಲ್ಲೇ ನನ್ನ ಈ ಗಮನ ಈ ಪ್ರೀತಿಯ ಪರಿಣಾಮ ನಿನಗೂ ಕೂಡ ಹೀಗೆನಾ? </a:t>
            </a:r>
            <a:endParaRPr lang="en-IN" sz="2400" dirty="0" smtClean="0"/>
          </a:p>
          <a:p>
            <a:pPr marL="0" indent="0">
              <a:buNone/>
            </a:pPr>
            <a:r>
              <a:rPr lang="kn-IN" sz="2400" dirty="0" smtClean="0"/>
              <a:t>ಓ </a:t>
            </a:r>
            <a:r>
              <a:rPr lang="kn-IN" sz="2400" dirty="0"/>
              <a:t>ಪೂಜೆಯ ನೈವೇದ್ಯವೇ. ಎಂದು ನಿನ್ನ ಆಗಮನ? ನೀ ಎಂದಿಗೆ </a:t>
            </a:r>
            <a:r>
              <a:rPr lang="kn-IN" sz="2400" dirty="0" smtClean="0"/>
              <a:t>ಬರಲಿಹೆಯೋ </a:t>
            </a:r>
            <a:r>
              <a:rPr lang="kn-IN" sz="2400" dirty="0"/>
              <a:t>ಅಲ್ಲೇ ನನ್ನ ಈ ಗಮನ ಈ ಹಸಿವೆಯಾ ಪರಿಣಾಮ ನಿಮಗೂ ಕೂಡ ಹೀಗೆನಾ?</a:t>
            </a:r>
            <a:endParaRPr lang="en-IN" sz="2400" dirty="0"/>
          </a:p>
        </p:txBody>
      </p:sp>
    </p:spTree>
    <p:extLst>
      <p:ext uri="{BB962C8B-B14F-4D97-AF65-F5344CB8AC3E}">
        <p14:creationId xmlns:p14="http://schemas.microsoft.com/office/powerpoint/2010/main" val="1358308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Samples</a:t>
            </a:r>
            <a:endParaRPr lang="en-IN" dirty="0"/>
          </a:p>
        </p:txBody>
      </p:sp>
      <p:sp>
        <p:nvSpPr>
          <p:cNvPr id="3" name="Text Placeholder 2"/>
          <p:cNvSpPr>
            <a:spLocks noGrp="1"/>
          </p:cNvSpPr>
          <p:nvPr>
            <p:ph type="body" idx="1"/>
          </p:nvPr>
        </p:nvSpPr>
        <p:spPr>
          <a:xfrm>
            <a:off x="839788" y="1284923"/>
            <a:ext cx="5157787" cy="823912"/>
          </a:xfrm>
        </p:spPr>
        <p:txBody>
          <a:bodyPr/>
          <a:lstStyle/>
          <a:p>
            <a:r>
              <a:rPr lang="en-IN" dirty="0" smtClean="0"/>
              <a:t>Original</a:t>
            </a:r>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8" y="2176125"/>
            <a:ext cx="5157787" cy="3550008"/>
          </a:xfrm>
        </p:spPr>
      </p:pic>
      <p:sp>
        <p:nvSpPr>
          <p:cNvPr id="6" name="Text Placeholder 5"/>
          <p:cNvSpPr>
            <a:spLocks noGrp="1"/>
          </p:cNvSpPr>
          <p:nvPr>
            <p:ph type="body" sz="quarter" idx="3"/>
          </p:nvPr>
        </p:nvSpPr>
        <p:spPr>
          <a:xfrm>
            <a:off x="6172200" y="1284923"/>
            <a:ext cx="5183188" cy="823912"/>
          </a:xfrm>
        </p:spPr>
        <p:txBody>
          <a:bodyPr/>
          <a:lstStyle/>
          <a:p>
            <a:r>
              <a:rPr lang="en-IN" dirty="0" smtClean="0"/>
              <a:t>i2OCR Result</a:t>
            </a:r>
            <a:endParaRPr lang="en-IN" dirty="0"/>
          </a:p>
        </p:txBody>
      </p:sp>
      <p:sp>
        <p:nvSpPr>
          <p:cNvPr id="4" name="Content Placeholder 3"/>
          <p:cNvSpPr>
            <a:spLocks noGrp="1"/>
          </p:cNvSpPr>
          <p:nvPr>
            <p:ph sz="quarter" idx="4"/>
          </p:nvPr>
        </p:nvSpPr>
        <p:spPr>
          <a:xfrm>
            <a:off x="6172200" y="2108835"/>
            <a:ext cx="5183188" cy="3684588"/>
          </a:xfrm>
        </p:spPr>
        <p:txBody>
          <a:bodyPr>
            <a:noAutofit/>
          </a:bodyPr>
          <a:lstStyle/>
          <a:p>
            <a:pPr marL="0" indent="0">
              <a:buNone/>
            </a:pPr>
            <a:r>
              <a:rPr lang="kn-IN" sz="2400" b="1" dirty="0">
                <a:solidFill>
                  <a:srgbClr val="FF0000"/>
                </a:solidFill>
              </a:rPr>
              <a:t>ನಿ ಇನೆಲದರೆ</a:t>
            </a:r>
            <a:r>
              <a:rPr lang="kn-IN" sz="2400" dirty="0">
                <a:solidFill>
                  <a:srgbClr val="FF0000"/>
                </a:solidFill>
              </a:rPr>
              <a:t> </a:t>
            </a:r>
            <a:r>
              <a:rPr lang="kn-IN" sz="2400" b="1" dirty="0">
                <a:solidFill>
                  <a:srgbClr val="FF0000"/>
                </a:solidFill>
              </a:rPr>
              <a:t>ವೆನ್ನೊಳಗೆ</a:t>
            </a:r>
            <a:r>
              <a:rPr lang="en-IN" sz="2400" dirty="0">
                <a:solidFill>
                  <a:srgbClr val="FF0000"/>
                </a:solidFill>
              </a:rPr>
              <a:t>, </a:t>
            </a:r>
            <a:r>
              <a:rPr lang="kn-IN" sz="2400" b="1" dirty="0">
                <a:solidFill>
                  <a:srgbClr val="FF0000"/>
                </a:solidFill>
              </a:rPr>
              <a:t>ಏನೊ</a:t>
            </a:r>
            <a:r>
              <a:rPr lang="en-IN" sz="2400" dirty="0">
                <a:solidFill>
                  <a:srgbClr val="FF0000"/>
                </a:solidFill>
              </a:rPr>
              <a:t>? </a:t>
            </a:r>
            <a:r>
              <a:rPr lang="kn-IN" sz="2400" b="1" dirty="0">
                <a:solidFill>
                  <a:srgbClr val="FF0000"/>
                </a:solidFill>
              </a:rPr>
              <a:t>ಒಲದು</a:t>
            </a:r>
            <a:r>
              <a:rPr lang="kn-IN" sz="2400" dirty="0">
                <a:solidFill>
                  <a:srgbClr val="FF0000"/>
                </a:solidFill>
              </a:rPr>
              <a:t> </a:t>
            </a:r>
            <a:r>
              <a:rPr lang="kn-IN" sz="2400" dirty="0" smtClean="0"/>
              <a:t>ಸಂಚಲನ</a:t>
            </a:r>
            <a:r>
              <a:rPr lang="en-IN" sz="2400" dirty="0"/>
              <a:t> </a:t>
            </a:r>
            <a:r>
              <a:rPr lang="kn-IN" sz="2400" dirty="0" smtClean="0"/>
              <a:t>ನಾ </a:t>
            </a:r>
            <a:r>
              <a:rPr lang="kn-IN" sz="2400" dirty="0"/>
              <a:t>ಬರೆಯದ </a:t>
            </a:r>
            <a:r>
              <a:rPr lang="kn-IN" sz="2400" b="1" dirty="0">
                <a:solidFill>
                  <a:srgbClr val="FF0000"/>
                </a:solidFill>
              </a:rPr>
              <a:t>ಕಏತೆಗಳಾ</a:t>
            </a:r>
            <a:r>
              <a:rPr lang="en-IN" sz="2400" dirty="0">
                <a:solidFill>
                  <a:srgbClr val="FF0000"/>
                </a:solidFill>
              </a:rPr>
              <a:t>,</a:t>
            </a:r>
            <a:r>
              <a:rPr lang="en-IN" sz="2400" dirty="0"/>
              <a:t> </a:t>
            </a:r>
            <a:r>
              <a:rPr lang="kn-IN" sz="2400" dirty="0"/>
              <a:t>ನೀನೇ ಒ೦ದು </a:t>
            </a:r>
            <a:r>
              <a:rPr lang="kn-IN" sz="2400" dirty="0" smtClean="0"/>
              <a:t>ಸಂಕಲನ</a:t>
            </a:r>
            <a:r>
              <a:rPr lang="en-IN" sz="2400" dirty="0"/>
              <a:t> </a:t>
            </a:r>
            <a:r>
              <a:rPr lang="kn-IN" sz="2400" dirty="0" smtClean="0"/>
              <a:t>ಓ </a:t>
            </a:r>
            <a:r>
              <a:rPr lang="kn-IN" sz="2400" b="1" dirty="0">
                <a:solidFill>
                  <a:srgbClr val="FF0000"/>
                </a:solidFill>
              </a:rPr>
              <a:t>ಜಿಅವವೆಆ</a:t>
            </a:r>
            <a:r>
              <a:rPr lang="kn-IN" sz="2400" dirty="0"/>
              <a:t> ಹೇಳಿಬಿಡು</a:t>
            </a:r>
            <a:r>
              <a:rPr lang="en-IN" sz="2400" dirty="0"/>
              <a:t>, </a:t>
            </a:r>
            <a:r>
              <a:rPr lang="kn-IN" sz="2400" dirty="0"/>
              <a:t>ನಿನಗೂ ಕೊಡ </a:t>
            </a:r>
            <a:r>
              <a:rPr lang="kn-IN" sz="2400" b="1" dirty="0">
                <a:solidFill>
                  <a:srgbClr val="FF0000"/>
                </a:solidFill>
              </a:rPr>
              <a:t>ಹಿಳಿಗೆಆನಾ</a:t>
            </a:r>
            <a:r>
              <a:rPr lang="en-IN" sz="2400" dirty="0" smtClean="0"/>
              <a:t>?</a:t>
            </a:r>
            <a:endParaRPr lang="en-IN" sz="2400" dirty="0"/>
          </a:p>
          <a:p>
            <a:pPr marL="0" indent="0">
              <a:buNone/>
            </a:pPr>
            <a:r>
              <a:rPr lang="kn-IN" sz="2400" dirty="0"/>
              <a:t>ಓ </a:t>
            </a:r>
            <a:r>
              <a:rPr lang="kn-IN" sz="2400" b="1" dirty="0">
                <a:solidFill>
                  <a:srgbClr val="FF0000"/>
                </a:solidFill>
              </a:rPr>
              <a:t>ವೆಲ್ವೆಯಾ</a:t>
            </a:r>
            <a:r>
              <a:rPr lang="kn-IN" sz="2400" dirty="0">
                <a:solidFill>
                  <a:srgbClr val="FF0000"/>
                </a:solidFill>
              </a:rPr>
              <a:t> </a:t>
            </a:r>
            <a:r>
              <a:rPr lang="kn-IN" sz="2400" b="1" dirty="0">
                <a:solidFill>
                  <a:srgbClr val="FF0000"/>
                </a:solidFill>
              </a:rPr>
              <a:t>ನಾಏಕಸೆ</a:t>
            </a:r>
            <a:r>
              <a:rPr lang="en-IN" sz="2400" dirty="0">
                <a:solidFill>
                  <a:srgbClr val="FF0000"/>
                </a:solidFill>
              </a:rPr>
              <a:t>, </a:t>
            </a:r>
            <a:r>
              <a:rPr lang="kn-IN" sz="2400" b="1" dirty="0">
                <a:solidFill>
                  <a:srgbClr val="FF0000"/>
                </a:solidFill>
              </a:rPr>
              <a:t>ಬಂದು</a:t>
            </a:r>
            <a:r>
              <a:rPr lang="kn-IN" sz="2400" dirty="0">
                <a:solidFill>
                  <a:srgbClr val="FF0000"/>
                </a:solidFill>
              </a:rPr>
              <a:t> </a:t>
            </a:r>
            <a:r>
              <a:rPr lang="kn-IN" sz="2400" dirty="0"/>
              <a:t>ನಿನ್ನ ಆಗಮನ</a:t>
            </a:r>
            <a:r>
              <a:rPr lang="en-IN" sz="2400" dirty="0" smtClean="0"/>
              <a:t>? </a:t>
            </a:r>
            <a:r>
              <a:rPr lang="kn-IN" sz="2400" dirty="0" smtClean="0"/>
              <a:t>ನೀ </a:t>
            </a:r>
            <a:r>
              <a:rPr lang="kn-IN" sz="2400" b="1" dirty="0">
                <a:solidFill>
                  <a:srgbClr val="FF0000"/>
                </a:solidFill>
              </a:rPr>
              <a:t>ಎಲ್ಲಿಯೆಳಿ</a:t>
            </a:r>
            <a:r>
              <a:rPr lang="kn-IN" sz="2400" dirty="0"/>
              <a:t> ಅಡಗಿದರೂ</a:t>
            </a:r>
            <a:r>
              <a:rPr lang="en-IN" sz="2400" dirty="0"/>
              <a:t>, </a:t>
            </a:r>
            <a:r>
              <a:rPr lang="kn-IN" sz="2400" b="1" dirty="0">
                <a:solidFill>
                  <a:srgbClr val="FF0000"/>
                </a:solidFill>
              </a:rPr>
              <a:t>ಅಪ್ಲೇ</a:t>
            </a:r>
            <a:r>
              <a:rPr lang="kn-IN" sz="2400" dirty="0"/>
              <a:t> ನನ್ನ ಈ </a:t>
            </a:r>
            <a:r>
              <a:rPr lang="kn-IN" sz="2400" dirty="0" smtClean="0"/>
              <a:t>ಗಮನ</a:t>
            </a:r>
            <a:r>
              <a:rPr lang="en-IN" sz="2400" dirty="0"/>
              <a:t> </a:t>
            </a:r>
            <a:r>
              <a:rPr lang="kn-IN" sz="2400" dirty="0" smtClean="0"/>
              <a:t>ಈ </a:t>
            </a:r>
            <a:r>
              <a:rPr lang="kn-IN" sz="2400" b="1" dirty="0">
                <a:solidFill>
                  <a:srgbClr val="FF0000"/>
                </a:solidFill>
              </a:rPr>
              <a:t>ಪ್ತಿಅತಿಯ</a:t>
            </a:r>
            <a:r>
              <a:rPr lang="kn-IN" sz="2400" dirty="0"/>
              <a:t> ಪರಿಣಾಮ</a:t>
            </a:r>
            <a:r>
              <a:rPr lang="en-IN" sz="2400" dirty="0"/>
              <a:t>, </a:t>
            </a:r>
            <a:r>
              <a:rPr lang="kn-IN" sz="2400" dirty="0"/>
              <a:t>ನಿನಗೂ </a:t>
            </a:r>
            <a:r>
              <a:rPr lang="kn-IN" sz="2400" b="1" dirty="0">
                <a:solidFill>
                  <a:srgbClr val="FF0000"/>
                </a:solidFill>
              </a:rPr>
              <a:t>ಕೊಡ</a:t>
            </a:r>
            <a:r>
              <a:rPr lang="kn-IN" sz="2400" dirty="0"/>
              <a:t> ಹೀಗೆನಾ</a:t>
            </a:r>
            <a:r>
              <a:rPr lang="en-IN" sz="2400" dirty="0" smtClean="0"/>
              <a:t>?</a:t>
            </a:r>
            <a:endParaRPr lang="en-IN" sz="2400" dirty="0"/>
          </a:p>
          <a:p>
            <a:pPr marL="0" indent="0">
              <a:buNone/>
            </a:pPr>
            <a:r>
              <a:rPr lang="kn-IN" sz="2400" dirty="0"/>
              <a:t>ಓ ಪೂಜೆಯ </a:t>
            </a:r>
            <a:r>
              <a:rPr lang="kn-IN" sz="2400" b="1" dirty="0">
                <a:solidFill>
                  <a:srgbClr val="FF0000"/>
                </a:solidFill>
              </a:rPr>
              <a:t>ನೈವೇದಶೆವೇ</a:t>
            </a:r>
            <a:r>
              <a:rPr lang="en-IN" sz="2400" dirty="0">
                <a:solidFill>
                  <a:srgbClr val="FF0000"/>
                </a:solidFill>
              </a:rPr>
              <a:t>, </a:t>
            </a:r>
            <a:r>
              <a:rPr lang="kn-IN" sz="2400" b="1" dirty="0">
                <a:solidFill>
                  <a:srgbClr val="FF0000"/>
                </a:solidFill>
              </a:rPr>
              <a:t>ಎಲದು</a:t>
            </a:r>
            <a:r>
              <a:rPr lang="kn-IN" sz="2400" dirty="0"/>
              <a:t> ನಿನ್ನ ಆಗಮನ</a:t>
            </a:r>
            <a:r>
              <a:rPr lang="en-IN" sz="2400" dirty="0" smtClean="0"/>
              <a:t>? </a:t>
            </a:r>
            <a:r>
              <a:rPr lang="kn-IN" sz="2400" dirty="0" smtClean="0"/>
              <a:t>ನೀ </a:t>
            </a:r>
            <a:r>
              <a:rPr lang="kn-IN" sz="2400" b="1" dirty="0">
                <a:solidFill>
                  <a:srgbClr val="FF0000"/>
                </a:solidFill>
              </a:rPr>
              <a:t>ಎಲದಿಗೆ</a:t>
            </a:r>
            <a:r>
              <a:rPr lang="kn-IN" sz="2400" dirty="0">
                <a:solidFill>
                  <a:srgbClr val="FF0000"/>
                </a:solidFill>
              </a:rPr>
              <a:t> </a:t>
            </a:r>
            <a:r>
              <a:rPr lang="kn-IN" sz="2400" b="1" dirty="0">
                <a:solidFill>
                  <a:srgbClr val="FF0000"/>
                </a:solidFill>
              </a:rPr>
              <a:t>ಬರಲಿಹೆಯೊಆ</a:t>
            </a:r>
            <a:r>
              <a:rPr lang="en-IN" sz="2400" dirty="0"/>
              <a:t>, </a:t>
            </a:r>
            <a:r>
              <a:rPr lang="kn-IN" sz="2400" dirty="0"/>
              <a:t>ಅಲ್ಲೇ </a:t>
            </a:r>
            <a:r>
              <a:rPr lang="kn-IN" sz="2400" b="1" dirty="0">
                <a:solidFill>
                  <a:srgbClr val="FF0000"/>
                </a:solidFill>
              </a:rPr>
              <a:t>ವೆನ್ನ</a:t>
            </a:r>
            <a:r>
              <a:rPr lang="kn-IN" sz="2400" dirty="0"/>
              <a:t> ಈ </a:t>
            </a:r>
            <a:r>
              <a:rPr lang="kn-IN" sz="2400" dirty="0" smtClean="0"/>
              <a:t>ಗಮನ</a:t>
            </a:r>
            <a:r>
              <a:rPr lang="en-IN" sz="2400" dirty="0"/>
              <a:t> </a:t>
            </a:r>
            <a:r>
              <a:rPr lang="kn-IN" sz="2400" dirty="0" smtClean="0"/>
              <a:t>ಈ </a:t>
            </a:r>
            <a:r>
              <a:rPr lang="kn-IN" sz="2400" dirty="0"/>
              <a:t>ಹಸಿವೆಯಾ ಪರಿಣಾಮ</a:t>
            </a:r>
            <a:r>
              <a:rPr lang="en-IN" sz="2400" dirty="0"/>
              <a:t>, </a:t>
            </a:r>
            <a:r>
              <a:rPr lang="kn-IN" sz="2400" dirty="0"/>
              <a:t>ನಿಮಗೂ ಕೊಡ </a:t>
            </a:r>
            <a:r>
              <a:rPr lang="kn-IN" sz="2400" b="1" dirty="0">
                <a:solidFill>
                  <a:srgbClr val="FF0000"/>
                </a:solidFill>
              </a:rPr>
              <a:t>ಹಿಳಿಗೆನಾ</a:t>
            </a:r>
            <a:r>
              <a:rPr lang="en-IN" sz="2400" dirty="0"/>
              <a:t>?</a:t>
            </a:r>
          </a:p>
        </p:txBody>
      </p:sp>
    </p:spTree>
    <p:extLst>
      <p:ext uri="{BB962C8B-B14F-4D97-AF65-F5344CB8AC3E}">
        <p14:creationId xmlns:p14="http://schemas.microsoft.com/office/powerpoint/2010/main" val="162276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1295400" y="982663"/>
            <a:ext cx="96012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9pPr>
          </a:lstStyle>
          <a:p>
            <a:pPr algn="ctr"/>
            <a:r>
              <a:rPr lang="en-IN" sz="4400" dirty="0">
                <a:latin typeface="Garamond" pitchFamily="18" charset="0"/>
              </a:rPr>
              <a:t>Difficulties Faced in Kannada OCR</a:t>
            </a:r>
          </a:p>
        </p:txBody>
      </p:sp>
      <p:sp>
        <p:nvSpPr>
          <p:cNvPr id="5123" name="Text Box 2"/>
          <p:cNvSpPr txBox="1">
            <a:spLocks noChangeArrowheads="1"/>
          </p:cNvSpPr>
          <p:nvPr/>
        </p:nvSpPr>
        <p:spPr bwMode="auto">
          <a:xfrm>
            <a:off x="0" y="6578600"/>
            <a:ext cx="4027488"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r>
              <a:rPr lang="en-IN" altLang="en-US" sz="1400">
                <a:solidFill>
                  <a:srgbClr val="000000"/>
                </a:solidFill>
                <a:latin typeface="Garamond" panose="02020404030301010803" pitchFamily="18" charset="0"/>
              </a:rPr>
              <a:t>Department of Computer Science &amp; Engineering</a:t>
            </a:r>
          </a:p>
        </p:txBody>
      </p:sp>
      <p:sp>
        <p:nvSpPr>
          <p:cNvPr id="5124" name="Text Box 3"/>
          <p:cNvSpPr txBox="1">
            <a:spLocks noChangeArrowheads="1"/>
          </p:cNvSpPr>
          <p:nvPr/>
        </p:nvSpPr>
        <p:spPr bwMode="auto">
          <a:xfrm>
            <a:off x="11631613" y="6578600"/>
            <a:ext cx="54292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Lst>
              <a:defRPr>
                <a:solidFill>
                  <a:schemeClr val="tx1"/>
                </a:solidFill>
                <a:latin typeface="Arial" panose="020B0604020202020204" pitchFamily="34" charset="0"/>
                <a:cs typeface="Arial" panose="020B0604020202020204" pitchFamily="34" charset="0"/>
              </a:defRPr>
            </a:lvl1pPr>
            <a:lvl2pPr>
              <a:tabLst>
                <a:tab pos="0" algn="l"/>
                <a:tab pos="449263" algn="l"/>
              </a:tabLst>
              <a:defRPr>
                <a:solidFill>
                  <a:schemeClr val="tx1"/>
                </a:solidFill>
                <a:latin typeface="Arial" panose="020B0604020202020204" pitchFamily="34" charset="0"/>
                <a:cs typeface="Arial" panose="020B0604020202020204" pitchFamily="34" charset="0"/>
              </a:defRPr>
            </a:lvl2pPr>
            <a:lvl3pPr>
              <a:tabLst>
                <a:tab pos="0" algn="l"/>
                <a:tab pos="449263" algn="l"/>
              </a:tabLst>
              <a:defRPr>
                <a:solidFill>
                  <a:schemeClr val="tx1"/>
                </a:solidFill>
                <a:latin typeface="Arial" panose="020B0604020202020204" pitchFamily="34" charset="0"/>
                <a:cs typeface="Arial" panose="020B0604020202020204" pitchFamily="34" charset="0"/>
              </a:defRPr>
            </a:lvl3pPr>
            <a:lvl4pPr>
              <a:tabLst>
                <a:tab pos="0" algn="l"/>
                <a:tab pos="449263" algn="l"/>
              </a:tabLst>
              <a:defRPr>
                <a:solidFill>
                  <a:schemeClr val="tx1"/>
                </a:solidFill>
                <a:latin typeface="Arial" panose="020B0604020202020204" pitchFamily="34" charset="0"/>
                <a:cs typeface="Arial" panose="020B0604020202020204" pitchFamily="34" charset="0"/>
              </a:defRPr>
            </a:lvl4pPr>
            <a:lvl5pPr>
              <a:tabLst>
                <a:tab pos="0" algn="l"/>
                <a:tab pos="4492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fld id="{06F1ECC5-79B1-45D5-B283-67F45CEC05CF}" type="slidenum">
              <a:rPr lang="en-IN" altLang="en-US" sz="1400">
                <a:solidFill>
                  <a:srgbClr val="000000"/>
                </a:solidFill>
                <a:latin typeface="Garamond" panose="02020404030301010803" pitchFamily="18" charset="0"/>
              </a:rPr>
              <a:pPr algn="r" eaLnBrk="1">
                <a:buClr>
                  <a:srgbClr val="000000"/>
                </a:buClr>
                <a:buSzPct val="100000"/>
                <a:buFont typeface="Times New Roman" panose="02020603050405020304" pitchFamily="18" charset="0"/>
                <a:buNone/>
              </a:pPr>
              <a:t>4</a:t>
            </a:fld>
            <a:endParaRPr lang="en-IN" altLang="en-US" sz="1400">
              <a:solidFill>
                <a:srgbClr val="000000"/>
              </a:solidFill>
              <a:latin typeface="Garamond" panose="02020404030301010803" pitchFamily="18" charset="0"/>
            </a:endParaRPr>
          </a:p>
        </p:txBody>
      </p:sp>
      <p:sp>
        <p:nvSpPr>
          <p:cNvPr id="6149" name="AutoShape 5"/>
          <p:cNvSpPr>
            <a:spLocks noChangeArrowheads="1"/>
          </p:cNvSpPr>
          <p:nvPr/>
        </p:nvSpPr>
        <p:spPr bwMode="auto">
          <a:xfrm>
            <a:off x="1433513" y="2484438"/>
            <a:ext cx="9463087" cy="2055812"/>
          </a:xfrm>
          <a:custGeom>
            <a:avLst/>
            <a:gdLst>
              <a:gd name="G0" fmla="*/ 26287 1 2"/>
              <a:gd name="G1" fmla="*/ 5711 1 2"/>
              <a:gd name="G2" fmla="+- 5711 0 0"/>
              <a:gd name="G3" fmla="+- 26287 0 0"/>
            </a:gdLst>
            <a:ahLst/>
            <a:cxnLst>
              <a:cxn ang="0">
                <a:pos x="r" y="vc"/>
              </a:cxn>
              <a:cxn ang="5400000">
                <a:pos x="hc" y="b"/>
              </a:cxn>
              <a:cxn ang="10800000">
                <a:pos x="l" y="vc"/>
              </a:cxn>
              <a:cxn ang="16200000">
                <a:pos x="hc" y="t"/>
              </a:cxn>
            </a:cxnLst>
            <a:rect l="0" t="0" r="0" b="0"/>
            <a:pathLst>
              <a:path>
                <a:moveTo>
                  <a:pt x="0" y="0"/>
                </a:moveTo>
                <a:lnTo>
                  <a:pt x="26287" y="0"/>
                </a:lnTo>
                <a:lnTo>
                  <a:pt x="26287" y="5711"/>
                </a:lnTo>
                <a:lnTo>
                  <a:pt x="0" y="5711"/>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342900" indent="-342900">
              <a:spcBef>
                <a:spcPts val="1088"/>
              </a:spcBef>
              <a:buFont typeface="Arial" pitchFamily="34" charset="0"/>
              <a:buChar char="•"/>
            </a:pPr>
            <a:r>
              <a:rPr lang="en-US" sz="2400" dirty="0">
                <a:latin typeface="Garamond" pitchFamily="18" charset="0"/>
              </a:rPr>
              <a:t>Kannada Script is more complicated due to the presence of compound characters.</a:t>
            </a:r>
          </a:p>
          <a:p>
            <a:pPr marL="342900" indent="-342900">
              <a:spcBef>
                <a:spcPts val="1088"/>
              </a:spcBef>
              <a:buFont typeface="Arial" pitchFamily="34" charset="0"/>
              <a:buChar char="•"/>
            </a:pPr>
            <a:r>
              <a:rPr lang="en-US" sz="2400" dirty="0" err="1">
                <a:latin typeface="Garamond" pitchFamily="18" charset="0"/>
              </a:rPr>
              <a:t>Vattaksharas</a:t>
            </a:r>
            <a:r>
              <a:rPr lang="en-US" sz="2400" dirty="0">
                <a:latin typeface="Garamond" pitchFamily="18" charset="0"/>
              </a:rPr>
              <a:t>, </a:t>
            </a:r>
            <a:r>
              <a:rPr lang="en-US" sz="2400" dirty="0" err="1">
                <a:latin typeface="Garamond" pitchFamily="18" charset="0"/>
              </a:rPr>
              <a:t>deerghas</a:t>
            </a:r>
            <a:r>
              <a:rPr lang="en-US" sz="2400" dirty="0">
                <a:latin typeface="Garamond" pitchFamily="18" charset="0"/>
              </a:rPr>
              <a:t>, and </a:t>
            </a:r>
            <a:r>
              <a:rPr lang="en-US" sz="2400" dirty="0" err="1">
                <a:latin typeface="Garamond" pitchFamily="18" charset="0"/>
              </a:rPr>
              <a:t>kaagunithas</a:t>
            </a:r>
            <a:r>
              <a:rPr lang="en-US" sz="2400" dirty="0">
                <a:latin typeface="Garamond" pitchFamily="18" charset="0"/>
              </a:rPr>
              <a:t> make it more difficult</a:t>
            </a:r>
          </a:p>
          <a:p>
            <a:pPr marL="342900" indent="-342900">
              <a:spcBef>
                <a:spcPts val="1088"/>
              </a:spcBef>
              <a:buFont typeface="Arial" pitchFamily="34" charset="0"/>
              <a:buChar char="•"/>
            </a:pPr>
            <a:r>
              <a:rPr lang="en-US" sz="2400" dirty="0">
                <a:latin typeface="Garamond" pitchFamily="18" charset="0"/>
              </a:rPr>
              <a:t>No uppercase and lowercase characters in this script – an advantage</a:t>
            </a:r>
          </a:p>
        </p:txBody>
      </p:sp>
      <p:sp>
        <p:nvSpPr>
          <p:cNvPr id="9" name="AutoShape 38"/>
          <p:cNvSpPr>
            <a:spLocks noChangeArrowheads="1"/>
          </p:cNvSpPr>
          <p:nvPr/>
        </p:nvSpPr>
        <p:spPr bwMode="auto">
          <a:xfrm>
            <a:off x="0" y="0"/>
            <a:ext cx="3503613" cy="706432"/>
          </a:xfrm>
          <a:custGeom>
            <a:avLst/>
            <a:gdLst>
              <a:gd name="T0" fmla="*/ 3116747 w 3714750"/>
              <a:gd name="T1" fmla="*/ 1128126 h 395288"/>
              <a:gd name="T2" fmla="*/ 1558373 w 3714750"/>
              <a:gd name="T3" fmla="*/ 2256252 h 395288"/>
              <a:gd name="T4" fmla="*/ 0 w 3714750"/>
              <a:gd name="T5" fmla="*/ 1128126 h 395288"/>
              <a:gd name="T6" fmla="*/ 1558373 w 3714750"/>
              <a:gd name="T7" fmla="*/ 0 h 395288"/>
              <a:gd name="T8" fmla="*/ 0 60000 65536"/>
              <a:gd name="T9" fmla="*/ 5898240 60000 65536"/>
              <a:gd name="T10" fmla="*/ 11796480 60000 65536"/>
              <a:gd name="T11" fmla="*/ 17694720 60000 65536"/>
              <a:gd name="T12" fmla="*/ 0 w 3714750"/>
              <a:gd name="T13" fmla="*/ 0 h 395288"/>
              <a:gd name="T14" fmla="*/ 3714750 w 3714750"/>
              <a:gd name="T15" fmla="*/ 395288 h 395288"/>
            </a:gdLst>
            <a:ahLst/>
            <a:cxnLst>
              <a:cxn ang="T8">
                <a:pos x="T0" y="T1"/>
              </a:cxn>
              <a:cxn ang="T9">
                <a:pos x="T2" y="T3"/>
              </a:cxn>
              <a:cxn ang="T10">
                <a:pos x="T4" y="T5"/>
              </a:cxn>
              <a:cxn ang="T11">
                <a:pos x="T6" y="T7"/>
              </a:cxn>
            </a:cxnLst>
            <a:rect l="T12" t="T13" r="T14" b="T15"/>
            <a:pathLst>
              <a:path w="3714750" h="395288">
                <a:moveTo>
                  <a:pt x="0" y="0"/>
                </a:moveTo>
                <a:lnTo>
                  <a:pt x="10318" y="0"/>
                </a:lnTo>
                <a:lnTo>
                  <a:pt x="10318" y="1099"/>
                </a:lnTo>
                <a:lnTo>
                  <a:pt x="0" y="10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pPr>
            <a:r>
              <a:rPr lang="en-IN" altLang="en-US" sz="2000" b="1" dirty="0">
                <a:solidFill>
                  <a:srgbClr val="262626"/>
                </a:solidFill>
                <a:latin typeface="Garamond" panose="02020404030301010803" pitchFamily="18" charset="0"/>
              </a:rPr>
              <a:t>An OCR System for Printed Kannada Text</a:t>
            </a:r>
            <a:endParaRPr lang="en-IN" altLang="en-US" sz="2000" dirty="0">
              <a:solidFill>
                <a:srgbClr val="000000"/>
              </a:solidFill>
              <a:latin typeface="Garamond" panose="02020404030301010803"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416" y="4372292"/>
            <a:ext cx="7693168" cy="1377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09152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44286457"/>
              </p:ext>
            </p:extLst>
          </p:nvPr>
        </p:nvGraphicFramePr>
        <p:xfrm>
          <a:off x="2147494" y="2646182"/>
          <a:ext cx="7928388" cy="1940560"/>
        </p:xfrm>
        <a:graphic>
          <a:graphicData uri="http://schemas.openxmlformats.org/drawingml/2006/table">
            <a:tbl>
              <a:tblPr firstRow="1" bandRow="1">
                <a:tableStyleId>{5C22544A-7EE6-4342-B048-85BDC9FD1C3A}</a:tableStyleId>
              </a:tblPr>
              <a:tblGrid>
                <a:gridCol w="1982097">
                  <a:extLst>
                    <a:ext uri="{9D8B030D-6E8A-4147-A177-3AD203B41FA5}">
                      <a16:colId xmlns="" xmlns:a16="http://schemas.microsoft.com/office/drawing/2014/main" val="1798533432"/>
                    </a:ext>
                  </a:extLst>
                </a:gridCol>
                <a:gridCol w="1982097">
                  <a:extLst>
                    <a:ext uri="{9D8B030D-6E8A-4147-A177-3AD203B41FA5}">
                      <a16:colId xmlns="" xmlns:a16="http://schemas.microsoft.com/office/drawing/2014/main" val="1918061381"/>
                    </a:ext>
                  </a:extLst>
                </a:gridCol>
                <a:gridCol w="1982097">
                  <a:extLst>
                    <a:ext uri="{9D8B030D-6E8A-4147-A177-3AD203B41FA5}">
                      <a16:colId xmlns="" xmlns:a16="http://schemas.microsoft.com/office/drawing/2014/main" val="2273409593"/>
                    </a:ext>
                  </a:extLst>
                </a:gridCol>
                <a:gridCol w="1982097">
                  <a:extLst>
                    <a:ext uri="{9D8B030D-6E8A-4147-A177-3AD203B41FA5}">
                      <a16:colId xmlns="" xmlns:a16="http://schemas.microsoft.com/office/drawing/2014/main" val="2446207432"/>
                    </a:ext>
                  </a:extLst>
                </a:gridCol>
              </a:tblGrid>
              <a:tr h="370840">
                <a:tc>
                  <a:txBody>
                    <a:bodyPr/>
                    <a:lstStyle/>
                    <a:p>
                      <a:pPr algn="ctr">
                        <a:lnSpc>
                          <a:spcPct val="150000"/>
                        </a:lnSpc>
                        <a:spcAft>
                          <a:spcPts val="1000"/>
                        </a:spcAft>
                      </a:pPr>
                      <a:r>
                        <a:rPr lang="en-IN" sz="1600" dirty="0">
                          <a:effectLst/>
                        </a:rPr>
                        <a:t>Sample Number</a:t>
                      </a:r>
                      <a:endParaRPr lang="en-IN" sz="1400" dirty="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dirty="0">
                          <a:effectLst/>
                        </a:rPr>
                        <a:t>Number of Words</a:t>
                      </a:r>
                      <a:endParaRPr lang="en-IN" sz="1400" dirty="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a:effectLst/>
                        </a:rPr>
                        <a:t>i2OCR Accuracy</a:t>
                      </a:r>
                      <a:endParaRPr lang="en-IN" sz="140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a:effectLst/>
                        </a:rPr>
                        <a:t>Our OCR Accuracy</a:t>
                      </a:r>
                      <a:endParaRPr lang="en-IN" sz="1400">
                        <a:solidFill>
                          <a:srgbClr val="000000"/>
                        </a:solidFill>
                        <a:effectLst/>
                        <a:latin typeface="Calibri"/>
                        <a:ea typeface="Calibri"/>
                      </a:endParaRPr>
                    </a:p>
                  </a:txBody>
                  <a:tcPr marL="68580" marR="68580" marT="0" marB="0"/>
                </a:tc>
                <a:extLst>
                  <a:ext uri="{0D108BD9-81ED-4DB2-BD59-A6C34878D82A}">
                    <a16:rowId xmlns="" xmlns:a16="http://schemas.microsoft.com/office/drawing/2014/main" val="112650592"/>
                  </a:ext>
                </a:extLst>
              </a:tr>
              <a:tr h="370840">
                <a:tc>
                  <a:txBody>
                    <a:bodyPr/>
                    <a:lstStyle/>
                    <a:p>
                      <a:pPr algn="ctr">
                        <a:lnSpc>
                          <a:spcPct val="150000"/>
                        </a:lnSpc>
                        <a:spcAft>
                          <a:spcPts val="1000"/>
                        </a:spcAft>
                      </a:pPr>
                      <a:r>
                        <a:rPr lang="en-IN" sz="1600" dirty="0">
                          <a:effectLst/>
                        </a:rPr>
                        <a:t>1</a:t>
                      </a:r>
                      <a:endParaRPr lang="en-IN" sz="1400" dirty="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dirty="0">
                          <a:effectLst/>
                        </a:rPr>
                        <a:t>23</a:t>
                      </a:r>
                      <a:endParaRPr lang="en-IN" sz="1400" dirty="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dirty="0">
                          <a:effectLst/>
                        </a:rPr>
                        <a:t>14/23 = 60.9%</a:t>
                      </a:r>
                      <a:endParaRPr lang="en-IN" sz="1400" dirty="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a:effectLst/>
                        </a:rPr>
                        <a:t>23/23 = 100%</a:t>
                      </a:r>
                      <a:endParaRPr lang="en-IN" sz="1400">
                        <a:solidFill>
                          <a:srgbClr val="000000"/>
                        </a:solidFill>
                        <a:effectLst/>
                        <a:latin typeface="Calibri"/>
                        <a:ea typeface="Calibri"/>
                      </a:endParaRPr>
                    </a:p>
                  </a:txBody>
                  <a:tcPr marL="68580" marR="68580" marT="0" marB="0"/>
                </a:tc>
                <a:extLst>
                  <a:ext uri="{0D108BD9-81ED-4DB2-BD59-A6C34878D82A}">
                    <a16:rowId xmlns="" xmlns:a16="http://schemas.microsoft.com/office/drawing/2014/main" val="3287049194"/>
                  </a:ext>
                </a:extLst>
              </a:tr>
              <a:tr h="370840">
                <a:tc>
                  <a:txBody>
                    <a:bodyPr/>
                    <a:lstStyle/>
                    <a:p>
                      <a:pPr algn="ctr">
                        <a:lnSpc>
                          <a:spcPct val="150000"/>
                        </a:lnSpc>
                        <a:spcAft>
                          <a:spcPts val="1000"/>
                        </a:spcAft>
                      </a:pPr>
                      <a:r>
                        <a:rPr lang="en-IN" sz="1600">
                          <a:effectLst/>
                        </a:rPr>
                        <a:t>2</a:t>
                      </a:r>
                      <a:endParaRPr lang="en-IN" sz="140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dirty="0">
                          <a:effectLst/>
                        </a:rPr>
                        <a:t>38</a:t>
                      </a:r>
                      <a:endParaRPr lang="en-IN" sz="1400" dirty="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dirty="0">
                          <a:effectLst/>
                        </a:rPr>
                        <a:t>18/38 = 47.36%</a:t>
                      </a:r>
                      <a:endParaRPr lang="en-IN" sz="1400" dirty="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dirty="0">
                          <a:effectLst/>
                        </a:rPr>
                        <a:t>37/38 = 97.36%</a:t>
                      </a:r>
                      <a:endParaRPr lang="en-IN" sz="1400" dirty="0">
                        <a:solidFill>
                          <a:srgbClr val="000000"/>
                        </a:solidFill>
                        <a:effectLst/>
                        <a:latin typeface="Calibri"/>
                        <a:ea typeface="Calibri"/>
                      </a:endParaRPr>
                    </a:p>
                  </a:txBody>
                  <a:tcPr marL="68580" marR="68580" marT="0" marB="0"/>
                </a:tc>
                <a:extLst>
                  <a:ext uri="{0D108BD9-81ED-4DB2-BD59-A6C34878D82A}">
                    <a16:rowId xmlns="" xmlns:a16="http://schemas.microsoft.com/office/drawing/2014/main" val="1508202940"/>
                  </a:ext>
                </a:extLst>
              </a:tr>
              <a:tr h="370840">
                <a:tc>
                  <a:txBody>
                    <a:bodyPr/>
                    <a:lstStyle/>
                    <a:p>
                      <a:pPr algn="ctr">
                        <a:lnSpc>
                          <a:spcPct val="150000"/>
                        </a:lnSpc>
                        <a:spcAft>
                          <a:spcPts val="1000"/>
                        </a:spcAft>
                      </a:pPr>
                      <a:r>
                        <a:rPr lang="en-IN" sz="1600">
                          <a:effectLst/>
                        </a:rPr>
                        <a:t>3</a:t>
                      </a:r>
                      <a:endParaRPr lang="en-IN" sz="140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a:effectLst/>
                        </a:rPr>
                        <a:t>55</a:t>
                      </a:r>
                      <a:endParaRPr lang="en-IN" sz="140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a:effectLst/>
                        </a:rPr>
                        <a:t>35/55 = 63.63%</a:t>
                      </a:r>
                      <a:endParaRPr lang="en-IN" sz="140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dirty="0">
                          <a:effectLst/>
                        </a:rPr>
                        <a:t>53/55 = 96.36%</a:t>
                      </a:r>
                      <a:endParaRPr lang="en-IN" sz="1400" dirty="0">
                        <a:solidFill>
                          <a:srgbClr val="000000"/>
                        </a:solidFill>
                        <a:effectLst/>
                        <a:latin typeface="Calibri"/>
                        <a:ea typeface="Calibri"/>
                      </a:endParaRPr>
                    </a:p>
                  </a:txBody>
                  <a:tcPr marL="68580" marR="68580" marT="0" marB="0"/>
                </a:tc>
                <a:extLst>
                  <a:ext uri="{0D108BD9-81ED-4DB2-BD59-A6C34878D82A}">
                    <a16:rowId xmlns="" xmlns:a16="http://schemas.microsoft.com/office/drawing/2014/main" val="2668897166"/>
                  </a:ext>
                </a:extLst>
              </a:tr>
              <a:tr h="370840">
                <a:tc>
                  <a:txBody>
                    <a:bodyPr/>
                    <a:lstStyle/>
                    <a:p>
                      <a:endParaRPr lang="en-IN" sz="2400" dirty="0"/>
                    </a:p>
                  </a:txBody>
                  <a:tcPr/>
                </a:tc>
                <a:tc>
                  <a:txBody>
                    <a:bodyPr/>
                    <a:lstStyle/>
                    <a:p>
                      <a:pPr algn="ctr">
                        <a:lnSpc>
                          <a:spcPct val="150000"/>
                        </a:lnSpc>
                        <a:spcAft>
                          <a:spcPts val="1000"/>
                        </a:spcAft>
                      </a:pPr>
                      <a:r>
                        <a:rPr lang="en-IN" sz="1600" b="1" i="1" dirty="0">
                          <a:effectLst/>
                        </a:rPr>
                        <a:t>Overall Accuracy</a:t>
                      </a:r>
                      <a:endParaRPr lang="en-IN" sz="1400" b="1" i="1" dirty="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b="1" i="1" dirty="0">
                          <a:effectLst/>
                        </a:rPr>
                        <a:t>57.3 %</a:t>
                      </a:r>
                      <a:endParaRPr lang="en-IN" sz="1400" b="1" i="1" dirty="0">
                        <a:solidFill>
                          <a:srgbClr val="000000"/>
                        </a:solidFill>
                        <a:effectLst/>
                        <a:latin typeface="Calibri"/>
                        <a:ea typeface="Calibri"/>
                      </a:endParaRPr>
                    </a:p>
                  </a:txBody>
                  <a:tcPr marL="68580" marR="68580" marT="0" marB="0"/>
                </a:tc>
                <a:tc>
                  <a:txBody>
                    <a:bodyPr/>
                    <a:lstStyle/>
                    <a:p>
                      <a:pPr algn="ctr">
                        <a:lnSpc>
                          <a:spcPct val="150000"/>
                        </a:lnSpc>
                        <a:spcAft>
                          <a:spcPts val="1000"/>
                        </a:spcAft>
                      </a:pPr>
                      <a:r>
                        <a:rPr lang="en-IN" sz="1600" b="1" i="1" dirty="0">
                          <a:effectLst/>
                        </a:rPr>
                        <a:t>97.9%</a:t>
                      </a:r>
                      <a:endParaRPr lang="en-IN" sz="1400" b="1" i="1" dirty="0">
                        <a:solidFill>
                          <a:srgbClr val="000000"/>
                        </a:solidFill>
                        <a:effectLst/>
                        <a:latin typeface="Calibri"/>
                        <a:ea typeface="Calibri"/>
                      </a:endParaRPr>
                    </a:p>
                  </a:txBody>
                  <a:tcPr marL="68580" marR="68580" marT="0" marB="0"/>
                </a:tc>
                <a:extLst>
                  <a:ext uri="{0D108BD9-81ED-4DB2-BD59-A6C34878D82A}">
                    <a16:rowId xmlns="" xmlns:a16="http://schemas.microsoft.com/office/drawing/2014/main" val="1991342735"/>
                  </a:ext>
                </a:extLst>
              </a:tr>
            </a:tbl>
          </a:graphicData>
        </a:graphic>
      </p:graphicFrame>
      <p:sp>
        <p:nvSpPr>
          <p:cNvPr id="6" name="Title 5"/>
          <p:cNvSpPr>
            <a:spLocks noGrp="1"/>
          </p:cNvSpPr>
          <p:nvPr>
            <p:ph type="title"/>
          </p:nvPr>
        </p:nvSpPr>
        <p:spPr/>
        <p:txBody>
          <a:bodyPr/>
          <a:lstStyle/>
          <a:p>
            <a:r>
              <a:rPr lang="en-IN" dirty="0" smtClean="0"/>
              <a:t>Overall Accuracy</a:t>
            </a:r>
            <a:endParaRPr lang="en-IN" dirty="0"/>
          </a:p>
        </p:txBody>
      </p:sp>
    </p:spTree>
    <p:extLst>
      <p:ext uri="{BB962C8B-B14F-4D97-AF65-F5344CB8AC3E}">
        <p14:creationId xmlns:p14="http://schemas.microsoft.com/office/powerpoint/2010/main" val="11730605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295400" y="982663"/>
            <a:ext cx="96012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r>
              <a:rPr lang="en-IN" altLang="en-US" sz="4400" dirty="0" smtClean="0">
                <a:solidFill>
                  <a:srgbClr val="262626"/>
                </a:solidFill>
                <a:latin typeface="Garamond" panose="02020404030301010803" pitchFamily="18" charset="0"/>
              </a:rPr>
              <a:t>Challenges we haven’t addressed and Future Work</a:t>
            </a:r>
            <a:endParaRPr lang="en-IN" altLang="en-US" sz="4400" dirty="0">
              <a:solidFill>
                <a:srgbClr val="262626"/>
              </a:solidFill>
              <a:latin typeface="Garamond" panose="02020404030301010803" pitchFamily="18" charset="0"/>
            </a:endParaRPr>
          </a:p>
        </p:txBody>
      </p:sp>
      <p:sp>
        <p:nvSpPr>
          <p:cNvPr id="7171" name="Text Box 2"/>
          <p:cNvSpPr txBox="1">
            <a:spLocks noChangeArrowheads="1"/>
          </p:cNvSpPr>
          <p:nvPr/>
        </p:nvSpPr>
        <p:spPr bwMode="auto">
          <a:xfrm>
            <a:off x="0" y="6578600"/>
            <a:ext cx="4027488"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r>
              <a:rPr lang="en-IN" altLang="en-US" sz="1400">
                <a:solidFill>
                  <a:srgbClr val="000000"/>
                </a:solidFill>
                <a:latin typeface="Garamond" panose="02020404030301010803" pitchFamily="18" charset="0"/>
              </a:rPr>
              <a:t>Department of Computer Science &amp; Engineering</a:t>
            </a:r>
          </a:p>
        </p:txBody>
      </p:sp>
      <p:sp>
        <p:nvSpPr>
          <p:cNvPr id="7172" name="Text Box 3"/>
          <p:cNvSpPr txBox="1">
            <a:spLocks noChangeArrowheads="1"/>
          </p:cNvSpPr>
          <p:nvPr/>
        </p:nvSpPr>
        <p:spPr bwMode="auto">
          <a:xfrm>
            <a:off x="11631613" y="6578600"/>
            <a:ext cx="54292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Lst>
              <a:defRPr>
                <a:solidFill>
                  <a:schemeClr val="tx1"/>
                </a:solidFill>
                <a:latin typeface="Arial" panose="020B0604020202020204" pitchFamily="34" charset="0"/>
                <a:cs typeface="Arial" panose="020B0604020202020204" pitchFamily="34" charset="0"/>
              </a:defRPr>
            </a:lvl1pPr>
            <a:lvl2pPr>
              <a:tabLst>
                <a:tab pos="0" algn="l"/>
                <a:tab pos="449263" algn="l"/>
              </a:tabLst>
              <a:defRPr>
                <a:solidFill>
                  <a:schemeClr val="tx1"/>
                </a:solidFill>
                <a:latin typeface="Arial" panose="020B0604020202020204" pitchFamily="34" charset="0"/>
                <a:cs typeface="Arial" panose="020B0604020202020204" pitchFamily="34" charset="0"/>
              </a:defRPr>
            </a:lvl2pPr>
            <a:lvl3pPr>
              <a:tabLst>
                <a:tab pos="0" algn="l"/>
                <a:tab pos="449263" algn="l"/>
              </a:tabLst>
              <a:defRPr>
                <a:solidFill>
                  <a:schemeClr val="tx1"/>
                </a:solidFill>
                <a:latin typeface="Arial" panose="020B0604020202020204" pitchFamily="34" charset="0"/>
                <a:cs typeface="Arial" panose="020B0604020202020204" pitchFamily="34" charset="0"/>
              </a:defRPr>
            </a:lvl3pPr>
            <a:lvl4pPr>
              <a:tabLst>
                <a:tab pos="0" algn="l"/>
                <a:tab pos="449263" algn="l"/>
              </a:tabLst>
              <a:defRPr>
                <a:solidFill>
                  <a:schemeClr val="tx1"/>
                </a:solidFill>
                <a:latin typeface="Arial" panose="020B0604020202020204" pitchFamily="34" charset="0"/>
                <a:cs typeface="Arial" panose="020B0604020202020204" pitchFamily="34" charset="0"/>
              </a:defRPr>
            </a:lvl4pPr>
            <a:lvl5pPr>
              <a:tabLst>
                <a:tab pos="0" algn="l"/>
                <a:tab pos="4492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fld id="{B0AC92E1-EEC9-44F3-9D44-6A8BEF74127F}" type="slidenum">
              <a:rPr lang="en-IN" altLang="en-US" sz="1400">
                <a:solidFill>
                  <a:srgbClr val="000000"/>
                </a:solidFill>
                <a:latin typeface="Garamond" panose="02020404030301010803" pitchFamily="18" charset="0"/>
              </a:rPr>
              <a:pPr algn="r" eaLnBrk="1">
                <a:buClr>
                  <a:srgbClr val="000000"/>
                </a:buClr>
                <a:buSzPct val="100000"/>
                <a:buFont typeface="Times New Roman" panose="02020603050405020304" pitchFamily="18" charset="0"/>
                <a:buNone/>
              </a:pPr>
              <a:t>41</a:t>
            </a:fld>
            <a:endParaRPr lang="en-IN" altLang="en-US" sz="1400">
              <a:solidFill>
                <a:srgbClr val="000000"/>
              </a:solidFill>
              <a:latin typeface="Garamond" panose="02020404030301010803" pitchFamily="18" charset="0"/>
            </a:endParaRPr>
          </a:p>
        </p:txBody>
      </p:sp>
      <p:sp>
        <p:nvSpPr>
          <p:cNvPr id="2" name="TextBox 1"/>
          <p:cNvSpPr txBox="1"/>
          <p:nvPr/>
        </p:nvSpPr>
        <p:spPr>
          <a:xfrm>
            <a:off x="1040033" y="2515949"/>
            <a:ext cx="9122870" cy="3323987"/>
          </a:xfrm>
          <a:prstGeom prst="rect">
            <a:avLst/>
          </a:prstGeom>
          <a:noFill/>
        </p:spPr>
        <p:txBody>
          <a:bodyPr wrap="square" rtlCol="0">
            <a:spAutoFit/>
          </a:bodyPr>
          <a:lstStyle/>
          <a:p>
            <a:r>
              <a:rPr lang="en-IN" sz="2400" dirty="0" smtClean="0"/>
              <a:t>- Full stops, commas, and other </a:t>
            </a:r>
            <a:r>
              <a:rPr lang="en-IN" sz="2400" dirty="0"/>
              <a:t>p</a:t>
            </a:r>
            <a:r>
              <a:rPr lang="en-IN" sz="2400" dirty="0" smtClean="0"/>
              <a:t>unctuation marks are not being       identified properly.</a:t>
            </a:r>
          </a:p>
          <a:p>
            <a:r>
              <a:rPr lang="en-IN" sz="2400" dirty="0" smtClean="0"/>
              <a:t>- The baseline identification is not happening perfectly for some words.</a:t>
            </a:r>
          </a:p>
          <a:p>
            <a:pPr marL="285750" indent="-285750">
              <a:buFontTx/>
              <a:buChar char="-"/>
            </a:pPr>
            <a:endParaRPr lang="en-IN" sz="2400" dirty="0"/>
          </a:p>
          <a:p>
            <a:pPr marL="285750" indent="-285750">
              <a:buFontTx/>
              <a:buChar char="-"/>
            </a:pPr>
            <a:endParaRPr lang="en-IN" sz="2400" dirty="0" smtClean="0"/>
          </a:p>
          <a:p>
            <a:r>
              <a:rPr lang="en-IN" sz="2400" dirty="0" smtClean="0"/>
              <a:t>Future Plans – </a:t>
            </a:r>
          </a:p>
          <a:p>
            <a:pPr marL="285750" indent="-285750">
              <a:buFontTx/>
              <a:buChar char="-"/>
            </a:pPr>
            <a:r>
              <a:rPr lang="en-IN" sz="2400" dirty="0" smtClean="0"/>
              <a:t>Making the accuracy 100 per cent</a:t>
            </a:r>
          </a:p>
          <a:p>
            <a:pPr marL="285750" indent="-285750">
              <a:buFontTx/>
              <a:buChar char="-"/>
            </a:pPr>
            <a:r>
              <a:rPr lang="en-IN" sz="2400" dirty="0" smtClean="0"/>
              <a:t>Developing an APP for the system</a:t>
            </a:r>
          </a:p>
          <a:p>
            <a:pPr marL="285750" indent="-285750">
              <a:buFontTx/>
              <a:buChar char="-"/>
            </a:pPr>
            <a:endParaRPr lang="en-IN" dirty="0"/>
          </a:p>
        </p:txBody>
      </p:sp>
    </p:spTree>
    <p:extLst>
      <p:ext uri="{BB962C8B-B14F-4D97-AF65-F5344CB8AC3E}">
        <p14:creationId xmlns:p14="http://schemas.microsoft.com/office/powerpoint/2010/main" val="17263998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4"/>
            <a:ext cx="10515600" cy="1325563"/>
          </a:xfrm>
        </p:spPr>
        <p:txBody>
          <a:bodyPr/>
          <a:lstStyle/>
          <a:p>
            <a:r>
              <a:rPr lang="en-IN" dirty="0" smtClean="0"/>
              <a:t>References and Bibliography</a:t>
            </a:r>
            <a:endParaRPr lang="en-IN" dirty="0"/>
          </a:p>
        </p:txBody>
      </p:sp>
      <p:sp>
        <p:nvSpPr>
          <p:cNvPr id="3" name="Content Placeholder 2"/>
          <p:cNvSpPr>
            <a:spLocks noGrp="1"/>
          </p:cNvSpPr>
          <p:nvPr>
            <p:ph idx="1"/>
          </p:nvPr>
        </p:nvSpPr>
        <p:spPr>
          <a:xfrm>
            <a:off x="838200" y="1342299"/>
            <a:ext cx="10515600" cy="4351338"/>
          </a:xfrm>
        </p:spPr>
        <p:txBody>
          <a:bodyPr>
            <a:noAutofit/>
          </a:bodyPr>
          <a:lstStyle/>
          <a:p>
            <a:pPr marL="0" indent="0">
              <a:buNone/>
            </a:pPr>
            <a:r>
              <a:rPr lang="en-IN" sz="1800" dirty="0" smtClean="0"/>
              <a:t>[1] HR </a:t>
            </a:r>
            <a:r>
              <a:rPr lang="en-IN" sz="1800" dirty="0" err="1"/>
              <a:t>Mamatha</a:t>
            </a:r>
            <a:r>
              <a:rPr lang="en-IN" sz="1800" dirty="0"/>
              <a:t>, S </a:t>
            </a:r>
            <a:r>
              <a:rPr lang="en-IN" sz="1800" dirty="0" err="1"/>
              <a:t>Sucharitha</a:t>
            </a:r>
            <a:r>
              <a:rPr lang="en-IN" sz="1800" dirty="0"/>
              <a:t>, </a:t>
            </a:r>
            <a:r>
              <a:rPr lang="en-IN" sz="1800" dirty="0" err="1"/>
              <a:t>Srikanta</a:t>
            </a:r>
            <a:r>
              <a:rPr lang="en-IN" sz="1800" dirty="0"/>
              <a:t> </a:t>
            </a:r>
            <a:r>
              <a:rPr lang="en-IN" sz="1800" dirty="0" smtClean="0"/>
              <a:t>Murthy, (2011) “Multi-font and Multi-size Kannada Character   Recognition based on the </a:t>
            </a:r>
            <a:r>
              <a:rPr lang="en-IN" sz="1800" dirty="0" err="1" smtClean="0"/>
              <a:t>Curvelets</a:t>
            </a:r>
            <a:r>
              <a:rPr lang="en-IN" sz="1800" dirty="0" smtClean="0"/>
              <a:t> and Standard Deviation”, International Journal of Computer Applications,  Foundation of Computer Science, New York, USA.</a:t>
            </a:r>
          </a:p>
          <a:p>
            <a:pPr marL="0" indent="0">
              <a:buNone/>
            </a:pPr>
            <a:r>
              <a:rPr lang="en-IN" sz="1800" dirty="0" smtClean="0"/>
              <a:t>[2] R </a:t>
            </a:r>
            <a:r>
              <a:rPr lang="en-IN" sz="1800" dirty="0" err="1"/>
              <a:t>Prajna</a:t>
            </a:r>
            <a:r>
              <a:rPr lang="en-IN" sz="1800" dirty="0"/>
              <a:t>, VR </a:t>
            </a:r>
            <a:r>
              <a:rPr lang="en-IN" sz="1800" dirty="0" err="1"/>
              <a:t>Ramya</a:t>
            </a:r>
            <a:r>
              <a:rPr lang="en-IN" sz="1800" dirty="0"/>
              <a:t>, HR </a:t>
            </a:r>
            <a:r>
              <a:rPr lang="en-IN" sz="1800" dirty="0" err="1" smtClean="0"/>
              <a:t>Mamatha</a:t>
            </a:r>
            <a:r>
              <a:rPr lang="en-IN" sz="1800" dirty="0" smtClean="0"/>
              <a:t>, (2015) “</a:t>
            </a:r>
            <a:r>
              <a:rPr lang="en-US" sz="1800" dirty="0" smtClean="0"/>
              <a:t>A </a:t>
            </a:r>
            <a:r>
              <a:rPr lang="en-US" sz="1800" dirty="0"/>
              <a:t>study of different text line extraction techniques for multi-font and multi-size printed </a:t>
            </a:r>
            <a:r>
              <a:rPr lang="en-US" sz="1800" dirty="0" err="1"/>
              <a:t>kannada</a:t>
            </a:r>
            <a:r>
              <a:rPr lang="en-US" sz="1800" dirty="0"/>
              <a:t> </a:t>
            </a:r>
            <a:r>
              <a:rPr lang="en-US" sz="1800" dirty="0" smtClean="0"/>
              <a:t>documents”, </a:t>
            </a:r>
            <a:r>
              <a:rPr lang="en-IN" sz="1800" dirty="0"/>
              <a:t>International Journal of Computer Applications, Foundation of Computer </a:t>
            </a:r>
            <a:r>
              <a:rPr lang="en-IN" sz="1800" dirty="0" smtClean="0"/>
              <a:t>Science.</a:t>
            </a:r>
            <a:endParaRPr lang="en-IN" sz="1800" dirty="0"/>
          </a:p>
          <a:p>
            <a:pPr marL="0" indent="0">
              <a:buNone/>
            </a:pPr>
            <a:r>
              <a:rPr lang="en-IN" sz="1800" dirty="0" smtClean="0"/>
              <a:t>[3] </a:t>
            </a:r>
            <a:r>
              <a:rPr lang="en-IN" sz="1800" dirty="0" err="1" smtClean="0"/>
              <a:t>B.M.Sagar</a:t>
            </a:r>
            <a:r>
              <a:rPr lang="en-IN" sz="1800" dirty="0"/>
              <a:t>, </a:t>
            </a:r>
            <a:r>
              <a:rPr lang="en-IN" sz="1800" dirty="0" err="1"/>
              <a:t>Dr.Shobha</a:t>
            </a:r>
            <a:r>
              <a:rPr lang="en-IN" sz="1800" dirty="0"/>
              <a:t> G &amp; </a:t>
            </a:r>
            <a:r>
              <a:rPr lang="en-IN" sz="1800" dirty="0" err="1"/>
              <a:t>Dr.</a:t>
            </a:r>
            <a:r>
              <a:rPr lang="en-IN" sz="1800" dirty="0"/>
              <a:t> </a:t>
            </a:r>
            <a:r>
              <a:rPr lang="en-IN" sz="1800" dirty="0" err="1"/>
              <a:t>Ramakanth</a:t>
            </a:r>
            <a:r>
              <a:rPr lang="en-IN" sz="1800" dirty="0"/>
              <a:t> </a:t>
            </a:r>
            <a:r>
              <a:rPr lang="en-IN" sz="1800" dirty="0" err="1"/>
              <a:t>kumar</a:t>
            </a:r>
            <a:r>
              <a:rPr lang="en-IN" sz="1800" dirty="0"/>
              <a:t> P, (2008) "OCR for printed </a:t>
            </a:r>
            <a:r>
              <a:rPr lang="en-IN" sz="1800" dirty="0" err="1"/>
              <a:t>kannada</a:t>
            </a:r>
            <a:r>
              <a:rPr lang="en-IN" sz="1800" dirty="0"/>
              <a:t> text to Machine editable format using Database approach", 9th WSEAS International Conference on AUTOMATION and </a:t>
            </a:r>
            <a:r>
              <a:rPr lang="en-IN" sz="1800" dirty="0" smtClean="0"/>
              <a:t>INFORMATION(ICAI'08</a:t>
            </a:r>
            <a:r>
              <a:rPr lang="en-IN" sz="1800" dirty="0"/>
              <a:t>),Bucharest,Romania,June24- 26,2008</a:t>
            </a:r>
            <a:r>
              <a:rPr lang="en-IN" sz="1800" dirty="0" smtClean="0"/>
              <a:t>.</a:t>
            </a:r>
          </a:p>
          <a:p>
            <a:pPr marL="0" indent="0">
              <a:buNone/>
            </a:pPr>
            <a:r>
              <a:rPr lang="en-IN" sz="1800" dirty="0" smtClean="0"/>
              <a:t>[4] M.K </a:t>
            </a:r>
            <a:r>
              <a:rPr lang="en-IN" sz="1800" dirty="0"/>
              <a:t>Jindal, R. K. Sharma &amp; G.S. </a:t>
            </a:r>
            <a:r>
              <a:rPr lang="en-IN" sz="1800" dirty="0" err="1"/>
              <a:t>Lehal</a:t>
            </a:r>
            <a:r>
              <a:rPr lang="en-IN" sz="1800" dirty="0"/>
              <a:t>, (2007) "Segmentation of Horizontally Overlapping Lines in Printed Indian Scripts", International Journal of Computational Intelligence Research. ISSN 0973-1873 Vol.3, No.4 (2007), pp. 277–286 </a:t>
            </a:r>
            <a:endParaRPr lang="en-IN" sz="1800" dirty="0" smtClean="0"/>
          </a:p>
          <a:p>
            <a:pPr marL="0" indent="0">
              <a:buNone/>
            </a:pPr>
            <a:r>
              <a:rPr lang="en-IN" sz="1800" dirty="0" smtClean="0"/>
              <a:t>[5] </a:t>
            </a:r>
            <a:r>
              <a:rPr lang="en-IN" sz="1800" dirty="0" err="1" smtClean="0"/>
              <a:t>Vijaya</a:t>
            </a:r>
            <a:r>
              <a:rPr lang="en-IN" sz="1800" dirty="0" smtClean="0"/>
              <a:t> </a:t>
            </a:r>
            <a:r>
              <a:rPr lang="en-IN" sz="1800" dirty="0"/>
              <a:t>Kumar </a:t>
            </a:r>
            <a:r>
              <a:rPr lang="en-IN" sz="1800" dirty="0" err="1"/>
              <a:t>Koppula</a:t>
            </a:r>
            <a:r>
              <a:rPr lang="en-IN" sz="1800" dirty="0"/>
              <a:t> &amp; </a:t>
            </a:r>
            <a:r>
              <a:rPr lang="en-IN" sz="1800" dirty="0" err="1"/>
              <a:t>Atul</a:t>
            </a:r>
            <a:r>
              <a:rPr lang="en-IN" sz="1800" dirty="0"/>
              <a:t> </a:t>
            </a:r>
            <a:r>
              <a:rPr lang="en-IN" sz="1800" dirty="0" err="1"/>
              <a:t>Negi</a:t>
            </a:r>
            <a:r>
              <a:rPr lang="en-IN" sz="1800" dirty="0"/>
              <a:t> , (2010) "Using Fringe Maps for Text Line Segmentation in Printed or Handwritten Document Images", In the proceedings of 2010 Second </a:t>
            </a:r>
            <a:r>
              <a:rPr lang="en-IN" sz="1800" dirty="0" err="1"/>
              <a:t>Vaagdevi</a:t>
            </a:r>
            <a:r>
              <a:rPr lang="en-IN" sz="1800" dirty="0"/>
              <a:t> International Conference on Information Technology for Real World Problems,2010,pp8388. </a:t>
            </a:r>
            <a:endParaRPr lang="en-IN" sz="1800" dirty="0" smtClean="0"/>
          </a:p>
          <a:p>
            <a:pPr marL="0" indent="0">
              <a:buNone/>
            </a:pPr>
            <a:r>
              <a:rPr lang="en-IN" sz="1800" dirty="0" smtClean="0"/>
              <a:t>[6] </a:t>
            </a:r>
            <a:r>
              <a:rPr lang="en-IN" sz="1800" dirty="0" err="1" smtClean="0"/>
              <a:t>Ashwin</a:t>
            </a:r>
            <a:r>
              <a:rPr lang="en-IN" sz="1800" dirty="0" smtClean="0"/>
              <a:t> </a:t>
            </a:r>
            <a:r>
              <a:rPr lang="en-IN" sz="1800" dirty="0"/>
              <a:t>T.V and P.S </a:t>
            </a:r>
            <a:r>
              <a:rPr lang="en-IN" sz="1800" dirty="0" err="1"/>
              <a:t>Sastry</a:t>
            </a:r>
            <a:r>
              <a:rPr lang="en-IN" sz="1800" dirty="0"/>
              <a:t>, “A font and size independent OCR system for printed Kannada using SVM”, </a:t>
            </a:r>
            <a:r>
              <a:rPr lang="en-IN" sz="1800" dirty="0" err="1"/>
              <a:t>Sadhana</a:t>
            </a:r>
            <a:r>
              <a:rPr lang="en-IN" sz="1800" dirty="0"/>
              <a:t>, vol. 27, Part 1, February 2002, pp. 35–58</a:t>
            </a:r>
            <a:r>
              <a:rPr lang="en-IN" sz="1800" dirty="0" smtClean="0"/>
              <a:t>.</a:t>
            </a:r>
          </a:p>
          <a:p>
            <a:pPr marL="0" indent="0">
              <a:buNone/>
            </a:pPr>
            <a:r>
              <a:rPr lang="en-US" sz="1800" dirty="0" smtClean="0"/>
              <a:t>[7] Anil</a:t>
            </a:r>
            <a:r>
              <a:rPr lang="en-US" sz="1800" dirty="0"/>
              <a:t>. K. Jain, “Feature Extraction methods for Character Recognition – A survey”</a:t>
            </a:r>
            <a:endParaRPr lang="en-IN" sz="1800" dirty="0"/>
          </a:p>
        </p:txBody>
      </p:sp>
    </p:spTree>
    <p:extLst>
      <p:ext uri="{BB962C8B-B14F-4D97-AF65-F5344CB8AC3E}">
        <p14:creationId xmlns:p14="http://schemas.microsoft.com/office/powerpoint/2010/main" val="36375654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0" y="0"/>
            <a:ext cx="26924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IN" altLang="en-US"/>
          </a:p>
        </p:txBody>
      </p:sp>
      <p:sp>
        <p:nvSpPr>
          <p:cNvPr id="12292" name="Content Placeholder 8"/>
          <p:cNvSpPr>
            <a:spLocks noGrp="1"/>
          </p:cNvSpPr>
          <p:nvPr>
            <p:ph idx="1"/>
          </p:nvPr>
        </p:nvSpPr>
        <p:spPr>
          <a:xfrm>
            <a:off x="788894" y="1960562"/>
            <a:ext cx="10515600" cy="4351338"/>
          </a:xfrm>
        </p:spPr>
        <p:txBody>
          <a:bodyPr>
            <a:normAutofit/>
          </a:bodyPr>
          <a:lstStyle/>
          <a:p>
            <a:pPr marL="0" indent="0" eaLnBrk="1">
              <a:buNone/>
            </a:pPr>
            <a:r>
              <a:rPr lang="en-IN" altLang="en-US" sz="2000" dirty="0" smtClean="0"/>
              <a:t>[8] K. Indira, S. </a:t>
            </a:r>
            <a:r>
              <a:rPr lang="en-IN" altLang="en-US" sz="2000" dirty="0" err="1" smtClean="0"/>
              <a:t>Sethu</a:t>
            </a:r>
            <a:r>
              <a:rPr lang="en-IN" altLang="en-US" sz="2000" dirty="0" smtClean="0"/>
              <a:t> </a:t>
            </a:r>
            <a:r>
              <a:rPr lang="en-IN" altLang="en-US" sz="2000" dirty="0" err="1" smtClean="0"/>
              <a:t>Selvi</a:t>
            </a:r>
            <a:r>
              <a:rPr lang="en-IN" altLang="en-US" sz="2000" dirty="0" smtClean="0"/>
              <a:t>, “Kannada Character Recognition System: A Review”</a:t>
            </a:r>
            <a:endParaRPr lang="en-IN" sz="2000" dirty="0"/>
          </a:p>
          <a:p>
            <a:pPr marL="0" indent="0">
              <a:buNone/>
            </a:pPr>
            <a:r>
              <a:rPr lang="en-IN" sz="2000" dirty="0" smtClean="0"/>
              <a:t>[9] </a:t>
            </a:r>
            <a:r>
              <a:rPr lang="en-IN" sz="2000" dirty="0" err="1" smtClean="0"/>
              <a:t>Netravati</a:t>
            </a:r>
            <a:r>
              <a:rPr lang="en-IN" sz="2000" dirty="0" smtClean="0"/>
              <a:t> </a:t>
            </a:r>
            <a:r>
              <a:rPr lang="en-IN" sz="2000" dirty="0" err="1" smtClean="0"/>
              <a:t>Belagali</a:t>
            </a:r>
            <a:r>
              <a:rPr lang="en-IN" sz="2000" dirty="0" smtClean="0"/>
              <a:t>, </a:t>
            </a:r>
            <a:r>
              <a:rPr lang="en-IN" sz="2000" dirty="0" err="1"/>
              <a:t>Shanmukhappa</a:t>
            </a:r>
            <a:r>
              <a:rPr lang="en-IN" sz="2000" dirty="0"/>
              <a:t> A. </a:t>
            </a:r>
            <a:r>
              <a:rPr lang="en-IN" sz="2000" dirty="0" err="1" smtClean="0"/>
              <a:t>Angadi</a:t>
            </a:r>
            <a:r>
              <a:rPr lang="en-IN" sz="2000" dirty="0" smtClean="0"/>
              <a:t>, “OCR </a:t>
            </a:r>
            <a:r>
              <a:rPr lang="en-IN" sz="2000" dirty="0"/>
              <a:t>for Handwritten Kannada Language </a:t>
            </a:r>
            <a:r>
              <a:rPr lang="en-IN" sz="2000" dirty="0" smtClean="0"/>
              <a:t>Script”</a:t>
            </a:r>
            <a:endParaRPr lang="en-IN" altLang="en-US" sz="2000" dirty="0" smtClean="0"/>
          </a:p>
          <a:p>
            <a:pPr marL="0" indent="0">
              <a:buNone/>
            </a:pPr>
            <a:r>
              <a:rPr lang="en-IN" sz="2000" dirty="0" smtClean="0"/>
              <a:t>[10] Rafael </a:t>
            </a:r>
            <a:r>
              <a:rPr lang="en-IN" sz="2000" dirty="0"/>
              <a:t>C. Gonzalez, Richard E. Woods &amp; Steven L. </a:t>
            </a:r>
            <a:r>
              <a:rPr lang="en-IN" sz="2000" dirty="0" err="1"/>
              <a:t>Eddins</a:t>
            </a:r>
            <a:r>
              <a:rPr lang="en-IN" sz="2000" dirty="0"/>
              <a:t> , (2009) "Digital Image Processing using MATLAB" , Indian Edition,2009,pp 348-361. </a:t>
            </a:r>
            <a:endParaRPr lang="en-IN" sz="2000" dirty="0" smtClean="0"/>
          </a:p>
          <a:p>
            <a:pPr marL="0" indent="0">
              <a:buNone/>
            </a:pPr>
            <a:endParaRPr lang="en-IN" sz="2000" b="1" u="sng" dirty="0" smtClean="0">
              <a:hlinkClick r:id="rId3"/>
            </a:endParaRPr>
          </a:p>
          <a:p>
            <a:pPr marL="0" indent="0">
              <a:buNone/>
            </a:pPr>
            <a:endParaRPr lang="en-IN" sz="2000" b="1" u="sng" dirty="0">
              <a:hlinkClick r:id="rId3"/>
            </a:endParaRPr>
          </a:p>
          <a:p>
            <a:r>
              <a:rPr lang="en-IN" sz="2000" b="1" u="sng" dirty="0" smtClean="0">
                <a:hlinkClick r:id="rId3"/>
              </a:rPr>
              <a:t>http</a:t>
            </a:r>
            <a:r>
              <a:rPr lang="en-IN" sz="2000" b="1" u="sng" dirty="0">
                <a:hlinkClick r:id="rId3"/>
              </a:rPr>
              <a:t>://cs231n.github.io/convolutional-networks/#overview</a:t>
            </a:r>
            <a:endParaRPr lang="en-IN" sz="2000" dirty="0"/>
          </a:p>
          <a:p>
            <a:r>
              <a:rPr lang="en-IN" sz="2000" b="1" u="sng" dirty="0">
                <a:hlinkClick r:id="rId4"/>
              </a:rPr>
              <a:t>https://en.wikipedia.org/wiki/Convolutional_neural_network</a:t>
            </a:r>
            <a:endParaRPr lang="en-IN" sz="2000" dirty="0"/>
          </a:p>
          <a:p>
            <a:r>
              <a:rPr lang="en-IN" sz="2000" b="1" u="sng" dirty="0">
                <a:hlinkClick r:id="rId5"/>
              </a:rPr>
              <a:t>http://adventuresinmachinelearning.com/keras-tutorial-cnn-11-lines/</a:t>
            </a:r>
            <a:endParaRPr lang="en-IN" sz="2000" b="1" u="sng" dirty="0"/>
          </a:p>
          <a:p>
            <a:pPr marL="0" indent="0">
              <a:buNone/>
            </a:pPr>
            <a:endParaRPr lang="en-IN" sz="2000" dirty="0"/>
          </a:p>
          <a:p>
            <a:endParaRPr lang="en-IN" altLang="en-US" sz="2000" dirty="0" smtClean="0"/>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 and Bibliography, contd..</a:t>
            </a:r>
            <a:endParaRPr lang="en-IN" dirty="0"/>
          </a:p>
        </p:txBody>
      </p:sp>
    </p:spTree>
    <p:extLst>
      <p:ext uri="{BB962C8B-B14F-4D97-AF65-F5344CB8AC3E}">
        <p14:creationId xmlns:p14="http://schemas.microsoft.com/office/powerpoint/2010/main" val="37040759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110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1295400" y="982663"/>
            <a:ext cx="96012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r>
              <a:rPr lang="en-IN" altLang="en-US" sz="4400">
                <a:solidFill>
                  <a:srgbClr val="262626"/>
                </a:solidFill>
                <a:latin typeface="Garamond" panose="02020404030301010803" pitchFamily="18" charset="0"/>
              </a:rPr>
              <a:t>Existing Kannada OCR System</a:t>
            </a:r>
          </a:p>
        </p:txBody>
      </p:sp>
      <p:sp>
        <p:nvSpPr>
          <p:cNvPr id="10243" name="Rectangle 2"/>
          <p:cNvSpPr>
            <a:spLocks noChangeArrowheads="1"/>
          </p:cNvSpPr>
          <p:nvPr/>
        </p:nvSpPr>
        <p:spPr bwMode="auto">
          <a:xfrm>
            <a:off x="1416050" y="5732463"/>
            <a:ext cx="6096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a:latin typeface="Garamond" panose="02020404030301010803" pitchFamily="18" charset="0"/>
              </a:rPr>
              <a:t>https://play.google.com/store/apps/details?id=com.kaleidosoftware.kanscan.free&amp;hl=en</a:t>
            </a:r>
          </a:p>
        </p:txBody>
      </p:sp>
      <p:sp>
        <p:nvSpPr>
          <p:cNvPr id="10244" name="TextBox 3"/>
          <p:cNvSpPr txBox="1">
            <a:spLocks noChangeArrowheads="1"/>
          </p:cNvSpPr>
          <p:nvPr/>
        </p:nvSpPr>
        <p:spPr bwMode="auto">
          <a:xfrm>
            <a:off x="1416050" y="3068638"/>
            <a:ext cx="6264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b="1">
                <a:latin typeface="Garamond" panose="02020404030301010803" pitchFamily="18" charset="0"/>
              </a:rPr>
              <a:t>KanScan </a:t>
            </a:r>
          </a:p>
        </p:txBody>
      </p:sp>
      <p:pic>
        <p:nvPicPr>
          <p:cNvPr id="1024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4863" y="2278063"/>
            <a:ext cx="4143375"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38"/>
          <p:cNvSpPr>
            <a:spLocks noChangeArrowheads="1"/>
          </p:cNvSpPr>
          <p:nvPr/>
        </p:nvSpPr>
        <p:spPr bwMode="auto">
          <a:xfrm>
            <a:off x="0" y="0"/>
            <a:ext cx="3503613" cy="706432"/>
          </a:xfrm>
          <a:custGeom>
            <a:avLst/>
            <a:gdLst>
              <a:gd name="T0" fmla="*/ 3116747 w 3714750"/>
              <a:gd name="T1" fmla="*/ 1128126 h 395288"/>
              <a:gd name="T2" fmla="*/ 1558373 w 3714750"/>
              <a:gd name="T3" fmla="*/ 2256252 h 395288"/>
              <a:gd name="T4" fmla="*/ 0 w 3714750"/>
              <a:gd name="T5" fmla="*/ 1128126 h 395288"/>
              <a:gd name="T6" fmla="*/ 1558373 w 3714750"/>
              <a:gd name="T7" fmla="*/ 0 h 395288"/>
              <a:gd name="T8" fmla="*/ 0 60000 65536"/>
              <a:gd name="T9" fmla="*/ 5898240 60000 65536"/>
              <a:gd name="T10" fmla="*/ 11796480 60000 65536"/>
              <a:gd name="T11" fmla="*/ 17694720 60000 65536"/>
              <a:gd name="T12" fmla="*/ 0 w 3714750"/>
              <a:gd name="T13" fmla="*/ 0 h 395288"/>
              <a:gd name="T14" fmla="*/ 3714750 w 3714750"/>
              <a:gd name="T15" fmla="*/ 395288 h 395288"/>
            </a:gdLst>
            <a:ahLst/>
            <a:cxnLst>
              <a:cxn ang="T8">
                <a:pos x="T0" y="T1"/>
              </a:cxn>
              <a:cxn ang="T9">
                <a:pos x="T2" y="T3"/>
              </a:cxn>
              <a:cxn ang="T10">
                <a:pos x="T4" y="T5"/>
              </a:cxn>
              <a:cxn ang="T11">
                <a:pos x="T6" y="T7"/>
              </a:cxn>
            </a:cxnLst>
            <a:rect l="T12" t="T13" r="T14" b="T15"/>
            <a:pathLst>
              <a:path w="3714750" h="395288">
                <a:moveTo>
                  <a:pt x="0" y="0"/>
                </a:moveTo>
                <a:lnTo>
                  <a:pt x="10318" y="0"/>
                </a:lnTo>
                <a:lnTo>
                  <a:pt x="10318" y="1099"/>
                </a:lnTo>
                <a:lnTo>
                  <a:pt x="0" y="10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Lst>
              <a:defRPr>
                <a:solidFill>
                  <a:schemeClr val="tx1"/>
                </a:solidFill>
                <a:latin typeface="Arial" panose="020B0604020202020204" pitchFamily="34" charset="0"/>
                <a:cs typeface="Arial" panose="020B0604020202020204" pitchFamily="34" charset="0"/>
              </a:defRPr>
            </a:lvl9pPr>
          </a:lstStyle>
          <a:p>
            <a:pPr>
              <a:buClr>
                <a:srgbClr val="000000"/>
              </a:buClr>
              <a:buSzPct val="100000"/>
            </a:pPr>
            <a:r>
              <a:rPr lang="en-IN" altLang="en-US" sz="2000" b="1" dirty="0">
                <a:solidFill>
                  <a:srgbClr val="262626"/>
                </a:solidFill>
                <a:latin typeface="Garamond" panose="02020404030301010803" pitchFamily="18" charset="0"/>
              </a:rPr>
              <a:t>An OCR System for Printed Kannada Text</a:t>
            </a:r>
            <a:endParaRPr lang="en-IN" altLang="en-US" sz="200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3781104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6243" y="0"/>
            <a:ext cx="3429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286" y="133408"/>
            <a:ext cx="5294987" cy="6724592"/>
          </a:xfrm>
          <a:prstGeom prst="rect">
            <a:avLst/>
          </a:prstGeom>
        </p:spPr>
      </p:pic>
    </p:spTree>
    <p:extLst>
      <p:ext uri="{BB962C8B-B14F-4D97-AF65-F5344CB8AC3E}">
        <p14:creationId xmlns:p14="http://schemas.microsoft.com/office/powerpoint/2010/main" val="2208017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73723" y="309489"/>
            <a:ext cx="7891975" cy="369332"/>
          </a:xfrm>
          <a:prstGeom prst="rect">
            <a:avLst/>
          </a:prstGeom>
          <a:noFill/>
        </p:spPr>
        <p:txBody>
          <a:bodyPr wrap="square" rtlCol="0">
            <a:spAutoFit/>
          </a:bodyPr>
          <a:lstStyle/>
          <a:p>
            <a:r>
              <a:rPr lang="en-IN" dirty="0"/>
              <a:t>http://www.i2ocr.com/free-online-kannada-ocr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27"/>
            <a:ext cx="12192000" cy="6831873"/>
          </a:xfrm>
          <a:prstGeom prst="rect">
            <a:avLst/>
          </a:prstGeom>
        </p:spPr>
      </p:pic>
    </p:spTree>
    <p:extLst>
      <p:ext uri="{BB962C8B-B14F-4D97-AF65-F5344CB8AC3E}">
        <p14:creationId xmlns:p14="http://schemas.microsoft.com/office/powerpoint/2010/main" val="3104961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9715" y="0"/>
            <a:ext cx="10724605" cy="6986528"/>
          </a:xfrm>
          <a:prstGeom prst="rect">
            <a:avLst/>
          </a:prstGeom>
          <a:noFill/>
        </p:spPr>
        <p:txBody>
          <a:bodyPr wrap="square" rtlCol="0">
            <a:spAutoFit/>
          </a:bodyPr>
          <a:lstStyle/>
          <a:p>
            <a:r>
              <a:rPr lang="en-IN" sz="1600" dirty="0" err="1"/>
              <a:t>ಭಾರತದ</a:t>
            </a:r>
            <a:r>
              <a:rPr lang="en-IN" sz="1600" dirty="0"/>
              <a:t> </a:t>
            </a:r>
            <a:r>
              <a:rPr lang="en-IN" sz="1600" dirty="0" err="1"/>
              <a:t>ಅತ್ಯಂತ</a:t>
            </a:r>
            <a:r>
              <a:rPr lang="en-IN" sz="1600" dirty="0"/>
              <a:t> </a:t>
            </a:r>
            <a:r>
              <a:rPr lang="en-IN" sz="1600" b="1" dirty="0" err="1">
                <a:solidFill>
                  <a:srgbClr val="FF0000"/>
                </a:solidFill>
              </a:rPr>
              <a:t>ಸುಲದರ</a:t>
            </a:r>
            <a:r>
              <a:rPr lang="en-IN" sz="1600" dirty="0"/>
              <a:t> </a:t>
            </a:r>
            <a:r>
              <a:rPr lang="en-IN" sz="1600" dirty="0" err="1"/>
              <a:t>ನಗರ</a:t>
            </a:r>
            <a:r>
              <a:rPr lang="en-IN" sz="1600" dirty="0"/>
              <a:t>, </a:t>
            </a:r>
            <a:r>
              <a:rPr lang="en-IN" sz="1600" b="1" dirty="0" err="1">
                <a:solidFill>
                  <a:srgbClr val="FF0000"/>
                </a:solidFill>
              </a:rPr>
              <a:t>ಕನಾಣುಕದ</a:t>
            </a:r>
            <a:r>
              <a:rPr lang="en-IN" sz="1600" dirty="0"/>
              <a:t> </a:t>
            </a:r>
            <a:r>
              <a:rPr lang="en-IN" sz="1600" dirty="0" err="1"/>
              <a:t>ರಾಜಧಾನಿ</a:t>
            </a:r>
            <a:r>
              <a:rPr lang="en-IN" sz="1600" dirty="0"/>
              <a:t>, </a:t>
            </a:r>
            <a:r>
              <a:rPr lang="en-IN" sz="1600" b="1" dirty="0" err="1">
                <a:solidFill>
                  <a:srgbClr val="FF0000"/>
                </a:solidFill>
              </a:rPr>
              <a:t>ಉಧ್ಯಾನಗಳ</a:t>
            </a:r>
            <a:endParaRPr lang="en-IN" sz="1600" dirty="0">
              <a:solidFill>
                <a:srgbClr val="FF0000"/>
              </a:solidFill>
            </a:endParaRPr>
          </a:p>
          <a:p>
            <a:r>
              <a:rPr lang="en-IN" sz="1600" dirty="0" err="1"/>
              <a:t>ನಗರ</a:t>
            </a:r>
            <a:r>
              <a:rPr lang="en-IN" sz="1600" dirty="0"/>
              <a:t>, </a:t>
            </a:r>
            <a:r>
              <a:rPr lang="en-IN" sz="1600" b="1" dirty="0" err="1">
                <a:solidFill>
                  <a:srgbClr val="FF0000"/>
                </a:solidFill>
              </a:rPr>
              <a:t>ಏತ್ತಾಲತರ</a:t>
            </a:r>
            <a:r>
              <a:rPr lang="en-IN" sz="1600" dirty="0">
                <a:solidFill>
                  <a:srgbClr val="FF0000"/>
                </a:solidFill>
              </a:rPr>
              <a:t> </a:t>
            </a:r>
            <a:r>
              <a:rPr lang="en-IN" sz="1600" b="1" dirty="0" err="1">
                <a:solidFill>
                  <a:srgbClr val="FF0000"/>
                </a:solidFill>
              </a:rPr>
              <a:t>ಏಶ್ರಾರಿತಿಧಾಮ</a:t>
            </a:r>
            <a:r>
              <a:rPr lang="en-IN" sz="1600" dirty="0"/>
              <a:t>, </a:t>
            </a:r>
            <a:r>
              <a:rPr lang="en-IN" sz="1600" dirty="0" err="1"/>
              <a:t>ಭಾರತದ</a:t>
            </a:r>
            <a:r>
              <a:rPr lang="en-IN" sz="1600" dirty="0"/>
              <a:t> "</a:t>
            </a:r>
            <a:r>
              <a:rPr lang="en-IN" sz="1600" dirty="0" err="1"/>
              <a:t>ಸಿಲಿಕಾನ್</a:t>
            </a:r>
            <a:r>
              <a:rPr lang="en-IN" sz="1600" dirty="0"/>
              <a:t> </a:t>
            </a:r>
            <a:r>
              <a:rPr lang="en-IN" sz="1600" dirty="0" err="1"/>
              <a:t>ನಗರ</a:t>
            </a:r>
            <a:r>
              <a:rPr lang="en-IN" sz="1600" dirty="0"/>
              <a:t>, </a:t>
            </a:r>
            <a:r>
              <a:rPr lang="en-IN" sz="1600" b="1" dirty="0" err="1">
                <a:solidFill>
                  <a:srgbClr val="FF0000"/>
                </a:solidFill>
              </a:rPr>
              <a:t>ಪ್ತಪಲಚದ</a:t>
            </a:r>
            <a:endParaRPr lang="en-IN" sz="1600" dirty="0">
              <a:solidFill>
                <a:srgbClr val="FF0000"/>
              </a:solidFill>
            </a:endParaRPr>
          </a:p>
          <a:p>
            <a:r>
              <a:rPr lang="en-IN" sz="1600" dirty="0" err="1"/>
              <a:t>ಪ್ತಮುಖ</a:t>
            </a:r>
            <a:r>
              <a:rPr lang="en-IN" sz="1600" dirty="0"/>
              <a:t> </a:t>
            </a:r>
            <a:r>
              <a:rPr lang="en-IN" sz="1600" dirty="0" err="1"/>
              <a:t>ನಗರಗಳಲ್ಲಿ</a:t>
            </a:r>
            <a:r>
              <a:rPr lang="en-IN" sz="1600" dirty="0"/>
              <a:t> </a:t>
            </a:r>
            <a:r>
              <a:rPr lang="en-IN" sz="1600" dirty="0" err="1"/>
              <a:t>ಒಂದು</a:t>
            </a:r>
            <a:r>
              <a:rPr lang="en-IN" sz="1600" dirty="0"/>
              <a:t>...</a:t>
            </a:r>
          </a:p>
          <a:p>
            <a:r>
              <a:rPr lang="en-IN" sz="1600" dirty="0"/>
              <a:t> </a:t>
            </a:r>
          </a:p>
          <a:p>
            <a:r>
              <a:rPr lang="en-IN" sz="1600" dirty="0"/>
              <a:t>=</a:t>
            </a:r>
            <a:r>
              <a:rPr lang="en-IN" sz="1600" dirty="0" err="1"/>
              <a:t>ಬೆಂಗಳೂರು</a:t>
            </a:r>
            <a:r>
              <a:rPr lang="en-IN" sz="1600" dirty="0"/>
              <a:t> </a:t>
            </a:r>
            <a:r>
              <a:rPr lang="en-IN" sz="1600" dirty="0" err="1"/>
              <a:t>ಸ್ಥಾಪನೆಯಾದಾಗಿನಿಂದಲೂ</a:t>
            </a:r>
            <a:r>
              <a:rPr lang="en-IN" sz="1600" dirty="0"/>
              <a:t> </a:t>
            </a:r>
            <a:r>
              <a:rPr lang="en-IN" sz="1600" b="1" dirty="0" err="1">
                <a:solidFill>
                  <a:srgbClr val="FF0000"/>
                </a:solidFill>
              </a:rPr>
              <a:t>ಅತ್ಯೆರಿತ</a:t>
            </a:r>
            <a:r>
              <a:rPr lang="en-IN" sz="1600" dirty="0">
                <a:solidFill>
                  <a:srgbClr val="FF0000"/>
                </a:solidFill>
              </a:rPr>
              <a:t> </a:t>
            </a:r>
            <a:r>
              <a:rPr lang="en-IN" sz="1600" b="1" dirty="0" err="1">
                <a:solidFill>
                  <a:srgbClr val="FF0000"/>
                </a:solidFill>
              </a:rPr>
              <a:t>ಜನಪ್ತಿಯ</a:t>
            </a:r>
            <a:r>
              <a:rPr lang="en-IN" sz="1600" dirty="0">
                <a:solidFill>
                  <a:srgbClr val="FF0000"/>
                </a:solidFill>
              </a:rPr>
              <a:t> </a:t>
            </a:r>
            <a:r>
              <a:rPr lang="en-IN" sz="1600" dirty="0" err="1"/>
              <a:t>ನಗರ</a:t>
            </a:r>
            <a:r>
              <a:rPr lang="en-IN" sz="1600" dirty="0"/>
              <a:t>. </a:t>
            </a:r>
            <a:r>
              <a:rPr lang="en-IN" sz="1600" dirty="0" err="1"/>
              <a:t>ಮೊದಲ</a:t>
            </a:r>
            <a:endParaRPr lang="en-IN" sz="1600" dirty="0"/>
          </a:p>
          <a:p>
            <a:r>
              <a:rPr lang="en-IN" sz="1600" b="1" dirty="0" err="1">
                <a:solidFill>
                  <a:srgbClr val="FF0000"/>
                </a:solidFill>
              </a:rPr>
              <a:t>ಕೆಂವೇಗೌಡ</a:t>
            </a:r>
            <a:r>
              <a:rPr lang="en-IN" sz="1600" dirty="0"/>
              <a:t> </a:t>
            </a:r>
            <a:r>
              <a:rPr lang="en-IN" sz="1600" dirty="0" err="1"/>
              <a:t>ಸ್ಥಾಪಿಸಿದ</a:t>
            </a:r>
            <a:r>
              <a:rPr lang="en-IN" sz="1600" dirty="0"/>
              <a:t> </a:t>
            </a:r>
            <a:r>
              <a:rPr lang="en-IN" sz="1600" dirty="0" err="1"/>
              <a:t>ಊರು</a:t>
            </a:r>
            <a:r>
              <a:rPr lang="en-IN" sz="1600" dirty="0"/>
              <a:t> </a:t>
            </a:r>
            <a:r>
              <a:rPr lang="en-IN" sz="1600" dirty="0" err="1"/>
              <a:t>ಬಹಳ</a:t>
            </a:r>
            <a:r>
              <a:rPr lang="en-IN" sz="1600" dirty="0"/>
              <a:t> </a:t>
            </a:r>
            <a:r>
              <a:rPr lang="en-IN" sz="1600" dirty="0" err="1"/>
              <a:t>ಚೆನ್ನಾಗಿದೆ</a:t>
            </a:r>
            <a:r>
              <a:rPr lang="en-IN" sz="1600" dirty="0"/>
              <a:t>, </a:t>
            </a:r>
            <a:r>
              <a:rPr lang="en-IN" sz="1600" dirty="0" err="1"/>
              <a:t>ಮಾದರಿ</a:t>
            </a:r>
            <a:r>
              <a:rPr lang="en-IN" sz="1600" dirty="0"/>
              <a:t> </a:t>
            </a:r>
            <a:r>
              <a:rPr lang="en-IN" sz="1600" b="1" dirty="0" err="1">
                <a:solidFill>
                  <a:srgbClr val="FF0000"/>
                </a:solidFill>
              </a:rPr>
              <a:t>ಲೂರಾಗಿದೆ</a:t>
            </a:r>
            <a:r>
              <a:rPr lang="en-IN" sz="1600" dirty="0">
                <a:solidFill>
                  <a:srgbClr val="FF0000"/>
                </a:solidFill>
              </a:rPr>
              <a:t> </a:t>
            </a:r>
            <a:r>
              <a:rPr lang="en-IN" sz="1600" b="1" dirty="0" err="1">
                <a:solidFill>
                  <a:srgbClr val="FF0000"/>
                </a:solidFill>
              </a:rPr>
              <a:t>ಎರಿದು</a:t>
            </a:r>
            <a:endParaRPr lang="en-IN" sz="1600" dirty="0">
              <a:solidFill>
                <a:srgbClr val="FF0000"/>
              </a:solidFill>
            </a:endParaRPr>
          </a:p>
          <a:p>
            <a:r>
              <a:rPr lang="en-IN" sz="1600" dirty="0" err="1"/>
              <a:t>ವಿಜಯನಗರದ</a:t>
            </a:r>
            <a:r>
              <a:rPr lang="en-IN" sz="1600" dirty="0"/>
              <a:t> </a:t>
            </a:r>
            <a:r>
              <a:rPr lang="en-IN" sz="1600" dirty="0" err="1"/>
              <a:t>ಅರಸರು</a:t>
            </a:r>
            <a:r>
              <a:rPr lang="en-IN" sz="1600" dirty="0"/>
              <a:t> </a:t>
            </a:r>
            <a:r>
              <a:rPr lang="en-IN" sz="1600" b="1" dirty="0" err="1">
                <a:solidFill>
                  <a:srgbClr val="FF0000"/>
                </a:solidFill>
              </a:rPr>
              <a:t>ಡೂಗಳಿದಾಗಲೆಆ</a:t>
            </a:r>
            <a:r>
              <a:rPr lang="en-IN" sz="1600" dirty="0"/>
              <a:t> </a:t>
            </a:r>
            <a:r>
              <a:rPr lang="en-IN" sz="1600" dirty="0" err="1"/>
              <a:t>ಇದರ</a:t>
            </a:r>
            <a:r>
              <a:rPr lang="en-IN" sz="1600" dirty="0"/>
              <a:t> </a:t>
            </a:r>
            <a:r>
              <a:rPr lang="en-IN" sz="1600" b="1" dirty="0" err="1">
                <a:solidFill>
                  <a:srgbClr val="FF0000"/>
                </a:solidFill>
              </a:rPr>
              <a:t>ಮೆಆಲೆ</a:t>
            </a:r>
            <a:r>
              <a:rPr lang="en-IN" sz="1600" dirty="0"/>
              <a:t> "</a:t>
            </a:r>
            <a:r>
              <a:rPr lang="en-IN" sz="1600" b="1" dirty="0" err="1">
                <a:solidFill>
                  <a:srgbClr val="FF0000"/>
                </a:solidFill>
              </a:rPr>
              <a:t>ದ್ನಷ್ಟ</a:t>
            </a:r>
            <a:r>
              <a:rPr lang="en-IN" sz="1600" dirty="0"/>
              <a:t> </a:t>
            </a:r>
            <a:r>
              <a:rPr lang="en-IN" sz="1600" dirty="0" err="1"/>
              <a:t>ತಾಗಿತ್ತು</a:t>
            </a:r>
            <a:r>
              <a:rPr lang="en-IN" sz="1600" dirty="0"/>
              <a:t>.</a:t>
            </a:r>
          </a:p>
          <a:p>
            <a:r>
              <a:rPr lang="en-IN" sz="1600" b="1" dirty="0" err="1">
                <a:solidFill>
                  <a:srgbClr val="FF0000"/>
                </a:solidFill>
              </a:rPr>
              <a:t>ಕೆರಿಪೆಆಗೌಡನಿಗೆ</a:t>
            </a:r>
            <a:r>
              <a:rPr lang="en-IN" sz="1600" dirty="0"/>
              <a:t> </a:t>
            </a:r>
            <a:r>
              <a:rPr lang="en-IN" sz="1600" dirty="0" err="1"/>
              <a:t>ಸೆರೆಮನೆ</a:t>
            </a:r>
            <a:r>
              <a:rPr lang="en-IN" sz="1600" dirty="0"/>
              <a:t> </a:t>
            </a:r>
            <a:r>
              <a:rPr lang="en-IN" sz="1600" dirty="0" err="1"/>
              <a:t>ವಾಸವಾಯಿತು</a:t>
            </a:r>
            <a:r>
              <a:rPr lang="en-IN" sz="1600" dirty="0"/>
              <a:t>. </a:t>
            </a:r>
            <a:r>
              <a:rPr lang="en-IN" sz="1600" dirty="0" err="1"/>
              <a:t>ಮರಾಠಿಗರು</a:t>
            </a:r>
            <a:r>
              <a:rPr lang="en-IN" sz="1600" dirty="0"/>
              <a:t>, </a:t>
            </a:r>
            <a:r>
              <a:rPr lang="en-IN" sz="1600" dirty="0" err="1"/>
              <a:t>ಮುಸ್ಲಿಮರು</a:t>
            </a:r>
            <a:r>
              <a:rPr lang="en-IN" sz="1600" dirty="0"/>
              <a:t>, </a:t>
            </a:r>
            <a:r>
              <a:rPr lang="en-IN" sz="1600" dirty="0" err="1"/>
              <a:t>ಮೈಸೂರು</a:t>
            </a:r>
            <a:endParaRPr lang="en-IN" sz="1600" dirty="0"/>
          </a:p>
          <a:p>
            <a:r>
              <a:rPr lang="en-IN" sz="1600" dirty="0" err="1"/>
              <a:t>ಒಡೆಯರು</a:t>
            </a:r>
            <a:r>
              <a:rPr lang="en-IN" sz="1600" dirty="0"/>
              <a:t>, </a:t>
            </a:r>
            <a:r>
              <a:rPr lang="en-IN" sz="1600" b="1" dirty="0" err="1">
                <a:solidFill>
                  <a:srgbClr val="FF0000"/>
                </a:solidFill>
              </a:rPr>
              <a:t>ಇಲಗ್ಲೀಷರು</a:t>
            </a:r>
            <a:r>
              <a:rPr lang="en-IN" sz="1600" dirty="0">
                <a:solidFill>
                  <a:srgbClr val="FF0000"/>
                </a:solidFill>
              </a:rPr>
              <a:t> </a:t>
            </a:r>
            <a:r>
              <a:rPr lang="en-IN" sz="1600" b="1" dirty="0" err="1">
                <a:solidFill>
                  <a:srgbClr val="FF0000"/>
                </a:solidFill>
              </a:rPr>
              <a:t>ಬೆರಿಗಳವಿರಿನ</a:t>
            </a:r>
            <a:r>
              <a:rPr lang="en-IN" sz="1600" dirty="0">
                <a:solidFill>
                  <a:srgbClr val="FF0000"/>
                </a:solidFill>
              </a:rPr>
              <a:t> </a:t>
            </a:r>
            <a:r>
              <a:rPr lang="en-IN" sz="1600" b="1" dirty="0" err="1">
                <a:solidFill>
                  <a:srgbClr val="FF0000"/>
                </a:solidFill>
              </a:rPr>
              <a:t>ಮೆಅಲೆ</a:t>
            </a:r>
            <a:r>
              <a:rPr lang="en-IN" sz="1600" dirty="0">
                <a:solidFill>
                  <a:srgbClr val="FF0000"/>
                </a:solidFill>
              </a:rPr>
              <a:t> "</a:t>
            </a:r>
            <a:r>
              <a:rPr lang="en-IN" sz="1600" b="1" dirty="0" err="1">
                <a:solidFill>
                  <a:srgbClr val="FF0000"/>
                </a:solidFill>
              </a:rPr>
              <a:t>ಕಣ್ಣಾ</a:t>
            </a:r>
            <a:r>
              <a:rPr lang="en-IN" sz="1600" dirty="0">
                <a:solidFill>
                  <a:srgbClr val="FF0000"/>
                </a:solidFill>
              </a:rPr>
              <a:t> </a:t>
            </a:r>
            <a:r>
              <a:rPr lang="en-IN" sz="1600" dirty="0" err="1"/>
              <a:t>ಹಾಕಿದರು</a:t>
            </a:r>
            <a:r>
              <a:rPr lang="en-IN" sz="1600" dirty="0"/>
              <a:t>. </a:t>
            </a:r>
            <a:r>
              <a:rPr lang="en-IN" sz="1600" dirty="0" err="1"/>
              <a:t>ಅದು</a:t>
            </a:r>
            <a:r>
              <a:rPr lang="en-IN" sz="1600" dirty="0"/>
              <a:t> </a:t>
            </a:r>
            <a:r>
              <a:rPr lang="en-IN" sz="1600" b="1" dirty="0" err="1">
                <a:solidFill>
                  <a:srgbClr val="FF0000"/>
                </a:solidFill>
              </a:rPr>
              <a:t>ಎಲಸ್ಸೂ</a:t>
            </a:r>
            <a:endParaRPr lang="en-IN" sz="1600" dirty="0">
              <a:solidFill>
                <a:srgbClr val="FF0000"/>
              </a:solidFill>
            </a:endParaRPr>
          </a:p>
          <a:p>
            <a:r>
              <a:rPr lang="en-IN" sz="1600" dirty="0" err="1"/>
              <a:t>ಜಾತಿಯೆವರ</a:t>
            </a:r>
            <a:r>
              <a:rPr lang="en-IN" sz="1600" dirty="0"/>
              <a:t>, </a:t>
            </a:r>
            <a:r>
              <a:rPr lang="en-IN" sz="1600" dirty="0" err="1"/>
              <a:t>ಎಲ್ಲ</a:t>
            </a:r>
            <a:r>
              <a:rPr lang="en-IN" sz="1600" dirty="0"/>
              <a:t> ಧಮ೯ದವರ, </a:t>
            </a:r>
            <a:r>
              <a:rPr lang="en-IN" sz="1600" dirty="0" err="1"/>
              <a:t>ಎಲ್ಲ</a:t>
            </a:r>
            <a:r>
              <a:rPr lang="en-IN" sz="1600" dirty="0"/>
              <a:t> </a:t>
            </a:r>
            <a:r>
              <a:rPr lang="en-IN" sz="1600" dirty="0" err="1"/>
              <a:t>ಭಾಷಿಗರ</a:t>
            </a:r>
            <a:r>
              <a:rPr lang="en-IN" sz="1600" dirty="0"/>
              <a:t> </a:t>
            </a:r>
            <a:r>
              <a:rPr lang="en-IN" sz="1600" dirty="0" err="1"/>
              <a:t>ನಗರವಾಗಿ</a:t>
            </a:r>
            <a:r>
              <a:rPr lang="en-IN" sz="1600" dirty="0"/>
              <a:t> </a:t>
            </a:r>
            <a:r>
              <a:rPr lang="en-IN" sz="1600" b="1" dirty="0" err="1">
                <a:solidFill>
                  <a:srgbClr val="FF0000"/>
                </a:solidFill>
              </a:rPr>
              <a:t>ಹೊಅಯಿತು</a:t>
            </a:r>
            <a:r>
              <a:rPr lang="en-IN" sz="1600" dirty="0">
                <a:solidFill>
                  <a:srgbClr val="FF0000"/>
                </a:solidFill>
              </a:rPr>
              <a:t>.</a:t>
            </a:r>
          </a:p>
          <a:p>
            <a:r>
              <a:rPr lang="en-IN" sz="1600" dirty="0" err="1"/>
              <a:t>ಮುನ್ನೂರು</a:t>
            </a:r>
            <a:r>
              <a:rPr lang="en-IN" sz="1600" dirty="0"/>
              <a:t> ವಷ೯ಗಳಿಗೂ </a:t>
            </a:r>
            <a:r>
              <a:rPr lang="en-IN" sz="1600" b="1" dirty="0" err="1">
                <a:solidFill>
                  <a:srgbClr val="FF0000"/>
                </a:solidFill>
              </a:rPr>
              <a:t>ಹಿಲದೆ</a:t>
            </a:r>
            <a:r>
              <a:rPr lang="en-IN" sz="1600" dirty="0"/>
              <a:t> </a:t>
            </a:r>
            <a:r>
              <a:rPr lang="en-IN" sz="1600" dirty="0" err="1"/>
              <a:t>ದೆಹಲಿಯ</a:t>
            </a:r>
            <a:r>
              <a:rPr lang="en-IN" sz="1600" dirty="0"/>
              <a:t> </a:t>
            </a:r>
            <a:r>
              <a:rPr lang="en-IN" sz="1600" dirty="0" err="1"/>
              <a:t>ಬಾದಶಹಾ</a:t>
            </a:r>
            <a:r>
              <a:rPr lang="en-IN" sz="1600" dirty="0"/>
              <a:t> </a:t>
            </a:r>
            <a:r>
              <a:rPr lang="en-IN" sz="1600" dirty="0" err="1"/>
              <a:t>ಔರಂಗಜೇಬನ</a:t>
            </a:r>
            <a:r>
              <a:rPr lang="en-IN" sz="1600" dirty="0"/>
              <a:t> </a:t>
            </a:r>
            <a:r>
              <a:rPr lang="en-IN" sz="1600" dirty="0" err="1"/>
              <a:t>ಕಣ್ಣು</a:t>
            </a:r>
            <a:endParaRPr lang="en-IN" sz="1600" dirty="0"/>
          </a:p>
          <a:p>
            <a:r>
              <a:rPr lang="en-IN" sz="1600" b="1" dirty="0" err="1">
                <a:solidFill>
                  <a:srgbClr val="FF0000"/>
                </a:solidFill>
              </a:rPr>
              <a:t>ಬೆಲಗಳುಶಿರಿನ</a:t>
            </a:r>
            <a:r>
              <a:rPr lang="en-IN" sz="1600" dirty="0">
                <a:solidFill>
                  <a:srgbClr val="FF0000"/>
                </a:solidFill>
              </a:rPr>
              <a:t> </a:t>
            </a:r>
            <a:r>
              <a:rPr lang="en-IN" sz="1600" b="1" dirty="0" err="1">
                <a:solidFill>
                  <a:srgbClr val="FF0000"/>
                </a:solidFill>
              </a:rPr>
              <a:t>ಮೆಆಲೆ</a:t>
            </a:r>
            <a:r>
              <a:rPr lang="en-IN" sz="1600" dirty="0">
                <a:solidFill>
                  <a:srgbClr val="FF0000"/>
                </a:solidFill>
              </a:rPr>
              <a:t> </a:t>
            </a:r>
            <a:r>
              <a:rPr lang="en-IN" sz="1600" b="1" dirty="0" err="1">
                <a:solidFill>
                  <a:srgbClr val="FF0000"/>
                </a:solidFill>
              </a:rPr>
              <a:t>ಬಿದ್ದಮೆಆಲಂತೂ</a:t>
            </a:r>
            <a:r>
              <a:rPr lang="en-IN" sz="1600" dirty="0"/>
              <a:t> </a:t>
            </a:r>
            <a:r>
              <a:rPr lang="en-IN" sz="1600" dirty="0" err="1"/>
              <a:t>ಭಾರತದ</a:t>
            </a:r>
            <a:r>
              <a:rPr lang="en-IN" sz="1600" dirty="0"/>
              <a:t> </a:t>
            </a:r>
            <a:r>
              <a:rPr lang="en-IN" sz="1600" dirty="0" err="1"/>
              <a:t>ಕಣ್ಣು</a:t>
            </a:r>
            <a:r>
              <a:rPr lang="en-IN" sz="1600" dirty="0"/>
              <a:t> </a:t>
            </a:r>
            <a:r>
              <a:rPr lang="en-IN" sz="1600" b="1" dirty="0" err="1">
                <a:solidFill>
                  <a:srgbClr val="FF0000"/>
                </a:solidFill>
              </a:rPr>
              <a:t>ಬೆರಿಗಳವಿರಿನ</a:t>
            </a:r>
            <a:r>
              <a:rPr lang="en-IN" sz="1600" dirty="0">
                <a:solidFill>
                  <a:srgbClr val="FF0000"/>
                </a:solidFill>
              </a:rPr>
              <a:t> </a:t>
            </a:r>
            <a:r>
              <a:rPr lang="en-IN" sz="1600" b="1" dirty="0" err="1">
                <a:solidFill>
                  <a:srgbClr val="FF0000"/>
                </a:solidFill>
              </a:rPr>
              <a:t>ಮೆಆಲೆ</a:t>
            </a:r>
            <a:endParaRPr lang="en-IN" sz="1600" dirty="0">
              <a:solidFill>
                <a:srgbClr val="FF0000"/>
              </a:solidFill>
            </a:endParaRPr>
          </a:p>
          <a:p>
            <a:r>
              <a:rPr lang="en-IN" sz="1600" b="1" dirty="0" err="1">
                <a:solidFill>
                  <a:srgbClr val="FF0000"/>
                </a:solidFill>
              </a:rPr>
              <a:t>ಬಿದ್ದಲತಾಯಿತು</a:t>
            </a:r>
            <a:r>
              <a:rPr lang="en-IN" sz="1600" dirty="0">
                <a:solidFill>
                  <a:srgbClr val="FF0000"/>
                </a:solidFill>
              </a:rPr>
              <a:t>.</a:t>
            </a:r>
            <a:r>
              <a:rPr lang="en-IN" sz="1600" dirty="0"/>
              <a:t> </a:t>
            </a:r>
            <a:r>
              <a:rPr lang="en-IN" sz="1600" dirty="0" err="1"/>
              <a:t>ಅದು</a:t>
            </a:r>
            <a:r>
              <a:rPr lang="en-IN" sz="1600" dirty="0"/>
              <a:t> </a:t>
            </a:r>
            <a:r>
              <a:rPr lang="en-IN" sz="1600" b="1" dirty="0" err="1">
                <a:solidFill>
                  <a:srgbClr val="FF0000"/>
                </a:solidFill>
              </a:rPr>
              <a:t>ಇರಿದಿಗೊ</a:t>
            </a:r>
            <a:r>
              <a:rPr lang="en-IN" sz="1600" dirty="0">
                <a:solidFill>
                  <a:srgbClr val="FF0000"/>
                </a:solidFill>
              </a:rPr>
              <a:t> </a:t>
            </a:r>
            <a:r>
              <a:rPr lang="en-IN" sz="1600" b="1" dirty="0" err="1">
                <a:solidFill>
                  <a:srgbClr val="FF0000"/>
                </a:solidFill>
              </a:rPr>
              <a:t>ವಬಂದುವರೆದಿದೆ</a:t>
            </a:r>
            <a:r>
              <a:rPr lang="en-IN" sz="1600" dirty="0">
                <a:solidFill>
                  <a:srgbClr val="FF0000"/>
                </a:solidFill>
              </a:rPr>
              <a:t>. </a:t>
            </a:r>
            <a:r>
              <a:rPr lang="en-IN" sz="1600" dirty="0" err="1"/>
              <a:t>ರಾಷ್ಟ್ರಮಟ್ಟದ</a:t>
            </a:r>
            <a:r>
              <a:rPr lang="en-IN" sz="1600" dirty="0"/>
              <a:t> </a:t>
            </a:r>
            <a:r>
              <a:rPr lang="en-IN" sz="1600" dirty="0" err="1"/>
              <a:t>ಯಾವುದೇ</a:t>
            </a:r>
            <a:endParaRPr lang="en-IN" sz="1600" dirty="0"/>
          </a:p>
          <a:p>
            <a:r>
              <a:rPr lang="en-IN" sz="1600" dirty="0" err="1"/>
              <a:t>ಪ್ತಮುಖ</a:t>
            </a:r>
            <a:r>
              <a:rPr lang="en-IN" sz="1600" dirty="0"/>
              <a:t> </a:t>
            </a:r>
            <a:r>
              <a:rPr lang="en-IN" sz="1600" b="1" dirty="0" err="1">
                <a:solidFill>
                  <a:srgbClr val="FF0000"/>
                </a:solidFill>
              </a:rPr>
              <a:t>ಆಗುಹುಠಿರಿಗುಗಳಿಗೆ</a:t>
            </a:r>
            <a:r>
              <a:rPr lang="en-IN" sz="1600" dirty="0"/>
              <a:t> </a:t>
            </a:r>
            <a:r>
              <a:rPr lang="en-IN" sz="1600" dirty="0" err="1"/>
              <a:t>ಬೆಂಗಳೂರು</a:t>
            </a:r>
            <a:r>
              <a:rPr lang="en-IN" sz="1600" dirty="0"/>
              <a:t> </a:t>
            </a:r>
            <a:r>
              <a:rPr lang="en-IN" sz="1600" dirty="0" err="1"/>
              <a:t>ಉತ್ತಮ</a:t>
            </a:r>
            <a:r>
              <a:rPr lang="en-IN" sz="1600" dirty="0"/>
              <a:t> ರಂಗಮ೦ಟಪವಾಗಿದೆ.</a:t>
            </a:r>
          </a:p>
          <a:p>
            <a:r>
              <a:rPr lang="en-IN" sz="1600" dirty="0" err="1"/>
              <a:t>ರಾಜಕೀಯ</a:t>
            </a:r>
            <a:r>
              <a:rPr lang="en-IN" sz="1600" dirty="0"/>
              <a:t> </a:t>
            </a:r>
            <a:r>
              <a:rPr lang="en-IN" sz="1600" b="1" dirty="0" err="1">
                <a:solidFill>
                  <a:srgbClr val="FF0000"/>
                </a:solidFill>
              </a:rPr>
              <a:t>ಸಮೆಗ್ರೆಳನಗಳಎ</a:t>
            </a:r>
            <a:r>
              <a:rPr lang="en-IN" sz="1600" dirty="0">
                <a:solidFill>
                  <a:srgbClr val="FF0000"/>
                </a:solidFill>
              </a:rPr>
              <a:t>,</a:t>
            </a:r>
            <a:r>
              <a:rPr lang="en-IN" sz="1600" dirty="0"/>
              <a:t> </a:t>
            </a:r>
            <a:r>
              <a:rPr lang="en-IN" sz="1600" dirty="0" err="1"/>
              <a:t>ಕ್ರೀಡಾ</a:t>
            </a:r>
            <a:r>
              <a:rPr lang="en-IN" sz="1600" dirty="0"/>
              <a:t> </a:t>
            </a:r>
            <a:r>
              <a:rPr lang="en-IN" sz="1600" dirty="0" err="1"/>
              <a:t>ತರಬೇತಿ</a:t>
            </a:r>
            <a:r>
              <a:rPr lang="en-IN" sz="1600" dirty="0"/>
              <a:t>, </a:t>
            </a:r>
            <a:r>
              <a:rPr lang="en-IN" sz="1600" b="1" dirty="0" err="1">
                <a:solidFill>
                  <a:srgbClr val="FF0000"/>
                </a:solidFill>
              </a:rPr>
              <a:t>ಅರಿತಾರಾಷ್ಟಿಔಯೆ</a:t>
            </a:r>
            <a:r>
              <a:rPr lang="en-IN" sz="1600" dirty="0">
                <a:solidFill>
                  <a:srgbClr val="FF0000"/>
                </a:solidFill>
              </a:rPr>
              <a:t> </a:t>
            </a:r>
            <a:r>
              <a:rPr lang="en-IN" sz="1600" b="1" dirty="0" err="1">
                <a:solidFill>
                  <a:srgbClr val="FF0000"/>
                </a:solidFill>
              </a:rPr>
              <a:t>ಸ್ಪಂಗಸಭೆಗಳಎ</a:t>
            </a:r>
            <a:endParaRPr lang="en-IN" sz="1600" dirty="0">
              <a:solidFill>
                <a:srgbClr val="FF0000"/>
              </a:solidFill>
            </a:endParaRPr>
          </a:p>
          <a:p>
            <a:r>
              <a:rPr lang="en-IN" sz="1600" b="1" dirty="0" err="1">
                <a:solidFill>
                  <a:srgbClr val="FF0000"/>
                </a:solidFill>
              </a:rPr>
              <a:t>ಎಲದು</a:t>
            </a:r>
            <a:r>
              <a:rPr lang="en-IN" sz="1600" dirty="0"/>
              <a:t> </a:t>
            </a:r>
            <a:r>
              <a:rPr lang="en-IN" sz="1600" dirty="0" err="1"/>
              <a:t>ಎಲ್ಲದಕ್ಕೂ</a:t>
            </a:r>
            <a:r>
              <a:rPr lang="en-IN" sz="1600" dirty="0"/>
              <a:t> </a:t>
            </a:r>
            <a:r>
              <a:rPr lang="en-IN" sz="1600" b="1" dirty="0" err="1">
                <a:solidFill>
                  <a:srgbClr val="FF0000"/>
                </a:solidFill>
              </a:rPr>
              <a:t>ಬೆಲಗಳಣುರು</a:t>
            </a:r>
            <a:r>
              <a:rPr lang="en-IN" sz="1600" dirty="0"/>
              <a:t> </a:t>
            </a:r>
            <a:r>
              <a:rPr lang="en-IN" sz="1600" dirty="0" err="1"/>
              <a:t>ಸಾಕ್ಷಿಯಾಗಿದೆ</a:t>
            </a:r>
            <a:r>
              <a:rPr lang="en-IN" sz="1600" dirty="0"/>
              <a:t>. </a:t>
            </a:r>
            <a:r>
              <a:rPr lang="en-IN" sz="1600" dirty="0" err="1"/>
              <a:t>ಆಧುನಿಕ</a:t>
            </a:r>
            <a:r>
              <a:rPr lang="en-IN" sz="1600" dirty="0"/>
              <a:t> </a:t>
            </a:r>
            <a:r>
              <a:rPr lang="en-IN" sz="1600" b="1" dirty="0" err="1">
                <a:solidFill>
                  <a:srgbClr val="FF0000"/>
                </a:solidFill>
              </a:rPr>
              <a:t>ತಾರಿತ್ತಿಕ</a:t>
            </a:r>
            <a:r>
              <a:rPr lang="en-IN" sz="1600" dirty="0"/>
              <a:t> </a:t>
            </a:r>
            <a:r>
              <a:rPr lang="en-IN" sz="1600" dirty="0" err="1"/>
              <a:t>ಬೆಳವಣಿಗೆ</a:t>
            </a:r>
            <a:r>
              <a:rPr lang="en-IN" sz="1600" dirty="0"/>
              <a:t>,</a:t>
            </a:r>
          </a:p>
          <a:p>
            <a:r>
              <a:rPr lang="en-IN" sz="1600" b="1" dirty="0" err="1">
                <a:solidFill>
                  <a:srgbClr val="FF0000"/>
                </a:solidFill>
              </a:rPr>
              <a:t>ಹೊಳಟಲ್</a:t>
            </a:r>
            <a:r>
              <a:rPr lang="en-IN" sz="1600" dirty="0"/>
              <a:t> </a:t>
            </a:r>
            <a:r>
              <a:rPr lang="en-IN" sz="1600" dirty="0" err="1"/>
              <a:t>ಉದ್ಯಮ</a:t>
            </a:r>
            <a:r>
              <a:rPr lang="en-IN" sz="1600" dirty="0"/>
              <a:t>, </a:t>
            </a:r>
            <a:r>
              <a:rPr lang="en-IN" sz="1600" b="1" dirty="0" err="1">
                <a:solidFill>
                  <a:srgbClr val="FF0000"/>
                </a:solidFill>
              </a:rPr>
              <a:t>ಫಾಶೆಷನ್</a:t>
            </a:r>
            <a:r>
              <a:rPr lang="en-IN" sz="1600" dirty="0"/>
              <a:t> =</a:t>
            </a:r>
            <a:r>
              <a:rPr lang="en-IN" sz="1600" dirty="0" err="1"/>
              <a:t>ಬೆಂಗಳೂರಿನ</a:t>
            </a:r>
            <a:r>
              <a:rPr lang="en-IN" sz="1600" dirty="0"/>
              <a:t> </a:t>
            </a:r>
            <a:r>
              <a:rPr lang="en-IN" sz="1600" dirty="0" err="1"/>
              <a:t>ಕಡೆ</a:t>
            </a:r>
            <a:r>
              <a:rPr lang="en-IN" sz="1600" dirty="0"/>
              <a:t> </a:t>
            </a:r>
            <a:r>
              <a:rPr lang="en-IN" sz="1600" b="1" dirty="0" err="1">
                <a:solidFill>
                  <a:srgbClr val="FF0000"/>
                </a:solidFill>
              </a:rPr>
              <a:t>ವೃಷ್ಟಿ</a:t>
            </a:r>
            <a:r>
              <a:rPr lang="en-IN" sz="1600" dirty="0"/>
              <a:t> </a:t>
            </a:r>
            <a:r>
              <a:rPr lang="en-IN" sz="1600" dirty="0" err="1"/>
              <a:t>ಹಾಯಿಸಿವೆ</a:t>
            </a:r>
            <a:r>
              <a:rPr lang="en-IN" sz="1600" dirty="0"/>
              <a:t>.</a:t>
            </a:r>
          </a:p>
          <a:p>
            <a:r>
              <a:rPr lang="en-IN" sz="1600" dirty="0"/>
              <a:t> </a:t>
            </a:r>
          </a:p>
          <a:p>
            <a:r>
              <a:rPr lang="en-IN" sz="1600" dirty="0"/>
              <a:t>೨೦೨೦ನೆ </a:t>
            </a:r>
            <a:r>
              <a:rPr lang="en-IN" sz="1600" dirty="0" err="1"/>
              <a:t>ಇಸಏಯಲ್ಲಿ</a:t>
            </a:r>
            <a:r>
              <a:rPr lang="en-IN" sz="1600" dirty="0"/>
              <a:t> '</a:t>
            </a:r>
            <a:r>
              <a:rPr lang="en-IN" sz="1600" dirty="0" err="1"/>
              <a:t>ಬೆಂಗಳೂರು</a:t>
            </a:r>
            <a:r>
              <a:rPr lang="en-IN" sz="1600" dirty="0"/>
              <a:t> </a:t>
            </a:r>
            <a:r>
              <a:rPr lang="en-IN" sz="1600" dirty="0" err="1"/>
              <a:t>ಭಾರತದ</a:t>
            </a:r>
            <a:r>
              <a:rPr lang="en-IN" sz="1600" dirty="0"/>
              <a:t> </a:t>
            </a:r>
            <a:r>
              <a:rPr lang="en-IN" sz="1600" dirty="0" err="1"/>
              <a:t>ಅತಿಮುಖ್ಯ</a:t>
            </a:r>
            <a:r>
              <a:rPr lang="en-IN" sz="1600" dirty="0"/>
              <a:t> </a:t>
            </a:r>
            <a:r>
              <a:rPr lang="en-IN" sz="1600" dirty="0" err="1"/>
              <a:t>ನಗರ</a:t>
            </a:r>
            <a:r>
              <a:rPr lang="en-IN" sz="1600" dirty="0"/>
              <a:t> </a:t>
            </a:r>
            <a:r>
              <a:rPr lang="en-IN" sz="1600" dirty="0" err="1"/>
              <a:t>ಆಗುತ್ತೆದೆ</a:t>
            </a:r>
            <a:r>
              <a:rPr lang="en-IN" sz="1600" dirty="0"/>
              <a:t>,</a:t>
            </a:r>
          </a:p>
          <a:p>
            <a:r>
              <a:rPr lang="en-IN" sz="1600" b="1" dirty="0" err="1">
                <a:solidFill>
                  <a:srgbClr val="FF0000"/>
                </a:solidFill>
              </a:rPr>
              <a:t>ಪ್ತಪರಿಚದ</a:t>
            </a:r>
            <a:r>
              <a:rPr lang="en-IN" sz="1600" dirty="0"/>
              <a:t> </a:t>
            </a:r>
            <a:r>
              <a:rPr lang="en-IN" sz="1600" dirty="0" err="1"/>
              <a:t>ಎಲ್ಲ</a:t>
            </a:r>
            <a:r>
              <a:rPr lang="en-IN" sz="1600" dirty="0"/>
              <a:t> </a:t>
            </a:r>
            <a:r>
              <a:rPr lang="en-IN" sz="1600" b="1" dirty="0" err="1">
                <a:solidFill>
                  <a:srgbClr val="FF0000"/>
                </a:solidFill>
              </a:rPr>
              <a:t>ತಾಲತ್ತಿಕ</a:t>
            </a:r>
            <a:r>
              <a:rPr lang="en-IN" sz="1600" dirty="0">
                <a:solidFill>
                  <a:srgbClr val="FF0000"/>
                </a:solidFill>
              </a:rPr>
              <a:t> </a:t>
            </a:r>
            <a:r>
              <a:rPr lang="en-IN" sz="1600" dirty="0" err="1"/>
              <a:t>ಬೆಳವಣಿಗೆಯ</a:t>
            </a:r>
            <a:r>
              <a:rPr lang="en-IN" sz="1600" dirty="0"/>
              <a:t> </a:t>
            </a:r>
            <a:r>
              <a:rPr lang="en-IN" sz="1600" b="1" dirty="0" err="1">
                <a:solidFill>
                  <a:srgbClr val="FF0000"/>
                </a:solidFill>
              </a:rPr>
              <a:t>ಪರಿಪುರ್ನಿರ್ನಿ</a:t>
            </a:r>
            <a:r>
              <a:rPr lang="en-IN" sz="1600" dirty="0"/>
              <a:t> </a:t>
            </a:r>
            <a:r>
              <a:rPr lang="en-IN" sz="1600" dirty="0" err="1"/>
              <a:t>ದರ್ಶನ</a:t>
            </a:r>
            <a:r>
              <a:rPr lang="en-IN" sz="1600" dirty="0"/>
              <a:t> </a:t>
            </a:r>
            <a:r>
              <a:rPr lang="en-IN" sz="1600" b="1" dirty="0" err="1">
                <a:solidFill>
                  <a:srgbClr val="FF0000"/>
                </a:solidFill>
              </a:rPr>
              <a:t>ದೆರಿಗಳಪುರಿನಲ್ಲಿ</a:t>
            </a:r>
            <a:endParaRPr lang="en-IN" sz="1600" dirty="0">
              <a:solidFill>
                <a:srgbClr val="FF0000"/>
              </a:solidFill>
            </a:endParaRPr>
          </a:p>
          <a:p>
            <a:r>
              <a:rPr lang="en-IN" sz="1600" dirty="0" err="1"/>
              <a:t>ಆಗುತ್ತದೆ</a:t>
            </a:r>
            <a:r>
              <a:rPr lang="en-IN" sz="1600" dirty="0"/>
              <a:t>. </a:t>
            </a:r>
            <a:r>
              <a:rPr lang="en-IN" sz="1600" dirty="0" err="1"/>
              <a:t>ಕಾಗದಗಳಿಲ್ಲದ</a:t>
            </a:r>
            <a:r>
              <a:rPr lang="en-IN" sz="1600" dirty="0"/>
              <a:t>, </a:t>
            </a:r>
            <a:r>
              <a:rPr lang="en-IN" sz="1600" dirty="0" err="1"/>
              <a:t>ಕಛೇರಿಗಳಿಲ್ಲದ</a:t>
            </a:r>
            <a:r>
              <a:rPr lang="en-IN" sz="1600" dirty="0"/>
              <a:t>, </a:t>
            </a:r>
            <a:r>
              <a:rPr lang="en-IN" sz="1600" b="1" dirty="0" err="1">
                <a:solidFill>
                  <a:srgbClr val="FF0000"/>
                </a:solidFill>
              </a:rPr>
              <a:t>ಕಾಲೆಳಜ್ಗಳಿಲ್ಲದ</a:t>
            </a:r>
            <a:r>
              <a:rPr lang="en-IN" sz="1600" dirty="0">
                <a:solidFill>
                  <a:srgbClr val="FF0000"/>
                </a:solidFill>
              </a:rPr>
              <a:t>, </a:t>
            </a:r>
            <a:r>
              <a:rPr lang="en-IN" sz="1600" b="1" dirty="0">
                <a:solidFill>
                  <a:srgbClr val="FF0000"/>
                </a:solidFill>
              </a:rPr>
              <a:t>ನಿದಿ೯ಷ್ಣ</a:t>
            </a:r>
            <a:r>
              <a:rPr lang="en-IN" sz="1600" dirty="0">
                <a:solidFill>
                  <a:srgbClr val="FF0000"/>
                </a:solidFill>
              </a:rPr>
              <a:t> </a:t>
            </a:r>
            <a:r>
              <a:rPr lang="en-IN" sz="1600" b="1" dirty="0" err="1">
                <a:solidFill>
                  <a:srgbClr val="FF0000"/>
                </a:solidFill>
              </a:rPr>
              <a:t>ಉದೊಶೆಳಗ</a:t>
            </a:r>
            <a:endParaRPr lang="en-IN" sz="1600" dirty="0">
              <a:solidFill>
                <a:srgbClr val="FF0000"/>
              </a:solidFill>
            </a:endParaRPr>
          </a:p>
          <a:p>
            <a:r>
              <a:rPr lang="en-IN" sz="1600" b="1" dirty="0" err="1">
                <a:solidFill>
                  <a:srgbClr val="FF0000"/>
                </a:solidFill>
              </a:rPr>
              <a:t>ವೇಳೆಗಳಿಲ್ಲದ</a:t>
            </a:r>
            <a:r>
              <a:rPr lang="en-IN" sz="1600" dirty="0">
                <a:solidFill>
                  <a:srgbClr val="FF0000"/>
                </a:solidFill>
              </a:rPr>
              <a:t>, </a:t>
            </a:r>
            <a:r>
              <a:rPr lang="en-IN" sz="1600" b="1" dirty="0" err="1">
                <a:solidFill>
                  <a:srgbClr val="FF0000"/>
                </a:solidFill>
              </a:rPr>
              <a:t>ತಾರಿತ್ತಿಕ</a:t>
            </a:r>
            <a:r>
              <a:rPr lang="en-IN" sz="1600" dirty="0"/>
              <a:t> </a:t>
            </a:r>
            <a:r>
              <a:rPr lang="en-IN" sz="1600" dirty="0" err="1"/>
              <a:t>ಉನ್ನೆತಿಯ</a:t>
            </a:r>
            <a:r>
              <a:rPr lang="en-IN" sz="1600" dirty="0"/>
              <a:t> </a:t>
            </a:r>
            <a:r>
              <a:rPr lang="en-IN" sz="1600" dirty="0" err="1"/>
              <a:t>ಮುಕ್ತ</a:t>
            </a:r>
            <a:r>
              <a:rPr lang="en-IN" sz="1600" dirty="0"/>
              <a:t> </a:t>
            </a:r>
            <a:r>
              <a:rPr lang="en-IN" sz="1600" dirty="0" err="1"/>
              <a:t>ನಗರ</a:t>
            </a:r>
            <a:r>
              <a:rPr lang="en-IN" sz="1600" dirty="0"/>
              <a:t> </a:t>
            </a:r>
            <a:r>
              <a:rPr lang="en-IN" sz="1600" b="1" dirty="0" err="1">
                <a:solidFill>
                  <a:srgbClr val="FF0000"/>
                </a:solidFill>
              </a:rPr>
              <a:t>ಇದಾಗುತ್ತಂ</a:t>
            </a:r>
            <a:r>
              <a:rPr lang="en-IN" sz="1600" dirty="0">
                <a:solidFill>
                  <a:srgbClr val="FF0000"/>
                </a:solidFill>
              </a:rPr>
              <a:t> </a:t>
            </a:r>
            <a:r>
              <a:rPr lang="en-IN" sz="1600" b="1" dirty="0" err="1">
                <a:solidFill>
                  <a:srgbClr val="FF0000"/>
                </a:solidFill>
              </a:rPr>
              <a:t>ಎಲದು</a:t>
            </a:r>
            <a:r>
              <a:rPr lang="en-IN" sz="1600" dirty="0"/>
              <a:t> </a:t>
            </a:r>
            <a:r>
              <a:rPr lang="en-IN" sz="1600" dirty="0" err="1"/>
              <a:t>ದೂರದರ್ಶಿಗಳು</a:t>
            </a:r>
            <a:endParaRPr lang="en-IN" sz="1600" dirty="0"/>
          </a:p>
          <a:p>
            <a:r>
              <a:rPr lang="en-IN" sz="1600" b="1" dirty="0" err="1">
                <a:solidFill>
                  <a:srgbClr val="FF0000"/>
                </a:solidFill>
              </a:rPr>
              <a:t>ಹೆಆಳೆತೊಡಗಿದ್ದಾರೆ</a:t>
            </a:r>
            <a:r>
              <a:rPr lang="en-IN" sz="1600" dirty="0">
                <a:solidFill>
                  <a:srgbClr val="FF0000"/>
                </a:solidFill>
              </a:rPr>
              <a:t>.</a:t>
            </a:r>
          </a:p>
          <a:p>
            <a:r>
              <a:rPr lang="en-IN" sz="1600" dirty="0"/>
              <a:t> </a:t>
            </a:r>
          </a:p>
          <a:p>
            <a:r>
              <a:rPr lang="en-IN" sz="1600" b="1" dirty="0">
                <a:solidFill>
                  <a:srgbClr val="FF0000"/>
                </a:solidFill>
              </a:rPr>
              <a:t>ಏಚಿತ್ತವೆ೦ದರೆ</a:t>
            </a:r>
            <a:r>
              <a:rPr lang="en-IN" sz="1600" dirty="0">
                <a:solidFill>
                  <a:srgbClr val="FF0000"/>
                </a:solidFill>
              </a:rPr>
              <a:t>, </a:t>
            </a:r>
            <a:r>
              <a:rPr lang="en-IN" sz="1600" b="1" dirty="0">
                <a:solidFill>
                  <a:srgbClr val="FF0000"/>
                </a:solidFill>
              </a:rPr>
              <a:t>ಬೆ೧ಗಳೂರು</a:t>
            </a:r>
            <a:r>
              <a:rPr lang="en-IN" sz="1600" dirty="0">
                <a:solidFill>
                  <a:srgbClr val="FF0000"/>
                </a:solidFill>
              </a:rPr>
              <a:t> </a:t>
            </a:r>
            <a:r>
              <a:rPr lang="en-IN" sz="1600" b="1" dirty="0" err="1">
                <a:solidFill>
                  <a:srgbClr val="FF0000"/>
                </a:solidFill>
              </a:rPr>
              <a:t>ಸ್ಥಾಪನೆಗೆನಿಂಡ</a:t>
            </a:r>
            <a:r>
              <a:rPr lang="en-IN" sz="1600" dirty="0">
                <a:solidFill>
                  <a:srgbClr val="FF0000"/>
                </a:solidFill>
              </a:rPr>
              <a:t> </a:t>
            </a:r>
            <a:r>
              <a:rPr lang="en-IN" sz="1600" dirty="0" err="1"/>
              <a:t>ಇನ್ನೂರು</a:t>
            </a:r>
            <a:r>
              <a:rPr lang="en-IN" sz="1600" dirty="0"/>
              <a:t> </a:t>
            </a:r>
            <a:r>
              <a:rPr lang="en-IN" sz="1600" dirty="0" err="1"/>
              <a:t>ವರ್ಷಗಳ</a:t>
            </a:r>
            <a:r>
              <a:rPr lang="en-IN" sz="1600" dirty="0"/>
              <a:t> </a:t>
            </a:r>
            <a:r>
              <a:rPr lang="en-IN" sz="1600" b="1" dirty="0" err="1">
                <a:solidFill>
                  <a:srgbClr val="FF0000"/>
                </a:solidFill>
              </a:rPr>
              <a:t>ಅನಲತರವೊ</a:t>
            </a:r>
            <a:endParaRPr lang="en-IN" sz="1600" dirty="0">
              <a:solidFill>
                <a:srgbClr val="FF0000"/>
              </a:solidFill>
            </a:endParaRPr>
          </a:p>
          <a:p>
            <a:r>
              <a:rPr lang="en-IN" sz="1600" dirty="0" err="1"/>
              <a:t>ಕೆಂಪೇಗೌಡನ</a:t>
            </a:r>
            <a:r>
              <a:rPr lang="en-IN" sz="1600" dirty="0"/>
              <a:t> "</a:t>
            </a:r>
            <a:r>
              <a:rPr lang="en-IN" sz="1600" dirty="0" err="1"/>
              <a:t>ಹೊಸ</a:t>
            </a:r>
            <a:r>
              <a:rPr lang="en-IN" sz="1600" dirty="0"/>
              <a:t> </a:t>
            </a:r>
            <a:r>
              <a:rPr lang="en-IN" sz="1600" b="1" dirty="0" err="1">
                <a:solidFill>
                  <a:srgbClr val="FF0000"/>
                </a:solidFill>
              </a:rPr>
              <a:t>ಬೆಲಗಳೊರು</a:t>
            </a:r>
            <a:r>
              <a:rPr lang="en-IN" sz="1600" b="1" dirty="0"/>
              <a:t>'</a:t>
            </a:r>
            <a:r>
              <a:rPr lang="en-IN" sz="1600" dirty="0"/>
              <a:t> </a:t>
            </a:r>
            <a:r>
              <a:rPr lang="en-IN" sz="1600" b="1" dirty="0" err="1">
                <a:solidFill>
                  <a:srgbClr val="FF0000"/>
                </a:solidFill>
              </a:rPr>
              <a:t>ಇದ್ದಂತೆಯಆ</a:t>
            </a:r>
            <a:r>
              <a:rPr lang="en-IN" sz="1600" dirty="0"/>
              <a:t> </a:t>
            </a:r>
            <a:r>
              <a:rPr lang="en-IN" sz="1600" dirty="0" err="1"/>
              <a:t>ಇದ್ಧಿತು</a:t>
            </a:r>
            <a:r>
              <a:rPr lang="en-IN" sz="1600" dirty="0"/>
              <a:t>. ಇ೦ಗ್ಲಿಷರು </a:t>
            </a:r>
            <a:r>
              <a:rPr lang="en-IN" sz="1600" b="1" dirty="0" err="1">
                <a:solidFill>
                  <a:srgbClr val="FF0000"/>
                </a:solidFill>
              </a:rPr>
              <a:t>ಬಲದಮೆಆಲೆ</a:t>
            </a:r>
            <a:endParaRPr lang="en-IN" sz="1600" dirty="0">
              <a:solidFill>
                <a:srgbClr val="FF0000"/>
              </a:solidFill>
            </a:endParaRPr>
          </a:p>
          <a:p>
            <a:r>
              <a:rPr lang="en-IN" sz="1600" dirty="0" err="1"/>
              <a:t>ಬೆಂಗಳೂರು</a:t>
            </a:r>
            <a:r>
              <a:rPr lang="en-IN" sz="1600" dirty="0"/>
              <a:t> </a:t>
            </a:r>
            <a:r>
              <a:rPr lang="en-IN" sz="1600" dirty="0" err="1"/>
              <a:t>ದಂಡು</a:t>
            </a:r>
            <a:r>
              <a:rPr lang="en-IN" sz="1600" dirty="0"/>
              <a:t> </a:t>
            </a:r>
            <a:r>
              <a:rPr lang="en-IN" sz="1600" dirty="0" err="1"/>
              <a:t>ಬೆಳೆಯಿತೇ</a:t>
            </a:r>
            <a:r>
              <a:rPr lang="en-IN" sz="1600" dirty="0"/>
              <a:t> </a:t>
            </a:r>
            <a:r>
              <a:rPr lang="en-IN" sz="1600" b="1" dirty="0" err="1">
                <a:solidFill>
                  <a:srgbClr val="FF0000"/>
                </a:solidFill>
              </a:rPr>
              <a:t>ಎನ</a:t>
            </a:r>
            <a:r>
              <a:rPr lang="en-IN" sz="1600" dirty="0">
                <a:solidFill>
                  <a:srgbClr val="FF0000"/>
                </a:solidFill>
              </a:rPr>
              <a:t>: </a:t>
            </a:r>
            <a:r>
              <a:rPr lang="en-IN" sz="1600" b="1" dirty="0" err="1">
                <a:solidFill>
                  <a:srgbClr val="FF0000"/>
                </a:solidFill>
              </a:rPr>
              <a:t>ಬೆಲಗಳುಎರು</a:t>
            </a:r>
            <a:r>
              <a:rPr lang="en-IN" sz="1600" dirty="0">
                <a:solidFill>
                  <a:srgbClr val="FF0000"/>
                </a:solidFill>
              </a:rPr>
              <a:t> </a:t>
            </a:r>
            <a:r>
              <a:rPr lang="en-IN" sz="1600" dirty="0" err="1"/>
              <a:t>ನಗರ</a:t>
            </a:r>
            <a:r>
              <a:rPr lang="en-IN" sz="1600" dirty="0"/>
              <a:t> </a:t>
            </a:r>
            <a:r>
              <a:rPr lang="en-IN" sz="1600" dirty="0" err="1"/>
              <a:t>ಪ್ತದೇಶ</a:t>
            </a:r>
            <a:r>
              <a:rPr lang="en-IN" sz="1600" dirty="0"/>
              <a:t> </a:t>
            </a:r>
            <a:r>
              <a:rPr lang="en-IN" sz="1600" dirty="0" err="1"/>
              <a:t>ಬೆಳೆಯಲಿಲ್ಲ</a:t>
            </a:r>
            <a:r>
              <a:rPr lang="en-IN" sz="1600" dirty="0"/>
              <a:t>.</a:t>
            </a:r>
          </a:p>
          <a:p>
            <a:endParaRPr lang="en-IN" sz="1600" dirty="0"/>
          </a:p>
        </p:txBody>
      </p:sp>
      <p:sp>
        <p:nvSpPr>
          <p:cNvPr id="3" name="TextBox 2"/>
          <p:cNvSpPr txBox="1"/>
          <p:nvPr/>
        </p:nvSpPr>
        <p:spPr>
          <a:xfrm>
            <a:off x="8908869" y="2534194"/>
            <a:ext cx="2586445" cy="369332"/>
          </a:xfrm>
          <a:prstGeom prst="rect">
            <a:avLst/>
          </a:prstGeom>
          <a:noFill/>
        </p:spPr>
        <p:txBody>
          <a:bodyPr wrap="square" rtlCol="0">
            <a:spAutoFit/>
          </a:bodyPr>
          <a:lstStyle/>
          <a:p>
            <a:r>
              <a:rPr lang="en-IN" dirty="0" smtClean="0"/>
              <a:t>Accuracy = 92/154 = 60%</a:t>
            </a:r>
            <a:endParaRPr lang="en-IN" dirty="0"/>
          </a:p>
        </p:txBody>
      </p:sp>
    </p:spTree>
    <p:extLst>
      <p:ext uri="{BB962C8B-B14F-4D97-AF65-F5344CB8AC3E}">
        <p14:creationId xmlns:p14="http://schemas.microsoft.com/office/powerpoint/2010/main" val="372740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a:t>OUR OCR </a:t>
            </a:r>
            <a:r>
              <a:rPr lang="en-IN" dirty="0" smtClean="0"/>
              <a:t>SYSTEM</a:t>
            </a:r>
            <a:endParaRPr lang="en-IN"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10652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2009</Words>
  <Application>Microsoft Office PowerPoint</Application>
  <PresentationFormat>Custom</PresentationFormat>
  <Paragraphs>310</Paragraphs>
  <Slides>44</Slides>
  <Notes>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OCR SYSTEM</vt:lpstr>
      <vt:lpstr>PowerPoint Presentation</vt:lpstr>
      <vt:lpstr>PowerPoint Presentation</vt:lpstr>
      <vt:lpstr>PowerPoint Presentation</vt:lpstr>
      <vt:lpstr>Base Line Detection</vt:lpstr>
      <vt:lpstr>Demo of Character Segmentation</vt:lpstr>
      <vt:lpstr>How we use our CNNs</vt:lpstr>
      <vt:lpstr>PowerPoint Presentation</vt:lpstr>
      <vt:lpstr>Dataset</vt:lpstr>
      <vt:lpstr>Creating the Dataset</vt:lpstr>
      <vt:lpstr>Kannada Alphabet</vt:lpstr>
      <vt:lpstr>Different Fonts</vt:lpstr>
      <vt:lpstr>Dataset after Segmentation</vt:lpstr>
      <vt:lpstr>Dataset after Segmentation</vt:lpstr>
      <vt:lpstr>Dataset after Resizing</vt:lpstr>
      <vt:lpstr>Dataset after Resizing</vt:lpstr>
      <vt:lpstr>CNN Architecture</vt:lpstr>
      <vt:lpstr>CNN Training in Keras </vt:lpstr>
      <vt:lpstr>Unicode</vt:lpstr>
      <vt:lpstr>Unicode Lookup Table</vt:lpstr>
      <vt:lpstr>Results</vt:lpstr>
      <vt:lpstr>PowerPoint Presentation</vt:lpstr>
      <vt:lpstr>PowerPoint Presentation</vt:lpstr>
      <vt:lpstr>PowerPoint Presentation</vt:lpstr>
      <vt:lpstr>PowerPoint Presentation</vt:lpstr>
      <vt:lpstr>Overall Accuracy</vt:lpstr>
      <vt:lpstr>Other Samples</vt:lpstr>
      <vt:lpstr>Other Samples</vt:lpstr>
      <vt:lpstr>Other Samples</vt:lpstr>
      <vt:lpstr>Other Samples</vt:lpstr>
      <vt:lpstr>Other Samples</vt:lpstr>
      <vt:lpstr>Overall Accuracy</vt:lpstr>
      <vt:lpstr>PowerPoint Presentation</vt:lpstr>
      <vt:lpstr>References and Bibliography</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Niraj Prasad</dc:creator>
  <cp:lastModifiedBy>Pradyumna</cp:lastModifiedBy>
  <cp:revision>80</cp:revision>
  <dcterms:created xsi:type="dcterms:W3CDTF">2018-03-26T07:09:30Z</dcterms:created>
  <dcterms:modified xsi:type="dcterms:W3CDTF">2018-05-09T15:26:59Z</dcterms:modified>
</cp:coreProperties>
</file>