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6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8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ACE958-6B06-42DB-B298-5ABEFED16D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6820C7-E24F-48AA-AC45-CB56FB7FCF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5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A33-096B-73DB-FE67-9A5DCA65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Medical Malpractice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FFC2E-5899-CF70-36B6-239CF49B3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DATA601 Fall 2024</a:t>
            </a:r>
          </a:p>
          <a:p>
            <a:r>
              <a:rPr lang="en-US" dirty="0"/>
              <a:t>Peter Myers</a:t>
            </a:r>
          </a:p>
        </p:txBody>
      </p:sp>
    </p:spTree>
    <p:extLst>
      <p:ext uri="{BB962C8B-B14F-4D97-AF65-F5344CB8AC3E}">
        <p14:creationId xmlns:p14="http://schemas.microsoft.com/office/powerpoint/2010/main" val="94165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D465-76F7-C513-CDC5-3572BD12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70BD-FCBB-BFEC-C4C4-A7D449E9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0250"/>
            <a:ext cx="5520070" cy="4211002"/>
          </a:xfrm>
        </p:spPr>
        <p:txBody>
          <a:bodyPr>
            <a:normAutofit/>
          </a:bodyPr>
          <a:lstStyle/>
          <a:p>
            <a:r>
              <a:rPr lang="en-US" dirty="0"/>
              <a:t>Medical Malpractice is when there is harm caused by a health care provider due to accident, or negligence. </a:t>
            </a:r>
          </a:p>
          <a:p>
            <a:r>
              <a:rPr lang="en-US" dirty="0"/>
              <a:t>Medical Malpractice Insurance is insurance carried by a healthcare provider that allows compensation to the injured party in the in case of malpractice.</a:t>
            </a:r>
          </a:p>
          <a:p>
            <a:r>
              <a:rPr lang="en-US" dirty="0"/>
              <a:t>Our data set contains information regarding the amounts paid by medical malpractice insurance.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9313C-295A-6501-960C-CC60E0BF52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487" y="1027906"/>
            <a:ext cx="3289005" cy="4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84E7-FDAA-8B9C-C57B-FD06E64D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1AE2-873C-F3C9-432C-069E3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included in our data:</a:t>
            </a:r>
          </a:p>
          <a:p>
            <a:pPr lvl="1"/>
            <a:r>
              <a:rPr lang="en-US" dirty="0"/>
              <a:t>Amount - Amount of the claim payment in dollars</a:t>
            </a:r>
          </a:p>
          <a:p>
            <a:pPr lvl="1"/>
            <a:r>
              <a:rPr lang="en-US" dirty="0"/>
              <a:t>Severity - The severity rating of damage to the patient, from 1 (emotional trauma) to 9 (death)</a:t>
            </a:r>
          </a:p>
          <a:p>
            <a:pPr lvl="1"/>
            <a:r>
              <a:rPr lang="en-US" dirty="0"/>
              <a:t>Age - Age of the claimant in years</a:t>
            </a:r>
          </a:p>
          <a:p>
            <a:pPr lvl="1"/>
            <a:r>
              <a:rPr lang="en-US" dirty="0"/>
              <a:t>Private Attorney - Whether the claimant was represented by a private attorney</a:t>
            </a:r>
          </a:p>
          <a:p>
            <a:pPr lvl="1"/>
            <a:r>
              <a:rPr lang="en-US" dirty="0"/>
              <a:t>Marital Status - Marital status of the claimant (0 (Divorced), 1 (Single), 2 (Married), 3 (Widowed), 4 (Unknown))</a:t>
            </a:r>
          </a:p>
          <a:p>
            <a:pPr lvl="1"/>
            <a:r>
              <a:rPr lang="en-US" dirty="0"/>
              <a:t>Specialty - Specialty of the physician involved in the lawsuit</a:t>
            </a:r>
          </a:p>
          <a:p>
            <a:pPr lvl="1"/>
            <a:r>
              <a:rPr lang="en-US" dirty="0"/>
              <a:t>Insurance - Type of medical insurance carried by the patient</a:t>
            </a:r>
          </a:p>
          <a:p>
            <a:pPr lvl="1"/>
            <a:r>
              <a:rPr lang="en-US" dirty="0"/>
              <a:t>Gender - Patient Gender</a:t>
            </a:r>
          </a:p>
        </p:txBody>
      </p:sp>
    </p:spTree>
    <p:extLst>
      <p:ext uri="{BB962C8B-B14F-4D97-AF65-F5344CB8AC3E}">
        <p14:creationId xmlns:p14="http://schemas.microsoft.com/office/powerpoint/2010/main" val="427229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C98D-2CA6-1C67-7896-27630A4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315A-3797-CC4E-A1B5-E3CDD933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Imbalanced Data: </a:t>
            </a:r>
          </a:p>
          <a:p>
            <a:pPr lvl="1"/>
            <a:r>
              <a:rPr lang="en-US" sz="2000" dirty="0"/>
              <a:t>Gender: Female Claimants were over-represented (60% of total)</a:t>
            </a:r>
          </a:p>
          <a:p>
            <a:pPr lvl="1"/>
            <a:r>
              <a:rPr lang="en-US" sz="2000" dirty="0"/>
              <a:t>Private Attorney: Claimants with Private Attorneys were over-represented (66%)</a:t>
            </a:r>
          </a:p>
          <a:p>
            <a:pPr lvl="1"/>
            <a:r>
              <a:rPr lang="en-US" sz="2000" dirty="0"/>
              <a:t>Insurance: Private Insurance represented ~50% of the data, remaining 4 groups represented the other half. 2</a:t>
            </a:r>
            <a:r>
              <a:rPr lang="en-US" sz="2000" baseline="30000" dirty="0"/>
              <a:t>nd</a:t>
            </a:r>
            <a:r>
              <a:rPr lang="en-US" sz="2000" dirty="0"/>
              <a:t> largest Insurance group was Unknown, accounting for ~33% of the data</a:t>
            </a:r>
          </a:p>
          <a:p>
            <a:r>
              <a:rPr lang="en-US" sz="2400" dirty="0"/>
              <a:t>Categorical Data as Numeric</a:t>
            </a:r>
          </a:p>
          <a:p>
            <a:pPr lvl="1"/>
            <a:r>
              <a:rPr lang="en-US" sz="2000" dirty="0"/>
              <a:t>The Marital Status column contained a numeric value from 0 to 4 for each category. We re-mapped our dataset to contain the name of the respective group.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9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E32-A472-15BB-49C8-4D7D9367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7630-30A4-6EE4-2150-00EAE467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015" cy="4351338"/>
          </a:xfrm>
        </p:spPr>
        <p:txBody>
          <a:bodyPr>
            <a:normAutofit/>
          </a:bodyPr>
          <a:lstStyle/>
          <a:p>
            <a:r>
              <a:rPr lang="en-US" sz="2800" dirty="0"/>
              <a:t>Amount </a:t>
            </a:r>
          </a:p>
          <a:p>
            <a:pPr lvl="1"/>
            <a:r>
              <a:rPr lang="en-US" sz="2400" dirty="0"/>
              <a:t>Data was right-skewed and appeared to have a strong cut-off near $200,000</a:t>
            </a:r>
          </a:p>
          <a:p>
            <a:pPr lvl="1"/>
            <a:r>
              <a:rPr lang="en-US" sz="2400" dirty="0"/>
              <a:t>Many outliers according to boxplot</a:t>
            </a:r>
          </a:p>
          <a:p>
            <a:pPr lvl="1"/>
            <a:r>
              <a:rPr lang="en-US" sz="2400" dirty="0"/>
              <a:t>Weak correlation among features and amount. The strongest predictor was Severity with an R-value of .34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68DA3-DD45-3644-AA9E-B775053EF6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163" y="200750"/>
            <a:ext cx="4842637" cy="3495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C8C52-6E21-1004-1028-5744C9BF8F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9398" y="3696092"/>
            <a:ext cx="3783362" cy="30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0B73-F747-54BF-A6CB-6580646D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D877-616F-1E54-21D6-75422028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964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Gender</a:t>
            </a:r>
          </a:p>
          <a:p>
            <a:pPr lvl="1"/>
            <a:r>
              <a:rPr lang="en-US" sz="2800" dirty="0"/>
              <a:t>Unbalanced towards female claimants</a:t>
            </a:r>
          </a:p>
          <a:p>
            <a:pPr lvl="1"/>
            <a:r>
              <a:rPr lang="en-US" sz="2800" dirty="0"/>
              <a:t>Age distribution was not even between male and female claimants</a:t>
            </a:r>
          </a:p>
          <a:p>
            <a:pPr lvl="1"/>
            <a:r>
              <a:rPr lang="en-US" sz="2800" dirty="0"/>
              <a:t>Missing claim data for male claimants under the age of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AB505-6321-C532-C8BB-F4BC81D9EF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2750" y="0"/>
            <a:ext cx="4591050" cy="327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E1AA5-8FBF-9C71-8ACF-0EA43DD9ECB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162" y="3292074"/>
            <a:ext cx="4784268" cy="34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EEED-FA38-9144-19D4-3DA8F6E0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717671" cy="1450757"/>
          </a:xfrm>
        </p:spPr>
        <p:txBody>
          <a:bodyPr/>
          <a:lstStyle/>
          <a:p>
            <a:pPr algn="ctr"/>
            <a:r>
              <a:rPr lang="en-US" dirty="0"/>
              <a:t>Major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5230-3EC2-721C-551C-BAA2B4EA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Predictive Capacity</a:t>
            </a:r>
          </a:p>
          <a:p>
            <a:pPr lvl="1"/>
            <a:r>
              <a:rPr lang="en-US" sz="2800" dirty="0"/>
              <a:t>Linear Regressor with 4 top features trained to predict Amount</a:t>
            </a:r>
          </a:p>
          <a:p>
            <a:pPr lvl="1"/>
            <a:r>
              <a:rPr lang="en-US" sz="2800" dirty="0"/>
              <a:t>RMSE : $169,571.43</a:t>
            </a:r>
          </a:p>
          <a:p>
            <a:pPr lvl="1"/>
            <a:r>
              <a:rPr lang="en-US" sz="2800" dirty="0"/>
              <a:t>R-Squared: .2363</a:t>
            </a:r>
          </a:p>
          <a:p>
            <a:pPr lvl="1"/>
            <a:r>
              <a:rPr lang="en-US" sz="2800" dirty="0"/>
              <a:t>Due to weak correlation and skewed distribution of the effectiveness of our model was poor.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A0497-3D34-352C-3626-A30608EFE7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7771" y="685800"/>
            <a:ext cx="6543496" cy="53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D207-5C16-3063-33C0-84554D7E3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C28C-782D-29D2-30F1-9FA87B69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411980" cy="1450757"/>
          </a:xfrm>
        </p:spPr>
        <p:txBody>
          <a:bodyPr/>
          <a:lstStyle/>
          <a:p>
            <a:pPr algn="ctr"/>
            <a:r>
              <a:rPr lang="en-US" dirty="0"/>
              <a:t>Major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F084-9FDB-FAE3-26CE-5CFD4E78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33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Predictive Capacity</a:t>
            </a:r>
          </a:p>
          <a:p>
            <a:pPr lvl="1"/>
            <a:r>
              <a:rPr lang="en-US" sz="2800" dirty="0"/>
              <a:t>Decision Tree Regressor with 4 top features trained to predict Amount</a:t>
            </a:r>
          </a:p>
          <a:p>
            <a:pPr lvl="1"/>
            <a:r>
              <a:rPr lang="en-US" sz="2800" dirty="0"/>
              <a:t>RMSE : $157,125.88</a:t>
            </a:r>
          </a:p>
          <a:p>
            <a:pPr lvl="1"/>
            <a:r>
              <a:rPr lang="en-US" sz="2800" dirty="0"/>
              <a:t>R-Squared: .3443</a:t>
            </a:r>
          </a:p>
          <a:p>
            <a:pPr lvl="1"/>
            <a:r>
              <a:rPr lang="en-US" sz="2800" dirty="0"/>
              <a:t>Predictive ability improved slightly compared to the Linear Regressor, but overall, still poor.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EB34-9C89-9011-ADA5-07500F79A5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3531" y="557212"/>
            <a:ext cx="6775388" cy="56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64ED-AC5D-4B68-4564-DA9993EE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BD1-F082-8FBF-BD7C-A89E9354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Data balance could be improved</a:t>
            </a:r>
          </a:p>
          <a:p>
            <a:pPr lvl="2"/>
            <a:r>
              <a:rPr lang="en-US" dirty="0"/>
              <a:t>Missing data from young male claimants</a:t>
            </a:r>
          </a:p>
          <a:p>
            <a:pPr lvl="1"/>
            <a:r>
              <a:rPr lang="en-US" dirty="0"/>
              <a:t>More robust measurement of Severity</a:t>
            </a:r>
          </a:p>
          <a:p>
            <a:pPr lvl="2"/>
            <a:r>
              <a:rPr lang="en-US" dirty="0"/>
              <a:t>Was measured on a scale from 1 to 9. Unclear how numbers were collected. If they were self-reported from claimants, could be unreliable.</a:t>
            </a:r>
          </a:p>
          <a:p>
            <a:pPr lvl="1"/>
            <a:r>
              <a:rPr lang="en-US" dirty="0"/>
              <a:t>Predictive Capacity was poor</a:t>
            </a:r>
          </a:p>
          <a:p>
            <a:pPr lvl="2"/>
            <a:r>
              <a:rPr lang="en-US" dirty="0"/>
              <a:t>Better predictions with features more closely related to Amount</a:t>
            </a:r>
          </a:p>
          <a:p>
            <a:pPr lvl="1"/>
            <a:r>
              <a:rPr lang="en-US" dirty="0"/>
              <a:t>High count of ‘Unknown’ values in Insurance and Marital Status columns. </a:t>
            </a:r>
          </a:p>
          <a:p>
            <a:pPr marL="201168" lvl="1" indent="0">
              <a:buNone/>
            </a:pPr>
            <a:r>
              <a:rPr lang="en-US" dirty="0"/>
              <a:t>Areas for Further Exploration</a:t>
            </a:r>
          </a:p>
          <a:p>
            <a:pPr lvl="1"/>
            <a:r>
              <a:rPr lang="en-US" dirty="0"/>
              <a:t>Further pre-processing of data before modelling using methods to address data </a:t>
            </a:r>
            <a:r>
              <a:rPr lang="en-US"/>
              <a:t>imbalance issues.</a:t>
            </a:r>
          </a:p>
        </p:txBody>
      </p:sp>
    </p:spTree>
    <p:extLst>
      <p:ext uri="{BB962C8B-B14F-4D97-AF65-F5344CB8AC3E}">
        <p14:creationId xmlns:p14="http://schemas.microsoft.com/office/powerpoint/2010/main" val="22204916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355</TotalTime>
  <Words>519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Analysis of Medical Malpractice Claims</vt:lpstr>
      <vt:lpstr>Our Data Set</vt:lpstr>
      <vt:lpstr>Overview of our Data Set</vt:lpstr>
      <vt:lpstr>Data Cleaning Challenges</vt:lpstr>
      <vt:lpstr>Major Observations</vt:lpstr>
      <vt:lpstr>Major Observations</vt:lpstr>
      <vt:lpstr>Major Observations</vt:lpstr>
      <vt:lpstr>Major Observations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Myers</dc:creator>
  <cp:lastModifiedBy>Peter Myers</cp:lastModifiedBy>
  <cp:revision>4</cp:revision>
  <dcterms:created xsi:type="dcterms:W3CDTF">2024-12-09T03:04:32Z</dcterms:created>
  <dcterms:modified xsi:type="dcterms:W3CDTF">2024-12-10T00:34:40Z</dcterms:modified>
</cp:coreProperties>
</file>