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29"/>
  </p:notesMasterIdLst>
  <p:sldIdLst>
    <p:sldId id="256" r:id="rId5"/>
    <p:sldId id="257" r:id="rId6"/>
    <p:sldId id="258" r:id="rId7"/>
    <p:sldId id="259" r:id="rId8"/>
    <p:sldId id="260" r:id="rId9"/>
    <p:sldId id="261" r:id="rId10"/>
    <p:sldId id="264"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44995-532A-4F6D-9B77-E2F65EACE035}" v="678" dt="2025-05-11T23:37:18.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3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9DFD8-7132-4940-A4B0-79B83E785970}"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B5AC9BF7-6541-4AF1-8BAC-4118DE5C11CD}">
      <dgm:prSet/>
      <dgm:spPr/>
      <dgm:t>
        <a:bodyPr/>
        <a:lstStyle/>
        <a:p>
          <a:r>
            <a:rPr lang="en-US" dirty="0"/>
            <a:t>Pre-Processing</a:t>
          </a:r>
        </a:p>
      </dgm:t>
    </dgm:pt>
    <dgm:pt modelId="{2DE30D28-67F7-43A4-A25F-2F54B6992473}" type="parTrans" cxnId="{926B7FC9-2667-4282-9B6E-EE4B6E4C5A04}">
      <dgm:prSet/>
      <dgm:spPr/>
      <dgm:t>
        <a:bodyPr/>
        <a:lstStyle/>
        <a:p>
          <a:endParaRPr lang="en-US"/>
        </a:p>
      </dgm:t>
    </dgm:pt>
    <dgm:pt modelId="{B780B0B9-02A1-453E-BFA3-46EA6688B35E}" type="sibTrans" cxnId="{926B7FC9-2667-4282-9B6E-EE4B6E4C5A04}">
      <dgm:prSet/>
      <dgm:spPr/>
      <dgm:t>
        <a:bodyPr/>
        <a:lstStyle/>
        <a:p>
          <a:endParaRPr lang="en-US"/>
        </a:p>
      </dgm:t>
    </dgm:pt>
    <dgm:pt modelId="{5FD5508E-FD1E-4353-BE18-5BDABACC9AB5}">
      <dgm:prSet/>
      <dgm:spPr/>
      <dgm:t>
        <a:bodyPr/>
        <a:lstStyle/>
        <a:p>
          <a:r>
            <a:rPr lang="en-US" dirty="0"/>
            <a:t>Categorical Variables - One-Hot-Encoding</a:t>
          </a:r>
        </a:p>
      </dgm:t>
    </dgm:pt>
    <dgm:pt modelId="{17B2D0DF-3698-47E7-9187-6DA80CD4B66C}" type="parTrans" cxnId="{E5B2C926-378B-49CA-957E-EA9AF4D567FB}">
      <dgm:prSet/>
      <dgm:spPr/>
      <dgm:t>
        <a:bodyPr/>
        <a:lstStyle/>
        <a:p>
          <a:endParaRPr lang="en-US"/>
        </a:p>
      </dgm:t>
    </dgm:pt>
    <dgm:pt modelId="{60DCDA84-A09D-4590-9A61-9011E81B1377}" type="sibTrans" cxnId="{E5B2C926-378B-49CA-957E-EA9AF4D567FB}">
      <dgm:prSet/>
      <dgm:spPr/>
      <dgm:t>
        <a:bodyPr/>
        <a:lstStyle/>
        <a:p>
          <a:endParaRPr lang="en-US"/>
        </a:p>
      </dgm:t>
    </dgm:pt>
    <dgm:pt modelId="{54EB8E3F-932F-43B4-ACBF-984FF90767EC}">
      <dgm:prSet/>
      <dgm:spPr/>
      <dgm:t>
        <a:bodyPr/>
        <a:lstStyle/>
        <a:p>
          <a:r>
            <a:rPr lang="en-US" dirty="0"/>
            <a:t>Numerical Variables - </a:t>
          </a:r>
          <a:r>
            <a:rPr lang="en-US" dirty="0" err="1"/>
            <a:t>StandardScaler</a:t>
          </a:r>
          <a:r>
            <a:rPr lang="en-US" dirty="0"/>
            <a:t>()</a:t>
          </a:r>
        </a:p>
      </dgm:t>
    </dgm:pt>
    <dgm:pt modelId="{D2F69E0A-3C72-4BBE-9771-353A7AE22FDD}" type="parTrans" cxnId="{B3E78A4D-2978-4FC0-85D5-2DAA0F6CAE54}">
      <dgm:prSet/>
      <dgm:spPr/>
      <dgm:t>
        <a:bodyPr/>
        <a:lstStyle/>
        <a:p>
          <a:endParaRPr lang="en-US"/>
        </a:p>
      </dgm:t>
    </dgm:pt>
    <dgm:pt modelId="{C6470D67-F904-43AD-B6FF-F7A9E3507510}" type="sibTrans" cxnId="{B3E78A4D-2978-4FC0-85D5-2DAA0F6CAE54}">
      <dgm:prSet/>
      <dgm:spPr/>
      <dgm:t>
        <a:bodyPr/>
        <a:lstStyle/>
        <a:p>
          <a:endParaRPr lang="en-US"/>
        </a:p>
      </dgm:t>
    </dgm:pt>
    <dgm:pt modelId="{E4BFD98B-1E90-47F5-8DE6-10D16F768001}">
      <dgm:prSet/>
      <dgm:spPr/>
      <dgm:t>
        <a:bodyPr/>
        <a:lstStyle/>
        <a:p>
          <a:r>
            <a:rPr lang="en-US" dirty="0"/>
            <a:t>Classifier Models tested:</a:t>
          </a:r>
        </a:p>
      </dgm:t>
    </dgm:pt>
    <dgm:pt modelId="{2C9CE66E-AF83-4FE6-9C3B-6C931136C6EF}" type="parTrans" cxnId="{F1CE1987-BF15-4388-AEBF-546580340582}">
      <dgm:prSet/>
      <dgm:spPr/>
      <dgm:t>
        <a:bodyPr/>
        <a:lstStyle/>
        <a:p>
          <a:endParaRPr lang="en-US"/>
        </a:p>
      </dgm:t>
    </dgm:pt>
    <dgm:pt modelId="{7E5A7C41-8925-4E03-B5D4-342F1E39F4FB}" type="sibTrans" cxnId="{F1CE1987-BF15-4388-AEBF-546580340582}">
      <dgm:prSet/>
      <dgm:spPr/>
      <dgm:t>
        <a:bodyPr/>
        <a:lstStyle/>
        <a:p>
          <a:endParaRPr lang="en-US"/>
        </a:p>
      </dgm:t>
    </dgm:pt>
    <dgm:pt modelId="{75C2BF45-E2D2-4AE4-B218-13B7D0EC90F6}">
      <dgm:prSet/>
      <dgm:spPr/>
      <dgm:t>
        <a:bodyPr/>
        <a:lstStyle/>
        <a:p>
          <a:r>
            <a:rPr lang="en-US" b="0" i="0"/>
            <a:t>Random Forest Classifier</a:t>
          </a:r>
          <a:endParaRPr lang="en-US"/>
        </a:p>
      </dgm:t>
    </dgm:pt>
    <dgm:pt modelId="{CDBB7F6E-A424-48BA-B7F3-94E15195B0B5}" type="parTrans" cxnId="{0EA8A284-1347-4C07-9499-7C11B8BBB632}">
      <dgm:prSet/>
      <dgm:spPr/>
      <dgm:t>
        <a:bodyPr/>
        <a:lstStyle/>
        <a:p>
          <a:endParaRPr lang="en-US"/>
        </a:p>
      </dgm:t>
    </dgm:pt>
    <dgm:pt modelId="{4CA69A3C-0593-4B51-A5F1-BCB0B8304949}" type="sibTrans" cxnId="{0EA8A284-1347-4C07-9499-7C11B8BBB632}">
      <dgm:prSet/>
      <dgm:spPr/>
      <dgm:t>
        <a:bodyPr/>
        <a:lstStyle/>
        <a:p>
          <a:endParaRPr lang="en-US"/>
        </a:p>
      </dgm:t>
    </dgm:pt>
    <dgm:pt modelId="{A481B8BA-4E1B-4306-9363-3F4A7A5284B3}">
      <dgm:prSet/>
      <dgm:spPr/>
      <dgm:t>
        <a:bodyPr/>
        <a:lstStyle/>
        <a:p>
          <a:r>
            <a:rPr lang="en-US" b="0" i="0"/>
            <a:t>Support Vector Classifier</a:t>
          </a:r>
          <a:endParaRPr lang="en-US"/>
        </a:p>
      </dgm:t>
    </dgm:pt>
    <dgm:pt modelId="{FECEFBCB-2965-4A85-98AB-74B309E46F71}" type="parTrans" cxnId="{F9F0203C-BBD1-4CDE-AEAD-4D15A692995F}">
      <dgm:prSet/>
      <dgm:spPr/>
      <dgm:t>
        <a:bodyPr/>
        <a:lstStyle/>
        <a:p>
          <a:endParaRPr lang="en-US"/>
        </a:p>
      </dgm:t>
    </dgm:pt>
    <dgm:pt modelId="{872E9A41-418A-4E95-94E3-1E96301CCD9F}" type="sibTrans" cxnId="{F9F0203C-BBD1-4CDE-AEAD-4D15A692995F}">
      <dgm:prSet/>
      <dgm:spPr/>
      <dgm:t>
        <a:bodyPr/>
        <a:lstStyle/>
        <a:p>
          <a:endParaRPr lang="en-US"/>
        </a:p>
      </dgm:t>
    </dgm:pt>
    <dgm:pt modelId="{DA9C5280-09C0-489B-A919-A49C9B594798}">
      <dgm:prSet/>
      <dgm:spPr/>
      <dgm:t>
        <a:bodyPr/>
        <a:lstStyle/>
        <a:p>
          <a:r>
            <a:rPr lang="en-US" b="0" i="0"/>
            <a:t>Logistic Regression</a:t>
          </a:r>
          <a:endParaRPr lang="en-US"/>
        </a:p>
      </dgm:t>
    </dgm:pt>
    <dgm:pt modelId="{FA1FB5A9-9473-47E5-B208-601553C11E09}" type="parTrans" cxnId="{88657761-4CAC-4466-958B-BC28EEAE88F7}">
      <dgm:prSet/>
      <dgm:spPr/>
      <dgm:t>
        <a:bodyPr/>
        <a:lstStyle/>
        <a:p>
          <a:endParaRPr lang="en-US"/>
        </a:p>
      </dgm:t>
    </dgm:pt>
    <dgm:pt modelId="{65493AD0-C7E2-422E-9D86-CB609E004F40}" type="sibTrans" cxnId="{88657761-4CAC-4466-958B-BC28EEAE88F7}">
      <dgm:prSet/>
      <dgm:spPr/>
      <dgm:t>
        <a:bodyPr/>
        <a:lstStyle/>
        <a:p>
          <a:endParaRPr lang="en-US"/>
        </a:p>
      </dgm:t>
    </dgm:pt>
    <dgm:pt modelId="{349D35E4-D48E-4237-AC2C-88B7866ED7BE}">
      <dgm:prSet/>
      <dgm:spPr/>
      <dgm:t>
        <a:bodyPr/>
        <a:lstStyle/>
        <a:p>
          <a:r>
            <a:rPr lang="en-US" b="0" i="0"/>
            <a:t>K-Nearest Neighbors Classifier</a:t>
          </a:r>
          <a:endParaRPr lang="en-US"/>
        </a:p>
      </dgm:t>
    </dgm:pt>
    <dgm:pt modelId="{EDA2A5AC-0167-428E-ACA8-55303E85549C}" type="parTrans" cxnId="{EB812E91-FA7D-417D-9DB4-9D4B3F36E7B6}">
      <dgm:prSet/>
      <dgm:spPr/>
      <dgm:t>
        <a:bodyPr/>
        <a:lstStyle/>
        <a:p>
          <a:endParaRPr lang="en-US"/>
        </a:p>
      </dgm:t>
    </dgm:pt>
    <dgm:pt modelId="{0F695B43-2822-4142-BF75-81A045E63C42}" type="sibTrans" cxnId="{EB812E91-FA7D-417D-9DB4-9D4B3F36E7B6}">
      <dgm:prSet/>
      <dgm:spPr/>
      <dgm:t>
        <a:bodyPr/>
        <a:lstStyle/>
        <a:p>
          <a:endParaRPr lang="en-US"/>
        </a:p>
      </dgm:t>
    </dgm:pt>
    <dgm:pt modelId="{420A6BFC-65D5-4030-A58E-678216DCBE71}">
      <dgm:prSet/>
      <dgm:spPr/>
      <dgm:t>
        <a:bodyPr/>
        <a:lstStyle/>
        <a:p>
          <a:r>
            <a:rPr lang="en-US" b="0" i="0"/>
            <a:t>Gradiant Boosting Classifier</a:t>
          </a:r>
          <a:endParaRPr lang="en-US"/>
        </a:p>
      </dgm:t>
    </dgm:pt>
    <dgm:pt modelId="{EE9B4BE5-74EA-47A4-9942-FBF7A9D5AC57}" type="parTrans" cxnId="{6C023336-FB19-4330-8232-615039032FAA}">
      <dgm:prSet/>
      <dgm:spPr/>
      <dgm:t>
        <a:bodyPr/>
        <a:lstStyle/>
        <a:p>
          <a:endParaRPr lang="en-US"/>
        </a:p>
      </dgm:t>
    </dgm:pt>
    <dgm:pt modelId="{239D22F6-BC19-4619-BE9A-74E4491E5D84}" type="sibTrans" cxnId="{6C023336-FB19-4330-8232-615039032FAA}">
      <dgm:prSet/>
      <dgm:spPr/>
      <dgm:t>
        <a:bodyPr/>
        <a:lstStyle/>
        <a:p>
          <a:endParaRPr lang="en-US"/>
        </a:p>
      </dgm:t>
    </dgm:pt>
    <dgm:pt modelId="{37C35DB8-3362-4E54-847C-E25D6467543C}">
      <dgm:prSet/>
      <dgm:spPr/>
      <dgm:t>
        <a:bodyPr/>
        <a:lstStyle/>
        <a:p>
          <a:r>
            <a:rPr lang="en-US" b="0" i="0" dirty="0"/>
            <a:t>Quadratic Discriminant Analysis (QDA)</a:t>
          </a:r>
          <a:endParaRPr lang="en-US" dirty="0"/>
        </a:p>
      </dgm:t>
    </dgm:pt>
    <dgm:pt modelId="{DD916A0F-FA47-4F2D-ADFC-AEA68E2C5F92}" type="parTrans" cxnId="{5B9A53C3-241F-40BE-BB46-B13B35D000DA}">
      <dgm:prSet/>
      <dgm:spPr/>
      <dgm:t>
        <a:bodyPr/>
        <a:lstStyle/>
        <a:p>
          <a:endParaRPr lang="en-US"/>
        </a:p>
      </dgm:t>
    </dgm:pt>
    <dgm:pt modelId="{BE186F54-05D4-48CD-A99B-2A77550C4690}" type="sibTrans" cxnId="{5B9A53C3-241F-40BE-BB46-B13B35D000DA}">
      <dgm:prSet/>
      <dgm:spPr/>
      <dgm:t>
        <a:bodyPr/>
        <a:lstStyle/>
        <a:p>
          <a:endParaRPr lang="en-US"/>
        </a:p>
      </dgm:t>
    </dgm:pt>
    <dgm:pt modelId="{1547769C-FF31-4C72-BC76-0739EC6D41A8}">
      <dgm:prSet/>
      <dgm:spPr/>
      <dgm:t>
        <a:bodyPr/>
        <a:lstStyle/>
        <a:p>
          <a:r>
            <a:rPr lang="en-US" dirty="0"/>
            <a:t>Train/Test Split</a:t>
          </a:r>
        </a:p>
      </dgm:t>
    </dgm:pt>
    <dgm:pt modelId="{7F071767-9E5C-4720-99E6-89C3E517BEDA}" type="parTrans" cxnId="{1D45963B-B22D-4022-A059-93751C8E0FBE}">
      <dgm:prSet/>
      <dgm:spPr/>
      <dgm:t>
        <a:bodyPr/>
        <a:lstStyle/>
        <a:p>
          <a:endParaRPr lang="en-US"/>
        </a:p>
      </dgm:t>
    </dgm:pt>
    <dgm:pt modelId="{C847B3AD-8E18-49A6-9883-0A391F142349}" type="sibTrans" cxnId="{1D45963B-B22D-4022-A059-93751C8E0FBE}">
      <dgm:prSet/>
      <dgm:spPr/>
      <dgm:t>
        <a:bodyPr/>
        <a:lstStyle/>
        <a:p>
          <a:endParaRPr lang="en-US"/>
        </a:p>
      </dgm:t>
    </dgm:pt>
    <dgm:pt modelId="{84449A77-0001-42D8-90C9-B7DCCEDF54E2}">
      <dgm:prSet/>
      <dgm:spPr/>
      <dgm:t>
        <a:bodyPr/>
        <a:lstStyle/>
        <a:p>
          <a:r>
            <a:rPr lang="en-US" dirty="0"/>
            <a:t>Time-series data</a:t>
          </a:r>
        </a:p>
      </dgm:t>
    </dgm:pt>
    <dgm:pt modelId="{EBC2DBD9-35C5-4162-924D-704831953CE1}" type="parTrans" cxnId="{A2B7221D-8C7A-4FBB-B3F7-635E097EF3F4}">
      <dgm:prSet/>
      <dgm:spPr/>
      <dgm:t>
        <a:bodyPr/>
        <a:lstStyle/>
        <a:p>
          <a:endParaRPr lang="en-US"/>
        </a:p>
      </dgm:t>
    </dgm:pt>
    <dgm:pt modelId="{8392D5B8-4448-49A8-B883-ACB3D413A99E}" type="sibTrans" cxnId="{A2B7221D-8C7A-4FBB-B3F7-635E097EF3F4}">
      <dgm:prSet/>
      <dgm:spPr/>
      <dgm:t>
        <a:bodyPr/>
        <a:lstStyle/>
        <a:p>
          <a:endParaRPr lang="en-US"/>
        </a:p>
      </dgm:t>
    </dgm:pt>
    <dgm:pt modelId="{0E6F8CF6-4141-4F50-AF24-AD5A04633061}">
      <dgm:prSet/>
      <dgm:spPr/>
      <dgm:t>
        <a:bodyPr/>
        <a:lstStyle/>
        <a:p>
          <a:r>
            <a:rPr lang="en-US" dirty="0"/>
            <a:t>Data is ordered, need to preserve order to prevent ‘look ahead’ data leakage</a:t>
          </a:r>
        </a:p>
      </dgm:t>
    </dgm:pt>
    <dgm:pt modelId="{208917BF-35E5-4D95-8ED1-C60A928C9620}" type="parTrans" cxnId="{3E5E7A6D-D6B7-4B3E-B126-705C148B87B7}">
      <dgm:prSet/>
      <dgm:spPr/>
      <dgm:t>
        <a:bodyPr/>
        <a:lstStyle/>
        <a:p>
          <a:endParaRPr lang="en-US"/>
        </a:p>
      </dgm:t>
    </dgm:pt>
    <dgm:pt modelId="{435DCB9B-3B4D-42E4-9FCD-9FBECC971D24}" type="sibTrans" cxnId="{3E5E7A6D-D6B7-4B3E-B126-705C148B87B7}">
      <dgm:prSet/>
      <dgm:spPr/>
      <dgm:t>
        <a:bodyPr/>
        <a:lstStyle/>
        <a:p>
          <a:endParaRPr lang="en-US"/>
        </a:p>
      </dgm:t>
    </dgm:pt>
    <dgm:pt modelId="{0834DF64-5E53-4157-98CF-90E2675C4490}">
      <dgm:prSet/>
      <dgm:spPr/>
      <dgm:t>
        <a:bodyPr/>
        <a:lstStyle/>
        <a:p>
          <a:r>
            <a:rPr lang="en-US" dirty="0"/>
            <a:t>Testing set 2012 – 2016 (~10%)</a:t>
          </a:r>
        </a:p>
      </dgm:t>
    </dgm:pt>
    <dgm:pt modelId="{E2419BCB-4ABF-4A4C-91D5-680B54E3AC59}" type="parTrans" cxnId="{AA8F3266-7B07-41F1-BAAE-908FE467499E}">
      <dgm:prSet/>
      <dgm:spPr/>
      <dgm:t>
        <a:bodyPr/>
        <a:lstStyle/>
        <a:p>
          <a:endParaRPr lang="en-US"/>
        </a:p>
      </dgm:t>
    </dgm:pt>
    <dgm:pt modelId="{EEBDDA38-49AE-41C0-8E24-A46399A353D8}" type="sibTrans" cxnId="{AA8F3266-7B07-41F1-BAAE-908FE467499E}">
      <dgm:prSet/>
      <dgm:spPr/>
      <dgm:t>
        <a:bodyPr/>
        <a:lstStyle/>
        <a:p>
          <a:endParaRPr lang="en-US"/>
        </a:p>
      </dgm:t>
    </dgm:pt>
    <dgm:pt modelId="{306280BD-532C-4316-8A51-C98197495E26}">
      <dgm:prSet/>
      <dgm:spPr/>
      <dgm:t>
        <a:bodyPr/>
        <a:lstStyle/>
        <a:p>
          <a:r>
            <a:rPr lang="en-US" dirty="0"/>
            <a:t>Training set 1978 – 2011 (~90%)</a:t>
          </a:r>
        </a:p>
      </dgm:t>
    </dgm:pt>
    <dgm:pt modelId="{32433D6F-1270-4981-854A-6B536EFB1555}" type="parTrans" cxnId="{611F8BBE-F426-4540-A45D-8DE963D38000}">
      <dgm:prSet/>
      <dgm:spPr/>
      <dgm:t>
        <a:bodyPr/>
        <a:lstStyle/>
        <a:p>
          <a:endParaRPr lang="en-US"/>
        </a:p>
      </dgm:t>
    </dgm:pt>
    <dgm:pt modelId="{8261EA04-767C-43BD-A486-C78AF6099952}" type="sibTrans" cxnId="{611F8BBE-F426-4540-A45D-8DE963D38000}">
      <dgm:prSet/>
      <dgm:spPr/>
      <dgm:t>
        <a:bodyPr/>
        <a:lstStyle/>
        <a:p>
          <a:endParaRPr lang="en-US"/>
        </a:p>
      </dgm:t>
    </dgm:pt>
    <dgm:pt modelId="{239B3801-A7B4-49C0-93A1-8C20E96E4080}">
      <dgm:prSet/>
      <dgm:spPr/>
      <dgm:t>
        <a:bodyPr/>
        <a:lstStyle/>
        <a:p>
          <a:endParaRPr lang="en-US" dirty="0"/>
        </a:p>
      </dgm:t>
    </dgm:pt>
    <dgm:pt modelId="{5CDB3A89-13E3-4C4D-8686-0EAB6FBF5DC2}" type="parTrans" cxnId="{AF80FA6F-EBCB-44F3-82F3-912B364D29BA}">
      <dgm:prSet/>
      <dgm:spPr/>
      <dgm:t>
        <a:bodyPr/>
        <a:lstStyle/>
        <a:p>
          <a:endParaRPr lang="en-US"/>
        </a:p>
      </dgm:t>
    </dgm:pt>
    <dgm:pt modelId="{EB24AE6D-3C9F-4D01-9216-F9348BC67647}" type="sibTrans" cxnId="{AF80FA6F-EBCB-44F3-82F3-912B364D29BA}">
      <dgm:prSet/>
      <dgm:spPr/>
      <dgm:t>
        <a:bodyPr/>
        <a:lstStyle/>
        <a:p>
          <a:endParaRPr lang="en-US"/>
        </a:p>
      </dgm:t>
    </dgm:pt>
    <dgm:pt modelId="{6DCF7CEF-EF02-41B6-9B40-36828C2CC85D}">
      <dgm:prSet/>
      <dgm:spPr/>
      <dgm:t>
        <a:bodyPr/>
        <a:lstStyle/>
        <a:p>
          <a:r>
            <a:rPr lang="en-US" dirty="0"/>
            <a:t>Evaluation</a:t>
          </a:r>
        </a:p>
      </dgm:t>
    </dgm:pt>
    <dgm:pt modelId="{122ECE2F-4F18-4957-8547-2C62ED1DD650}" type="parTrans" cxnId="{0ECC70C7-B22E-4CD8-85FC-6A99EFBC7818}">
      <dgm:prSet/>
      <dgm:spPr/>
      <dgm:t>
        <a:bodyPr/>
        <a:lstStyle/>
        <a:p>
          <a:endParaRPr lang="en-US"/>
        </a:p>
      </dgm:t>
    </dgm:pt>
    <dgm:pt modelId="{F241E01A-20D2-4CE9-9C51-EE2EA77DCE3C}" type="sibTrans" cxnId="{0ECC70C7-B22E-4CD8-85FC-6A99EFBC7818}">
      <dgm:prSet/>
      <dgm:spPr/>
      <dgm:t>
        <a:bodyPr/>
        <a:lstStyle/>
        <a:p>
          <a:endParaRPr lang="en-US"/>
        </a:p>
      </dgm:t>
    </dgm:pt>
    <dgm:pt modelId="{9B49625A-7F3B-4CF8-A0FC-0A78C98F0524}">
      <dgm:prSet/>
      <dgm:spPr/>
      <dgm:t>
        <a:bodyPr/>
        <a:lstStyle/>
        <a:p>
          <a:r>
            <a:rPr lang="en-US" dirty="0"/>
            <a:t>Training Time</a:t>
          </a:r>
        </a:p>
      </dgm:t>
    </dgm:pt>
    <dgm:pt modelId="{E43920AA-728E-43AF-BEBF-438AC60152CF}" type="parTrans" cxnId="{98A962CA-032D-497C-BD43-392676726602}">
      <dgm:prSet/>
      <dgm:spPr/>
      <dgm:t>
        <a:bodyPr/>
        <a:lstStyle/>
        <a:p>
          <a:endParaRPr lang="en-US"/>
        </a:p>
      </dgm:t>
    </dgm:pt>
    <dgm:pt modelId="{97ED0143-15C4-486E-91ED-165E8F2CF563}" type="sibTrans" cxnId="{98A962CA-032D-497C-BD43-392676726602}">
      <dgm:prSet/>
      <dgm:spPr/>
      <dgm:t>
        <a:bodyPr/>
        <a:lstStyle/>
        <a:p>
          <a:endParaRPr lang="en-US"/>
        </a:p>
      </dgm:t>
    </dgm:pt>
    <dgm:pt modelId="{B95FEF52-D8C7-49A9-B689-8E73FCCAD317}">
      <dgm:prSet/>
      <dgm:spPr/>
      <dgm:t>
        <a:bodyPr/>
        <a:lstStyle/>
        <a:p>
          <a:r>
            <a:rPr lang="en-US" dirty="0"/>
            <a:t>Confusion Matrix</a:t>
          </a:r>
        </a:p>
      </dgm:t>
    </dgm:pt>
    <dgm:pt modelId="{53EA112D-7C95-43D0-8B94-30A7153924C3}" type="parTrans" cxnId="{D1CA0BCF-CEC9-4EAC-B447-664FB4EFC4BB}">
      <dgm:prSet/>
      <dgm:spPr/>
      <dgm:t>
        <a:bodyPr/>
        <a:lstStyle/>
        <a:p>
          <a:endParaRPr lang="en-US"/>
        </a:p>
      </dgm:t>
    </dgm:pt>
    <dgm:pt modelId="{EB014B42-BCC8-4981-82EA-6E5D739CFE8D}" type="sibTrans" cxnId="{D1CA0BCF-CEC9-4EAC-B447-664FB4EFC4BB}">
      <dgm:prSet/>
      <dgm:spPr/>
      <dgm:t>
        <a:bodyPr/>
        <a:lstStyle/>
        <a:p>
          <a:endParaRPr lang="en-US"/>
        </a:p>
      </dgm:t>
    </dgm:pt>
    <dgm:pt modelId="{29DDA5E4-210F-4A85-A53E-D64F76F40D49}">
      <dgm:prSet/>
      <dgm:spPr/>
      <dgm:t>
        <a:bodyPr/>
        <a:lstStyle/>
        <a:p>
          <a:r>
            <a:rPr lang="en-US" dirty="0"/>
            <a:t>Classification Report</a:t>
          </a:r>
        </a:p>
      </dgm:t>
    </dgm:pt>
    <dgm:pt modelId="{C21C29F2-744A-4EB1-8D8B-561796779C66}" type="parTrans" cxnId="{53D0B5F9-6D29-424D-B6B6-18D538A0A514}">
      <dgm:prSet/>
      <dgm:spPr/>
      <dgm:t>
        <a:bodyPr/>
        <a:lstStyle/>
        <a:p>
          <a:endParaRPr lang="en-US"/>
        </a:p>
      </dgm:t>
    </dgm:pt>
    <dgm:pt modelId="{169F80B3-6E3A-4DBE-80EA-A7AC51D5EB1A}" type="sibTrans" cxnId="{53D0B5F9-6D29-424D-B6B6-18D538A0A514}">
      <dgm:prSet/>
      <dgm:spPr/>
      <dgm:t>
        <a:bodyPr/>
        <a:lstStyle/>
        <a:p>
          <a:endParaRPr lang="en-US"/>
        </a:p>
      </dgm:t>
    </dgm:pt>
    <dgm:pt modelId="{3EF9397B-9F27-4E11-B421-445DD92BCEAB}">
      <dgm:prSet/>
      <dgm:spPr/>
      <dgm:t>
        <a:bodyPr/>
        <a:lstStyle/>
        <a:p>
          <a:r>
            <a:rPr lang="en-US" dirty="0"/>
            <a:t>Ran reports for both Training / Test to evaluate bias</a:t>
          </a:r>
        </a:p>
      </dgm:t>
    </dgm:pt>
    <dgm:pt modelId="{31996729-89D2-47DB-8A55-01E8018C7801}" type="parTrans" cxnId="{18FEAC4B-F342-4B83-B8B4-15A5C34A9300}">
      <dgm:prSet/>
      <dgm:spPr/>
      <dgm:t>
        <a:bodyPr/>
        <a:lstStyle/>
        <a:p>
          <a:endParaRPr lang="en-US"/>
        </a:p>
      </dgm:t>
    </dgm:pt>
    <dgm:pt modelId="{A7414212-BD36-44E3-BF15-304853E5C8B6}" type="sibTrans" cxnId="{18FEAC4B-F342-4B83-B8B4-15A5C34A9300}">
      <dgm:prSet/>
      <dgm:spPr/>
      <dgm:t>
        <a:bodyPr/>
        <a:lstStyle/>
        <a:p>
          <a:endParaRPr lang="en-US"/>
        </a:p>
      </dgm:t>
    </dgm:pt>
    <dgm:pt modelId="{6B4B91DC-526A-411B-8A90-0AC28055F7A3}" type="pres">
      <dgm:prSet presAssocID="{3E59DFD8-7132-4940-A4B0-79B83E785970}" presName="Name0" presStyleCnt="0">
        <dgm:presLayoutVars>
          <dgm:dir/>
          <dgm:animLvl val="lvl"/>
          <dgm:resizeHandles val="exact"/>
        </dgm:presLayoutVars>
      </dgm:prSet>
      <dgm:spPr/>
    </dgm:pt>
    <dgm:pt modelId="{921998AA-7D82-4E77-B3E2-9EB249E7FC34}" type="pres">
      <dgm:prSet presAssocID="{1547769C-FF31-4C72-BC76-0739EC6D41A8}" presName="composite" presStyleCnt="0"/>
      <dgm:spPr/>
    </dgm:pt>
    <dgm:pt modelId="{EAB1A5B3-D017-4905-A301-68380B950CBD}" type="pres">
      <dgm:prSet presAssocID="{1547769C-FF31-4C72-BC76-0739EC6D41A8}" presName="parTx" presStyleLbl="node1" presStyleIdx="0" presStyleCnt="4">
        <dgm:presLayoutVars>
          <dgm:chMax val="0"/>
          <dgm:chPref val="0"/>
          <dgm:bulletEnabled val="1"/>
        </dgm:presLayoutVars>
      </dgm:prSet>
      <dgm:spPr/>
    </dgm:pt>
    <dgm:pt modelId="{42B5E67B-C853-407C-817A-B678035D577A}" type="pres">
      <dgm:prSet presAssocID="{1547769C-FF31-4C72-BC76-0739EC6D41A8}" presName="desTx" presStyleLbl="revTx" presStyleIdx="0" presStyleCnt="4">
        <dgm:presLayoutVars>
          <dgm:bulletEnabled val="1"/>
        </dgm:presLayoutVars>
      </dgm:prSet>
      <dgm:spPr/>
    </dgm:pt>
    <dgm:pt modelId="{8AEE08BF-98D3-4D2D-9AFE-D24C45D5331E}" type="pres">
      <dgm:prSet presAssocID="{C847B3AD-8E18-49A6-9883-0A391F142349}" presName="space" presStyleCnt="0"/>
      <dgm:spPr/>
    </dgm:pt>
    <dgm:pt modelId="{791D6B82-B697-45FA-8363-DDFF462CA546}" type="pres">
      <dgm:prSet presAssocID="{B5AC9BF7-6541-4AF1-8BAC-4118DE5C11CD}" presName="composite" presStyleCnt="0"/>
      <dgm:spPr/>
    </dgm:pt>
    <dgm:pt modelId="{C3D184AF-50DC-4F95-848F-3A030566714A}" type="pres">
      <dgm:prSet presAssocID="{B5AC9BF7-6541-4AF1-8BAC-4118DE5C11CD}" presName="parTx" presStyleLbl="node1" presStyleIdx="1" presStyleCnt="4">
        <dgm:presLayoutVars>
          <dgm:chMax val="0"/>
          <dgm:chPref val="0"/>
          <dgm:bulletEnabled val="1"/>
        </dgm:presLayoutVars>
      </dgm:prSet>
      <dgm:spPr/>
    </dgm:pt>
    <dgm:pt modelId="{907E4544-9DA5-41C3-9B2E-8B1C32E6B62E}" type="pres">
      <dgm:prSet presAssocID="{B5AC9BF7-6541-4AF1-8BAC-4118DE5C11CD}" presName="desTx" presStyleLbl="revTx" presStyleIdx="1" presStyleCnt="4">
        <dgm:presLayoutVars>
          <dgm:bulletEnabled val="1"/>
        </dgm:presLayoutVars>
      </dgm:prSet>
      <dgm:spPr/>
    </dgm:pt>
    <dgm:pt modelId="{6F6AC34C-DEC5-4F26-B37F-46F8FA51CC91}" type="pres">
      <dgm:prSet presAssocID="{B780B0B9-02A1-453E-BFA3-46EA6688B35E}" presName="space" presStyleCnt="0"/>
      <dgm:spPr/>
    </dgm:pt>
    <dgm:pt modelId="{47DEF205-9E5E-46D0-94F7-360D145F67B1}" type="pres">
      <dgm:prSet presAssocID="{E4BFD98B-1E90-47F5-8DE6-10D16F768001}" presName="composite" presStyleCnt="0"/>
      <dgm:spPr/>
    </dgm:pt>
    <dgm:pt modelId="{F7D28DA2-92A2-4583-AF9A-969FEB78F3C8}" type="pres">
      <dgm:prSet presAssocID="{E4BFD98B-1E90-47F5-8DE6-10D16F768001}" presName="parTx" presStyleLbl="node1" presStyleIdx="2" presStyleCnt="4">
        <dgm:presLayoutVars>
          <dgm:chMax val="0"/>
          <dgm:chPref val="0"/>
          <dgm:bulletEnabled val="1"/>
        </dgm:presLayoutVars>
      </dgm:prSet>
      <dgm:spPr/>
    </dgm:pt>
    <dgm:pt modelId="{54BA7525-651E-4F27-B39C-E76F5B2667C5}" type="pres">
      <dgm:prSet presAssocID="{E4BFD98B-1E90-47F5-8DE6-10D16F768001}" presName="desTx" presStyleLbl="revTx" presStyleIdx="2" presStyleCnt="4">
        <dgm:presLayoutVars>
          <dgm:bulletEnabled val="1"/>
        </dgm:presLayoutVars>
      </dgm:prSet>
      <dgm:spPr/>
    </dgm:pt>
    <dgm:pt modelId="{8F204B41-4805-4582-9E2F-EF4F5C729C24}" type="pres">
      <dgm:prSet presAssocID="{7E5A7C41-8925-4E03-B5D4-342F1E39F4FB}" presName="space" presStyleCnt="0"/>
      <dgm:spPr/>
    </dgm:pt>
    <dgm:pt modelId="{99939051-E355-4D15-A943-432EA857181D}" type="pres">
      <dgm:prSet presAssocID="{6DCF7CEF-EF02-41B6-9B40-36828C2CC85D}" presName="composite" presStyleCnt="0"/>
      <dgm:spPr/>
    </dgm:pt>
    <dgm:pt modelId="{C2516CD7-E8BD-4780-842B-94EB7C890001}" type="pres">
      <dgm:prSet presAssocID="{6DCF7CEF-EF02-41B6-9B40-36828C2CC85D}" presName="parTx" presStyleLbl="node1" presStyleIdx="3" presStyleCnt="4">
        <dgm:presLayoutVars>
          <dgm:chMax val="0"/>
          <dgm:chPref val="0"/>
          <dgm:bulletEnabled val="1"/>
        </dgm:presLayoutVars>
      </dgm:prSet>
      <dgm:spPr/>
    </dgm:pt>
    <dgm:pt modelId="{A9916D95-DD0F-4864-A7FE-A9488C959E58}" type="pres">
      <dgm:prSet presAssocID="{6DCF7CEF-EF02-41B6-9B40-36828C2CC85D}" presName="desTx" presStyleLbl="revTx" presStyleIdx="3" presStyleCnt="4">
        <dgm:presLayoutVars>
          <dgm:bulletEnabled val="1"/>
        </dgm:presLayoutVars>
      </dgm:prSet>
      <dgm:spPr/>
    </dgm:pt>
  </dgm:ptLst>
  <dgm:cxnLst>
    <dgm:cxn modelId="{79611A0B-3CF0-4CF4-B0A3-D9D16B237872}" type="presOf" srcId="{84449A77-0001-42D8-90C9-B7DCCEDF54E2}" destId="{42B5E67B-C853-407C-817A-B678035D577A}" srcOrd="0" destOrd="0" presId="urn:microsoft.com/office/officeart/2005/8/layout/chevron1"/>
    <dgm:cxn modelId="{A2B7221D-8C7A-4FBB-B3F7-635E097EF3F4}" srcId="{1547769C-FF31-4C72-BC76-0739EC6D41A8}" destId="{84449A77-0001-42D8-90C9-B7DCCEDF54E2}" srcOrd="0" destOrd="0" parTransId="{EBC2DBD9-35C5-4162-924D-704831953CE1}" sibTransId="{8392D5B8-4448-49A8-B883-ACB3D413A99E}"/>
    <dgm:cxn modelId="{E5B2C926-378B-49CA-957E-EA9AF4D567FB}" srcId="{B5AC9BF7-6541-4AF1-8BAC-4118DE5C11CD}" destId="{5FD5508E-FD1E-4353-BE18-5BDABACC9AB5}" srcOrd="0" destOrd="0" parTransId="{17B2D0DF-3698-47E7-9187-6DA80CD4B66C}" sibTransId="{60DCDA84-A09D-4590-9A61-9011E81B1377}"/>
    <dgm:cxn modelId="{6C023336-FB19-4330-8232-615039032FAA}" srcId="{E4BFD98B-1E90-47F5-8DE6-10D16F768001}" destId="{420A6BFC-65D5-4030-A58E-678216DCBE71}" srcOrd="4" destOrd="0" parTransId="{EE9B4BE5-74EA-47A4-9942-FBF7A9D5AC57}" sibTransId="{239D22F6-BC19-4619-BE9A-74E4491E5D84}"/>
    <dgm:cxn modelId="{A24A1237-4A6E-47E1-8DAC-AF061931F666}" type="presOf" srcId="{5FD5508E-FD1E-4353-BE18-5BDABACC9AB5}" destId="{907E4544-9DA5-41C3-9B2E-8B1C32E6B62E}" srcOrd="0" destOrd="0" presId="urn:microsoft.com/office/officeart/2005/8/layout/chevron1"/>
    <dgm:cxn modelId="{1D45963B-B22D-4022-A059-93751C8E0FBE}" srcId="{3E59DFD8-7132-4940-A4B0-79B83E785970}" destId="{1547769C-FF31-4C72-BC76-0739EC6D41A8}" srcOrd="0" destOrd="0" parTransId="{7F071767-9E5C-4720-99E6-89C3E517BEDA}" sibTransId="{C847B3AD-8E18-49A6-9883-0A391F142349}"/>
    <dgm:cxn modelId="{F9F0203C-BBD1-4CDE-AEAD-4D15A692995F}" srcId="{E4BFD98B-1E90-47F5-8DE6-10D16F768001}" destId="{A481B8BA-4E1B-4306-9363-3F4A7A5284B3}" srcOrd="1" destOrd="0" parTransId="{FECEFBCB-2965-4A85-98AB-74B309E46F71}" sibTransId="{872E9A41-418A-4E95-94E3-1E96301CCD9F}"/>
    <dgm:cxn modelId="{3281363F-5F7B-4935-9429-67C3D1AE76F2}" type="presOf" srcId="{54EB8E3F-932F-43B4-ACBF-984FF90767EC}" destId="{907E4544-9DA5-41C3-9B2E-8B1C32E6B62E}" srcOrd="0" destOrd="1" presId="urn:microsoft.com/office/officeart/2005/8/layout/chevron1"/>
    <dgm:cxn modelId="{88657761-4CAC-4466-958B-BC28EEAE88F7}" srcId="{E4BFD98B-1E90-47F5-8DE6-10D16F768001}" destId="{DA9C5280-09C0-489B-A919-A49C9B594798}" srcOrd="2" destOrd="0" parTransId="{FA1FB5A9-9473-47E5-B208-601553C11E09}" sibTransId="{65493AD0-C7E2-422E-9D86-CB609E004F40}"/>
    <dgm:cxn modelId="{AA8F3266-7B07-41F1-BAAE-908FE467499E}" srcId="{1547769C-FF31-4C72-BC76-0739EC6D41A8}" destId="{0834DF64-5E53-4157-98CF-90E2675C4490}" srcOrd="3" destOrd="0" parTransId="{E2419BCB-4ABF-4A4C-91D5-680B54E3AC59}" sibTransId="{EEBDDA38-49AE-41C0-8E24-A46399A353D8}"/>
    <dgm:cxn modelId="{18FEAC4B-F342-4B83-B8B4-15A5C34A9300}" srcId="{6DCF7CEF-EF02-41B6-9B40-36828C2CC85D}" destId="{3EF9397B-9F27-4E11-B421-445DD92BCEAB}" srcOrd="3" destOrd="0" parTransId="{31996729-89D2-47DB-8A55-01E8018C7801}" sibTransId="{A7414212-BD36-44E3-BF15-304853E5C8B6}"/>
    <dgm:cxn modelId="{3E5E7A6D-D6B7-4B3E-B126-705C148B87B7}" srcId="{1547769C-FF31-4C72-BC76-0739EC6D41A8}" destId="{0E6F8CF6-4141-4F50-AF24-AD5A04633061}" srcOrd="1" destOrd="0" parTransId="{208917BF-35E5-4D95-8ED1-C60A928C9620}" sibTransId="{435DCB9B-3B4D-42E4-9FCD-9FBECC971D24}"/>
    <dgm:cxn modelId="{B3E78A4D-2978-4FC0-85D5-2DAA0F6CAE54}" srcId="{B5AC9BF7-6541-4AF1-8BAC-4118DE5C11CD}" destId="{54EB8E3F-932F-43B4-ACBF-984FF90767EC}" srcOrd="1" destOrd="0" parTransId="{D2F69E0A-3C72-4BBE-9771-353A7AE22FDD}" sibTransId="{C6470D67-F904-43AD-B6FF-F7A9E3507510}"/>
    <dgm:cxn modelId="{AF80FA6F-EBCB-44F3-82F3-912B364D29BA}" srcId="{1547769C-FF31-4C72-BC76-0739EC6D41A8}" destId="{239B3801-A7B4-49C0-93A1-8C20E96E4080}" srcOrd="4" destOrd="0" parTransId="{5CDB3A89-13E3-4C4D-8686-0EAB6FBF5DC2}" sibTransId="{EB24AE6D-3C9F-4D01-9216-F9348BC67647}"/>
    <dgm:cxn modelId="{4158DC74-5C0B-405A-8EF7-305CC9A85855}" type="presOf" srcId="{37C35DB8-3362-4E54-847C-E25D6467543C}" destId="{54BA7525-651E-4F27-B39C-E76F5B2667C5}" srcOrd="0" destOrd="5" presId="urn:microsoft.com/office/officeart/2005/8/layout/chevron1"/>
    <dgm:cxn modelId="{7581E077-5EC9-4039-8988-E3A267609674}" type="presOf" srcId="{1547769C-FF31-4C72-BC76-0739EC6D41A8}" destId="{EAB1A5B3-D017-4905-A301-68380B950CBD}" srcOrd="0" destOrd="0" presId="urn:microsoft.com/office/officeart/2005/8/layout/chevron1"/>
    <dgm:cxn modelId="{D144195A-1610-4FE7-8278-C1C8512DA326}" type="presOf" srcId="{E4BFD98B-1E90-47F5-8DE6-10D16F768001}" destId="{F7D28DA2-92A2-4583-AF9A-969FEB78F3C8}" srcOrd="0" destOrd="0" presId="urn:microsoft.com/office/officeart/2005/8/layout/chevron1"/>
    <dgm:cxn modelId="{0EA8A284-1347-4C07-9499-7C11B8BBB632}" srcId="{E4BFD98B-1E90-47F5-8DE6-10D16F768001}" destId="{75C2BF45-E2D2-4AE4-B218-13B7D0EC90F6}" srcOrd="0" destOrd="0" parTransId="{CDBB7F6E-A424-48BA-B7F3-94E15195B0B5}" sibTransId="{4CA69A3C-0593-4B51-A5F1-BCB0B8304949}"/>
    <dgm:cxn modelId="{440DAC86-E438-42C9-AFD7-9F00579673A8}" type="presOf" srcId="{6DCF7CEF-EF02-41B6-9B40-36828C2CC85D}" destId="{C2516CD7-E8BD-4780-842B-94EB7C890001}" srcOrd="0" destOrd="0" presId="urn:microsoft.com/office/officeart/2005/8/layout/chevron1"/>
    <dgm:cxn modelId="{F1CE1987-BF15-4388-AEBF-546580340582}" srcId="{3E59DFD8-7132-4940-A4B0-79B83E785970}" destId="{E4BFD98B-1E90-47F5-8DE6-10D16F768001}" srcOrd="2" destOrd="0" parTransId="{2C9CE66E-AF83-4FE6-9C3B-6C931136C6EF}" sibTransId="{7E5A7C41-8925-4E03-B5D4-342F1E39F4FB}"/>
    <dgm:cxn modelId="{E103168A-541D-4E42-B389-BE09A2B81B96}" type="presOf" srcId="{75C2BF45-E2D2-4AE4-B218-13B7D0EC90F6}" destId="{54BA7525-651E-4F27-B39C-E76F5B2667C5}" srcOrd="0" destOrd="0" presId="urn:microsoft.com/office/officeart/2005/8/layout/chevron1"/>
    <dgm:cxn modelId="{85D13F8E-69B1-47FA-BE34-5334C13E9000}" type="presOf" srcId="{3E59DFD8-7132-4940-A4B0-79B83E785970}" destId="{6B4B91DC-526A-411B-8A90-0AC28055F7A3}" srcOrd="0" destOrd="0" presId="urn:microsoft.com/office/officeart/2005/8/layout/chevron1"/>
    <dgm:cxn modelId="{EB812E91-FA7D-417D-9DB4-9D4B3F36E7B6}" srcId="{E4BFD98B-1E90-47F5-8DE6-10D16F768001}" destId="{349D35E4-D48E-4237-AC2C-88B7866ED7BE}" srcOrd="3" destOrd="0" parTransId="{EDA2A5AC-0167-428E-ACA8-55303E85549C}" sibTransId="{0F695B43-2822-4142-BF75-81A045E63C42}"/>
    <dgm:cxn modelId="{F9A21697-AB2E-45B3-A1B9-99E19D3236E0}" type="presOf" srcId="{3EF9397B-9F27-4E11-B421-445DD92BCEAB}" destId="{A9916D95-DD0F-4864-A7FE-A9488C959E58}" srcOrd="0" destOrd="3" presId="urn:microsoft.com/office/officeart/2005/8/layout/chevron1"/>
    <dgm:cxn modelId="{040FF997-61C5-4542-B08F-382C1F6B52E9}" type="presOf" srcId="{DA9C5280-09C0-489B-A919-A49C9B594798}" destId="{54BA7525-651E-4F27-B39C-E76F5B2667C5}" srcOrd="0" destOrd="2" presId="urn:microsoft.com/office/officeart/2005/8/layout/chevron1"/>
    <dgm:cxn modelId="{9CA6FB9B-C8C4-429C-8112-412E8BF676EE}" type="presOf" srcId="{239B3801-A7B4-49C0-93A1-8C20E96E4080}" destId="{42B5E67B-C853-407C-817A-B678035D577A}" srcOrd="0" destOrd="4" presId="urn:microsoft.com/office/officeart/2005/8/layout/chevron1"/>
    <dgm:cxn modelId="{FD8B419E-501D-48BD-8549-DC9F059A4845}" type="presOf" srcId="{349D35E4-D48E-4237-AC2C-88B7866ED7BE}" destId="{54BA7525-651E-4F27-B39C-E76F5B2667C5}" srcOrd="0" destOrd="3" presId="urn:microsoft.com/office/officeart/2005/8/layout/chevron1"/>
    <dgm:cxn modelId="{BBD6969E-4393-460C-BAEB-8681D77B6666}" type="presOf" srcId="{9B49625A-7F3B-4CF8-A0FC-0A78C98F0524}" destId="{A9916D95-DD0F-4864-A7FE-A9488C959E58}" srcOrd="0" destOrd="0" presId="urn:microsoft.com/office/officeart/2005/8/layout/chevron1"/>
    <dgm:cxn modelId="{611F8BBE-F426-4540-A45D-8DE963D38000}" srcId="{1547769C-FF31-4C72-BC76-0739EC6D41A8}" destId="{306280BD-532C-4316-8A51-C98197495E26}" srcOrd="2" destOrd="0" parTransId="{32433D6F-1270-4981-854A-6B536EFB1555}" sibTransId="{8261EA04-767C-43BD-A486-C78AF6099952}"/>
    <dgm:cxn modelId="{5B9A53C3-241F-40BE-BB46-B13B35D000DA}" srcId="{E4BFD98B-1E90-47F5-8DE6-10D16F768001}" destId="{37C35DB8-3362-4E54-847C-E25D6467543C}" srcOrd="5" destOrd="0" parTransId="{DD916A0F-FA47-4F2D-ADFC-AEA68E2C5F92}" sibTransId="{BE186F54-05D4-48CD-A99B-2A77550C4690}"/>
    <dgm:cxn modelId="{0ECC70C7-B22E-4CD8-85FC-6A99EFBC7818}" srcId="{3E59DFD8-7132-4940-A4B0-79B83E785970}" destId="{6DCF7CEF-EF02-41B6-9B40-36828C2CC85D}" srcOrd="3" destOrd="0" parTransId="{122ECE2F-4F18-4957-8547-2C62ED1DD650}" sibTransId="{F241E01A-20D2-4CE9-9C51-EE2EA77DCE3C}"/>
    <dgm:cxn modelId="{926B7FC9-2667-4282-9B6E-EE4B6E4C5A04}" srcId="{3E59DFD8-7132-4940-A4B0-79B83E785970}" destId="{B5AC9BF7-6541-4AF1-8BAC-4118DE5C11CD}" srcOrd="1" destOrd="0" parTransId="{2DE30D28-67F7-43A4-A25F-2F54B6992473}" sibTransId="{B780B0B9-02A1-453E-BFA3-46EA6688B35E}"/>
    <dgm:cxn modelId="{98A962CA-032D-497C-BD43-392676726602}" srcId="{6DCF7CEF-EF02-41B6-9B40-36828C2CC85D}" destId="{9B49625A-7F3B-4CF8-A0FC-0A78C98F0524}" srcOrd="0" destOrd="0" parTransId="{E43920AA-728E-43AF-BEBF-438AC60152CF}" sibTransId="{97ED0143-15C4-486E-91ED-165E8F2CF563}"/>
    <dgm:cxn modelId="{D1CA0BCF-CEC9-4EAC-B447-664FB4EFC4BB}" srcId="{6DCF7CEF-EF02-41B6-9B40-36828C2CC85D}" destId="{B95FEF52-D8C7-49A9-B689-8E73FCCAD317}" srcOrd="1" destOrd="0" parTransId="{53EA112D-7C95-43D0-8B94-30A7153924C3}" sibTransId="{EB014B42-BCC8-4981-82EA-6E5D739CFE8D}"/>
    <dgm:cxn modelId="{2FB9FAD0-1765-4777-B073-969B5AAF0055}" type="presOf" srcId="{29DDA5E4-210F-4A85-A53E-D64F76F40D49}" destId="{A9916D95-DD0F-4864-A7FE-A9488C959E58}" srcOrd="0" destOrd="2" presId="urn:microsoft.com/office/officeart/2005/8/layout/chevron1"/>
    <dgm:cxn modelId="{F98C65D1-3A4C-4C0B-A92D-2B6838620BD4}" type="presOf" srcId="{B5AC9BF7-6541-4AF1-8BAC-4118DE5C11CD}" destId="{C3D184AF-50DC-4F95-848F-3A030566714A}" srcOrd="0" destOrd="0" presId="urn:microsoft.com/office/officeart/2005/8/layout/chevron1"/>
    <dgm:cxn modelId="{F01CCCD1-C5F7-45EB-8613-9B1700F09A81}" type="presOf" srcId="{0E6F8CF6-4141-4F50-AF24-AD5A04633061}" destId="{42B5E67B-C853-407C-817A-B678035D577A}" srcOrd="0" destOrd="1" presId="urn:microsoft.com/office/officeart/2005/8/layout/chevron1"/>
    <dgm:cxn modelId="{A9E081DD-B564-41B1-96F1-74FCE39360A3}" type="presOf" srcId="{A481B8BA-4E1B-4306-9363-3F4A7A5284B3}" destId="{54BA7525-651E-4F27-B39C-E76F5B2667C5}" srcOrd="0" destOrd="1" presId="urn:microsoft.com/office/officeart/2005/8/layout/chevron1"/>
    <dgm:cxn modelId="{7381A0DD-C02E-4AB9-8448-6A67B3DE67B4}" type="presOf" srcId="{0834DF64-5E53-4157-98CF-90E2675C4490}" destId="{42B5E67B-C853-407C-817A-B678035D577A}" srcOrd="0" destOrd="3" presId="urn:microsoft.com/office/officeart/2005/8/layout/chevron1"/>
    <dgm:cxn modelId="{BCBD55DE-F92B-481C-AD35-9516C29CFBCF}" type="presOf" srcId="{420A6BFC-65D5-4030-A58E-678216DCBE71}" destId="{54BA7525-651E-4F27-B39C-E76F5B2667C5}" srcOrd="0" destOrd="4" presId="urn:microsoft.com/office/officeart/2005/8/layout/chevron1"/>
    <dgm:cxn modelId="{FEAF28E2-812A-498E-8C5F-BA8C2F1ABBDD}" type="presOf" srcId="{306280BD-532C-4316-8A51-C98197495E26}" destId="{42B5E67B-C853-407C-817A-B678035D577A}" srcOrd="0" destOrd="2" presId="urn:microsoft.com/office/officeart/2005/8/layout/chevron1"/>
    <dgm:cxn modelId="{53D0B5F9-6D29-424D-B6B6-18D538A0A514}" srcId="{6DCF7CEF-EF02-41B6-9B40-36828C2CC85D}" destId="{29DDA5E4-210F-4A85-A53E-D64F76F40D49}" srcOrd="2" destOrd="0" parTransId="{C21C29F2-744A-4EB1-8D8B-561796779C66}" sibTransId="{169F80B3-6E3A-4DBE-80EA-A7AC51D5EB1A}"/>
    <dgm:cxn modelId="{2B42A7FC-33AD-46B1-84ED-710D026124C3}" type="presOf" srcId="{B95FEF52-D8C7-49A9-B689-8E73FCCAD317}" destId="{A9916D95-DD0F-4864-A7FE-A9488C959E58}" srcOrd="0" destOrd="1" presId="urn:microsoft.com/office/officeart/2005/8/layout/chevron1"/>
    <dgm:cxn modelId="{4C53983B-8A9D-435B-AEBF-0076B04C78D8}" type="presParOf" srcId="{6B4B91DC-526A-411B-8A90-0AC28055F7A3}" destId="{921998AA-7D82-4E77-B3E2-9EB249E7FC34}" srcOrd="0" destOrd="0" presId="urn:microsoft.com/office/officeart/2005/8/layout/chevron1"/>
    <dgm:cxn modelId="{B27DD202-6804-41E0-8757-3A263736F029}" type="presParOf" srcId="{921998AA-7D82-4E77-B3E2-9EB249E7FC34}" destId="{EAB1A5B3-D017-4905-A301-68380B950CBD}" srcOrd="0" destOrd="0" presId="urn:microsoft.com/office/officeart/2005/8/layout/chevron1"/>
    <dgm:cxn modelId="{3C91425E-486B-4A7E-A574-8A016E677C64}" type="presParOf" srcId="{921998AA-7D82-4E77-B3E2-9EB249E7FC34}" destId="{42B5E67B-C853-407C-817A-B678035D577A}" srcOrd="1" destOrd="0" presId="urn:microsoft.com/office/officeart/2005/8/layout/chevron1"/>
    <dgm:cxn modelId="{1248C6DA-A7EF-4031-89C8-D9C247ECDA8C}" type="presParOf" srcId="{6B4B91DC-526A-411B-8A90-0AC28055F7A3}" destId="{8AEE08BF-98D3-4D2D-9AFE-D24C45D5331E}" srcOrd="1" destOrd="0" presId="urn:microsoft.com/office/officeart/2005/8/layout/chevron1"/>
    <dgm:cxn modelId="{877B434A-95B8-4BF6-9A7F-04F64F96DDDC}" type="presParOf" srcId="{6B4B91DC-526A-411B-8A90-0AC28055F7A3}" destId="{791D6B82-B697-45FA-8363-DDFF462CA546}" srcOrd="2" destOrd="0" presId="urn:microsoft.com/office/officeart/2005/8/layout/chevron1"/>
    <dgm:cxn modelId="{EC5CCF5A-CF7A-4BFC-A19C-3DA161170EB8}" type="presParOf" srcId="{791D6B82-B697-45FA-8363-DDFF462CA546}" destId="{C3D184AF-50DC-4F95-848F-3A030566714A}" srcOrd="0" destOrd="0" presId="urn:microsoft.com/office/officeart/2005/8/layout/chevron1"/>
    <dgm:cxn modelId="{1AEC4785-20A1-4384-A4DD-BCDD23C4353A}" type="presParOf" srcId="{791D6B82-B697-45FA-8363-DDFF462CA546}" destId="{907E4544-9DA5-41C3-9B2E-8B1C32E6B62E}" srcOrd="1" destOrd="0" presId="urn:microsoft.com/office/officeart/2005/8/layout/chevron1"/>
    <dgm:cxn modelId="{B19E3D94-FA5D-4569-958C-5ECB73DAD772}" type="presParOf" srcId="{6B4B91DC-526A-411B-8A90-0AC28055F7A3}" destId="{6F6AC34C-DEC5-4F26-B37F-46F8FA51CC91}" srcOrd="3" destOrd="0" presId="urn:microsoft.com/office/officeart/2005/8/layout/chevron1"/>
    <dgm:cxn modelId="{CDC250BA-38B6-4380-B93D-C1134225AEF0}" type="presParOf" srcId="{6B4B91DC-526A-411B-8A90-0AC28055F7A3}" destId="{47DEF205-9E5E-46D0-94F7-360D145F67B1}" srcOrd="4" destOrd="0" presId="urn:microsoft.com/office/officeart/2005/8/layout/chevron1"/>
    <dgm:cxn modelId="{73604C75-BF44-4596-AD56-FA852628382C}" type="presParOf" srcId="{47DEF205-9E5E-46D0-94F7-360D145F67B1}" destId="{F7D28DA2-92A2-4583-AF9A-969FEB78F3C8}" srcOrd="0" destOrd="0" presId="urn:microsoft.com/office/officeart/2005/8/layout/chevron1"/>
    <dgm:cxn modelId="{D2FE4FCB-D2F5-45C2-95C4-59A9674AF255}" type="presParOf" srcId="{47DEF205-9E5E-46D0-94F7-360D145F67B1}" destId="{54BA7525-651E-4F27-B39C-E76F5B2667C5}" srcOrd="1" destOrd="0" presId="urn:microsoft.com/office/officeart/2005/8/layout/chevron1"/>
    <dgm:cxn modelId="{7D4E0250-C551-4E83-9096-0E37A261D953}" type="presParOf" srcId="{6B4B91DC-526A-411B-8A90-0AC28055F7A3}" destId="{8F204B41-4805-4582-9E2F-EF4F5C729C24}" srcOrd="5" destOrd="0" presId="urn:microsoft.com/office/officeart/2005/8/layout/chevron1"/>
    <dgm:cxn modelId="{E4572A6B-B6E3-4FE5-A0D2-C532610A268A}" type="presParOf" srcId="{6B4B91DC-526A-411B-8A90-0AC28055F7A3}" destId="{99939051-E355-4D15-A943-432EA857181D}" srcOrd="6" destOrd="0" presId="urn:microsoft.com/office/officeart/2005/8/layout/chevron1"/>
    <dgm:cxn modelId="{E9714A5F-9EC3-41AA-8D09-098514646248}" type="presParOf" srcId="{99939051-E355-4D15-A943-432EA857181D}" destId="{C2516CD7-E8BD-4780-842B-94EB7C890001}" srcOrd="0" destOrd="0" presId="urn:microsoft.com/office/officeart/2005/8/layout/chevron1"/>
    <dgm:cxn modelId="{412377AF-A43A-4D8F-A3A0-D536D565C9E9}" type="presParOf" srcId="{99939051-E355-4D15-A943-432EA857181D}" destId="{A9916D95-DD0F-4864-A7FE-A9488C959E5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1A5B3-D017-4905-A301-68380B950CBD}">
      <dsp:nvSpPr>
        <dsp:cNvPr id="0" name=""/>
        <dsp:cNvSpPr/>
      </dsp:nvSpPr>
      <dsp:spPr>
        <a:xfrm>
          <a:off x="930" y="316704"/>
          <a:ext cx="3013458" cy="10260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Train/Test Split</a:t>
          </a:r>
        </a:p>
      </dsp:txBody>
      <dsp:txXfrm>
        <a:off x="513930" y="316704"/>
        <a:ext cx="1987458" cy="1026000"/>
      </dsp:txXfrm>
    </dsp:sp>
    <dsp:sp modelId="{42B5E67B-C853-407C-817A-B678035D577A}">
      <dsp:nvSpPr>
        <dsp:cNvPr id="0" name=""/>
        <dsp:cNvSpPr/>
      </dsp:nvSpPr>
      <dsp:spPr>
        <a:xfrm>
          <a:off x="930" y="1470954"/>
          <a:ext cx="2410767" cy="3350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Time-series data</a:t>
          </a:r>
        </a:p>
        <a:p>
          <a:pPr marL="171450" lvl="1" indent="-171450" algn="l" defTabSz="844550">
            <a:lnSpc>
              <a:spcPct val="90000"/>
            </a:lnSpc>
            <a:spcBef>
              <a:spcPct val="0"/>
            </a:spcBef>
            <a:spcAft>
              <a:spcPct val="15000"/>
            </a:spcAft>
            <a:buChar char="•"/>
          </a:pPr>
          <a:r>
            <a:rPr lang="en-US" sz="1900" kern="1200" dirty="0"/>
            <a:t>Data is ordered, need to preserve order to prevent ‘look ahead’ data leakage</a:t>
          </a:r>
        </a:p>
        <a:p>
          <a:pPr marL="171450" lvl="1" indent="-171450" algn="l" defTabSz="844550">
            <a:lnSpc>
              <a:spcPct val="90000"/>
            </a:lnSpc>
            <a:spcBef>
              <a:spcPct val="0"/>
            </a:spcBef>
            <a:spcAft>
              <a:spcPct val="15000"/>
            </a:spcAft>
            <a:buChar char="•"/>
          </a:pPr>
          <a:r>
            <a:rPr lang="en-US" sz="1900" kern="1200" dirty="0"/>
            <a:t>Training set 1978 – 2011 (~90%)</a:t>
          </a:r>
        </a:p>
        <a:p>
          <a:pPr marL="171450" lvl="1" indent="-171450" algn="l" defTabSz="844550">
            <a:lnSpc>
              <a:spcPct val="90000"/>
            </a:lnSpc>
            <a:spcBef>
              <a:spcPct val="0"/>
            </a:spcBef>
            <a:spcAft>
              <a:spcPct val="15000"/>
            </a:spcAft>
            <a:buChar char="•"/>
          </a:pPr>
          <a:r>
            <a:rPr lang="en-US" sz="1900" kern="1200" dirty="0"/>
            <a:t>Testing set 2012 – 2016 (~10%)</a:t>
          </a:r>
        </a:p>
        <a:p>
          <a:pPr marL="171450" lvl="1" indent="-171450" algn="l" defTabSz="844550">
            <a:lnSpc>
              <a:spcPct val="90000"/>
            </a:lnSpc>
            <a:spcBef>
              <a:spcPct val="0"/>
            </a:spcBef>
            <a:spcAft>
              <a:spcPct val="15000"/>
            </a:spcAft>
            <a:buChar char="•"/>
          </a:pPr>
          <a:endParaRPr lang="en-US" sz="1900" kern="1200" dirty="0"/>
        </a:p>
      </dsp:txBody>
      <dsp:txXfrm>
        <a:off x="930" y="1470954"/>
        <a:ext cx="2410767" cy="3350531"/>
      </dsp:txXfrm>
    </dsp:sp>
    <dsp:sp modelId="{C3D184AF-50DC-4F95-848F-3A030566714A}">
      <dsp:nvSpPr>
        <dsp:cNvPr id="0" name=""/>
        <dsp:cNvSpPr/>
      </dsp:nvSpPr>
      <dsp:spPr>
        <a:xfrm>
          <a:off x="2798389" y="316704"/>
          <a:ext cx="3013458" cy="1026000"/>
        </a:xfrm>
        <a:prstGeom prst="chevron">
          <a:avLst/>
        </a:prstGeom>
        <a:solidFill>
          <a:schemeClr val="accent5">
            <a:hueOff val="3003598"/>
            <a:satOff val="-7513"/>
            <a:lumOff val="-8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Pre-Processing</a:t>
          </a:r>
        </a:p>
      </dsp:txBody>
      <dsp:txXfrm>
        <a:off x="3311389" y="316704"/>
        <a:ext cx="1987458" cy="1026000"/>
      </dsp:txXfrm>
    </dsp:sp>
    <dsp:sp modelId="{907E4544-9DA5-41C3-9B2E-8B1C32E6B62E}">
      <dsp:nvSpPr>
        <dsp:cNvPr id="0" name=""/>
        <dsp:cNvSpPr/>
      </dsp:nvSpPr>
      <dsp:spPr>
        <a:xfrm>
          <a:off x="2798389" y="1470954"/>
          <a:ext cx="2410767" cy="3350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Categorical Variables - One-Hot-Encoding</a:t>
          </a:r>
        </a:p>
        <a:p>
          <a:pPr marL="171450" lvl="1" indent="-171450" algn="l" defTabSz="844550">
            <a:lnSpc>
              <a:spcPct val="90000"/>
            </a:lnSpc>
            <a:spcBef>
              <a:spcPct val="0"/>
            </a:spcBef>
            <a:spcAft>
              <a:spcPct val="15000"/>
            </a:spcAft>
            <a:buChar char="•"/>
          </a:pPr>
          <a:r>
            <a:rPr lang="en-US" sz="1900" kern="1200" dirty="0"/>
            <a:t>Numerical Variables - </a:t>
          </a:r>
          <a:r>
            <a:rPr lang="en-US" sz="1900" kern="1200" dirty="0" err="1"/>
            <a:t>StandardScaler</a:t>
          </a:r>
          <a:r>
            <a:rPr lang="en-US" sz="1900" kern="1200" dirty="0"/>
            <a:t>()</a:t>
          </a:r>
        </a:p>
      </dsp:txBody>
      <dsp:txXfrm>
        <a:off x="2798389" y="1470954"/>
        <a:ext cx="2410767" cy="3350531"/>
      </dsp:txXfrm>
    </dsp:sp>
    <dsp:sp modelId="{F7D28DA2-92A2-4583-AF9A-969FEB78F3C8}">
      <dsp:nvSpPr>
        <dsp:cNvPr id="0" name=""/>
        <dsp:cNvSpPr/>
      </dsp:nvSpPr>
      <dsp:spPr>
        <a:xfrm>
          <a:off x="5595848" y="316704"/>
          <a:ext cx="3013458" cy="1026000"/>
        </a:xfrm>
        <a:prstGeom prst="chevron">
          <a:avLst/>
        </a:prstGeom>
        <a:solidFill>
          <a:schemeClr val="accent5">
            <a:hueOff val="6007196"/>
            <a:satOff val="-15026"/>
            <a:lumOff val="-163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Classifier Models tested:</a:t>
          </a:r>
        </a:p>
      </dsp:txBody>
      <dsp:txXfrm>
        <a:off x="6108848" y="316704"/>
        <a:ext cx="1987458" cy="1026000"/>
      </dsp:txXfrm>
    </dsp:sp>
    <dsp:sp modelId="{54BA7525-651E-4F27-B39C-E76F5B2667C5}">
      <dsp:nvSpPr>
        <dsp:cNvPr id="0" name=""/>
        <dsp:cNvSpPr/>
      </dsp:nvSpPr>
      <dsp:spPr>
        <a:xfrm>
          <a:off x="5595848" y="1470954"/>
          <a:ext cx="2410767" cy="3350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b="0" i="0" kern="1200"/>
            <a:t>Random Forest Classifier</a:t>
          </a:r>
          <a:endParaRPr lang="en-US" sz="1900" kern="1200"/>
        </a:p>
        <a:p>
          <a:pPr marL="171450" lvl="1" indent="-171450" algn="l" defTabSz="844550">
            <a:lnSpc>
              <a:spcPct val="90000"/>
            </a:lnSpc>
            <a:spcBef>
              <a:spcPct val="0"/>
            </a:spcBef>
            <a:spcAft>
              <a:spcPct val="15000"/>
            </a:spcAft>
            <a:buChar char="•"/>
          </a:pPr>
          <a:r>
            <a:rPr lang="en-US" sz="1900" b="0" i="0" kern="1200"/>
            <a:t>Support Vector Classifier</a:t>
          </a:r>
          <a:endParaRPr lang="en-US" sz="1900" kern="1200"/>
        </a:p>
        <a:p>
          <a:pPr marL="171450" lvl="1" indent="-171450" algn="l" defTabSz="844550">
            <a:lnSpc>
              <a:spcPct val="90000"/>
            </a:lnSpc>
            <a:spcBef>
              <a:spcPct val="0"/>
            </a:spcBef>
            <a:spcAft>
              <a:spcPct val="15000"/>
            </a:spcAft>
            <a:buChar char="•"/>
          </a:pPr>
          <a:r>
            <a:rPr lang="en-US" sz="1900" b="0" i="0" kern="1200"/>
            <a:t>Logistic Regression</a:t>
          </a:r>
          <a:endParaRPr lang="en-US" sz="1900" kern="1200"/>
        </a:p>
        <a:p>
          <a:pPr marL="171450" lvl="1" indent="-171450" algn="l" defTabSz="844550">
            <a:lnSpc>
              <a:spcPct val="90000"/>
            </a:lnSpc>
            <a:spcBef>
              <a:spcPct val="0"/>
            </a:spcBef>
            <a:spcAft>
              <a:spcPct val="15000"/>
            </a:spcAft>
            <a:buChar char="•"/>
          </a:pPr>
          <a:r>
            <a:rPr lang="en-US" sz="1900" b="0" i="0" kern="1200"/>
            <a:t>K-Nearest Neighbors Classifier</a:t>
          </a:r>
          <a:endParaRPr lang="en-US" sz="1900" kern="1200"/>
        </a:p>
        <a:p>
          <a:pPr marL="171450" lvl="1" indent="-171450" algn="l" defTabSz="844550">
            <a:lnSpc>
              <a:spcPct val="90000"/>
            </a:lnSpc>
            <a:spcBef>
              <a:spcPct val="0"/>
            </a:spcBef>
            <a:spcAft>
              <a:spcPct val="15000"/>
            </a:spcAft>
            <a:buChar char="•"/>
          </a:pPr>
          <a:r>
            <a:rPr lang="en-US" sz="1900" b="0" i="0" kern="1200"/>
            <a:t>Gradiant Boosting Classifier</a:t>
          </a:r>
          <a:endParaRPr lang="en-US" sz="1900" kern="1200"/>
        </a:p>
        <a:p>
          <a:pPr marL="171450" lvl="1" indent="-171450" algn="l" defTabSz="844550">
            <a:lnSpc>
              <a:spcPct val="90000"/>
            </a:lnSpc>
            <a:spcBef>
              <a:spcPct val="0"/>
            </a:spcBef>
            <a:spcAft>
              <a:spcPct val="15000"/>
            </a:spcAft>
            <a:buChar char="•"/>
          </a:pPr>
          <a:r>
            <a:rPr lang="en-US" sz="1900" b="0" i="0" kern="1200" dirty="0"/>
            <a:t>Quadratic Discriminant Analysis (QDA)</a:t>
          </a:r>
          <a:endParaRPr lang="en-US" sz="1900" kern="1200" dirty="0"/>
        </a:p>
      </dsp:txBody>
      <dsp:txXfrm>
        <a:off x="5595848" y="1470954"/>
        <a:ext cx="2410767" cy="3350531"/>
      </dsp:txXfrm>
    </dsp:sp>
    <dsp:sp modelId="{C2516CD7-E8BD-4780-842B-94EB7C890001}">
      <dsp:nvSpPr>
        <dsp:cNvPr id="0" name=""/>
        <dsp:cNvSpPr/>
      </dsp:nvSpPr>
      <dsp:spPr>
        <a:xfrm>
          <a:off x="8393306" y="316704"/>
          <a:ext cx="3013458" cy="1026000"/>
        </a:xfrm>
        <a:prstGeom prst="chevron">
          <a:avLst/>
        </a:prstGeom>
        <a:solidFill>
          <a:schemeClr val="accent5">
            <a:hueOff val="9010794"/>
            <a:satOff val="-22539"/>
            <a:lumOff val="-2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Evaluation</a:t>
          </a:r>
        </a:p>
      </dsp:txBody>
      <dsp:txXfrm>
        <a:off x="8906306" y="316704"/>
        <a:ext cx="1987458" cy="1026000"/>
      </dsp:txXfrm>
    </dsp:sp>
    <dsp:sp modelId="{A9916D95-DD0F-4864-A7FE-A9488C959E58}">
      <dsp:nvSpPr>
        <dsp:cNvPr id="0" name=""/>
        <dsp:cNvSpPr/>
      </dsp:nvSpPr>
      <dsp:spPr>
        <a:xfrm>
          <a:off x="8393306" y="1470954"/>
          <a:ext cx="2410767" cy="3350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Training Time</a:t>
          </a:r>
        </a:p>
        <a:p>
          <a:pPr marL="171450" lvl="1" indent="-171450" algn="l" defTabSz="844550">
            <a:lnSpc>
              <a:spcPct val="90000"/>
            </a:lnSpc>
            <a:spcBef>
              <a:spcPct val="0"/>
            </a:spcBef>
            <a:spcAft>
              <a:spcPct val="15000"/>
            </a:spcAft>
            <a:buChar char="•"/>
          </a:pPr>
          <a:r>
            <a:rPr lang="en-US" sz="1900" kern="1200" dirty="0"/>
            <a:t>Confusion Matrix</a:t>
          </a:r>
        </a:p>
        <a:p>
          <a:pPr marL="171450" lvl="1" indent="-171450" algn="l" defTabSz="844550">
            <a:lnSpc>
              <a:spcPct val="90000"/>
            </a:lnSpc>
            <a:spcBef>
              <a:spcPct val="0"/>
            </a:spcBef>
            <a:spcAft>
              <a:spcPct val="15000"/>
            </a:spcAft>
            <a:buChar char="•"/>
          </a:pPr>
          <a:r>
            <a:rPr lang="en-US" sz="1900" kern="1200" dirty="0"/>
            <a:t>Classification Report</a:t>
          </a:r>
        </a:p>
        <a:p>
          <a:pPr marL="171450" lvl="1" indent="-171450" algn="l" defTabSz="844550">
            <a:lnSpc>
              <a:spcPct val="90000"/>
            </a:lnSpc>
            <a:spcBef>
              <a:spcPct val="0"/>
            </a:spcBef>
            <a:spcAft>
              <a:spcPct val="15000"/>
            </a:spcAft>
            <a:buChar char="•"/>
          </a:pPr>
          <a:r>
            <a:rPr lang="en-US" sz="1900" kern="1200" dirty="0"/>
            <a:t>Ran reports for both Training / Test to evaluate bias</a:t>
          </a:r>
        </a:p>
      </dsp:txBody>
      <dsp:txXfrm>
        <a:off x="8393306" y="1470954"/>
        <a:ext cx="2410767" cy="33505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5A858-3513-4BFE-A8F4-0A12482D5A3E}"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31ABE-17D2-4F63-A391-C0AD4172B48F}" type="slidenum">
              <a:rPr lang="en-US" smtClean="0"/>
              <a:t>‹#›</a:t>
            </a:fld>
            <a:endParaRPr lang="en-US"/>
          </a:p>
        </p:txBody>
      </p:sp>
    </p:spTree>
    <p:extLst>
      <p:ext uri="{BB962C8B-B14F-4D97-AF65-F5344CB8AC3E}">
        <p14:creationId xmlns:p14="http://schemas.microsoft.com/office/powerpoint/2010/main" val="28810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2485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325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70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87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1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694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815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7063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3037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1541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7861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3222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ensus.gov/data/datasets/time-series/econ/bds/bds-datasets.htmllments/Kle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ensus.gov/programs-surveys/bds/documentation/codebook-glossar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4A53AE0-3045-7088-A398-6013AFB1DDAB}"/>
              </a:ext>
            </a:extLst>
          </p:cNvPr>
          <p:cNvSpPr>
            <a:spLocks noGrp="1"/>
          </p:cNvSpPr>
          <p:nvPr>
            <p:ph type="ctrTitle"/>
          </p:nvPr>
        </p:nvSpPr>
        <p:spPr>
          <a:xfrm>
            <a:off x="514117" y="952500"/>
            <a:ext cx="4124557" cy="3524250"/>
          </a:xfrm>
        </p:spPr>
        <p:txBody>
          <a:bodyPr>
            <a:normAutofit fontScale="90000"/>
          </a:bodyPr>
          <a:lstStyle/>
          <a:p>
            <a:pPr>
              <a:lnSpc>
                <a:spcPct val="90000"/>
              </a:lnSpc>
            </a:pPr>
            <a:r>
              <a:rPr lang="en-US" sz="3600" dirty="0"/>
              <a:t>Predicting Business Establishment Survival Across the U.S. Economy Using Business Dynamics Data</a:t>
            </a:r>
          </a:p>
        </p:txBody>
      </p:sp>
      <p:sp>
        <p:nvSpPr>
          <p:cNvPr id="3" name="Subtitle 2">
            <a:extLst>
              <a:ext uri="{FF2B5EF4-FFF2-40B4-BE49-F238E27FC236}">
                <a16:creationId xmlns:a16="http://schemas.microsoft.com/office/drawing/2014/main" id="{6F120862-3144-1288-0EEA-A0E621E1D6C7}"/>
              </a:ext>
            </a:extLst>
          </p:cNvPr>
          <p:cNvSpPr>
            <a:spLocks noGrp="1"/>
          </p:cNvSpPr>
          <p:nvPr>
            <p:ph type="subTitle" idx="1"/>
          </p:nvPr>
        </p:nvSpPr>
        <p:spPr>
          <a:xfrm>
            <a:off x="514118" y="5374291"/>
            <a:ext cx="4057882" cy="972532"/>
          </a:xfrm>
        </p:spPr>
        <p:txBody>
          <a:bodyPr anchor="t">
            <a:normAutofit fontScale="62500" lnSpcReduction="20000"/>
          </a:bodyPr>
          <a:lstStyle/>
          <a:p>
            <a:r>
              <a:rPr lang="en-US" dirty="0"/>
              <a:t>By Peter Myers</a:t>
            </a:r>
          </a:p>
          <a:p>
            <a:r>
              <a:rPr lang="en-US" dirty="0"/>
              <a:t>Spring 2025 Data 602 Final Project</a:t>
            </a:r>
          </a:p>
          <a:p>
            <a:r>
              <a:rPr lang="en-US" dirty="0"/>
              <a:t>Professor Ergun </a:t>
            </a:r>
            <a:r>
              <a:rPr lang="en-US" dirty="0" err="1"/>
              <a:t>Kacar</a:t>
            </a:r>
            <a:endParaRPr lang="en-US" dirty="0"/>
          </a:p>
        </p:txBody>
      </p:sp>
      <p:cxnSp>
        <p:nvCxnSpPr>
          <p:cNvPr id="18" name="Straight Connector 17">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An abstract genetic concept">
            <a:extLst>
              <a:ext uri="{FF2B5EF4-FFF2-40B4-BE49-F238E27FC236}">
                <a16:creationId xmlns:a16="http://schemas.microsoft.com/office/drawing/2014/main" id="{38127000-C4AE-E4C1-1E00-EC516A9FD069}"/>
              </a:ext>
            </a:extLst>
          </p:cNvPr>
          <p:cNvPicPr>
            <a:picLocks noChangeAspect="1"/>
          </p:cNvPicPr>
          <p:nvPr/>
        </p:nvPicPr>
        <p:blipFill>
          <a:blip r:embed="rId2"/>
          <a:srcRect t="1040" r="-1" b="-1"/>
          <a:stretch/>
        </p:blipFill>
        <p:spPr>
          <a:xfrm>
            <a:off x="5261956" y="10"/>
            <a:ext cx="6930043" cy="6857990"/>
          </a:xfrm>
          <a:prstGeom prst="rect">
            <a:avLst/>
          </a:prstGeom>
        </p:spPr>
      </p:pic>
    </p:spTree>
    <p:extLst>
      <p:ext uri="{BB962C8B-B14F-4D97-AF65-F5344CB8AC3E}">
        <p14:creationId xmlns:p14="http://schemas.microsoft.com/office/powerpoint/2010/main" val="24057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BC44-6D5F-0BDE-C86A-4459AD491DB1}"/>
              </a:ext>
            </a:extLst>
          </p:cNvPr>
          <p:cNvSpPr>
            <a:spLocks noGrp="1"/>
          </p:cNvSpPr>
          <p:nvPr>
            <p:ph type="title"/>
          </p:nvPr>
        </p:nvSpPr>
        <p:spPr>
          <a:xfrm>
            <a:off x="650535" y="202019"/>
            <a:ext cx="10890929" cy="1097280"/>
          </a:xfrm>
        </p:spPr>
        <p:txBody>
          <a:bodyPr/>
          <a:lstStyle/>
          <a:p>
            <a:r>
              <a:rPr lang="en-US" dirty="0"/>
              <a:t>Data Cleaning</a:t>
            </a:r>
          </a:p>
        </p:txBody>
      </p:sp>
      <p:pic>
        <p:nvPicPr>
          <p:cNvPr id="5" name="Picture 4">
            <a:extLst>
              <a:ext uri="{FF2B5EF4-FFF2-40B4-BE49-F238E27FC236}">
                <a16:creationId xmlns:a16="http://schemas.microsoft.com/office/drawing/2014/main" id="{4016C0F6-55F0-7D51-A2B4-AA6C8846C0DC}"/>
              </a:ext>
            </a:extLst>
          </p:cNvPr>
          <p:cNvPicPr>
            <a:picLocks noChangeAspect="1"/>
          </p:cNvPicPr>
          <p:nvPr/>
        </p:nvPicPr>
        <p:blipFill>
          <a:blip r:embed="rId2"/>
          <a:stretch>
            <a:fillRect/>
          </a:stretch>
        </p:blipFill>
        <p:spPr>
          <a:xfrm>
            <a:off x="4814229" y="202019"/>
            <a:ext cx="6950308" cy="6627538"/>
          </a:xfrm>
          <a:prstGeom prst="rect">
            <a:avLst/>
          </a:prstGeom>
        </p:spPr>
      </p:pic>
      <p:sp>
        <p:nvSpPr>
          <p:cNvPr id="6" name="TextBox 5">
            <a:extLst>
              <a:ext uri="{FF2B5EF4-FFF2-40B4-BE49-F238E27FC236}">
                <a16:creationId xmlns:a16="http://schemas.microsoft.com/office/drawing/2014/main" id="{403219AB-B18A-5D74-9C0B-A86C0D2899B3}"/>
              </a:ext>
            </a:extLst>
          </p:cNvPr>
          <p:cNvSpPr txBox="1"/>
          <p:nvPr/>
        </p:nvSpPr>
        <p:spPr>
          <a:xfrm>
            <a:off x="550173" y="2915623"/>
            <a:ext cx="3453115" cy="1200329"/>
          </a:xfrm>
          <a:prstGeom prst="rect">
            <a:avLst/>
          </a:prstGeom>
          <a:noFill/>
        </p:spPr>
        <p:txBody>
          <a:bodyPr wrap="square" rtlCol="0">
            <a:spAutoFit/>
          </a:bodyPr>
          <a:lstStyle/>
          <a:p>
            <a:r>
              <a:rPr lang="en-US" dirty="0"/>
              <a:t>- All States Represented</a:t>
            </a:r>
          </a:p>
          <a:p>
            <a:pPr marL="285750" indent="-285750">
              <a:buFontTx/>
              <a:buChar char="-"/>
            </a:pPr>
            <a:r>
              <a:rPr lang="en-US" dirty="0"/>
              <a:t>Less data for smaller sates</a:t>
            </a:r>
          </a:p>
          <a:p>
            <a:pPr marL="742950" lvl="1" indent="-285750">
              <a:buFontTx/>
              <a:buChar char="-"/>
            </a:pPr>
            <a:r>
              <a:rPr lang="en-US" dirty="0"/>
              <a:t>Could indicate fewer active industries</a:t>
            </a:r>
          </a:p>
        </p:txBody>
      </p:sp>
    </p:spTree>
    <p:extLst>
      <p:ext uri="{BB962C8B-B14F-4D97-AF65-F5344CB8AC3E}">
        <p14:creationId xmlns:p14="http://schemas.microsoft.com/office/powerpoint/2010/main" val="41220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1752A0-15DE-676E-2A69-6230FB92357D}"/>
              </a:ext>
            </a:extLst>
          </p:cNvPr>
          <p:cNvPicPr>
            <a:picLocks noChangeAspect="1"/>
          </p:cNvPicPr>
          <p:nvPr/>
        </p:nvPicPr>
        <p:blipFill>
          <a:blip r:embed="rId2"/>
          <a:stretch>
            <a:fillRect/>
          </a:stretch>
        </p:blipFill>
        <p:spPr>
          <a:xfrm>
            <a:off x="1744874" y="529603"/>
            <a:ext cx="10336399" cy="6094220"/>
          </a:xfrm>
          <a:prstGeom prst="rect">
            <a:avLst/>
          </a:prstGeom>
        </p:spPr>
      </p:pic>
      <p:sp>
        <p:nvSpPr>
          <p:cNvPr id="2" name="Title 1">
            <a:extLst>
              <a:ext uri="{FF2B5EF4-FFF2-40B4-BE49-F238E27FC236}">
                <a16:creationId xmlns:a16="http://schemas.microsoft.com/office/drawing/2014/main" id="{DB4D8A41-294E-E787-6C82-44ACA27E4E4C}"/>
              </a:ext>
            </a:extLst>
          </p:cNvPr>
          <p:cNvSpPr>
            <a:spLocks noGrp="1"/>
          </p:cNvSpPr>
          <p:nvPr>
            <p:ph type="title"/>
          </p:nvPr>
        </p:nvSpPr>
        <p:spPr>
          <a:xfrm>
            <a:off x="650535" y="234177"/>
            <a:ext cx="10890929" cy="1097280"/>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FF77C027-C874-9AE0-C128-F55E8F57AB23}"/>
              </a:ext>
            </a:extLst>
          </p:cNvPr>
          <p:cNvSpPr>
            <a:spLocks noGrp="1"/>
          </p:cNvSpPr>
          <p:nvPr>
            <p:ph idx="1"/>
          </p:nvPr>
        </p:nvSpPr>
        <p:spPr>
          <a:xfrm>
            <a:off x="439358" y="1907750"/>
            <a:ext cx="2404203" cy="3042499"/>
          </a:xfrm>
        </p:spPr>
        <p:txBody>
          <a:bodyPr/>
          <a:lstStyle/>
          <a:p>
            <a:r>
              <a:rPr lang="en-US" dirty="0"/>
              <a:t>Share of Data by Sector</a:t>
            </a:r>
          </a:p>
        </p:txBody>
      </p:sp>
    </p:spTree>
    <p:extLst>
      <p:ext uri="{BB962C8B-B14F-4D97-AF65-F5344CB8AC3E}">
        <p14:creationId xmlns:p14="http://schemas.microsoft.com/office/powerpoint/2010/main" val="28317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5033-8EDD-36E9-1CC7-42FF34A87F37}"/>
              </a:ext>
            </a:extLst>
          </p:cNvPr>
          <p:cNvSpPr>
            <a:spLocks noGrp="1"/>
          </p:cNvSpPr>
          <p:nvPr>
            <p:ph type="title"/>
          </p:nvPr>
        </p:nvSpPr>
        <p:spPr>
          <a:xfrm>
            <a:off x="840263" y="234176"/>
            <a:ext cx="10360152" cy="1139911"/>
          </a:xfrm>
        </p:spPr>
        <p:txBody>
          <a:bodyPr>
            <a:normAutofit/>
          </a:bodyPr>
          <a:lstStyle/>
          <a:p>
            <a:r>
              <a:rPr lang="en-US" dirty="0"/>
              <a:t>Modelling</a:t>
            </a:r>
          </a:p>
        </p:txBody>
      </p:sp>
      <p:cxnSp>
        <p:nvCxnSpPr>
          <p:cNvPr id="12" name="Straight Connector 11">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ED561E8-46A8-EA1A-6239-7D3F74F61FF1}"/>
              </a:ext>
            </a:extLst>
          </p:cNvPr>
          <p:cNvGraphicFramePr>
            <a:graphicFrameLocks noGrp="1"/>
          </p:cNvGraphicFramePr>
          <p:nvPr>
            <p:ph idx="1"/>
            <p:extLst>
              <p:ext uri="{D42A27DB-BD31-4B8C-83A1-F6EECF244321}">
                <p14:modId xmlns:p14="http://schemas.microsoft.com/office/powerpoint/2010/main" val="462034957"/>
              </p:ext>
            </p:extLst>
          </p:nvPr>
        </p:nvGraphicFramePr>
        <p:xfrm>
          <a:off x="345689" y="1159727"/>
          <a:ext cx="11407696" cy="5138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82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59F7-60F5-96D1-5560-D4F44706063E}"/>
              </a:ext>
            </a:extLst>
          </p:cNvPr>
          <p:cNvSpPr>
            <a:spLocks noGrp="1"/>
          </p:cNvSpPr>
          <p:nvPr>
            <p:ph type="title"/>
          </p:nvPr>
        </p:nvSpPr>
        <p:spPr>
          <a:xfrm>
            <a:off x="650535" y="109728"/>
            <a:ext cx="10890929" cy="1097280"/>
          </a:xfrm>
        </p:spPr>
        <p:txBody>
          <a:bodyPr/>
          <a:lstStyle/>
          <a:p>
            <a:r>
              <a:rPr lang="en-US" dirty="0"/>
              <a:t>Random Forest</a:t>
            </a:r>
          </a:p>
        </p:txBody>
      </p:sp>
      <p:sp>
        <p:nvSpPr>
          <p:cNvPr id="3" name="Content Placeholder 2">
            <a:extLst>
              <a:ext uri="{FF2B5EF4-FFF2-40B4-BE49-F238E27FC236}">
                <a16:creationId xmlns:a16="http://schemas.microsoft.com/office/drawing/2014/main" id="{6A50628E-2E05-4967-29F5-E5D753080782}"/>
              </a:ext>
            </a:extLst>
          </p:cNvPr>
          <p:cNvSpPr>
            <a:spLocks noGrp="1"/>
          </p:cNvSpPr>
          <p:nvPr>
            <p:ph idx="1"/>
          </p:nvPr>
        </p:nvSpPr>
        <p:spPr>
          <a:xfrm>
            <a:off x="640080" y="1650380"/>
            <a:ext cx="3474720" cy="4549252"/>
          </a:xfrm>
        </p:spPr>
        <p:txBody>
          <a:bodyPr/>
          <a:lstStyle/>
          <a:p>
            <a:r>
              <a:rPr lang="en-US" dirty="0"/>
              <a:t>Training time is medium amongst all models</a:t>
            </a:r>
          </a:p>
          <a:p>
            <a:r>
              <a:rPr lang="en-US" dirty="0"/>
              <a:t>Evidence of overfitting due to results of training</a:t>
            </a:r>
          </a:p>
          <a:p>
            <a:r>
              <a:rPr lang="en-US" dirty="0"/>
              <a:t>Mild predictive capacity around 70%</a:t>
            </a:r>
          </a:p>
          <a:p>
            <a:r>
              <a:rPr lang="en-US" dirty="0"/>
              <a:t>Better at classifying category 1</a:t>
            </a:r>
          </a:p>
        </p:txBody>
      </p:sp>
      <p:pic>
        <p:nvPicPr>
          <p:cNvPr id="5" name="Picture 4">
            <a:extLst>
              <a:ext uri="{FF2B5EF4-FFF2-40B4-BE49-F238E27FC236}">
                <a16:creationId xmlns:a16="http://schemas.microsoft.com/office/drawing/2014/main" id="{8BF545AC-474D-5620-C0B5-B17749A3CBC5}"/>
              </a:ext>
            </a:extLst>
          </p:cNvPr>
          <p:cNvPicPr>
            <a:picLocks noChangeAspect="1"/>
          </p:cNvPicPr>
          <p:nvPr/>
        </p:nvPicPr>
        <p:blipFill>
          <a:blip r:embed="rId2"/>
          <a:stretch>
            <a:fillRect/>
          </a:stretch>
        </p:blipFill>
        <p:spPr>
          <a:xfrm>
            <a:off x="4312221" y="335598"/>
            <a:ext cx="8097448" cy="6412674"/>
          </a:xfrm>
          <a:prstGeom prst="rect">
            <a:avLst/>
          </a:prstGeom>
        </p:spPr>
      </p:pic>
    </p:spTree>
    <p:extLst>
      <p:ext uri="{BB962C8B-B14F-4D97-AF65-F5344CB8AC3E}">
        <p14:creationId xmlns:p14="http://schemas.microsoft.com/office/powerpoint/2010/main" val="79472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0DEF-1E78-0972-2B24-0FBCE57317A8}"/>
              </a:ext>
            </a:extLst>
          </p:cNvPr>
          <p:cNvSpPr>
            <a:spLocks noGrp="1"/>
          </p:cNvSpPr>
          <p:nvPr>
            <p:ph type="title"/>
          </p:nvPr>
        </p:nvSpPr>
        <p:spPr>
          <a:xfrm>
            <a:off x="304847" y="189572"/>
            <a:ext cx="10890929" cy="947853"/>
          </a:xfrm>
        </p:spPr>
        <p:txBody>
          <a:bodyPr/>
          <a:lstStyle/>
          <a:p>
            <a:r>
              <a:rPr lang="en-US" dirty="0"/>
              <a:t>Logistic Regression</a:t>
            </a:r>
          </a:p>
        </p:txBody>
      </p:sp>
      <p:sp>
        <p:nvSpPr>
          <p:cNvPr id="3" name="Content Placeholder 2">
            <a:extLst>
              <a:ext uri="{FF2B5EF4-FFF2-40B4-BE49-F238E27FC236}">
                <a16:creationId xmlns:a16="http://schemas.microsoft.com/office/drawing/2014/main" id="{2314BFBE-395C-6729-22CA-9526BC57B6CF}"/>
              </a:ext>
            </a:extLst>
          </p:cNvPr>
          <p:cNvSpPr>
            <a:spLocks noGrp="1"/>
          </p:cNvSpPr>
          <p:nvPr>
            <p:ph idx="1"/>
          </p:nvPr>
        </p:nvSpPr>
        <p:spPr>
          <a:xfrm>
            <a:off x="650534" y="1645919"/>
            <a:ext cx="3124023" cy="3861745"/>
          </a:xfrm>
        </p:spPr>
        <p:txBody>
          <a:bodyPr>
            <a:normAutofit/>
          </a:bodyPr>
          <a:lstStyle/>
          <a:p>
            <a:r>
              <a:rPr lang="en-US" dirty="0"/>
              <a:t>Training time was fast</a:t>
            </a:r>
          </a:p>
          <a:p>
            <a:r>
              <a:rPr lang="en-US" dirty="0"/>
              <a:t>Results from both training and testing suggest limited predictive capacity</a:t>
            </a:r>
          </a:p>
          <a:p>
            <a:r>
              <a:rPr lang="en-US" dirty="0"/>
              <a:t>Overfitting is unlikely for this model</a:t>
            </a:r>
          </a:p>
          <a:p>
            <a:r>
              <a:rPr lang="en-US" dirty="0"/>
              <a:t>Weak predictive capacity (66% accuracy)</a:t>
            </a:r>
          </a:p>
          <a:p>
            <a:pPr marL="0" indent="0">
              <a:buNone/>
            </a:pPr>
            <a:endParaRPr lang="en-US" dirty="0"/>
          </a:p>
        </p:txBody>
      </p:sp>
      <p:pic>
        <p:nvPicPr>
          <p:cNvPr id="5" name="Picture 4">
            <a:extLst>
              <a:ext uri="{FF2B5EF4-FFF2-40B4-BE49-F238E27FC236}">
                <a16:creationId xmlns:a16="http://schemas.microsoft.com/office/drawing/2014/main" id="{F43A2DD6-36F9-1CF2-D672-2FB158078C9B}"/>
              </a:ext>
            </a:extLst>
          </p:cNvPr>
          <p:cNvPicPr>
            <a:picLocks noChangeAspect="1"/>
          </p:cNvPicPr>
          <p:nvPr/>
        </p:nvPicPr>
        <p:blipFill>
          <a:blip r:embed="rId2"/>
          <a:stretch>
            <a:fillRect/>
          </a:stretch>
        </p:blipFill>
        <p:spPr>
          <a:xfrm>
            <a:off x="4772137" y="189570"/>
            <a:ext cx="7293483" cy="6478858"/>
          </a:xfrm>
          <a:prstGeom prst="rect">
            <a:avLst/>
          </a:prstGeom>
        </p:spPr>
      </p:pic>
    </p:spTree>
    <p:extLst>
      <p:ext uri="{BB962C8B-B14F-4D97-AF65-F5344CB8AC3E}">
        <p14:creationId xmlns:p14="http://schemas.microsoft.com/office/powerpoint/2010/main" val="103194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4BAE-8942-1694-BD8B-027F80651E17}"/>
              </a:ext>
            </a:extLst>
          </p:cNvPr>
          <p:cNvSpPr>
            <a:spLocks noGrp="1"/>
          </p:cNvSpPr>
          <p:nvPr>
            <p:ph type="title"/>
          </p:nvPr>
        </p:nvSpPr>
        <p:spPr>
          <a:xfrm>
            <a:off x="93670" y="109728"/>
            <a:ext cx="3664292" cy="1097280"/>
          </a:xfrm>
        </p:spPr>
        <p:txBody>
          <a:bodyPr>
            <a:normAutofit/>
          </a:bodyPr>
          <a:lstStyle/>
          <a:p>
            <a:r>
              <a:rPr lang="en-US" dirty="0"/>
              <a:t>KNN Classifier</a:t>
            </a:r>
          </a:p>
        </p:txBody>
      </p:sp>
      <p:sp>
        <p:nvSpPr>
          <p:cNvPr id="3" name="Content Placeholder 2">
            <a:extLst>
              <a:ext uri="{FF2B5EF4-FFF2-40B4-BE49-F238E27FC236}">
                <a16:creationId xmlns:a16="http://schemas.microsoft.com/office/drawing/2014/main" id="{9DD22533-7966-EF1E-DCF4-5EE818720735}"/>
              </a:ext>
            </a:extLst>
          </p:cNvPr>
          <p:cNvSpPr>
            <a:spLocks noGrp="1"/>
          </p:cNvSpPr>
          <p:nvPr>
            <p:ph idx="1"/>
          </p:nvPr>
        </p:nvSpPr>
        <p:spPr>
          <a:xfrm>
            <a:off x="489539" y="1474523"/>
            <a:ext cx="2872554" cy="3566160"/>
          </a:xfrm>
        </p:spPr>
        <p:txBody>
          <a:bodyPr>
            <a:normAutofit/>
          </a:bodyPr>
          <a:lstStyle/>
          <a:p>
            <a:r>
              <a:rPr lang="en-US" dirty="0"/>
              <a:t>Training time was fast</a:t>
            </a:r>
          </a:p>
          <a:p>
            <a:r>
              <a:rPr lang="en-US" dirty="0"/>
              <a:t>Evidence of overfitting</a:t>
            </a:r>
          </a:p>
          <a:p>
            <a:r>
              <a:rPr lang="en-US" dirty="0"/>
              <a:t>Weak predictive capacity (68% accuracy)</a:t>
            </a:r>
          </a:p>
          <a:p>
            <a:endParaRPr lang="en-US" dirty="0"/>
          </a:p>
          <a:p>
            <a:endParaRPr lang="en-US" dirty="0"/>
          </a:p>
        </p:txBody>
      </p:sp>
      <p:pic>
        <p:nvPicPr>
          <p:cNvPr id="5" name="Picture 4">
            <a:extLst>
              <a:ext uri="{FF2B5EF4-FFF2-40B4-BE49-F238E27FC236}">
                <a16:creationId xmlns:a16="http://schemas.microsoft.com/office/drawing/2014/main" id="{3BDC32A8-53FA-E3AF-7BFA-4FDAA7165463}"/>
              </a:ext>
            </a:extLst>
          </p:cNvPr>
          <p:cNvPicPr>
            <a:picLocks noChangeAspect="1"/>
          </p:cNvPicPr>
          <p:nvPr/>
        </p:nvPicPr>
        <p:blipFill>
          <a:blip r:embed="rId2"/>
          <a:stretch>
            <a:fillRect/>
          </a:stretch>
        </p:blipFill>
        <p:spPr>
          <a:xfrm>
            <a:off x="3952131" y="224162"/>
            <a:ext cx="8023541" cy="6477721"/>
          </a:xfrm>
          <a:prstGeom prst="rect">
            <a:avLst/>
          </a:prstGeom>
        </p:spPr>
      </p:pic>
    </p:spTree>
    <p:extLst>
      <p:ext uri="{BB962C8B-B14F-4D97-AF65-F5344CB8AC3E}">
        <p14:creationId xmlns:p14="http://schemas.microsoft.com/office/powerpoint/2010/main" val="248784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113C-6733-5374-EB02-338E461E722A}"/>
              </a:ext>
            </a:extLst>
          </p:cNvPr>
          <p:cNvSpPr>
            <a:spLocks noGrp="1"/>
          </p:cNvSpPr>
          <p:nvPr>
            <p:ph type="title"/>
          </p:nvPr>
        </p:nvSpPr>
        <p:spPr>
          <a:xfrm>
            <a:off x="506264" y="390293"/>
            <a:ext cx="10890929" cy="1097280"/>
          </a:xfrm>
        </p:spPr>
        <p:txBody>
          <a:bodyPr/>
          <a:lstStyle/>
          <a:p>
            <a:r>
              <a:rPr lang="en-US" dirty="0"/>
              <a:t>QDA</a:t>
            </a:r>
          </a:p>
        </p:txBody>
      </p:sp>
      <p:sp>
        <p:nvSpPr>
          <p:cNvPr id="3" name="Content Placeholder 2">
            <a:extLst>
              <a:ext uri="{FF2B5EF4-FFF2-40B4-BE49-F238E27FC236}">
                <a16:creationId xmlns:a16="http://schemas.microsoft.com/office/drawing/2014/main" id="{8560D10E-D586-901E-0D47-0960A57AC33A}"/>
              </a:ext>
            </a:extLst>
          </p:cNvPr>
          <p:cNvSpPr>
            <a:spLocks noGrp="1"/>
          </p:cNvSpPr>
          <p:nvPr>
            <p:ph idx="1"/>
          </p:nvPr>
        </p:nvSpPr>
        <p:spPr>
          <a:xfrm>
            <a:off x="640080" y="2633472"/>
            <a:ext cx="1612466" cy="3566160"/>
          </a:xfrm>
        </p:spPr>
        <p:txBody>
          <a:bodyPr/>
          <a:lstStyle/>
          <a:p>
            <a:endParaRPr lang="en-US"/>
          </a:p>
        </p:txBody>
      </p:sp>
      <p:pic>
        <p:nvPicPr>
          <p:cNvPr id="5" name="Picture 4">
            <a:extLst>
              <a:ext uri="{FF2B5EF4-FFF2-40B4-BE49-F238E27FC236}">
                <a16:creationId xmlns:a16="http://schemas.microsoft.com/office/drawing/2014/main" id="{7CC6350A-2C06-B895-7D29-7702F9D92034}"/>
              </a:ext>
            </a:extLst>
          </p:cNvPr>
          <p:cNvPicPr>
            <a:picLocks noChangeAspect="1"/>
          </p:cNvPicPr>
          <p:nvPr/>
        </p:nvPicPr>
        <p:blipFill>
          <a:blip r:embed="rId2"/>
          <a:stretch>
            <a:fillRect/>
          </a:stretch>
        </p:blipFill>
        <p:spPr>
          <a:xfrm>
            <a:off x="4230175" y="223121"/>
            <a:ext cx="7321745" cy="6411757"/>
          </a:xfrm>
          <a:prstGeom prst="rect">
            <a:avLst/>
          </a:prstGeom>
        </p:spPr>
      </p:pic>
    </p:spTree>
    <p:extLst>
      <p:ext uri="{BB962C8B-B14F-4D97-AF65-F5344CB8AC3E}">
        <p14:creationId xmlns:p14="http://schemas.microsoft.com/office/powerpoint/2010/main" val="401075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7972-D602-CDEB-61B8-FE4E06A19FAD}"/>
              </a:ext>
            </a:extLst>
          </p:cNvPr>
          <p:cNvSpPr>
            <a:spLocks noGrp="1"/>
          </p:cNvSpPr>
          <p:nvPr>
            <p:ph type="title"/>
          </p:nvPr>
        </p:nvSpPr>
        <p:spPr>
          <a:xfrm>
            <a:off x="517417" y="301084"/>
            <a:ext cx="3742350" cy="1097280"/>
          </a:xfrm>
        </p:spPr>
        <p:txBody>
          <a:bodyPr/>
          <a:lstStyle/>
          <a:p>
            <a:r>
              <a:rPr lang="en-US" dirty="0"/>
              <a:t>Gradient Boost </a:t>
            </a:r>
          </a:p>
        </p:txBody>
      </p:sp>
      <p:sp>
        <p:nvSpPr>
          <p:cNvPr id="3" name="Content Placeholder 2">
            <a:extLst>
              <a:ext uri="{FF2B5EF4-FFF2-40B4-BE49-F238E27FC236}">
                <a16:creationId xmlns:a16="http://schemas.microsoft.com/office/drawing/2014/main" id="{9C866480-537B-89A4-2C41-5BF6E96B6428}"/>
              </a:ext>
            </a:extLst>
          </p:cNvPr>
          <p:cNvSpPr>
            <a:spLocks noGrp="1"/>
          </p:cNvSpPr>
          <p:nvPr>
            <p:ph idx="1"/>
          </p:nvPr>
        </p:nvSpPr>
        <p:spPr>
          <a:xfrm>
            <a:off x="640080" y="2633472"/>
            <a:ext cx="2694135" cy="3566160"/>
          </a:xfrm>
        </p:spPr>
        <p:txBody>
          <a:bodyPr/>
          <a:lstStyle/>
          <a:p>
            <a:endParaRPr lang="en-US"/>
          </a:p>
        </p:txBody>
      </p:sp>
      <p:pic>
        <p:nvPicPr>
          <p:cNvPr id="5" name="Picture 4">
            <a:extLst>
              <a:ext uri="{FF2B5EF4-FFF2-40B4-BE49-F238E27FC236}">
                <a16:creationId xmlns:a16="http://schemas.microsoft.com/office/drawing/2014/main" id="{31C3BB43-CF80-0E20-D242-0B0C1417D852}"/>
              </a:ext>
            </a:extLst>
          </p:cNvPr>
          <p:cNvPicPr>
            <a:picLocks noChangeAspect="1"/>
          </p:cNvPicPr>
          <p:nvPr/>
        </p:nvPicPr>
        <p:blipFill>
          <a:blip r:embed="rId2"/>
          <a:stretch>
            <a:fillRect/>
          </a:stretch>
        </p:blipFill>
        <p:spPr>
          <a:xfrm>
            <a:off x="4259767" y="170032"/>
            <a:ext cx="7625052" cy="6386884"/>
          </a:xfrm>
          <a:prstGeom prst="rect">
            <a:avLst/>
          </a:prstGeom>
        </p:spPr>
      </p:pic>
    </p:spTree>
    <p:extLst>
      <p:ext uri="{BB962C8B-B14F-4D97-AF65-F5344CB8AC3E}">
        <p14:creationId xmlns:p14="http://schemas.microsoft.com/office/powerpoint/2010/main" val="135642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69E95-4AB8-7DF5-E5F4-5976E60D84C3}"/>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a:t>Tuning – Random Forest Classifier</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AB1B44-7E96-3254-C6BF-6D3B8020BA11}"/>
              </a:ext>
            </a:extLst>
          </p:cNvPr>
          <p:cNvSpPr>
            <a:spLocks noGrp="1"/>
          </p:cNvSpPr>
          <p:nvPr>
            <p:ph idx="1"/>
          </p:nvPr>
        </p:nvSpPr>
        <p:spPr>
          <a:xfrm>
            <a:off x="640080" y="2633236"/>
            <a:ext cx="5852160" cy="3664685"/>
          </a:xfrm>
        </p:spPr>
        <p:txBody>
          <a:bodyPr>
            <a:normAutofit/>
          </a:bodyPr>
          <a:lstStyle/>
          <a:p>
            <a:pPr marL="0" indent="0">
              <a:buNone/>
            </a:pPr>
            <a:r>
              <a:rPr lang="en-US" dirty="0">
                <a:latin typeface="system-ui"/>
              </a:rPr>
              <a:t>3 Approaches for improving our Model:</a:t>
            </a:r>
            <a:endParaRPr lang="en-US" b="0" i="0">
              <a:effectLst/>
              <a:latin typeface="system-ui"/>
            </a:endParaRPr>
          </a:p>
          <a:p>
            <a:pPr lvl="1">
              <a:buFont typeface="+mj-lt"/>
              <a:buAutoNum type="arabicPeriod"/>
            </a:pPr>
            <a:r>
              <a:rPr lang="en-US" b="0" i="0" dirty="0">
                <a:effectLst/>
                <a:latin typeface="system-ui"/>
              </a:rPr>
              <a:t>Adjusting the years in the training data</a:t>
            </a:r>
          </a:p>
          <a:p>
            <a:pPr marL="980694" lvl="2" indent="-285750">
              <a:buFont typeface="+mj-lt"/>
              <a:buAutoNum type="arabicPeriod"/>
            </a:pPr>
            <a:r>
              <a:rPr lang="en-US" b="0" i="0" dirty="0">
                <a:effectLst/>
                <a:latin typeface="system-ui"/>
              </a:rPr>
              <a:t>It could be the case that we're including too much 'old data' for training.</a:t>
            </a:r>
          </a:p>
          <a:p>
            <a:pPr marL="980694" lvl="2" indent="-285750">
              <a:buFont typeface="+mj-lt"/>
              <a:buAutoNum type="arabicPeriod"/>
            </a:pPr>
            <a:r>
              <a:rPr lang="en-US" b="0" i="0" dirty="0">
                <a:effectLst/>
                <a:latin typeface="system-ui"/>
              </a:rPr>
              <a:t>The U.S. Economy fundamentally changed from 1978-2016, and the old indicators may not be useful in predicting modern trends.</a:t>
            </a:r>
          </a:p>
          <a:p>
            <a:pPr lvl="1">
              <a:buFont typeface="+mj-lt"/>
              <a:buAutoNum type="arabicPeriod"/>
            </a:pPr>
            <a:r>
              <a:rPr lang="en-US" b="0" i="0" dirty="0">
                <a:effectLst/>
                <a:latin typeface="system-ui"/>
              </a:rPr>
              <a:t>Reduce overfitting by adjusting hyperparameters</a:t>
            </a:r>
          </a:p>
          <a:p>
            <a:pPr lvl="1">
              <a:buFont typeface="+mj-lt"/>
              <a:buAutoNum type="arabicPeriod"/>
            </a:pPr>
            <a:r>
              <a:rPr lang="en-US" b="0" i="0" dirty="0">
                <a:effectLst/>
                <a:latin typeface="system-ui"/>
              </a:rPr>
              <a:t>Cross-validating our model</a:t>
            </a:r>
          </a:p>
          <a:p>
            <a:pPr marL="265176" lvl="1" indent="0">
              <a:buNone/>
            </a:pPr>
            <a:endParaRPr lang="en-US" dirty="0"/>
          </a:p>
        </p:txBody>
      </p:sp>
      <p:pic>
        <p:nvPicPr>
          <p:cNvPr id="5" name="Picture 4" descr="Digital financial graph">
            <a:extLst>
              <a:ext uri="{FF2B5EF4-FFF2-40B4-BE49-F238E27FC236}">
                <a16:creationId xmlns:a16="http://schemas.microsoft.com/office/drawing/2014/main" id="{3648E70E-8D48-4F16-C25C-4031CB9C8EBB}"/>
              </a:ext>
            </a:extLst>
          </p:cNvPr>
          <p:cNvPicPr>
            <a:picLocks noChangeAspect="1"/>
          </p:cNvPicPr>
          <p:nvPr/>
        </p:nvPicPr>
        <p:blipFill>
          <a:blip r:embed="rId2"/>
          <a:srcRect l="37768" r="22482"/>
          <a:stretch/>
        </p:blipFill>
        <p:spPr>
          <a:xfrm>
            <a:off x="7345680" y="10"/>
            <a:ext cx="4846320" cy="6857990"/>
          </a:xfrm>
          <a:prstGeom prst="rect">
            <a:avLst/>
          </a:prstGeom>
        </p:spPr>
      </p:pic>
    </p:spTree>
    <p:extLst>
      <p:ext uri="{BB962C8B-B14F-4D97-AF65-F5344CB8AC3E}">
        <p14:creationId xmlns:p14="http://schemas.microsoft.com/office/powerpoint/2010/main" val="252184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993A-B7E2-989A-9A4E-6C0BBCA9EA0A}"/>
              </a:ext>
            </a:extLst>
          </p:cNvPr>
          <p:cNvSpPr>
            <a:spLocks noGrp="1"/>
          </p:cNvSpPr>
          <p:nvPr>
            <p:ph type="title"/>
          </p:nvPr>
        </p:nvSpPr>
        <p:spPr>
          <a:xfrm>
            <a:off x="640079" y="265815"/>
            <a:ext cx="10890929" cy="1097280"/>
          </a:xfrm>
        </p:spPr>
        <p:txBody>
          <a:bodyPr/>
          <a:lstStyle/>
          <a:p>
            <a:r>
              <a:rPr lang="en-US" dirty="0"/>
              <a:t>Trimming Training Years</a:t>
            </a:r>
          </a:p>
        </p:txBody>
      </p:sp>
      <p:sp>
        <p:nvSpPr>
          <p:cNvPr id="3" name="Content Placeholder 2">
            <a:extLst>
              <a:ext uri="{FF2B5EF4-FFF2-40B4-BE49-F238E27FC236}">
                <a16:creationId xmlns:a16="http://schemas.microsoft.com/office/drawing/2014/main" id="{59E43768-2AF1-A8B4-9510-81874F063DE0}"/>
              </a:ext>
            </a:extLst>
          </p:cNvPr>
          <p:cNvSpPr>
            <a:spLocks noGrp="1"/>
          </p:cNvSpPr>
          <p:nvPr>
            <p:ph idx="1"/>
          </p:nvPr>
        </p:nvSpPr>
        <p:spPr>
          <a:xfrm>
            <a:off x="640079" y="1363095"/>
            <a:ext cx="5147404" cy="1337575"/>
          </a:xfrm>
        </p:spPr>
        <p:txBody>
          <a:bodyPr>
            <a:normAutofit fontScale="77500" lnSpcReduction="20000"/>
          </a:bodyPr>
          <a:lstStyle/>
          <a:p>
            <a:r>
              <a:rPr lang="en-US" dirty="0"/>
              <a:t>Did observe changes of survival rate across year in our dataset.</a:t>
            </a:r>
          </a:p>
          <a:p>
            <a:r>
              <a:rPr lang="en-US" dirty="0"/>
              <a:t>Dropped data prior to 1990 in training set</a:t>
            </a:r>
          </a:p>
          <a:p>
            <a:r>
              <a:rPr lang="en-US" dirty="0"/>
              <a:t>Did not really improve our model…</a:t>
            </a:r>
          </a:p>
        </p:txBody>
      </p:sp>
      <p:pic>
        <p:nvPicPr>
          <p:cNvPr id="5" name="Picture 4">
            <a:extLst>
              <a:ext uri="{FF2B5EF4-FFF2-40B4-BE49-F238E27FC236}">
                <a16:creationId xmlns:a16="http://schemas.microsoft.com/office/drawing/2014/main" id="{0F2BAC4B-11C4-6E71-FE74-BAB3E42C2D8A}"/>
              </a:ext>
            </a:extLst>
          </p:cNvPr>
          <p:cNvPicPr>
            <a:picLocks noChangeAspect="1"/>
          </p:cNvPicPr>
          <p:nvPr/>
        </p:nvPicPr>
        <p:blipFill>
          <a:blip r:embed="rId2"/>
          <a:stretch>
            <a:fillRect/>
          </a:stretch>
        </p:blipFill>
        <p:spPr>
          <a:xfrm>
            <a:off x="6245572" y="184364"/>
            <a:ext cx="7541194" cy="6528670"/>
          </a:xfrm>
          <a:prstGeom prst="rect">
            <a:avLst/>
          </a:prstGeom>
        </p:spPr>
      </p:pic>
      <p:pic>
        <p:nvPicPr>
          <p:cNvPr id="7" name="Picture 6">
            <a:extLst>
              <a:ext uri="{FF2B5EF4-FFF2-40B4-BE49-F238E27FC236}">
                <a16:creationId xmlns:a16="http://schemas.microsoft.com/office/drawing/2014/main" id="{93C4AC98-5ECB-99A0-BB2E-1C113370AFA4}"/>
              </a:ext>
            </a:extLst>
          </p:cNvPr>
          <p:cNvPicPr>
            <a:picLocks noChangeAspect="1"/>
          </p:cNvPicPr>
          <p:nvPr/>
        </p:nvPicPr>
        <p:blipFill>
          <a:blip r:embed="rId3"/>
          <a:stretch>
            <a:fillRect/>
          </a:stretch>
        </p:blipFill>
        <p:spPr>
          <a:xfrm>
            <a:off x="272175" y="2783316"/>
            <a:ext cx="5515307" cy="3848097"/>
          </a:xfrm>
          <a:prstGeom prst="rect">
            <a:avLst/>
          </a:prstGeom>
        </p:spPr>
      </p:pic>
    </p:spTree>
    <p:extLst>
      <p:ext uri="{BB962C8B-B14F-4D97-AF65-F5344CB8AC3E}">
        <p14:creationId xmlns:p14="http://schemas.microsoft.com/office/powerpoint/2010/main" val="269122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263D-42FD-BD5E-43DD-6359FB4179C6}"/>
              </a:ext>
            </a:extLst>
          </p:cNvPr>
          <p:cNvSpPr>
            <a:spLocks noGrp="1"/>
          </p:cNvSpPr>
          <p:nvPr>
            <p:ph type="title"/>
          </p:nvPr>
        </p:nvSpPr>
        <p:spPr/>
        <p:txBody>
          <a:bodyPr>
            <a:normAutofit/>
          </a:bodyPr>
          <a:lstStyle/>
          <a:p>
            <a:r>
              <a:rPr lang="en-US" dirty="0"/>
              <a:t>Risky Business</a:t>
            </a:r>
          </a:p>
        </p:txBody>
      </p:sp>
      <p:sp>
        <p:nvSpPr>
          <p:cNvPr id="3" name="Content Placeholder 2">
            <a:extLst>
              <a:ext uri="{FF2B5EF4-FFF2-40B4-BE49-F238E27FC236}">
                <a16:creationId xmlns:a16="http://schemas.microsoft.com/office/drawing/2014/main" id="{91310064-ED9E-236D-9DFB-5B903CB7B07E}"/>
              </a:ext>
            </a:extLst>
          </p:cNvPr>
          <p:cNvSpPr>
            <a:spLocks noGrp="1"/>
          </p:cNvSpPr>
          <p:nvPr>
            <p:ph idx="1"/>
          </p:nvPr>
        </p:nvSpPr>
        <p:spPr>
          <a:xfrm>
            <a:off x="640080" y="2137144"/>
            <a:ext cx="10890928" cy="4062488"/>
          </a:xfrm>
        </p:spPr>
        <p:txBody>
          <a:bodyPr>
            <a:normAutofit/>
          </a:bodyPr>
          <a:lstStyle/>
          <a:p>
            <a:r>
              <a:rPr lang="en-US" sz="2400" dirty="0"/>
              <a:t>According to Bureau of Labor Statistics, 48% of businesses close within their first 5 years.</a:t>
            </a:r>
            <a:r>
              <a:rPr lang="en-US" sz="2400" baseline="30000" dirty="0"/>
              <a:t>1</a:t>
            </a:r>
            <a:r>
              <a:rPr lang="en-US" sz="2400" dirty="0"/>
              <a:t>  </a:t>
            </a:r>
          </a:p>
          <a:p>
            <a:r>
              <a:rPr lang="en-US" sz="2400" dirty="0"/>
              <a:t>Can we minimize the risk using machine learning and data?</a:t>
            </a:r>
            <a:endParaRPr lang="en-US" sz="2000" dirty="0"/>
          </a:p>
          <a:p>
            <a:r>
              <a:rPr lang="en-US" sz="2400" dirty="0"/>
              <a:t>Our Goal : Build a model that can help us know if we’re making a good decision when opening our business establishment in the United States. </a:t>
            </a:r>
            <a:endParaRPr lang="en-US" sz="2200" dirty="0"/>
          </a:p>
          <a:p>
            <a:r>
              <a:rPr lang="en-US" sz="2400" dirty="0"/>
              <a:t>More Specifically: Build a model that can classify our business establishment as ‘Likely to Survive after 6 years’ or ‘Not likely to survive after 6 years’</a:t>
            </a:r>
          </a:p>
        </p:txBody>
      </p:sp>
      <p:sp>
        <p:nvSpPr>
          <p:cNvPr id="4" name="Footer Placeholder 3">
            <a:extLst>
              <a:ext uri="{FF2B5EF4-FFF2-40B4-BE49-F238E27FC236}">
                <a16:creationId xmlns:a16="http://schemas.microsoft.com/office/drawing/2014/main" id="{9856E26C-9623-9C32-1787-60452DA3B001}"/>
              </a:ext>
            </a:extLst>
          </p:cNvPr>
          <p:cNvSpPr>
            <a:spLocks noGrp="1"/>
          </p:cNvSpPr>
          <p:nvPr>
            <p:ph type="ftr" sz="quarter" idx="11"/>
          </p:nvPr>
        </p:nvSpPr>
        <p:spPr>
          <a:xfrm>
            <a:off x="552894" y="6364223"/>
            <a:ext cx="10255102" cy="357252"/>
          </a:xfrm>
        </p:spPr>
        <p:txBody>
          <a:bodyPr/>
          <a:lstStyle/>
          <a:p>
            <a:pPr algn="l"/>
            <a:r>
              <a:rPr lang="en-US" sz="700" dirty="0">
                <a:latin typeface="Arial" panose="020B0604020202020204" pitchFamily="34" charset="0"/>
                <a:cs typeface="Arial" panose="020B0604020202020204" pitchFamily="34" charset="0"/>
              </a:rPr>
              <a:t>1)</a:t>
            </a:r>
            <a:r>
              <a:rPr lang="en-US" sz="700" b="0" i="0" dirty="0">
                <a:solidFill>
                  <a:srgbClr val="101F30"/>
                </a:solidFill>
                <a:effectLst/>
                <a:latin typeface="Arial" panose="020B0604020202020204" pitchFamily="34" charset="0"/>
                <a:cs typeface="Arial" panose="020B0604020202020204" pitchFamily="34" charset="0"/>
              </a:rPr>
              <a:t> “Percentage of Businesses That Fail — and How to Boost Chances of Success”</a:t>
            </a:r>
            <a:r>
              <a:rPr lang="en-US" sz="700" dirty="0">
                <a:latin typeface="Arial" panose="020B0604020202020204" pitchFamily="34" charset="0"/>
                <a:cs typeface="Arial" panose="020B0604020202020204" pitchFamily="34" charset="0"/>
              </a:rPr>
              <a:t> https://www.lendingtree.com/business/small/failure-rate/</a:t>
            </a:r>
          </a:p>
        </p:txBody>
      </p:sp>
    </p:spTree>
    <p:extLst>
      <p:ext uri="{BB962C8B-B14F-4D97-AF65-F5344CB8AC3E}">
        <p14:creationId xmlns:p14="http://schemas.microsoft.com/office/powerpoint/2010/main" val="369898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0D0F-DE17-E50E-CE94-2F9AB20A5E37}"/>
              </a:ext>
            </a:extLst>
          </p:cNvPr>
          <p:cNvSpPr>
            <a:spLocks noGrp="1"/>
          </p:cNvSpPr>
          <p:nvPr>
            <p:ph type="title"/>
          </p:nvPr>
        </p:nvSpPr>
        <p:spPr>
          <a:xfrm>
            <a:off x="650535" y="245328"/>
            <a:ext cx="10890929" cy="1097280"/>
          </a:xfrm>
        </p:spPr>
        <p:txBody>
          <a:bodyPr/>
          <a:lstStyle/>
          <a:p>
            <a:r>
              <a:rPr lang="en-US" dirty="0"/>
              <a:t>Adjusting Hyperparameters</a:t>
            </a:r>
          </a:p>
        </p:txBody>
      </p:sp>
      <p:sp>
        <p:nvSpPr>
          <p:cNvPr id="3" name="Content Placeholder 2">
            <a:extLst>
              <a:ext uri="{FF2B5EF4-FFF2-40B4-BE49-F238E27FC236}">
                <a16:creationId xmlns:a16="http://schemas.microsoft.com/office/drawing/2014/main" id="{DC89D8AF-BF69-A6AD-EC2E-EA1219BCB41B}"/>
              </a:ext>
            </a:extLst>
          </p:cNvPr>
          <p:cNvSpPr>
            <a:spLocks noGrp="1"/>
          </p:cNvSpPr>
          <p:nvPr>
            <p:ph idx="1"/>
          </p:nvPr>
        </p:nvSpPr>
        <p:spPr>
          <a:xfrm>
            <a:off x="640080" y="1342608"/>
            <a:ext cx="10890928" cy="4857024"/>
          </a:xfrm>
        </p:spPr>
        <p:txBody>
          <a:bodyPr/>
          <a:lstStyle/>
          <a:p>
            <a:r>
              <a:rPr lang="en-US" dirty="0"/>
              <a:t>Feature importance drops after 10</a:t>
            </a:r>
          </a:p>
        </p:txBody>
      </p:sp>
      <p:pic>
        <p:nvPicPr>
          <p:cNvPr id="5" name="Picture 4">
            <a:extLst>
              <a:ext uri="{FF2B5EF4-FFF2-40B4-BE49-F238E27FC236}">
                <a16:creationId xmlns:a16="http://schemas.microsoft.com/office/drawing/2014/main" id="{BC83A21A-0136-D557-436B-CA7A02463CEB}"/>
              </a:ext>
            </a:extLst>
          </p:cNvPr>
          <p:cNvPicPr>
            <a:picLocks noChangeAspect="1"/>
          </p:cNvPicPr>
          <p:nvPr/>
        </p:nvPicPr>
        <p:blipFill>
          <a:blip r:embed="rId2"/>
          <a:stretch>
            <a:fillRect/>
          </a:stretch>
        </p:blipFill>
        <p:spPr>
          <a:xfrm>
            <a:off x="323130" y="1855564"/>
            <a:ext cx="6842459" cy="4857024"/>
          </a:xfrm>
          <a:prstGeom prst="rect">
            <a:avLst/>
          </a:prstGeom>
        </p:spPr>
      </p:pic>
      <p:pic>
        <p:nvPicPr>
          <p:cNvPr id="7" name="Picture 6">
            <a:extLst>
              <a:ext uri="{FF2B5EF4-FFF2-40B4-BE49-F238E27FC236}">
                <a16:creationId xmlns:a16="http://schemas.microsoft.com/office/drawing/2014/main" id="{E06F8017-10FA-DB00-AC43-EFD40C39D978}"/>
              </a:ext>
            </a:extLst>
          </p:cNvPr>
          <p:cNvPicPr>
            <a:picLocks noChangeAspect="1"/>
          </p:cNvPicPr>
          <p:nvPr/>
        </p:nvPicPr>
        <p:blipFill>
          <a:blip r:embed="rId3"/>
          <a:stretch>
            <a:fillRect/>
          </a:stretch>
        </p:blipFill>
        <p:spPr>
          <a:xfrm>
            <a:off x="6825256" y="1568643"/>
            <a:ext cx="5208260" cy="4630989"/>
          </a:xfrm>
          <a:prstGeom prst="rect">
            <a:avLst/>
          </a:prstGeom>
        </p:spPr>
      </p:pic>
    </p:spTree>
    <p:extLst>
      <p:ext uri="{BB962C8B-B14F-4D97-AF65-F5344CB8AC3E}">
        <p14:creationId xmlns:p14="http://schemas.microsoft.com/office/powerpoint/2010/main" val="215320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544B-A4E3-39EB-29AA-FA04DEDF8C1C}"/>
              </a:ext>
            </a:extLst>
          </p:cNvPr>
          <p:cNvSpPr>
            <a:spLocks noGrp="1"/>
          </p:cNvSpPr>
          <p:nvPr>
            <p:ph type="title"/>
          </p:nvPr>
        </p:nvSpPr>
        <p:spPr>
          <a:xfrm>
            <a:off x="384897" y="287080"/>
            <a:ext cx="10890929" cy="1097280"/>
          </a:xfrm>
        </p:spPr>
        <p:txBody>
          <a:bodyPr>
            <a:normAutofit/>
          </a:bodyPr>
          <a:lstStyle/>
          <a:p>
            <a:r>
              <a:rPr lang="en-US" dirty="0" err="1"/>
              <a:t>GridSearchCV</a:t>
            </a:r>
            <a:endParaRPr lang="en-US" dirty="0"/>
          </a:p>
        </p:txBody>
      </p:sp>
      <p:sp>
        <p:nvSpPr>
          <p:cNvPr id="3" name="Content Placeholder 2">
            <a:extLst>
              <a:ext uri="{FF2B5EF4-FFF2-40B4-BE49-F238E27FC236}">
                <a16:creationId xmlns:a16="http://schemas.microsoft.com/office/drawing/2014/main" id="{19F0861C-E138-AA0B-FFC1-01C7D2E26134}"/>
              </a:ext>
            </a:extLst>
          </p:cNvPr>
          <p:cNvSpPr>
            <a:spLocks noGrp="1"/>
          </p:cNvSpPr>
          <p:nvPr>
            <p:ph idx="1"/>
          </p:nvPr>
        </p:nvSpPr>
        <p:spPr>
          <a:xfrm>
            <a:off x="640080" y="1254642"/>
            <a:ext cx="10890928" cy="4944990"/>
          </a:xfrm>
        </p:spPr>
        <p:txBody>
          <a:bodyPr/>
          <a:lstStyle/>
          <a:p>
            <a:r>
              <a:rPr lang="en-US" dirty="0"/>
              <a:t>Parameter Grid:</a:t>
            </a:r>
          </a:p>
          <a:p>
            <a:endParaRPr lang="en-US" dirty="0"/>
          </a:p>
          <a:p>
            <a:endParaRPr lang="en-US" dirty="0"/>
          </a:p>
          <a:p>
            <a:endParaRPr lang="en-US" dirty="0"/>
          </a:p>
          <a:p>
            <a:endParaRPr lang="en-US" dirty="0"/>
          </a:p>
          <a:p>
            <a:r>
              <a:rPr lang="en-US" dirty="0"/>
              <a:t>CV Method Due to Time Series: </a:t>
            </a:r>
            <a:r>
              <a:rPr lang="en-US" dirty="0" err="1"/>
              <a:t>TimeSeriesSplit</a:t>
            </a:r>
            <a:r>
              <a:rPr lang="en-US" dirty="0"/>
              <a:t>(</a:t>
            </a:r>
            <a:r>
              <a:rPr lang="en-US" dirty="0" err="1"/>
              <a:t>n_splits</a:t>
            </a:r>
            <a:r>
              <a:rPr lang="en-US" dirty="0"/>
              <a:t> = 2)</a:t>
            </a:r>
          </a:p>
          <a:p>
            <a:endParaRPr lang="en-US" dirty="0"/>
          </a:p>
          <a:p>
            <a:r>
              <a:rPr lang="en-US" dirty="0"/>
              <a:t>Results:</a:t>
            </a:r>
          </a:p>
          <a:p>
            <a:endParaRPr lang="en-US" dirty="0"/>
          </a:p>
        </p:txBody>
      </p:sp>
      <p:pic>
        <p:nvPicPr>
          <p:cNvPr id="5" name="Picture 4">
            <a:extLst>
              <a:ext uri="{FF2B5EF4-FFF2-40B4-BE49-F238E27FC236}">
                <a16:creationId xmlns:a16="http://schemas.microsoft.com/office/drawing/2014/main" id="{9D2CD96F-6769-CB8B-6292-1F42F3A10B7D}"/>
              </a:ext>
            </a:extLst>
          </p:cNvPr>
          <p:cNvPicPr>
            <a:picLocks noChangeAspect="1"/>
          </p:cNvPicPr>
          <p:nvPr/>
        </p:nvPicPr>
        <p:blipFill>
          <a:blip r:embed="rId2"/>
          <a:stretch>
            <a:fillRect/>
          </a:stretch>
        </p:blipFill>
        <p:spPr>
          <a:xfrm>
            <a:off x="3618733" y="1401345"/>
            <a:ext cx="6740456" cy="1901153"/>
          </a:xfrm>
          <a:prstGeom prst="rect">
            <a:avLst/>
          </a:prstGeom>
        </p:spPr>
      </p:pic>
      <p:pic>
        <p:nvPicPr>
          <p:cNvPr id="7" name="Picture 6">
            <a:extLst>
              <a:ext uri="{FF2B5EF4-FFF2-40B4-BE49-F238E27FC236}">
                <a16:creationId xmlns:a16="http://schemas.microsoft.com/office/drawing/2014/main" id="{2C306DD4-2E7C-C6F0-29D4-EBC1797E6A6D}"/>
              </a:ext>
            </a:extLst>
          </p:cNvPr>
          <p:cNvPicPr>
            <a:picLocks noChangeAspect="1"/>
          </p:cNvPicPr>
          <p:nvPr/>
        </p:nvPicPr>
        <p:blipFill>
          <a:blip r:embed="rId3"/>
          <a:stretch>
            <a:fillRect/>
          </a:stretch>
        </p:blipFill>
        <p:spPr>
          <a:xfrm>
            <a:off x="776265" y="5303285"/>
            <a:ext cx="10830357" cy="810435"/>
          </a:xfrm>
          <a:prstGeom prst="rect">
            <a:avLst/>
          </a:prstGeom>
        </p:spPr>
      </p:pic>
    </p:spTree>
    <p:extLst>
      <p:ext uri="{BB962C8B-B14F-4D97-AF65-F5344CB8AC3E}">
        <p14:creationId xmlns:p14="http://schemas.microsoft.com/office/powerpoint/2010/main" val="237098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1B1B-AAA0-BA86-0D6B-9CB072BFC9CF}"/>
              </a:ext>
            </a:extLst>
          </p:cNvPr>
          <p:cNvSpPr>
            <a:spLocks noGrp="1"/>
          </p:cNvSpPr>
          <p:nvPr>
            <p:ph type="title"/>
          </p:nvPr>
        </p:nvSpPr>
        <p:spPr>
          <a:xfrm>
            <a:off x="193511" y="202019"/>
            <a:ext cx="10890929" cy="1097280"/>
          </a:xfrm>
        </p:spPr>
        <p:txBody>
          <a:bodyPr/>
          <a:lstStyle/>
          <a:p>
            <a:r>
              <a:rPr lang="en-US" dirty="0"/>
              <a:t>Re-Testing Model</a:t>
            </a:r>
          </a:p>
        </p:txBody>
      </p:sp>
      <p:sp>
        <p:nvSpPr>
          <p:cNvPr id="3" name="Content Placeholder 2">
            <a:extLst>
              <a:ext uri="{FF2B5EF4-FFF2-40B4-BE49-F238E27FC236}">
                <a16:creationId xmlns:a16="http://schemas.microsoft.com/office/drawing/2014/main" id="{4592DF11-EF88-F1F8-B931-AA6B973577F3}"/>
              </a:ext>
            </a:extLst>
          </p:cNvPr>
          <p:cNvSpPr>
            <a:spLocks noGrp="1"/>
          </p:cNvSpPr>
          <p:nvPr>
            <p:ph idx="1"/>
          </p:nvPr>
        </p:nvSpPr>
        <p:spPr>
          <a:xfrm>
            <a:off x="468352" y="1562955"/>
            <a:ext cx="4062734" cy="3566160"/>
          </a:xfrm>
        </p:spPr>
        <p:txBody>
          <a:bodyPr/>
          <a:lstStyle/>
          <a:p>
            <a:r>
              <a:rPr lang="en-US" dirty="0"/>
              <a:t>Reduced Training Accuracy (attempt to reduce overfitting)</a:t>
            </a:r>
          </a:p>
          <a:p>
            <a:r>
              <a:rPr lang="en-US" dirty="0"/>
              <a:t>Accuracy score is still about .70</a:t>
            </a:r>
          </a:p>
        </p:txBody>
      </p:sp>
      <p:pic>
        <p:nvPicPr>
          <p:cNvPr id="5" name="Picture 4">
            <a:extLst>
              <a:ext uri="{FF2B5EF4-FFF2-40B4-BE49-F238E27FC236}">
                <a16:creationId xmlns:a16="http://schemas.microsoft.com/office/drawing/2014/main" id="{79825BEA-AF2B-7F87-AEF2-399A81354B95}"/>
              </a:ext>
            </a:extLst>
          </p:cNvPr>
          <p:cNvPicPr>
            <a:picLocks noChangeAspect="1"/>
          </p:cNvPicPr>
          <p:nvPr/>
        </p:nvPicPr>
        <p:blipFill>
          <a:blip r:embed="rId2"/>
          <a:stretch>
            <a:fillRect/>
          </a:stretch>
        </p:blipFill>
        <p:spPr>
          <a:xfrm>
            <a:off x="4724596" y="127340"/>
            <a:ext cx="7467404" cy="6603319"/>
          </a:xfrm>
          <a:prstGeom prst="rect">
            <a:avLst/>
          </a:prstGeom>
        </p:spPr>
      </p:pic>
    </p:spTree>
    <p:extLst>
      <p:ext uri="{BB962C8B-B14F-4D97-AF65-F5344CB8AC3E}">
        <p14:creationId xmlns:p14="http://schemas.microsoft.com/office/powerpoint/2010/main" val="3178678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6A45-42DE-76AB-D90E-949CA0AFBCCC}"/>
              </a:ext>
            </a:extLst>
          </p:cNvPr>
          <p:cNvSpPr>
            <a:spLocks noGrp="1"/>
          </p:cNvSpPr>
          <p:nvPr>
            <p:ph type="title"/>
          </p:nvPr>
        </p:nvSpPr>
        <p:spPr>
          <a:xfrm>
            <a:off x="550870" y="200723"/>
            <a:ext cx="10890929" cy="1097280"/>
          </a:xfrm>
        </p:spPr>
        <p:txBody>
          <a:bodyPr/>
          <a:lstStyle/>
          <a:p>
            <a:r>
              <a:rPr lang="en-US" dirty="0"/>
              <a:t>Conclusion</a:t>
            </a:r>
          </a:p>
        </p:txBody>
      </p:sp>
      <p:sp>
        <p:nvSpPr>
          <p:cNvPr id="3" name="Content Placeholder 2">
            <a:extLst>
              <a:ext uri="{FF2B5EF4-FFF2-40B4-BE49-F238E27FC236}">
                <a16:creationId xmlns:a16="http://schemas.microsoft.com/office/drawing/2014/main" id="{CE46A30E-A72A-2A22-E329-257E75A3D2F5}"/>
              </a:ext>
            </a:extLst>
          </p:cNvPr>
          <p:cNvSpPr>
            <a:spLocks noGrp="1"/>
          </p:cNvSpPr>
          <p:nvPr>
            <p:ph idx="1"/>
          </p:nvPr>
        </p:nvSpPr>
        <p:spPr>
          <a:xfrm>
            <a:off x="640080" y="1298003"/>
            <a:ext cx="10890928" cy="4901629"/>
          </a:xfrm>
        </p:spPr>
        <p:txBody>
          <a:bodyPr/>
          <a:lstStyle/>
          <a:p>
            <a:r>
              <a:rPr lang="en-US" dirty="0"/>
              <a:t>Best Model was Random Forest Classifier but could not get accuracy above 70% after tuning.</a:t>
            </a:r>
          </a:p>
          <a:p>
            <a:pPr lvl="1"/>
            <a:r>
              <a:rPr lang="en-US" dirty="0"/>
              <a:t>Not great, but not a total failure</a:t>
            </a:r>
          </a:p>
          <a:p>
            <a:pPr lvl="1"/>
            <a:r>
              <a:rPr lang="en-US" dirty="0"/>
              <a:t>Seems possible to predict survival rate, if macro-economic data, and geographical data is known</a:t>
            </a:r>
          </a:p>
          <a:p>
            <a:r>
              <a:rPr lang="en-US" dirty="0"/>
              <a:t>Underlying issue with our dataset</a:t>
            </a:r>
          </a:p>
          <a:p>
            <a:pPr lvl="1"/>
            <a:r>
              <a:rPr lang="en-US" dirty="0"/>
              <a:t>Suspect that too much data was removed from our initial dataset.</a:t>
            </a:r>
          </a:p>
          <a:p>
            <a:pPr lvl="1"/>
            <a:r>
              <a:rPr lang="en-US" dirty="0"/>
              <a:t>Time-series is challenging. ‘Temporal Drift’ is possible. Ie features that are important in earlier years, not as important in later years.</a:t>
            </a:r>
          </a:p>
          <a:p>
            <a:pPr lvl="1"/>
            <a:r>
              <a:rPr lang="en-US" dirty="0"/>
              <a:t>Economic recessions could skew data. </a:t>
            </a:r>
          </a:p>
          <a:p>
            <a:pPr lvl="1"/>
            <a:r>
              <a:rPr lang="en-US" dirty="0"/>
              <a:t>Better survey methods</a:t>
            </a:r>
          </a:p>
          <a:p>
            <a:endParaRPr lang="en-US" dirty="0"/>
          </a:p>
        </p:txBody>
      </p:sp>
    </p:spTree>
    <p:extLst>
      <p:ext uri="{BB962C8B-B14F-4D97-AF65-F5344CB8AC3E}">
        <p14:creationId xmlns:p14="http://schemas.microsoft.com/office/powerpoint/2010/main" val="1465662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24F7-6AC2-F386-96BD-5E45CF209778}"/>
              </a:ext>
            </a:extLst>
          </p:cNvPr>
          <p:cNvSpPr>
            <a:spLocks noGrp="1"/>
          </p:cNvSpPr>
          <p:nvPr>
            <p:ph type="title"/>
          </p:nvPr>
        </p:nvSpPr>
        <p:spPr>
          <a:xfrm>
            <a:off x="640079" y="212652"/>
            <a:ext cx="10890929" cy="1097280"/>
          </a:xfrm>
        </p:spPr>
        <p:txBody>
          <a:bodyPr/>
          <a:lstStyle/>
          <a:p>
            <a:r>
              <a:rPr lang="en-US" dirty="0"/>
              <a:t>Suggestions for Next Steps</a:t>
            </a:r>
          </a:p>
        </p:txBody>
      </p:sp>
      <p:sp>
        <p:nvSpPr>
          <p:cNvPr id="3" name="Content Placeholder 2">
            <a:extLst>
              <a:ext uri="{FF2B5EF4-FFF2-40B4-BE49-F238E27FC236}">
                <a16:creationId xmlns:a16="http://schemas.microsoft.com/office/drawing/2014/main" id="{6CBB5A40-1258-AEA1-571F-4C0EAC0E8E36}"/>
              </a:ext>
            </a:extLst>
          </p:cNvPr>
          <p:cNvSpPr>
            <a:spLocks noGrp="1"/>
          </p:cNvSpPr>
          <p:nvPr>
            <p:ph idx="1"/>
          </p:nvPr>
        </p:nvSpPr>
        <p:spPr>
          <a:xfrm>
            <a:off x="640080" y="1309932"/>
            <a:ext cx="10890928" cy="4889700"/>
          </a:xfrm>
        </p:spPr>
        <p:txBody>
          <a:bodyPr>
            <a:normAutofit lnSpcReduction="10000"/>
          </a:bodyPr>
          <a:lstStyle/>
          <a:p>
            <a:r>
              <a:rPr lang="en-US" dirty="0"/>
              <a:t>Re-work methodology for Survival Rate, and classification</a:t>
            </a:r>
          </a:p>
          <a:p>
            <a:pPr lvl="1"/>
            <a:r>
              <a:rPr lang="en-US" dirty="0"/>
              <a:t>Adjust threshold to assign the binary class, Maybe better results if just looking at establishments with .7 survival rate or above</a:t>
            </a:r>
          </a:p>
          <a:p>
            <a:pPr lvl="1"/>
            <a:r>
              <a:rPr lang="en-US" dirty="0"/>
              <a:t>Since Establishment Age Data is binned (1-5 years) in our case, use average of future ‘survived establishment count’ across 5-year range, instead of data from a singular cut-off year</a:t>
            </a:r>
          </a:p>
          <a:p>
            <a:pPr lvl="1"/>
            <a:r>
              <a:rPr lang="en-US" dirty="0"/>
              <a:t>Assign more classes instead of 0 or 1</a:t>
            </a:r>
          </a:p>
          <a:p>
            <a:r>
              <a:rPr lang="en-US" dirty="0"/>
              <a:t>Better data cleaning, feature engineering</a:t>
            </a:r>
          </a:p>
          <a:p>
            <a:pPr lvl="1"/>
            <a:r>
              <a:rPr lang="en-US" dirty="0"/>
              <a:t>Added 2 engineered features (Average Firm Size, and Average Establishment size), which were amongst the most significant features in our model. Could continue to add features that make economic sense (Total Establishments across all age groups etc.)</a:t>
            </a:r>
          </a:p>
          <a:p>
            <a:pPr lvl="1"/>
            <a:r>
              <a:rPr lang="en-US" dirty="0"/>
              <a:t>Replace missing data with averages instead of dropping columns.</a:t>
            </a:r>
          </a:p>
          <a:p>
            <a:pPr lvl="1"/>
            <a:r>
              <a:rPr lang="en-US" dirty="0"/>
              <a:t>Weighing recent years in our dataset more heavily while training to address ‘Temporal Drift’ </a:t>
            </a:r>
          </a:p>
          <a:p>
            <a:r>
              <a:rPr lang="en-US" dirty="0"/>
              <a:t>Trying more Models</a:t>
            </a:r>
          </a:p>
        </p:txBody>
      </p:sp>
    </p:spTree>
    <p:extLst>
      <p:ext uri="{BB962C8B-B14F-4D97-AF65-F5344CB8AC3E}">
        <p14:creationId xmlns:p14="http://schemas.microsoft.com/office/powerpoint/2010/main" val="191285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BA5D-1DC6-9883-B1B4-82813C48FFFB}"/>
              </a:ext>
            </a:extLst>
          </p:cNvPr>
          <p:cNvSpPr>
            <a:spLocks noGrp="1"/>
          </p:cNvSpPr>
          <p:nvPr>
            <p:ph type="title"/>
          </p:nvPr>
        </p:nvSpPr>
        <p:spPr>
          <a:xfrm>
            <a:off x="640079" y="1063256"/>
            <a:ext cx="10890929" cy="1212111"/>
          </a:xfrm>
        </p:spPr>
        <p:txBody>
          <a:bodyPr>
            <a:normAutofit fontScale="90000"/>
          </a:bodyPr>
          <a:lstStyle/>
          <a:p>
            <a:r>
              <a:rPr lang="en-US" dirty="0"/>
              <a:t>Data Set : </a:t>
            </a:r>
            <a:br>
              <a:rPr lang="en-US" dirty="0"/>
            </a:br>
            <a:r>
              <a:rPr lang="en-US" dirty="0"/>
              <a:t>Business Dynamics Statistics (U.S. Census Bureau)</a:t>
            </a:r>
          </a:p>
        </p:txBody>
      </p:sp>
      <p:sp>
        <p:nvSpPr>
          <p:cNvPr id="3" name="Content Placeholder 2">
            <a:extLst>
              <a:ext uri="{FF2B5EF4-FFF2-40B4-BE49-F238E27FC236}">
                <a16:creationId xmlns:a16="http://schemas.microsoft.com/office/drawing/2014/main" id="{403850B0-FEE8-C9E3-52CF-2BA0A741FFBA}"/>
              </a:ext>
            </a:extLst>
          </p:cNvPr>
          <p:cNvSpPr>
            <a:spLocks noGrp="1"/>
          </p:cNvSpPr>
          <p:nvPr>
            <p:ph idx="1"/>
          </p:nvPr>
        </p:nvSpPr>
        <p:spPr>
          <a:xfrm>
            <a:off x="640080" y="2381693"/>
            <a:ext cx="10890928" cy="3817939"/>
          </a:xfrm>
        </p:spPr>
        <p:txBody>
          <a:bodyPr>
            <a:normAutofit/>
          </a:bodyPr>
          <a:lstStyle/>
          <a:p>
            <a:pPr>
              <a:buFontTx/>
              <a:buChar char="-"/>
            </a:pPr>
            <a:r>
              <a:rPr lang="en-US" dirty="0"/>
              <a:t>“Business Dynamics Statistics (BDS) provides annual measures of business dynamics (such as job creation and destruction, establishment births and deaths, and firm startups and shutdowns) for the economy overall and aggregated by establishment and firm characteristics.”</a:t>
            </a:r>
          </a:p>
          <a:p>
            <a:pPr>
              <a:buFontTx/>
              <a:buChar char="-"/>
            </a:pPr>
            <a:r>
              <a:rPr lang="en-US" dirty="0"/>
              <a:t>“</a:t>
            </a:r>
            <a:r>
              <a:rPr lang="en-US" dirty="0">
                <a:hlinkClick r:id="rId2"/>
              </a:rPr>
              <a:t>State by Metro/Non-Metro by Sector by Establishment Age Coarse [83MB]</a:t>
            </a:r>
            <a:r>
              <a:rPr lang="en-US" dirty="0"/>
              <a:t>”</a:t>
            </a:r>
          </a:p>
          <a:p>
            <a:pPr>
              <a:buFontTx/>
              <a:buChar char="-"/>
            </a:pPr>
            <a:r>
              <a:rPr lang="en-US" dirty="0"/>
              <a:t>Last major release was 2022</a:t>
            </a:r>
          </a:p>
          <a:p>
            <a:pPr>
              <a:buFontTx/>
              <a:buChar char="-"/>
            </a:pPr>
            <a:r>
              <a:rPr lang="en-US" dirty="0"/>
              <a:t>Contains BDS surveys of US Economy for years 1978-2022</a:t>
            </a:r>
          </a:p>
          <a:p>
            <a:pPr>
              <a:buFontTx/>
              <a:buChar char="-"/>
            </a:pPr>
            <a:endParaRPr lang="en-US" dirty="0"/>
          </a:p>
        </p:txBody>
      </p:sp>
    </p:spTree>
    <p:extLst>
      <p:ext uri="{BB962C8B-B14F-4D97-AF65-F5344CB8AC3E}">
        <p14:creationId xmlns:p14="http://schemas.microsoft.com/office/powerpoint/2010/main" val="188506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8F95D-4AB3-2612-903C-1635CF87A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AF5AA-425D-82E3-68BD-1DB7910BC711}"/>
              </a:ext>
            </a:extLst>
          </p:cNvPr>
          <p:cNvSpPr>
            <a:spLocks noGrp="1"/>
          </p:cNvSpPr>
          <p:nvPr>
            <p:ph type="title"/>
          </p:nvPr>
        </p:nvSpPr>
        <p:spPr>
          <a:xfrm>
            <a:off x="640079" y="1063256"/>
            <a:ext cx="10890929" cy="1212111"/>
          </a:xfrm>
        </p:spPr>
        <p:txBody>
          <a:bodyPr>
            <a:normAutofit fontScale="90000"/>
          </a:bodyPr>
          <a:lstStyle/>
          <a:p>
            <a:r>
              <a:rPr lang="en-US" dirty="0"/>
              <a:t>Data Set : </a:t>
            </a:r>
            <a:br>
              <a:rPr lang="en-US" dirty="0"/>
            </a:br>
            <a:r>
              <a:rPr lang="en-US" dirty="0"/>
              <a:t>Business Dynamics Statistics (U.S. Census Bureau)</a:t>
            </a:r>
          </a:p>
        </p:txBody>
      </p:sp>
      <p:sp>
        <p:nvSpPr>
          <p:cNvPr id="3" name="Content Placeholder 2">
            <a:extLst>
              <a:ext uri="{FF2B5EF4-FFF2-40B4-BE49-F238E27FC236}">
                <a16:creationId xmlns:a16="http://schemas.microsoft.com/office/drawing/2014/main" id="{23EA7563-646D-33F4-1190-356E91EEC5C9}"/>
              </a:ext>
            </a:extLst>
          </p:cNvPr>
          <p:cNvSpPr>
            <a:spLocks noGrp="1"/>
          </p:cNvSpPr>
          <p:nvPr>
            <p:ph idx="1"/>
          </p:nvPr>
        </p:nvSpPr>
        <p:spPr>
          <a:xfrm>
            <a:off x="640080" y="2381693"/>
            <a:ext cx="4454434" cy="3817939"/>
          </a:xfrm>
        </p:spPr>
        <p:txBody>
          <a:bodyPr>
            <a:normAutofit/>
          </a:bodyPr>
          <a:lstStyle/>
          <a:p>
            <a:pPr>
              <a:buFontTx/>
              <a:buChar char="-"/>
            </a:pPr>
            <a:r>
              <a:rPr lang="en-US" dirty="0"/>
              <a:t>How is it aggregated?</a:t>
            </a:r>
          </a:p>
          <a:p>
            <a:pPr lvl="1">
              <a:buFontTx/>
              <a:buChar char="-"/>
            </a:pPr>
            <a:r>
              <a:rPr lang="en-US" dirty="0"/>
              <a:t>By State</a:t>
            </a:r>
          </a:p>
          <a:p>
            <a:pPr lvl="1">
              <a:buFontTx/>
              <a:buChar char="-"/>
            </a:pPr>
            <a:r>
              <a:rPr lang="en-US" dirty="0"/>
              <a:t>By Metropolitan/Non-metropolitan areas within the state</a:t>
            </a:r>
          </a:p>
          <a:p>
            <a:pPr lvl="1">
              <a:buFontTx/>
              <a:buChar char="-"/>
            </a:pPr>
            <a:r>
              <a:rPr lang="en-US" dirty="0"/>
              <a:t>By Business Sector (ex. Real Estate, Retail, Hospitality, </a:t>
            </a:r>
            <a:r>
              <a:rPr lang="en-US" dirty="0" err="1"/>
              <a:t>etc</a:t>
            </a:r>
            <a:r>
              <a:rPr lang="en-US" dirty="0"/>
              <a:t>)</a:t>
            </a:r>
          </a:p>
          <a:p>
            <a:pPr lvl="1">
              <a:buFontTx/>
              <a:buChar char="-"/>
            </a:pPr>
            <a:r>
              <a:rPr lang="en-US" dirty="0"/>
              <a:t>By Establishment age (0 years, 1-5 years, 6-10 years, 11+ years)</a:t>
            </a:r>
          </a:p>
          <a:p>
            <a:pPr lvl="1">
              <a:buFontTx/>
              <a:buChar char="-"/>
            </a:pPr>
            <a:r>
              <a:rPr lang="en-US" dirty="0"/>
              <a:t>By Year</a:t>
            </a:r>
          </a:p>
        </p:txBody>
      </p:sp>
      <p:sp>
        <p:nvSpPr>
          <p:cNvPr id="4" name="Content Placeholder 2">
            <a:extLst>
              <a:ext uri="{FF2B5EF4-FFF2-40B4-BE49-F238E27FC236}">
                <a16:creationId xmlns:a16="http://schemas.microsoft.com/office/drawing/2014/main" id="{9605CC63-A9B7-15B9-8CEA-D4435B32A220}"/>
              </a:ext>
            </a:extLst>
          </p:cNvPr>
          <p:cNvSpPr txBox="1">
            <a:spLocks/>
          </p:cNvSpPr>
          <p:nvPr/>
        </p:nvSpPr>
        <p:spPr>
          <a:xfrm>
            <a:off x="5897879" y="2381693"/>
            <a:ext cx="5744771" cy="38179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dirty="0"/>
              <a:t>What is it measuring?</a:t>
            </a:r>
          </a:p>
          <a:p>
            <a:pPr lvl="1">
              <a:buFontTx/>
              <a:buChar char="-"/>
            </a:pPr>
            <a:r>
              <a:rPr lang="en-US" dirty="0"/>
              <a:t>Number of Firms (Business Entities)</a:t>
            </a:r>
          </a:p>
          <a:p>
            <a:pPr lvl="1">
              <a:buFontTx/>
              <a:buChar char="-"/>
            </a:pPr>
            <a:r>
              <a:rPr lang="en-US" dirty="0"/>
              <a:t>Number of Establishments (Business Physical Locations)</a:t>
            </a:r>
          </a:p>
          <a:p>
            <a:pPr lvl="1">
              <a:buFontTx/>
              <a:buChar char="-"/>
            </a:pPr>
            <a:r>
              <a:rPr lang="en-US" dirty="0"/>
              <a:t>Job Creation</a:t>
            </a:r>
          </a:p>
          <a:p>
            <a:pPr lvl="1">
              <a:buFontTx/>
              <a:buChar char="-"/>
            </a:pPr>
            <a:r>
              <a:rPr lang="en-US" dirty="0"/>
              <a:t>Job Loss</a:t>
            </a:r>
          </a:p>
          <a:p>
            <a:pPr lvl="1">
              <a:buFontTx/>
              <a:buChar char="-"/>
            </a:pPr>
            <a:r>
              <a:rPr lang="en-US" dirty="0"/>
              <a:t>Total Employment</a:t>
            </a:r>
          </a:p>
          <a:p>
            <a:pPr lvl="1">
              <a:buFontTx/>
              <a:buChar char="-"/>
            </a:pPr>
            <a:r>
              <a:rPr lang="en-US" dirty="0"/>
              <a:t>Many different measures of the </a:t>
            </a:r>
            <a:r>
              <a:rPr lang="en-US" dirty="0" err="1"/>
              <a:t>aboe</a:t>
            </a:r>
            <a:endParaRPr lang="en-US" dirty="0"/>
          </a:p>
          <a:p>
            <a:pPr lvl="1">
              <a:buFontTx/>
              <a:buChar char="-"/>
            </a:pPr>
            <a:r>
              <a:rPr lang="en-US" dirty="0">
                <a:hlinkClick r:id="rId2"/>
              </a:rPr>
              <a:t>Codebook and Glossary</a:t>
            </a:r>
            <a:endParaRPr lang="en-US" dirty="0"/>
          </a:p>
        </p:txBody>
      </p:sp>
    </p:spTree>
    <p:extLst>
      <p:ext uri="{BB962C8B-B14F-4D97-AF65-F5344CB8AC3E}">
        <p14:creationId xmlns:p14="http://schemas.microsoft.com/office/powerpoint/2010/main" val="419202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877E-7C8A-85A5-C6F7-B0B64CCCF752}"/>
              </a:ext>
            </a:extLst>
          </p:cNvPr>
          <p:cNvSpPr>
            <a:spLocks noGrp="1"/>
          </p:cNvSpPr>
          <p:nvPr>
            <p:ph type="title"/>
          </p:nvPr>
        </p:nvSpPr>
        <p:spPr>
          <a:xfrm>
            <a:off x="727164" y="315687"/>
            <a:ext cx="11051179" cy="1097280"/>
          </a:xfrm>
        </p:spPr>
        <p:txBody>
          <a:bodyPr>
            <a:normAutofit/>
          </a:bodyPr>
          <a:lstStyle/>
          <a:p>
            <a:r>
              <a:rPr lang="en-US" dirty="0"/>
              <a:t>Creating a Binary Class Based off ‘Survival Rate’</a:t>
            </a:r>
          </a:p>
        </p:txBody>
      </p:sp>
      <p:sp>
        <p:nvSpPr>
          <p:cNvPr id="3" name="Content Placeholder 2">
            <a:extLst>
              <a:ext uri="{FF2B5EF4-FFF2-40B4-BE49-F238E27FC236}">
                <a16:creationId xmlns:a16="http://schemas.microsoft.com/office/drawing/2014/main" id="{050B7C61-E7CD-969C-3CFA-1BF10FB3FF77}"/>
              </a:ext>
            </a:extLst>
          </p:cNvPr>
          <p:cNvSpPr>
            <a:spLocks noGrp="1"/>
          </p:cNvSpPr>
          <p:nvPr>
            <p:ph idx="1"/>
          </p:nvPr>
        </p:nvSpPr>
        <p:spPr>
          <a:xfrm>
            <a:off x="640080" y="1412967"/>
            <a:ext cx="10890928" cy="4786665"/>
          </a:xfrm>
        </p:spPr>
        <p:txBody>
          <a:bodyPr/>
          <a:lstStyle/>
          <a:p>
            <a:pPr>
              <a:buFontTx/>
              <a:buChar char="-"/>
            </a:pPr>
            <a:r>
              <a:rPr lang="en-US" dirty="0"/>
              <a:t>Methodology for Survival Rate: </a:t>
            </a:r>
          </a:p>
          <a:p>
            <a:pPr lvl="1">
              <a:buFontTx/>
              <a:buChar char="-"/>
            </a:pPr>
            <a:r>
              <a:rPr lang="en-US" dirty="0"/>
              <a:t>Our dataset is measured across years, yet key establishments categories remain constant (State, Sector, Metro Area)</a:t>
            </a:r>
          </a:p>
          <a:p>
            <a:pPr lvl="1">
              <a:buFontTx/>
              <a:buChar char="-"/>
            </a:pPr>
            <a:r>
              <a:rPr lang="en-US" dirty="0"/>
              <a:t>Across years, we can ‘observe’ cohorts of establishments age into different age groups</a:t>
            </a:r>
          </a:p>
          <a:p>
            <a:pPr lvl="1">
              <a:buFontTx/>
              <a:buChar char="-"/>
            </a:pPr>
            <a:r>
              <a:rPr lang="en-US" dirty="0"/>
              <a:t>Example:</a:t>
            </a:r>
          </a:p>
          <a:p>
            <a:pPr lvl="1">
              <a:buFontTx/>
              <a:buChar char="-"/>
            </a:pPr>
            <a:endParaRPr lang="en-US" dirty="0"/>
          </a:p>
          <a:p>
            <a:pPr marL="0" indent="0">
              <a:buNone/>
            </a:pPr>
            <a:r>
              <a:rPr lang="en-US" dirty="0"/>
              <a:t>+5 </a:t>
            </a:r>
          </a:p>
          <a:p>
            <a:pPr marL="0" indent="0">
              <a:buNone/>
            </a:pPr>
            <a:r>
              <a:rPr lang="en-US" dirty="0"/>
              <a:t>Years</a:t>
            </a:r>
          </a:p>
        </p:txBody>
      </p:sp>
      <p:graphicFrame>
        <p:nvGraphicFramePr>
          <p:cNvPr id="6" name="Table 5">
            <a:extLst>
              <a:ext uri="{FF2B5EF4-FFF2-40B4-BE49-F238E27FC236}">
                <a16:creationId xmlns:a16="http://schemas.microsoft.com/office/drawing/2014/main" id="{1C3971FC-7BFF-23C2-B847-7CD776DA0C5D}"/>
              </a:ext>
            </a:extLst>
          </p:cNvPr>
          <p:cNvGraphicFramePr>
            <a:graphicFrameLocks noGrp="1"/>
          </p:cNvGraphicFramePr>
          <p:nvPr>
            <p:extLst>
              <p:ext uri="{D42A27DB-BD31-4B8C-83A1-F6EECF244321}">
                <p14:modId xmlns:p14="http://schemas.microsoft.com/office/powerpoint/2010/main" val="2919408523"/>
              </p:ext>
            </p:extLst>
          </p:nvPr>
        </p:nvGraphicFramePr>
        <p:xfrm>
          <a:off x="2172762" y="3346555"/>
          <a:ext cx="6953694" cy="2098478"/>
        </p:xfrm>
        <a:graphic>
          <a:graphicData uri="http://schemas.openxmlformats.org/drawingml/2006/table">
            <a:tbl>
              <a:tblPr/>
              <a:tblGrid>
                <a:gridCol w="981698">
                  <a:extLst>
                    <a:ext uri="{9D8B030D-6E8A-4147-A177-3AD203B41FA5}">
                      <a16:colId xmlns:a16="http://schemas.microsoft.com/office/drawing/2014/main" val="3045375703"/>
                    </a:ext>
                  </a:extLst>
                </a:gridCol>
                <a:gridCol w="981698">
                  <a:extLst>
                    <a:ext uri="{9D8B030D-6E8A-4147-A177-3AD203B41FA5}">
                      <a16:colId xmlns:a16="http://schemas.microsoft.com/office/drawing/2014/main" val="4142481744"/>
                    </a:ext>
                  </a:extLst>
                </a:gridCol>
                <a:gridCol w="981698">
                  <a:extLst>
                    <a:ext uri="{9D8B030D-6E8A-4147-A177-3AD203B41FA5}">
                      <a16:colId xmlns:a16="http://schemas.microsoft.com/office/drawing/2014/main" val="964865962"/>
                    </a:ext>
                  </a:extLst>
                </a:gridCol>
                <a:gridCol w="981698">
                  <a:extLst>
                    <a:ext uri="{9D8B030D-6E8A-4147-A177-3AD203B41FA5}">
                      <a16:colId xmlns:a16="http://schemas.microsoft.com/office/drawing/2014/main" val="3264740574"/>
                    </a:ext>
                  </a:extLst>
                </a:gridCol>
                <a:gridCol w="1063506">
                  <a:extLst>
                    <a:ext uri="{9D8B030D-6E8A-4147-A177-3AD203B41FA5}">
                      <a16:colId xmlns:a16="http://schemas.microsoft.com/office/drawing/2014/main" val="2261329920"/>
                    </a:ext>
                  </a:extLst>
                </a:gridCol>
                <a:gridCol w="981698">
                  <a:extLst>
                    <a:ext uri="{9D8B030D-6E8A-4147-A177-3AD203B41FA5}">
                      <a16:colId xmlns:a16="http://schemas.microsoft.com/office/drawing/2014/main" val="3458733051"/>
                    </a:ext>
                  </a:extLst>
                </a:gridCol>
                <a:gridCol w="981698">
                  <a:extLst>
                    <a:ext uri="{9D8B030D-6E8A-4147-A177-3AD203B41FA5}">
                      <a16:colId xmlns:a16="http://schemas.microsoft.com/office/drawing/2014/main" val="1316483312"/>
                    </a:ext>
                  </a:extLst>
                </a:gridCol>
              </a:tblGrid>
              <a:tr h="187312">
                <a:tc>
                  <a:txBody>
                    <a:bodyPr/>
                    <a:lstStyle/>
                    <a:p>
                      <a:pPr algn="ctr" fontAlgn="b"/>
                      <a:r>
                        <a:rPr lang="en-US" sz="1600" b="1" i="0" u="none" strike="noStrike" dirty="0">
                          <a:solidFill>
                            <a:srgbClr val="000000"/>
                          </a:solidFill>
                          <a:effectLst/>
                          <a:latin typeface="Aptos Narrow" panose="020B0004020202020204" pitchFamily="34" charset="0"/>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sector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age_group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firms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estabs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608840"/>
                  </a:ext>
                </a:extLst>
              </a:tr>
              <a:tr h="308048">
                <a:tc>
                  <a:txBody>
                    <a:bodyPr/>
                    <a:lstStyle/>
                    <a:p>
                      <a:pPr algn="r" fontAlgn="b"/>
                      <a:r>
                        <a:rPr lang="en-US" sz="1600" b="0" i="0" u="none" strike="noStrike" dirty="0">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a)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348218"/>
                  </a:ext>
                </a:extLst>
              </a:tr>
              <a:tr h="308048">
                <a:tc>
                  <a:txBody>
                    <a:bodyPr/>
                    <a:lstStyle/>
                    <a:p>
                      <a:pPr algn="r" fontAlgn="b"/>
                      <a:r>
                        <a:rPr lang="en-US" sz="1600" b="0" i="0" u="none" strike="noStrike" dirty="0">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b) 1 to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0275852"/>
                  </a:ext>
                </a:extLst>
              </a:tr>
              <a:tr h="308048">
                <a:tc>
                  <a:txBody>
                    <a:bodyPr/>
                    <a:lstStyle/>
                    <a:p>
                      <a:pPr algn="r" fontAlgn="b"/>
                      <a:r>
                        <a:rPr lang="en-US" sz="1600" b="0" i="0" u="none" strike="noStrike">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c) 6 to 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0873725"/>
                  </a:ext>
                </a:extLst>
              </a:tr>
              <a:tr h="308048">
                <a:tc>
                  <a:txBody>
                    <a:bodyPr/>
                    <a:lstStyle/>
                    <a:p>
                      <a:pPr algn="r" fontAlgn="b"/>
                      <a:r>
                        <a:rPr lang="en-US" sz="1600" b="0" i="0" u="none" strike="noStrike" dirty="0">
                          <a:solidFill>
                            <a:srgbClr val="000000"/>
                          </a:solidFill>
                          <a:effectLst/>
                          <a:latin typeface="Aptos Narrow" panose="020B0004020202020204" pitchFamily="34" charset="0"/>
                        </a:rPr>
                        <a:t>1983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a)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1424867"/>
                  </a:ext>
                </a:extLst>
              </a:tr>
              <a:tr h="308048">
                <a:tc>
                  <a:txBody>
                    <a:bodyPr/>
                    <a:lstStyle/>
                    <a:p>
                      <a:pPr algn="r" fontAlgn="b"/>
                      <a:r>
                        <a:rPr lang="en-US" sz="1600" b="0" i="0" u="none" strike="noStrike" dirty="0">
                          <a:solidFill>
                            <a:srgbClr val="000000"/>
                          </a:solidFill>
                          <a:effectLst/>
                          <a:latin typeface="Aptos Narrow" panose="020B0004020202020204" pitchFamily="34" charset="0"/>
                        </a:rPr>
                        <a:t>1983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b) 1 to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879349"/>
                  </a:ext>
                </a:extLst>
              </a:tr>
              <a:tr h="308048">
                <a:tc>
                  <a:txBody>
                    <a:bodyPr/>
                    <a:lstStyle/>
                    <a:p>
                      <a:pPr algn="r" fontAlgn="b"/>
                      <a:r>
                        <a:rPr lang="en-US" sz="1600" b="0" i="0" u="none" strike="noStrike" dirty="0">
                          <a:solidFill>
                            <a:srgbClr val="000000"/>
                          </a:solidFill>
                          <a:effectLst/>
                          <a:latin typeface="Aptos Narrow" panose="020B0004020202020204" pitchFamily="34" charset="0"/>
                        </a:rPr>
                        <a:t>1983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c) 6 to 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115088"/>
                  </a:ext>
                </a:extLst>
              </a:tr>
            </a:tbl>
          </a:graphicData>
        </a:graphic>
      </p:graphicFrame>
      <p:sp>
        <p:nvSpPr>
          <p:cNvPr id="7" name="Arrow: Curved Right 6">
            <a:extLst>
              <a:ext uri="{FF2B5EF4-FFF2-40B4-BE49-F238E27FC236}">
                <a16:creationId xmlns:a16="http://schemas.microsoft.com/office/drawing/2014/main" id="{E9745B2B-E394-450A-2718-309859058F64}"/>
              </a:ext>
            </a:extLst>
          </p:cNvPr>
          <p:cNvSpPr/>
          <p:nvPr/>
        </p:nvSpPr>
        <p:spPr>
          <a:xfrm>
            <a:off x="1441242" y="3689496"/>
            <a:ext cx="731520" cy="142476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Right 7">
            <a:extLst>
              <a:ext uri="{FF2B5EF4-FFF2-40B4-BE49-F238E27FC236}">
                <a16:creationId xmlns:a16="http://schemas.microsoft.com/office/drawing/2014/main" id="{EAC403D4-8941-FCC5-0E2F-9E8893F5FA2B}"/>
              </a:ext>
            </a:extLst>
          </p:cNvPr>
          <p:cNvSpPr/>
          <p:nvPr/>
        </p:nvSpPr>
        <p:spPr>
          <a:xfrm>
            <a:off x="1441242" y="3944678"/>
            <a:ext cx="731520" cy="1512521"/>
          </a:xfrm>
          <a:prstGeom prst="curvedRightArrow">
            <a:avLst>
              <a:gd name="adj1" fmla="val 25000"/>
              <a:gd name="adj2" fmla="val 50000"/>
              <a:gd name="adj3" fmla="val 25000"/>
            </a:avLst>
          </a:prstGeom>
          <a:solidFill>
            <a:schemeClr val="accent4">
              <a:lumMod val="75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792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20090-08BD-B11B-D738-D9E7904A415C}"/>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2D831453-FDB8-455A-7010-B2B1259ECCA4}"/>
              </a:ext>
            </a:extLst>
          </p:cNvPr>
          <p:cNvSpPr/>
          <p:nvPr/>
        </p:nvSpPr>
        <p:spPr>
          <a:xfrm>
            <a:off x="8507614" y="3675523"/>
            <a:ext cx="880935" cy="299832"/>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68322E5-39CD-4D93-BCE2-D47FBE5E39DE}"/>
              </a:ext>
            </a:extLst>
          </p:cNvPr>
          <p:cNvSpPr/>
          <p:nvPr/>
        </p:nvSpPr>
        <p:spPr>
          <a:xfrm>
            <a:off x="5688466" y="3708331"/>
            <a:ext cx="797395" cy="502162"/>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EBE08EE9-5DE4-DEEF-7FD1-07EFD64A068C}"/>
              </a:ext>
            </a:extLst>
          </p:cNvPr>
          <p:cNvGraphicFramePr>
            <a:graphicFrameLocks noGrp="1"/>
          </p:cNvGraphicFramePr>
          <p:nvPr>
            <p:extLst>
              <p:ext uri="{D42A27DB-BD31-4B8C-83A1-F6EECF244321}">
                <p14:modId xmlns:p14="http://schemas.microsoft.com/office/powerpoint/2010/main" val="1403442861"/>
              </p:ext>
            </p:extLst>
          </p:nvPr>
        </p:nvGraphicFramePr>
        <p:xfrm>
          <a:off x="7541624" y="2873828"/>
          <a:ext cx="972223" cy="1102749"/>
        </p:xfrm>
        <a:graphic>
          <a:graphicData uri="http://schemas.openxmlformats.org/drawingml/2006/table">
            <a:tbl>
              <a:tblPr/>
              <a:tblGrid>
                <a:gridCol w="972223">
                  <a:extLst>
                    <a:ext uri="{9D8B030D-6E8A-4147-A177-3AD203B41FA5}">
                      <a16:colId xmlns:a16="http://schemas.microsoft.com/office/drawing/2014/main" val="1848292366"/>
                    </a:ext>
                  </a:extLst>
                </a:gridCol>
              </a:tblGrid>
              <a:tr h="836957">
                <a:tc>
                  <a:txBody>
                    <a:bodyPr/>
                    <a:lstStyle/>
                    <a:p>
                      <a:pPr algn="ctr" fontAlgn="b"/>
                      <a:r>
                        <a:rPr lang="en-US" sz="1600" b="1" i="0" u="none" strike="noStrike" dirty="0">
                          <a:solidFill>
                            <a:srgbClr val="000000"/>
                          </a:solidFill>
                          <a:effectLst/>
                          <a:latin typeface="Aptos Narrow" panose="020B0004020202020204" pitchFamily="34" charset="0"/>
                        </a:rPr>
                        <a:t>future </a:t>
                      </a:r>
                      <a:r>
                        <a:rPr lang="en-US" sz="1600" b="1" i="0" u="none" strike="noStrike" dirty="0" err="1">
                          <a:solidFill>
                            <a:srgbClr val="000000"/>
                          </a:solidFill>
                          <a:effectLst/>
                          <a:latin typeface="Aptos Narrow" panose="020B0004020202020204" pitchFamily="34" charset="0"/>
                        </a:rPr>
                        <a:t>etabs</a:t>
                      </a:r>
                      <a:r>
                        <a:rPr lang="en-US" sz="1600" b="1" i="0" u="none" strike="noStrike" dirty="0">
                          <a:solidFill>
                            <a:srgbClr val="000000"/>
                          </a:solidFill>
                          <a:effectLst/>
                          <a:latin typeface="Aptos Narrow" panose="020B0004020202020204" pitchFamily="34" charset="0"/>
                        </a:rPr>
                        <a:t> remaining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407716"/>
                  </a:ext>
                </a:extLst>
              </a:tr>
              <a:tr h="265792">
                <a:tc>
                  <a:txBody>
                    <a:bodyPr/>
                    <a:lstStyle/>
                    <a:p>
                      <a:pPr algn="r" fontAlgn="b"/>
                      <a:r>
                        <a:rPr lang="en-US" sz="1600" b="0" i="0" u="none" strike="noStrike" dirty="0">
                          <a:solidFill>
                            <a:srgbClr val="000000"/>
                          </a:solidFill>
                          <a:effectLst/>
                          <a:latin typeface="Aptos Narrow" panose="020B0004020202020204" pitchFamily="34" charset="0"/>
                        </a:rPr>
                        <a:t>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8201666"/>
                  </a:ext>
                </a:extLst>
              </a:tr>
            </a:tbl>
          </a:graphicData>
        </a:graphic>
      </p:graphicFrame>
      <p:sp>
        <p:nvSpPr>
          <p:cNvPr id="13" name="Rectangle 12">
            <a:extLst>
              <a:ext uri="{FF2B5EF4-FFF2-40B4-BE49-F238E27FC236}">
                <a16:creationId xmlns:a16="http://schemas.microsoft.com/office/drawing/2014/main" id="{D360E3C7-2923-9516-E15D-995FECC4CE0F}"/>
              </a:ext>
            </a:extLst>
          </p:cNvPr>
          <p:cNvSpPr/>
          <p:nvPr/>
        </p:nvSpPr>
        <p:spPr>
          <a:xfrm>
            <a:off x="7541624" y="3713803"/>
            <a:ext cx="972223" cy="261552"/>
          </a:xfrm>
          <a:prstGeom prst="rect">
            <a:avLst/>
          </a:prstGeom>
          <a:solidFill>
            <a:srgbClr val="FFFF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BD728-CFEC-8217-93D6-6A5EADD15FE9}"/>
              </a:ext>
            </a:extLst>
          </p:cNvPr>
          <p:cNvSpPr/>
          <p:nvPr/>
        </p:nvSpPr>
        <p:spPr>
          <a:xfrm>
            <a:off x="6485861" y="3713803"/>
            <a:ext cx="1055763" cy="261552"/>
          </a:xfrm>
          <a:prstGeom prst="rect">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469B8E-B989-73A2-AFCD-92B727AC0FEA}"/>
              </a:ext>
            </a:extLst>
          </p:cNvPr>
          <p:cNvSpPr/>
          <p:nvPr/>
        </p:nvSpPr>
        <p:spPr>
          <a:xfrm>
            <a:off x="5677787" y="4965405"/>
            <a:ext cx="808074" cy="261552"/>
          </a:xfrm>
          <a:prstGeom prst="rect">
            <a:avLst/>
          </a:prstGeom>
          <a:solidFill>
            <a:srgbClr val="FFFF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CE909D-7E49-7681-D344-895457A7D16C}"/>
              </a:ext>
            </a:extLst>
          </p:cNvPr>
          <p:cNvSpPr/>
          <p:nvPr/>
        </p:nvSpPr>
        <p:spPr>
          <a:xfrm>
            <a:off x="727163" y="4965405"/>
            <a:ext cx="808074" cy="261552"/>
          </a:xfrm>
          <a:prstGeom prst="rect">
            <a:avLst/>
          </a:prstGeom>
          <a:solidFill>
            <a:schemeClr val="accent5">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21799BE-5D8D-B22F-6E4E-62E497537314}"/>
              </a:ext>
            </a:extLst>
          </p:cNvPr>
          <p:cNvGraphicFramePr>
            <a:graphicFrameLocks noGrp="1"/>
          </p:cNvGraphicFramePr>
          <p:nvPr>
            <p:extLst>
              <p:ext uri="{D42A27DB-BD31-4B8C-83A1-F6EECF244321}">
                <p14:modId xmlns:p14="http://schemas.microsoft.com/office/powerpoint/2010/main" val="2228393308"/>
              </p:ext>
            </p:extLst>
          </p:nvPr>
        </p:nvGraphicFramePr>
        <p:xfrm>
          <a:off x="727164" y="2873828"/>
          <a:ext cx="6814460" cy="2353129"/>
        </p:xfrm>
        <a:graphic>
          <a:graphicData uri="http://schemas.openxmlformats.org/drawingml/2006/table">
            <a:tbl>
              <a:tblPr/>
              <a:tblGrid>
                <a:gridCol w="813667">
                  <a:extLst>
                    <a:ext uri="{9D8B030D-6E8A-4147-A177-3AD203B41FA5}">
                      <a16:colId xmlns:a16="http://schemas.microsoft.com/office/drawing/2014/main" val="3343680178"/>
                    </a:ext>
                  </a:extLst>
                </a:gridCol>
                <a:gridCol w="813667">
                  <a:extLst>
                    <a:ext uri="{9D8B030D-6E8A-4147-A177-3AD203B41FA5}">
                      <a16:colId xmlns:a16="http://schemas.microsoft.com/office/drawing/2014/main" val="3784010970"/>
                    </a:ext>
                  </a:extLst>
                </a:gridCol>
                <a:gridCol w="813667">
                  <a:extLst>
                    <a:ext uri="{9D8B030D-6E8A-4147-A177-3AD203B41FA5}">
                      <a16:colId xmlns:a16="http://schemas.microsoft.com/office/drawing/2014/main" val="1444800837"/>
                    </a:ext>
                  </a:extLst>
                </a:gridCol>
                <a:gridCol w="813667">
                  <a:extLst>
                    <a:ext uri="{9D8B030D-6E8A-4147-A177-3AD203B41FA5}">
                      <a16:colId xmlns:a16="http://schemas.microsoft.com/office/drawing/2014/main" val="2160428428"/>
                    </a:ext>
                  </a:extLst>
                </a:gridCol>
                <a:gridCol w="881472">
                  <a:extLst>
                    <a:ext uri="{9D8B030D-6E8A-4147-A177-3AD203B41FA5}">
                      <a16:colId xmlns:a16="http://schemas.microsoft.com/office/drawing/2014/main" val="56761518"/>
                    </a:ext>
                  </a:extLst>
                </a:gridCol>
                <a:gridCol w="813667">
                  <a:extLst>
                    <a:ext uri="{9D8B030D-6E8A-4147-A177-3AD203B41FA5}">
                      <a16:colId xmlns:a16="http://schemas.microsoft.com/office/drawing/2014/main" val="2848630707"/>
                    </a:ext>
                  </a:extLst>
                </a:gridCol>
                <a:gridCol w="813667">
                  <a:extLst>
                    <a:ext uri="{9D8B030D-6E8A-4147-A177-3AD203B41FA5}">
                      <a16:colId xmlns:a16="http://schemas.microsoft.com/office/drawing/2014/main" val="3311310509"/>
                    </a:ext>
                  </a:extLst>
                </a:gridCol>
                <a:gridCol w="1050986">
                  <a:extLst>
                    <a:ext uri="{9D8B030D-6E8A-4147-A177-3AD203B41FA5}">
                      <a16:colId xmlns:a16="http://schemas.microsoft.com/office/drawing/2014/main" val="750820258"/>
                    </a:ext>
                  </a:extLst>
                </a:gridCol>
              </a:tblGrid>
              <a:tr h="831031">
                <a:tc>
                  <a:txBody>
                    <a:bodyPr/>
                    <a:lstStyle/>
                    <a:p>
                      <a:pPr algn="ctr" fontAlgn="b"/>
                      <a:r>
                        <a:rPr lang="en-US" sz="1600" b="1" i="0" u="none" strike="noStrike" dirty="0">
                          <a:solidFill>
                            <a:srgbClr val="000000"/>
                          </a:solidFill>
                          <a:effectLst/>
                          <a:latin typeface="Aptos Narrow" panose="020B0004020202020204" pitchFamily="34" charset="0"/>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sector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age_group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firms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estabs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Aptos Narrow" panose="020B0004020202020204" pitchFamily="34" charset="0"/>
                        </a:rPr>
                        <a:t>Year enters into '6 to 10' range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4368012"/>
                  </a:ext>
                </a:extLst>
              </a:tr>
              <a:tr h="253683">
                <a:tc>
                  <a:txBody>
                    <a:bodyPr/>
                    <a:lstStyle/>
                    <a:p>
                      <a:pPr algn="r" fontAlgn="b"/>
                      <a:r>
                        <a:rPr lang="en-US" sz="1600" b="0" i="0" u="none" strike="noStrike">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a)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1984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7657445"/>
                  </a:ext>
                </a:extLst>
              </a:tr>
              <a:tr h="253683">
                <a:tc>
                  <a:txBody>
                    <a:bodyPr/>
                    <a:lstStyle/>
                    <a:p>
                      <a:pPr algn="r" fontAlgn="b"/>
                      <a:r>
                        <a:rPr lang="en-US" sz="1600" b="0" i="0" u="none" strike="noStrike">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b) 1 to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1983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9980490"/>
                  </a:ext>
                </a:extLst>
              </a:tr>
              <a:tr h="253683">
                <a:tc>
                  <a:txBody>
                    <a:bodyPr/>
                    <a:lstStyle/>
                    <a:p>
                      <a:pPr algn="r" fontAlgn="b"/>
                      <a:r>
                        <a:rPr lang="en-US" sz="1600" b="0" i="0" u="none" strike="noStrike">
                          <a:solidFill>
                            <a:srgbClr val="000000"/>
                          </a:solidFill>
                          <a:effectLst/>
                          <a:latin typeface="Aptos Narrow" panose="020B0004020202020204" pitchFamily="34" charset="0"/>
                        </a:rPr>
                        <a:t>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c) 6 to 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9704795"/>
                  </a:ext>
                </a:extLst>
              </a:tr>
              <a:tr h="253683">
                <a:tc>
                  <a:txBody>
                    <a:bodyPr/>
                    <a:lstStyle/>
                    <a:p>
                      <a:pPr algn="r" fontAlgn="b"/>
                      <a:r>
                        <a:rPr lang="en-US" sz="1600" b="0" i="0" u="none" strike="noStrike">
                          <a:solidFill>
                            <a:srgbClr val="000000"/>
                          </a:solidFill>
                          <a:effectLst/>
                          <a:latin typeface="Aptos Narrow" panose="020B0004020202020204" pitchFamily="34" charset="0"/>
                        </a:rPr>
                        <a:t>1984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a)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1990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38112"/>
                  </a:ext>
                </a:extLst>
              </a:tr>
              <a:tr h="253683">
                <a:tc>
                  <a:txBody>
                    <a:bodyPr/>
                    <a:lstStyle/>
                    <a:p>
                      <a:pPr algn="r" fontAlgn="b"/>
                      <a:r>
                        <a:rPr lang="en-US" sz="1600" b="0" i="0" u="none" strike="noStrike">
                          <a:solidFill>
                            <a:srgbClr val="000000"/>
                          </a:solidFill>
                          <a:effectLst/>
                          <a:latin typeface="Aptos Narrow" panose="020B0004020202020204" pitchFamily="34" charset="0"/>
                        </a:rPr>
                        <a:t>1984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b) 1 to 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1989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1567584"/>
                  </a:ext>
                </a:extLst>
              </a:tr>
              <a:tr h="253683">
                <a:tc>
                  <a:txBody>
                    <a:bodyPr/>
                    <a:lstStyle/>
                    <a:p>
                      <a:pPr algn="r" fontAlgn="b"/>
                      <a:r>
                        <a:rPr lang="en-US" sz="1600" b="0" i="0" u="none" strike="noStrike">
                          <a:solidFill>
                            <a:srgbClr val="000000"/>
                          </a:solidFill>
                          <a:effectLst/>
                          <a:latin typeface="Aptos Narrow" panose="020B0004020202020204" pitchFamily="34" charset="0"/>
                        </a:rPr>
                        <a:t>1984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metro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Retail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c) 6 to 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162152"/>
                  </a:ext>
                </a:extLst>
              </a:tr>
            </a:tbl>
          </a:graphicData>
        </a:graphic>
      </p:graphicFrame>
      <p:sp>
        <p:nvSpPr>
          <p:cNvPr id="2" name="Title 1">
            <a:extLst>
              <a:ext uri="{FF2B5EF4-FFF2-40B4-BE49-F238E27FC236}">
                <a16:creationId xmlns:a16="http://schemas.microsoft.com/office/drawing/2014/main" id="{DDE2E4A8-F223-9A06-F8E0-C94862DFC7B1}"/>
              </a:ext>
            </a:extLst>
          </p:cNvPr>
          <p:cNvSpPr>
            <a:spLocks noGrp="1"/>
          </p:cNvSpPr>
          <p:nvPr>
            <p:ph type="title"/>
          </p:nvPr>
        </p:nvSpPr>
        <p:spPr>
          <a:xfrm>
            <a:off x="727164" y="315687"/>
            <a:ext cx="11051179" cy="1097280"/>
          </a:xfrm>
        </p:spPr>
        <p:txBody>
          <a:bodyPr>
            <a:normAutofit/>
          </a:bodyPr>
          <a:lstStyle/>
          <a:p>
            <a:r>
              <a:rPr lang="en-US" dirty="0"/>
              <a:t>Creating a Binary Class Based off ‘Survival Rate’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DFC3FB-CAA4-258F-22D0-5BDC473FA716}"/>
                  </a:ext>
                </a:extLst>
              </p:cNvPr>
              <p:cNvSpPr>
                <a:spLocks noGrp="1"/>
              </p:cNvSpPr>
              <p:nvPr>
                <p:ph idx="1"/>
              </p:nvPr>
            </p:nvSpPr>
            <p:spPr>
              <a:xfrm>
                <a:off x="640080" y="1412967"/>
                <a:ext cx="10890928" cy="4786665"/>
              </a:xfrm>
            </p:spPr>
            <p:txBody>
              <a:bodyPr/>
              <a:lstStyle/>
              <a:p>
                <a:pPr>
                  <a:buFontTx/>
                  <a:buChar char="-"/>
                </a:pPr>
                <a:r>
                  <a:rPr lang="en-US" dirty="0"/>
                  <a:t>Methodology for Survival Rate: </a:t>
                </a:r>
              </a:p>
              <a:p>
                <a:pPr lvl="1">
                  <a:buFontTx/>
                  <a:buChar char="-"/>
                </a:pPr>
                <a:r>
                  <a:rPr lang="en-US" dirty="0"/>
                  <a:t>Establishing a ‘graduation’ year, then joining future data on that year</a:t>
                </a:r>
              </a:p>
              <a:p>
                <a:pPr lvl="1">
                  <a:buFontTx/>
                  <a:buChar char="-"/>
                </a:pPr>
                <a:r>
                  <a:rPr lang="en-US" b="1" dirty="0"/>
                  <a:t>Survival Rate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 </m:t>
                        </m:r>
                        <m:r>
                          <a:rPr lang="en-US" sz="2000" b="0" i="1" smtClean="0">
                            <a:latin typeface="Cambria Math" panose="02040503050406030204" pitchFamily="18" charset="0"/>
                          </a:rPr>
                          <m:t>𝐸𝑠𝑡𝑎𝑏𝑙𝑖𝑠h𝑚𝑒𝑛𝑡𝑠</m:t>
                        </m:r>
                        <m:r>
                          <a:rPr lang="en-US" sz="2000" b="0" i="1" smtClean="0">
                            <a:latin typeface="Cambria Math" panose="02040503050406030204" pitchFamily="18" charset="0"/>
                          </a:rPr>
                          <m:t> </m:t>
                        </m:r>
                        <m:r>
                          <a:rPr lang="en-US" sz="2000" b="0" i="1" smtClean="0">
                            <a:latin typeface="Cambria Math" panose="02040503050406030204" pitchFamily="18" charset="0"/>
                          </a:rPr>
                          <m:t>𝑡h𝑎𝑡</m:t>
                        </m:r>
                        <m:r>
                          <a:rPr lang="en-US" sz="2000" b="0" i="1" smtClean="0">
                            <a:latin typeface="Cambria Math" panose="02040503050406030204" pitchFamily="18" charset="0"/>
                          </a:rPr>
                          <m:t> </m:t>
                        </m:r>
                        <m:r>
                          <a:rPr lang="en-US" sz="2000" b="0" i="1" smtClean="0">
                            <a:latin typeface="Cambria Math" panose="02040503050406030204" pitchFamily="18" charset="0"/>
                          </a:rPr>
                          <m:t>𝑎𝑟𝑒</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6 </m:t>
                        </m:r>
                        <m:r>
                          <a:rPr lang="en-US" sz="2000" b="0" i="1" smtClean="0">
                            <a:latin typeface="Cambria Math" panose="02040503050406030204" pitchFamily="18" charset="0"/>
                          </a:rPr>
                          <m:t>𝑡𝑜</m:t>
                        </m:r>
                        <m:r>
                          <a:rPr lang="en-US" sz="2000" b="0" i="1" smtClean="0">
                            <a:latin typeface="Cambria Math" panose="02040503050406030204" pitchFamily="18" charset="0"/>
                          </a:rPr>
                          <m:t> 10 </m:t>
                        </m:r>
                        <m:r>
                          <a:rPr lang="en-US" sz="2000" b="0" i="1" smtClean="0">
                            <a:latin typeface="Cambria Math" panose="02040503050406030204" pitchFamily="18" charset="0"/>
                          </a:rPr>
                          <m:t>𝑔𝑟𝑜𝑢𝑝</m:t>
                        </m:r>
                        <m:r>
                          <a:rPr lang="en-US" sz="2000" b="0" i="1" smtClean="0">
                            <a:latin typeface="Cambria Math" panose="02040503050406030204" pitchFamily="18" charset="0"/>
                          </a:rPr>
                          <m:t> </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𝑐𝑢𝑡𝑜𝑓𝑓</m:t>
                        </m:r>
                        <m:r>
                          <a:rPr lang="en-US" sz="2000" b="0" i="1" smtClean="0">
                            <a:latin typeface="Cambria Math" panose="02040503050406030204" pitchFamily="18" charset="0"/>
                          </a:rPr>
                          <m:t> </m:t>
                        </m:r>
                        <m:r>
                          <a:rPr lang="en-US" sz="2000" b="0" i="1" smtClean="0">
                            <a:latin typeface="Cambria Math" panose="02040503050406030204" pitchFamily="18" charset="0"/>
                          </a:rPr>
                          <m:t>𝑦𝑒𝑎𝑟</m:t>
                        </m:r>
                        <m:r>
                          <a:rPr lang="en-US" sz="2000" b="0" i="1" smtClean="0">
                            <a:latin typeface="Cambria Math" panose="02040503050406030204" pitchFamily="18" charset="0"/>
                          </a:rPr>
                          <m:t> </m:t>
                        </m:r>
                      </m:num>
                      <m:den>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𝑒𝑠𝑡𝑎𝑏𝑙𝑖𝑠h𝑚𝑒𝑛𝑡𝑠</m:t>
                        </m:r>
                        <m:r>
                          <a:rPr lang="en-US" sz="2000" b="0" i="1" smtClean="0">
                            <a:latin typeface="Cambria Math" panose="02040503050406030204" pitchFamily="18" charset="0"/>
                          </a:rPr>
                          <m:t> 0 </m:t>
                        </m:r>
                        <m:r>
                          <a:rPr lang="en-US" sz="2000" b="0" i="1" smtClean="0">
                            <a:latin typeface="Cambria Math" panose="02040503050406030204" pitchFamily="18" charset="0"/>
                          </a:rPr>
                          <m:t>𝑡𝑜</m:t>
                        </m:r>
                        <m:r>
                          <a:rPr lang="en-US" sz="2000" b="0" i="1" smtClean="0">
                            <a:latin typeface="Cambria Math" panose="02040503050406030204" pitchFamily="18" charset="0"/>
                          </a:rPr>
                          <m:t> 5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𝑜𝑏𝑣𝑠𝑒𝑟𝑣𝑎𝑡𝑖𝑜𝑛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𝑦𝑒𝑎𝑟</m:t>
                        </m:r>
                      </m:den>
                    </m:f>
                  </m:oMath>
                </a14:m>
                <a:endParaRPr lang="en-US" dirty="0"/>
              </a:p>
            </p:txBody>
          </p:sp>
        </mc:Choice>
        <mc:Fallback>
          <p:sp>
            <p:nvSpPr>
              <p:cNvPr id="3" name="Content Placeholder 2">
                <a:extLst>
                  <a:ext uri="{FF2B5EF4-FFF2-40B4-BE49-F238E27FC236}">
                    <a16:creationId xmlns:a16="http://schemas.microsoft.com/office/drawing/2014/main" id="{7DDFC3FB-CAA4-258F-22D0-5BDC473FA716}"/>
                  </a:ext>
                </a:extLst>
              </p:cNvPr>
              <p:cNvSpPr>
                <a:spLocks noGrp="1" noRot="1" noChangeAspect="1" noMove="1" noResize="1" noEditPoints="1" noAdjustHandles="1" noChangeArrowheads="1" noChangeShapeType="1" noTextEdit="1"/>
              </p:cNvSpPr>
              <p:nvPr>
                <p:ph idx="1"/>
              </p:nvPr>
            </p:nvSpPr>
            <p:spPr>
              <a:xfrm>
                <a:off x="640080" y="1412967"/>
                <a:ext cx="10890928" cy="4786665"/>
              </a:xfrm>
              <a:blipFill>
                <a:blip r:embed="rId2"/>
                <a:stretch>
                  <a:fillRect l="-392" t="-255"/>
                </a:stretch>
              </a:blipFill>
            </p:spPr>
            <p:txBody>
              <a:bodyPr/>
              <a:lstStyle/>
              <a:p>
                <a:r>
                  <a:rPr lang="en-US">
                    <a:noFill/>
                  </a:rPr>
                  <a:t> </a:t>
                </a:r>
              </a:p>
            </p:txBody>
          </p:sp>
        </mc:Fallback>
      </mc:AlternateContent>
      <p:sp>
        <p:nvSpPr>
          <p:cNvPr id="9" name="Arrow: Bent-Up 8">
            <a:extLst>
              <a:ext uri="{FF2B5EF4-FFF2-40B4-BE49-F238E27FC236}">
                <a16:creationId xmlns:a16="http://schemas.microsoft.com/office/drawing/2014/main" id="{19E4EEC1-5BCC-06D4-D1C2-A23009AA9173}"/>
              </a:ext>
            </a:extLst>
          </p:cNvPr>
          <p:cNvSpPr/>
          <p:nvPr/>
        </p:nvSpPr>
        <p:spPr>
          <a:xfrm>
            <a:off x="6709144" y="4049782"/>
            <a:ext cx="1804703" cy="1102748"/>
          </a:xfrm>
          <a:prstGeom prst="bentUpArrow">
            <a:avLst>
              <a:gd name="adj1" fmla="val 11961"/>
              <a:gd name="adj2" fmla="val 16322"/>
              <a:gd name="adj3" fmla="val 182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4A2A07F4-A1A3-A1B1-1410-62894E4AE1A1}"/>
              </a:ext>
            </a:extLst>
          </p:cNvPr>
          <p:cNvGraphicFramePr>
            <a:graphicFrameLocks noGrp="1"/>
          </p:cNvGraphicFramePr>
          <p:nvPr>
            <p:extLst>
              <p:ext uri="{D42A27DB-BD31-4B8C-83A1-F6EECF244321}">
                <p14:modId xmlns:p14="http://schemas.microsoft.com/office/powerpoint/2010/main" val="3730397557"/>
              </p:ext>
            </p:extLst>
          </p:nvPr>
        </p:nvGraphicFramePr>
        <p:xfrm>
          <a:off x="8507614" y="2873828"/>
          <a:ext cx="880935" cy="1101527"/>
        </p:xfrm>
        <a:graphic>
          <a:graphicData uri="http://schemas.openxmlformats.org/drawingml/2006/table">
            <a:tbl>
              <a:tblPr/>
              <a:tblGrid>
                <a:gridCol w="880935">
                  <a:extLst>
                    <a:ext uri="{9D8B030D-6E8A-4147-A177-3AD203B41FA5}">
                      <a16:colId xmlns:a16="http://schemas.microsoft.com/office/drawing/2014/main" val="2037646028"/>
                    </a:ext>
                  </a:extLst>
                </a:gridCol>
              </a:tblGrid>
              <a:tr h="810834">
                <a:tc>
                  <a:txBody>
                    <a:bodyPr/>
                    <a:lstStyle/>
                    <a:p>
                      <a:pPr algn="ctr" fontAlgn="b"/>
                      <a:r>
                        <a:rPr lang="en-US" sz="1600" b="1" i="0" u="none" strike="noStrike" dirty="0" err="1">
                          <a:solidFill>
                            <a:srgbClr val="000000"/>
                          </a:solidFill>
                          <a:effectLst/>
                          <a:latin typeface="Aptos Narrow" panose="020B0004020202020204" pitchFamily="34" charset="0"/>
                        </a:rPr>
                        <a:t>estab</a:t>
                      </a:r>
                      <a:br>
                        <a:rPr lang="en-US" sz="1600" b="1" i="0" u="none" strike="noStrike" dirty="0">
                          <a:solidFill>
                            <a:srgbClr val="000000"/>
                          </a:solidFill>
                          <a:effectLst/>
                          <a:latin typeface="Aptos Narrow" panose="020B0004020202020204" pitchFamily="34" charset="0"/>
                        </a:rPr>
                      </a:br>
                      <a:r>
                        <a:rPr lang="en-US" sz="1600" b="1" i="0" u="none" strike="noStrike" dirty="0">
                          <a:solidFill>
                            <a:srgbClr val="000000"/>
                          </a:solidFill>
                          <a:effectLst/>
                          <a:latin typeface="Aptos Narrow" panose="020B0004020202020204" pitchFamily="34" charset="0"/>
                        </a:rPr>
                        <a:t>survival 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9945944"/>
                  </a:ext>
                </a:extLst>
              </a:tr>
              <a:tr h="290693">
                <a:tc>
                  <a:txBody>
                    <a:bodyPr/>
                    <a:lstStyle/>
                    <a:p>
                      <a:pPr algn="r" fontAlgn="b"/>
                      <a:r>
                        <a:rPr lang="en-US" sz="1600" b="0" i="0" u="none" strike="noStrike" dirty="0">
                          <a:solidFill>
                            <a:srgbClr val="000000"/>
                          </a:solidFill>
                          <a:effectLst/>
                          <a:latin typeface="Aptos Narrow" panose="020B0004020202020204" pitchFamily="34" charset="0"/>
                        </a:rPr>
                        <a:t>0.305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3337056"/>
                  </a:ext>
                </a:extLst>
              </a:tr>
            </a:tbl>
          </a:graphicData>
        </a:graphic>
      </p:graphicFrame>
      <p:graphicFrame>
        <p:nvGraphicFramePr>
          <p:cNvPr id="23" name="Table 22">
            <a:extLst>
              <a:ext uri="{FF2B5EF4-FFF2-40B4-BE49-F238E27FC236}">
                <a16:creationId xmlns:a16="http://schemas.microsoft.com/office/drawing/2014/main" id="{49305874-FCD3-C120-F5D9-2F6983EDDF9C}"/>
              </a:ext>
            </a:extLst>
          </p:cNvPr>
          <p:cNvGraphicFramePr>
            <a:graphicFrameLocks noGrp="1"/>
          </p:cNvGraphicFramePr>
          <p:nvPr>
            <p:extLst>
              <p:ext uri="{D42A27DB-BD31-4B8C-83A1-F6EECF244321}">
                <p14:modId xmlns:p14="http://schemas.microsoft.com/office/powerpoint/2010/main" val="3057528532"/>
              </p:ext>
            </p:extLst>
          </p:nvPr>
        </p:nvGraphicFramePr>
        <p:xfrm>
          <a:off x="9388548" y="2873828"/>
          <a:ext cx="1265275" cy="1101527"/>
        </p:xfrm>
        <a:graphic>
          <a:graphicData uri="http://schemas.openxmlformats.org/drawingml/2006/table">
            <a:tbl>
              <a:tblPr/>
              <a:tblGrid>
                <a:gridCol w="1265275">
                  <a:extLst>
                    <a:ext uri="{9D8B030D-6E8A-4147-A177-3AD203B41FA5}">
                      <a16:colId xmlns:a16="http://schemas.microsoft.com/office/drawing/2014/main" val="2037646028"/>
                    </a:ext>
                  </a:extLst>
                </a:gridCol>
              </a:tblGrid>
              <a:tr h="810834">
                <a:tc>
                  <a:txBody>
                    <a:bodyPr/>
                    <a:lstStyle/>
                    <a:p>
                      <a:pPr algn="ctr" fontAlgn="b"/>
                      <a:r>
                        <a:rPr lang="en-US" sz="1600" b="1" i="0" u="none" strike="noStrike" dirty="0">
                          <a:solidFill>
                            <a:srgbClr val="000000"/>
                          </a:solidFill>
                          <a:effectLst/>
                          <a:latin typeface="Aptos Narrow" panose="020B0004020202020204" pitchFamily="34" charset="0"/>
                        </a:rPr>
                        <a:t>Binary Class</a:t>
                      </a:r>
                    </a:p>
                    <a:p>
                      <a:pPr algn="ctr" fontAlgn="b"/>
                      <a:r>
                        <a:rPr lang="en-US" sz="1600" b="1" i="0" u="none" strike="noStrike" dirty="0">
                          <a:solidFill>
                            <a:srgbClr val="000000"/>
                          </a:solidFill>
                          <a:effectLst/>
                          <a:latin typeface="Aptos Narrow" panose="020B0004020202020204" pitchFamily="34" charset="0"/>
                        </a:rPr>
                        <a:t>(.5 threshold)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9945944"/>
                  </a:ext>
                </a:extLst>
              </a:tr>
              <a:tr h="290693">
                <a:tc>
                  <a:txBody>
                    <a:bodyPr/>
                    <a:lstStyle/>
                    <a:p>
                      <a:pPr algn="r" fontAlgn="b"/>
                      <a:r>
                        <a:rPr lang="en-US" sz="1600" b="0" i="0" u="none" strike="noStrike" dirty="0">
                          <a:solidFill>
                            <a:srgbClr val="000000"/>
                          </a:solidFill>
                          <a:effectLst/>
                          <a:latin typeface="Aptos Narrow" panose="020B00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3337056"/>
                  </a:ext>
                </a:extLst>
              </a:tr>
            </a:tbl>
          </a:graphicData>
        </a:graphic>
      </p:graphicFrame>
      <p:sp>
        <p:nvSpPr>
          <p:cNvPr id="24" name="Arrow: Up-Down 23">
            <a:extLst>
              <a:ext uri="{FF2B5EF4-FFF2-40B4-BE49-F238E27FC236}">
                <a16:creationId xmlns:a16="http://schemas.microsoft.com/office/drawing/2014/main" id="{381EB288-02B7-8B3F-7D7D-A392CA155C81}"/>
              </a:ext>
            </a:extLst>
          </p:cNvPr>
          <p:cNvSpPr/>
          <p:nvPr/>
        </p:nvSpPr>
        <p:spPr>
          <a:xfrm>
            <a:off x="9888279" y="4049781"/>
            <a:ext cx="283004" cy="13952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1AC0F2B-EB47-4CBB-9A20-D29F6B4901FA}"/>
              </a:ext>
            </a:extLst>
          </p:cNvPr>
          <p:cNvSpPr txBox="1"/>
          <p:nvPr/>
        </p:nvSpPr>
        <p:spPr>
          <a:xfrm>
            <a:off x="6617478" y="5571479"/>
            <a:ext cx="5220586" cy="646331"/>
          </a:xfrm>
          <a:prstGeom prst="rect">
            <a:avLst/>
          </a:prstGeom>
          <a:noFill/>
        </p:spPr>
        <p:txBody>
          <a:bodyPr wrap="square" rtlCol="0">
            <a:spAutoFit/>
          </a:bodyPr>
          <a:lstStyle/>
          <a:p>
            <a:pPr algn="ctr"/>
            <a:r>
              <a:rPr lang="en-US" b="1" dirty="0"/>
              <a:t>Class 1 (Likely to Survive) = Survival Rate &gt; .5</a:t>
            </a:r>
          </a:p>
          <a:p>
            <a:pPr algn="ctr"/>
            <a:r>
              <a:rPr lang="en-US" b="1" dirty="0"/>
              <a:t>Class 0 (Unlikely to Survive) = Survival Rate &lt;= .5</a:t>
            </a:r>
          </a:p>
        </p:txBody>
      </p:sp>
    </p:spTree>
    <p:extLst>
      <p:ext uri="{BB962C8B-B14F-4D97-AF65-F5344CB8AC3E}">
        <p14:creationId xmlns:p14="http://schemas.microsoft.com/office/powerpoint/2010/main" val="118261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3" grpId="0" animBg="1"/>
      <p:bldP spid="15" grpId="0" animBg="1"/>
      <p:bldP spid="11" grpId="0" animBg="1"/>
      <p:bldP spid="14" grpId="0" animBg="1"/>
      <p:bldP spid="9" grpId="0" animBg="1"/>
      <p:bldP spid="24"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0CFD-F008-1D84-0A52-32CCC62F475E}"/>
              </a:ext>
            </a:extLst>
          </p:cNvPr>
          <p:cNvSpPr>
            <a:spLocks noGrp="1"/>
          </p:cNvSpPr>
          <p:nvPr>
            <p:ph type="title"/>
          </p:nvPr>
        </p:nvSpPr>
        <p:spPr>
          <a:xfrm>
            <a:off x="650535" y="265815"/>
            <a:ext cx="10890929" cy="712380"/>
          </a:xfrm>
        </p:spPr>
        <p:txBody>
          <a:bodyPr/>
          <a:lstStyle/>
          <a:p>
            <a:r>
              <a:rPr lang="en-US" dirty="0"/>
              <a:t>Survival Rate Results</a:t>
            </a:r>
          </a:p>
        </p:txBody>
      </p:sp>
      <p:pic>
        <p:nvPicPr>
          <p:cNvPr id="5" name="Content Placeholder 4">
            <a:extLst>
              <a:ext uri="{FF2B5EF4-FFF2-40B4-BE49-F238E27FC236}">
                <a16:creationId xmlns:a16="http://schemas.microsoft.com/office/drawing/2014/main" id="{E0BF690B-7D3B-EAC4-C1D5-909E217437A3}"/>
              </a:ext>
            </a:extLst>
          </p:cNvPr>
          <p:cNvPicPr>
            <a:picLocks noGrp="1" noChangeAspect="1"/>
          </p:cNvPicPr>
          <p:nvPr>
            <p:ph idx="1"/>
          </p:nvPr>
        </p:nvPicPr>
        <p:blipFill>
          <a:blip r:embed="rId2"/>
          <a:stretch>
            <a:fillRect/>
          </a:stretch>
        </p:blipFill>
        <p:spPr>
          <a:xfrm>
            <a:off x="382905" y="1273845"/>
            <a:ext cx="5594149" cy="4892780"/>
          </a:xfrm>
        </p:spPr>
      </p:pic>
      <p:graphicFrame>
        <p:nvGraphicFramePr>
          <p:cNvPr id="8" name="Table 7">
            <a:extLst>
              <a:ext uri="{FF2B5EF4-FFF2-40B4-BE49-F238E27FC236}">
                <a16:creationId xmlns:a16="http://schemas.microsoft.com/office/drawing/2014/main" id="{ECCD12F0-DE18-4054-FB5A-44C3F7E03835}"/>
              </a:ext>
            </a:extLst>
          </p:cNvPr>
          <p:cNvGraphicFramePr>
            <a:graphicFrameLocks noGrp="1"/>
          </p:cNvGraphicFramePr>
          <p:nvPr>
            <p:extLst>
              <p:ext uri="{D42A27DB-BD31-4B8C-83A1-F6EECF244321}">
                <p14:modId xmlns:p14="http://schemas.microsoft.com/office/powerpoint/2010/main" val="3666397647"/>
              </p:ext>
            </p:extLst>
          </p:nvPr>
        </p:nvGraphicFramePr>
        <p:xfrm>
          <a:off x="3751686" y="1797034"/>
          <a:ext cx="1872937" cy="3062043"/>
        </p:xfrm>
        <a:graphic>
          <a:graphicData uri="http://schemas.openxmlformats.org/drawingml/2006/table">
            <a:tbl>
              <a:tblPr/>
              <a:tblGrid>
                <a:gridCol w="895153">
                  <a:extLst>
                    <a:ext uri="{9D8B030D-6E8A-4147-A177-3AD203B41FA5}">
                      <a16:colId xmlns:a16="http://schemas.microsoft.com/office/drawing/2014/main" val="2536179436"/>
                    </a:ext>
                  </a:extLst>
                </a:gridCol>
                <a:gridCol w="977784">
                  <a:extLst>
                    <a:ext uri="{9D8B030D-6E8A-4147-A177-3AD203B41FA5}">
                      <a16:colId xmlns:a16="http://schemas.microsoft.com/office/drawing/2014/main" val="1010723380"/>
                    </a:ext>
                  </a:extLst>
                </a:gridCol>
              </a:tblGrid>
              <a:tr h="340227">
                <a:tc gridSpan="2">
                  <a:txBody>
                    <a:bodyPr/>
                    <a:lstStyle/>
                    <a:p>
                      <a:pPr algn="ctr" fontAlgn="b"/>
                      <a:r>
                        <a:rPr lang="en-US" sz="2000" b="1" i="0" u="none" strike="noStrike" dirty="0">
                          <a:solidFill>
                            <a:srgbClr val="000000"/>
                          </a:solidFill>
                          <a:effectLst/>
                          <a:latin typeface="Arial" panose="020B0604020202020204" pitchFamily="34" charset="0"/>
                        </a:rPr>
                        <a:t>Survival 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38750033"/>
                  </a:ext>
                </a:extLst>
              </a:tr>
              <a:tr h="340227">
                <a:tc>
                  <a:txBody>
                    <a:bodyPr/>
                    <a:lstStyle/>
                    <a:p>
                      <a:pPr algn="l" rtl="0" fontAlgn="ctr"/>
                      <a:r>
                        <a:rPr lang="en-US" sz="2000" b="0" i="0" u="none" strike="noStrike" dirty="0">
                          <a:solidFill>
                            <a:srgbClr val="000000"/>
                          </a:solidFill>
                          <a:effectLst/>
                          <a:latin typeface="Arial" panose="020B0604020202020204" pitchFamily="34" charset="0"/>
                        </a:rPr>
                        <a:t>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panose="020B0604020202020204" pitchFamily="34" charset="0"/>
                        </a:rPr>
                        <a:t>149024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3589060"/>
                  </a:ext>
                </a:extLst>
              </a:tr>
              <a:tr h="340227">
                <a:tc>
                  <a:txBody>
                    <a:bodyPr/>
                    <a:lstStyle/>
                    <a:p>
                      <a:pPr algn="l" rtl="0" fontAlgn="ctr"/>
                      <a:r>
                        <a:rPr lang="en-US" sz="2000" b="0" i="0" u="none" strike="noStrike">
                          <a:solidFill>
                            <a:srgbClr val="000000"/>
                          </a:solidFill>
                          <a:effectLst/>
                          <a:latin typeface="Arial" panose="020B0604020202020204" pitchFamily="34" charset="0"/>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Arial" panose="020B0604020202020204" pitchFamily="34" charset="0"/>
                        </a:rPr>
                        <a:t>0.5028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2725126"/>
                  </a:ext>
                </a:extLst>
              </a:tr>
              <a:tr h="340227">
                <a:tc>
                  <a:txBody>
                    <a:bodyPr/>
                    <a:lstStyle/>
                    <a:p>
                      <a:pPr algn="l" rtl="0" fontAlgn="ctr"/>
                      <a:r>
                        <a:rPr lang="en-US" sz="2000" b="0" i="0" u="none" strike="noStrike" dirty="0">
                          <a:solidFill>
                            <a:srgbClr val="000000"/>
                          </a:solidFill>
                          <a:effectLst/>
                          <a:latin typeface="Arial" panose="020B0604020202020204" pitchFamily="34" charset="0"/>
                        </a:rPr>
                        <a:t>std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panose="020B0604020202020204" pitchFamily="34" charset="0"/>
                        </a:rPr>
                        <a:t>0.1488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7972194"/>
                  </a:ext>
                </a:extLst>
              </a:tr>
              <a:tr h="340227">
                <a:tc>
                  <a:txBody>
                    <a:bodyPr/>
                    <a:lstStyle/>
                    <a:p>
                      <a:pPr algn="l" rtl="0" fontAlgn="ctr"/>
                      <a:r>
                        <a:rPr lang="en-US" sz="2000" b="0" i="0" u="none" strike="noStrike">
                          <a:solidFill>
                            <a:srgbClr val="000000"/>
                          </a:solidFill>
                          <a:effectLst/>
                          <a:latin typeface="Arial" panose="020B0604020202020204" pitchFamily="34" charset="0"/>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140416"/>
                  </a:ext>
                </a:extLst>
              </a:tr>
              <a:tr h="340227">
                <a:tc>
                  <a:txBody>
                    <a:bodyPr/>
                    <a:lstStyle/>
                    <a:p>
                      <a:pPr algn="l" rtl="0" fontAlgn="ctr"/>
                      <a:r>
                        <a:rPr lang="en-US" sz="2000" b="0" i="0" u="none" strike="noStrike">
                          <a:solidFill>
                            <a:srgbClr val="000000"/>
                          </a:solidFill>
                          <a:effectLst/>
                          <a:latin typeface="Arial" panose="020B0604020202020204" pitchFamily="34" charset="0"/>
                        </a:rPr>
                        <a:t>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Arial" panose="020B0604020202020204" pitchFamily="34" charset="0"/>
                        </a:rPr>
                        <a:t>0.4351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9693478"/>
                  </a:ext>
                </a:extLst>
              </a:tr>
              <a:tr h="340227">
                <a:tc>
                  <a:txBody>
                    <a:bodyPr/>
                    <a:lstStyle/>
                    <a:p>
                      <a:pPr algn="l" rtl="0" fontAlgn="ctr"/>
                      <a:r>
                        <a:rPr lang="en-US" sz="2000" b="0" i="0" u="none" strike="noStrike">
                          <a:solidFill>
                            <a:srgbClr val="000000"/>
                          </a:solidFill>
                          <a:effectLst/>
                          <a:latin typeface="Arial" panose="020B0604020202020204" pitchFamily="34" charset="0"/>
                        </a:rPr>
                        <a:t>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Arial" panose="020B0604020202020204" pitchFamily="34" charset="0"/>
                        </a:rPr>
                        <a:t>0.4952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7609877"/>
                  </a:ext>
                </a:extLst>
              </a:tr>
              <a:tr h="340227">
                <a:tc>
                  <a:txBody>
                    <a:bodyPr/>
                    <a:lstStyle/>
                    <a:p>
                      <a:pPr algn="l" rtl="0" fontAlgn="ctr"/>
                      <a:r>
                        <a:rPr lang="en-US" sz="2000" b="0" i="0" u="none" strike="noStrike">
                          <a:solidFill>
                            <a:srgbClr val="000000"/>
                          </a:solidFill>
                          <a:effectLst/>
                          <a:latin typeface="Arial" panose="020B0604020202020204" pitchFamily="34" charset="0"/>
                        </a:rPr>
                        <a:t>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Arial" panose="020B0604020202020204" pitchFamily="34" charset="0"/>
                        </a:rPr>
                        <a:t>0.5541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511486"/>
                  </a:ext>
                </a:extLst>
              </a:tr>
              <a:tr h="340227">
                <a:tc>
                  <a:txBody>
                    <a:bodyPr/>
                    <a:lstStyle/>
                    <a:p>
                      <a:pPr algn="l" rtl="0" fontAlgn="ctr"/>
                      <a:r>
                        <a:rPr lang="en-US" sz="2000" b="0" i="0" u="none" strike="noStrike">
                          <a:solidFill>
                            <a:srgbClr val="000000"/>
                          </a:solidFill>
                          <a:effectLst/>
                          <a:latin typeface="Arial" panose="020B0604020202020204" pitchFamily="34" charset="0"/>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Arial" panose="020B0604020202020204" pitchFamily="34" charset="0"/>
                        </a:rPr>
                        <a:t>3.7778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3555819"/>
                  </a:ext>
                </a:extLst>
              </a:tr>
            </a:tbl>
          </a:graphicData>
        </a:graphic>
      </p:graphicFrame>
      <p:pic>
        <p:nvPicPr>
          <p:cNvPr id="10" name="Picture 9">
            <a:extLst>
              <a:ext uri="{FF2B5EF4-FFF2-40B4-BE49-F238E27FC236}">
                <a16:creationId xmlns:a16="http://schemas.microsoft.com/office/drawing/2014/main" id="{A18792DA-5BF7-E500-C990-1B71BB750505}"/>
              </a:ext>
            </a:extLst>
          </p:cNvPr>
          <p:cNvPicPr>
            <a:picLocks noChangeAspect="1"/>
          </p:cNvPicPr>
          <p:nvPr/>
        </p:nvPicPr>
        <p:blipFill>
          <a:blip r:embed="rId3"/>
          <a:stretch>
            <a:fillRect/>
          </a:stretch>
        </p:blipFill>
        <p:spPr>
          <a:xfrm>
            <a:off x="6096000" y="2049570"/>
            <a:ext cx="5655673" cy="4000355"/>
          </a:xfrm>
          <a:prstGeom prst="rect">
            <a:avLst/>
          </a:prstGeom>
        </p:spPr>
      </p:pic>
      <p:sp>
        <p:nvSpPr>
          <p:cNvPr id="11" name="TextBox 10">
            <a:extLst>
              <a:ext uri="{FF2B5EF4-FFF2-40B4-BE49-F238E27FC236}">
                <a16:creationId xmlns:a16="http://schemas.microsoft.com/office/drawing/2014/main" id="{AC8BD5F5-5EBC-F3B6-92CA-6CFD94B74E9E}"/>
              </a:ext>
            </a:extLst>
          </p:cNvPr>
          <p:cNvSpPr txBox="1"/>
          <p:nvPr/>
        </p:nvSpPr>
        <p:spPr>
          <a:xfrm>
            <a:off x="7488897" y="1612368"/>
            <a:ext cx="3009014" cy="369332"/>
          </a:xfrm>
          <a:prstGeom prst="rect">
            <a:avLst/>
          </a:prstGeom>
          <a:noFill/>
        </p:spPr>
        <p:txBody>
          <a:bodyPr wrap="square" rtlCol="0">
            <a:spAutoFit/>
          </a:bodyPr>
          <a:lstStyle/>
          <a:p>
            <a:r>
              <a:rPr lang="en-US" dirty="0"/>
              <a:t>Survival Class (.5 threshold)</a:t>
            </a:r>
          </a:p>
        </p:txBody>
      </p:sp>
    </p:spTree>
    <p:extLst>
      <p:ext uri="{BB962C8B-B14F-4D97-AF65-F5344CB8AC3E}">
        <p14:creationId xmlns:p14="http://schemas.microsoft.com/office/powerpoint/2010/main" val="42655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2D6C-09A8-1316-A6A2-CF520B3EC014}"/>
              </a:ext>
            </a:extLst>
          </p:cNvPr>
          <p:cNvSpPr>
            <a:spLocks noGrp="1"/>
          </p:cNvSpPr>
          <p:nvPr>
            <p:ph type="title"/>
          </p:nvPr>
        </p:nvSpPr>
        <p:spPr>
          <a:xfrm>
            <a:off x="4464948" y="129552"/>
            <a:ext cx="3407813" cy="735980"/>
          </a:xfrm>
        </p:spPr>
        <p:txBody>
          <a:bodyPr>
            <a:normAutofit/>
          </a:bodyPr>
          <a:lstStyle/>
          <a:p>
            <a:r>
              <a:rPr lang="en-US" dirty="0"/>
              <a:t>Data Cleaning</a:t>
            </a:r>
          </a:p>
        </p:txBody>
      </p:sp>
      <p:pic>
        <p:nvPicPr>
          <p:cNvPr id="5" name="Content Placeholder 4">
            <a:extLst>
              <a:ext uri="{FF2B5EF4-FFF2-40B4-BE49-F238E27FC236}">
                <a16:creationId xmlns:a16="http://schemas.microsoft.com/office/drawing/2014/main" id="{429D3B7D-38BE-F480-B4DE-229468293AA4}"/>
              </a:ext>
            </a:extLst>
          </p:cNvPr>
          <p:cNvPicPr>
            <a:picLocks noGrp="1" noChangeAspect="1"/>
          </p:cNvPicPr>
          <p:nvPr>
            <p:ph idx="1"/>
          </p:nvPr>
        </p:nvPicPr>
        <p:blipFill>
          <a:blip r:embed="rId2"/>
          <a:stretch>
            <a:fillRect/>
          </a:stretch>
        </p:blipFill>
        <p:spPr>
          <a:xfrm>
            <a:off x="660992" y="932863"/>
            <a:ext cx="4334754" cy="5795585"/>
          </a:xfrm>
        </p:spPr>
      </p:pic>
      <p:pic>
        <p:nvPicPr>
          <p:cNvPr id="7" name="Picture 6">
            <a:extLst>
              <a:ext uri="{FF2B5EF4-FFF2-40B4-BE49-F238E27FC236}">
                <a16:creationId xmlns:a16="http://schemas.microsoft.com/office/drawing/2014/main" id="{AEC5AA20-9EB6-EC7B-99AC-58157FC2FFE7}"/>
              </a:ext>
            </a:extLst>
          </p:cNvPr>
          <p:cNvPicPr>
            <a:picLocks noChangeAspect="1"/>
          </p:cNvPicPr>
          <p:nvPr/>
        </p:nvPicPr>
        <p:blipFill>
          <a:blip r:embed="rId3"/>
          <a:stretch>
            <a:fillRect/>
          </a:stretch>
        </p:blipFill>
        <p:spPr>
          <a:xfrm>
            <a:off x="7121763" y="962261"/>
            <a:ext cx="4409245" cy="4739023"/>
          </a:xfrm>
          <a:prstGeom prst="rect">
            <a:avLst/>
          </a:prstGeom>
        </p:spPr>
      </p:pic>
      <p:sp>
        <p:nvSpPr>
          <p:cNvPr id="8" name="Arrow: Right 7">
            <a:extLst>
              <a:ext uri="{FF2B5EF4-FFF2-40B4-BE49-F238E27FC236}">
                <a16:creationId xmlns:a16="http://schemas.microsoft.com/office/drawing/2014/main" id="{FA12CF5A-75C1-6E6A-C74E-E853B31CCB86}"/>
              </a:ext>
            </a:extLst>
          </p:cNvPr>
          <p:cNvSpPr/>
          <p:nvPr/>
        </p:nvSpPr>
        <p:spPr>
          <a:xfrm>
            <a:off x="5569550" y="333177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CD4545-00FE-2D96-E0CF-7B5BC386DA36}"/>
              </a:ext>
            </a:extLst>
          </p:cNvPr>
          <p:cNvSpPr txBox="1"/>
          <p:nvPr/>
        </p:nvSpPr>
        <p:spPr>
          <a:xfrm>
            <a:off x="1020726" y="497542"/>
            <a:ext cx="973343" cy="369332"/>
          </a:xfrm>
          <a:prstGeom prst="rect">
            <a:avLst/>
          </a:prstGeom>
          <a:noFill/>
        </p:spPr>
        <p:txBody>
          <a:bodyPr wrap="none" rtlCol="0">
            <a:spAutoFit/>
          </a:bodyPr>
          <a:lstStyle/>
          <a:p>
            <a:r>
              <a:rPr lang="en-US" dirty="0"/>
              <a:t>Original</a:t>
            </a:r>
          </a:p>
        </p:txBody>
      </p:sp>
      <p:sp>
        <p:nvSpPr>
          <p:cNvPr id="10" name="TextBox 9">
            <a:extLst>
              <a:ext uri="{FF2B5EF4-FFF2-40B4-BE49-F238E27FC236}">
                <a16:creationId xmlns:a16="http://schemas.microsoft.com/office/drawing/2014/main" id="{91C0E6F8-EBFD-D430-CFC4-6703B3161E4A}"/>
              </a:ext>
            </a:extLst>
          </p:cNvPr>
          <p:cNvSpPr txBox="1"/>
          <p:nvPr/>
        </p:nvSpPr>
        <p:spPr>
          <a:xfrm>
            <a:off x="8582105" y="563531"/>
            <a:ext cx="1488558" cy="369332"/>
          </a:xfrm>
          <a:prstGeom prst="rect">
            <a:avLst/>
          </a:prstGeom>
          <a:noFill/>
        </p:spPr>
        <p:txBody>
          <a:bodyPr wrap="square" rtlCol="0">
            <a:spAutoFit/>
          </a:bodyPr>
          <a:lstStyle/>
          <a:p>
            <a:r>
              <a:rPr lang="en-US" dirty="0"/>
              <a:t>Cleaned</a:t>
            </a:r>
          </a:p>
        </p:txBody>
      </p:sp>
    </p:spTree>
    <p:extLst>
      <p:ext uri="{BB962C8B-B14F-4D97-AF65-F5344CB8AC3E}">
        <p14:creationId xmlns:p14="http://schemas.microsoft.com/office/powerpoint/2010/main" val="286272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ACB-3241-5F93-C008-25F8FCAB7DD8}"/>
              </a:ext>
            </a:extLst>
          </p:cNvPr>
          <p:cNvSpPr>
            <a:spLocks noGrp="1"/>
          </p:cNvSpPr>
          <p:nvPr>
            <p:ph type="title"/>
          </p:nvPr>
        </p:nvSpPr>
        <p:spPr>
          <a:xfrm>
            <a:off x="650535" y="191387"/>
            <a:ext cx="10890929" cy="1097280"/>
          </a:xfrm>
        </p:spPr>
        <p:txBody>
          <a:bodyPr/>
          <a:lstStyle/>
          <a:p>
            <a:r>
              <a:rPr lang="en-US" dirty="0"/>
              <a:t>Data Cleaning Summary</a:t>
            </a:r>
          </a:p>
        </p:txBody>
      </p:sp>
      <p:sp>
        <p:nvSpPr>
          <p:cNvPr id="3" name="Content Placeholder 2">
            <a:extLst>
              <a:ext uri="{FF2B5EF4-FFF2-40B4-BE49-F238E27FC236}">
                <a16:creationId xmlns:a16="http://schemas.microsoft.com/office/drawing/2014/main" id="{A66DEF27-9BD7-E610-5187-8055D54A61B4}"/>
              </a:ext>
            </a:extLst>
          </p:cNvPr>
          <p:cNvSpPr>
            <a:spLocks noGrp="1"/>
          </p:cNvSpPr>
          <p:nvPr>
            <p:ph idx="1"/>
          </p:nvPr>
        </p:nvSpPr>
        <p:spPr>
          <a:xfrm>
            <a:off x="640080" y="1288667"/>
            <a:ext cx="10890928" cy="4910965"/>
          </a:xfrm>
        </p:spPr>
        <p:txBody>
          <a:bodyPr/>
          <a:lstStyle/>
          <a:p>
            <a:r>
              <a:rPr lang="en-US" dirty="0"/>
              <a:t>‘Collapsed’ the dataset into just young firms and their survival class</a:t>
            </a:r>
          </a:p>
          <a:p>
            <a:pPr lvl="1"/>
            <a:r>
              <a:rPr lang="en-US" dirty="0"/>
              <a:t>Removed any rows with age group 6 to 10, 11+, or Unknown</a:t>
            </a:r>
          </a:p>
          <a:p>
            <a:r>
              <a:rPr lang="en-US" dirty="0"/>
              <a:t>Lots of Missing Data</a:t>
            </a:r>
          </a:p>
          <a:p>
            <a:pPr lvl="1"/>
            <a:r>
              <a:rPr lang="en-US" dirty="0"/>
              <a:t>Due to How Data was collected, ended up missing many values for establishments in year 0</a:t>
            </a:r>
          </a:p>
          <a:p>
            <a:pPr lvl="1"/>
            <a:r>
              <a:rPr lang="en-US" dirty="0"/>
              <a:t>Job loss isn’t measured for establishments in year 0, only jobs created</a:t>
            </a:r>
          </a:p>
          <a:p>
            <a:pPr lvl="1"/>
            <a:r>
              <a:rPr lang="en-US" dirty="0"/>
              <a:t>Dropped columns where this was the case</a:t>
            </a:r>
          </a:p>
          <a:p>
            <a:pPr lvl="1"/>
            <a:r>
              <a:rPr lang="en-US" dirty="0"/>
              <a:t>Some areas just don’t have specific industries/non-metro areas to account for</a:t>
            </a:r>
          </a:p>
          <a:p>
            <a:pPr lvl="2"/>
            <a:r>
              <a:rPr lang="en-US" dirty="0"/>
              <a:t>Ex.) No Mining Establishments in DC</a:t>
            </a:r>
          </a:p>
          <a:p>
            <a:r>
              <a:rPr lang="en-US" dirty="0"/>
              <a:t>Last observation year = 2022</a:t>
            </a:r>
          </a:p>
          <a:p>
            <a:pPr lvl="1"/>
            <a:r>
              <a:rPr lang="en-US" dirty="0"/>
              <a:t>Only can see 6-10 year survival rate up to 2017</a:t>
            </a:r>
          </a:p>
        </p:txBody>
      </p:sp>
    </p:spTree>
    <p:extLst>
      <p:ext uri="{BB962C8B-B14F-4D97-AF65-F5344CB8AC3E}">
        <p14:creationId xmlns:p14="http://schemas.microsoft.com/office/powerpoint/2010/main" val="338501442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48367CEDFC3E4385D6EB691FBAAC55" ma:contentTypeVersion="1" ma:contentTypeDescription="Create a new document." ma:contentTypeScope="" ma:versionID="b4f636973e5fc1de8cd8ed7bc3891c91">
  <xsd:schema xmlns:xsd="http://www.w3.org/2001/XMLSchema" xmlns:xs="http://www.w3.org/2001/XMLSchema" xmlns:p="http://schemas.microsoft.com/office/2006/metadata/properties" xmlns:ns3="99733840-4095-4f6c-a62b-c6c8a48cbc06" targetNamespace="http://schemas.microsoft.com/office/2006/metadata/properties" ma:root="true" ma:fieldsID="375ebfebf114f794d26842b61d04e95e" ns3:_="">
    <xsd:import namespace="99733840-4095-4f6c-a62b-c6c8a48cbc06"/>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733840-4095-4f6c-a62b-c6c8a48cbc0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0FA542-68E7-4963-8C28-8E668AEC19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733840-4095-4f6c-a62b-c6c8a48cbc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28E049-18D3-4949-8A77-2B5AF858ED68}">
  <ds:schemaRefs>
    <ds:schemaRef ds:uri="http://schemas.microsoft.com/sharepoint/v3/contenttype/forms"/>
  </ds:schemaRefs>
</ds:datastoreItem>
</file>

<file path=customXml/itemProps3.xml><?xml version="1.0" encoding="utf-8"?>
<ds:datastoreItem xmlns:ds="http://schemas.openxmlformats.org/officeDocument/2006/customXml" ds:itemID="{24059344-933F-4C69-8AB0-E0DB9ABE0853}">
  <ds:schemaRefs>
    <ds:schemaRef ds:uri="http://purl.org/dc/dcmitype/"/>
    <ds:schemaRef ds:uri="99733840-4095-4f6c-a62b-c6c8a48cbc06"/>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1973</TotalTime>
  <Words>1348</Words>
  <Application>Microsoft Office PowerPoint</Application>
  <PresentationFormat>Widescreen</PresentationFormat>
  <Paragraphs>276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Narrow</vt:lpstr>
      <vt:lpstr>Arial</vt:lpstr>
      <vt:lpstr>Cambria Math</vt:lpstr>
      <vt:lpstr>Grandview Display</vt:lpstr>
      <vt:lpstr>system-ui</vt:lpstr>
      <vt:lpstr>DashVTI</vt:lpstr>
      <vt:lpstr>Predicting Business Establishment Survival Across the U.S. Economy Using Business Dynamics Data</vt:lpstr>
      <vt:lpstr>Risky Business</vt:lpstr>
      <vt:lpstr>Data Set :  Business Dynamics Statistics (U.S. Census Bureau)</vt:lpstr>
      <vt:lpstr>Data Set :  Business Dynamics Statistics (U.S. Census Bureau)</vt:lpstr>
      <vt:lpstr>Creating a Binary Class Based off ‘Survival Rate’</vt:lpstr>
      <vt:lpstr>Creating a Binary Class Based off ‘Survival Rate’</vt:lpstr>
      <vt:lpstr>Survival Rate Results</vt:lpstr>
      <vt:lpstr>Data Cleaning</vt:lpstr>
      <vt:lpstr>Data Cleaning Summary</vt:lpstr>
      <vt:lpstr>Data Cleaning</vt:lpstr>
      <vt:lpstr>Data Cleaning</vt:lpstr>
      <vt:lpstr>Modelling</vt:lpstr>
      <vt:lpstr>Random Forest</vt:lpstr>
      <vt:lpstr>Logistic Regression</vt:lpstr>
      <vt:lpstr>KNN Classifier</vt:lpstr>
      <vt:lpstr>QDA</vt:lpstr>
      <vt:lpstr>Gradient Boost </vt:lpstr>
      <vt:lpstr>Tuning – Random Forest Classifier</vt:lpstr>
      <vt:lpstr>Trimming Training Years</vt:lpstr>
      <vt:lpstr>Adjusting Hyperparameters</vt:lpstr>
      <vt:lpstr>GridSearchCV</vt:lpstr>
      <vt:lpstr>Re-Testing Model</vt:lpstr>
      <vt:lpstr>Conclusion</vt:lpstr>
      <vt:lpstr>Suggestions for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Myers</dc:creator>
  <cp:lastModifiedBy>Peter Myers</cp:lastModifiedBy>
  <cp:revision>2</cp:revision>
  <dcterms:created xsi:type="dcterms:W3CDTF">2025-05-10T17:18:16Z</dcterms:created>
  <dcterms:modified xsi:type="dcterms:W3CDTF">2025-05-12T02:11:26Z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0x010100E048367CEDFC3E4385D6EB691FBAAC55</vt:lpwstr>
  </property>
</Properties>
</file>