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0BA5777-2006-444B-BA25-A88B84709BF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BA4FF47-0121-44CF-B4E6-B8C5D8A1331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5777-2006-444B-BA25-A88B84709BF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F47-0121-44CF-B4E6-B8C5D8A13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5777-2006-444B-BA25-A88B84709BF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F47-0121-44CF-B4E6-B8C5D8A133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5777-2006-444B-BA25-A88B84709BF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F47-0121-44CF-B4E6-B8C5D8A133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0BA5777-2006-444B-BA25-A88B84709BF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BA4FF47-0121-44CF-B4E6-B8C5D8A133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5777-2006-444B-BA25-A88B84709BF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F47-0121-44CF-B4E6-B8C5D8A133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5777-2006-444B-BA25-A88B84709BF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F47-0121-44CF-B4E6-B8C5D8A133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5777-2006-444B-BA25-A88B84709BF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F47-0121-44CF-B4E6-B8C5D8A1331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5777-2006-444B-BA25-A88B84709BF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F47-0121-44CF-B4E6-B8C5D8A1331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5777-2006-444B-BA25-A88B84709BF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F47-0121-44CF-B4E6-B8C5D8A133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5777-2006-444B-BA25-A88B84709BF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F47-0121-44CF-B4E6-B8C5D8A133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0BA5777-2006-444B-BA25-A88B84709BF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BA4FF47-0121-44CF-B4E6-B8C5D8A1331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Energy Efficiency of Buildings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Wysocki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75731"/>
            <a:ext cx="8229600" cy="3781229"/>
          </a:xfrm>
        </p:spPr>
        <p:txBody>
          <a:bodyPr/>
          <a:lstStyle/>
          <a:p>
            <a:r>
              <a:rPr lang="en-US" dirty="0" smtClean="0"/>
              <a:t>Accurate estimates of outputs based on input variables</a:t>
            </a:r>
          </a:p>
          <a:p>
            <a:r>
              <a:rPr lang="en-US" dirty="0" smtClean="0"/>
              <a:t>Good understanding of correlations</a:t>
            </a:r>
          </a:p>
          <a:p>
            <a:r>
              <a:rPr lang="en-US" dirty="0" smtClean="0"/>
              <a:t>Unnecessary to run many simulations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/>
          <a:lstStyle/>
          <a:p>
            <a:r>
              <a:rPr lang="en-US" sz="2000" dirty="0" err="1" smtClean="0"/>
              <a:t>Tsanas</a:t>
            </a:r>
            <a:r>
              <a:rPr lang="en-US" sz="2000" dirty="0" smtClean="0"/>
              <a:t>, A. </a:t>
            </a:r>
            <a:r>
              <a:rPr lang="en-US" sz="2000" dirty="0" err="1" smtClean="0"/>
              <a:t>Xifara</a:t>
            </a:r>
            <a:r>
              <a:rPr lang="en-US" sz="2000" dirty="0" smtClean="0"/>
              <a:t>: 'Accurate quantitative estimation of energy performance of residential buildings using statistical machine learning tools', Energy and Buildings, Vol. 49, pp. 560-567, 2012</a:t>
            </a:r>
          </a:p>
          <a:p>
            <a:r>
              <a:rPr lang="en-US" sz="2000" dirty="0" smtClean="0"/>
              <a:t>Lee, S., Park, Y., and Kim, C. (2012) Investigating the Set of Parameters Influencing Building Energy Consumption. ICSDC 2011: pp. 211-221.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943600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*Figures without references were generated by me 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4041648" cy="2895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Research into building efficiency</a:t>
            </a:r>
          </a:p>
          <a:p>
            <a:r>
              <a:rPr lang="en-US" dirty="0" smtClean="0"/>
              <a:t>Heating, ventilation, and cooling</a:t>
            </a:r>
          </a:p>
          <a:p>
            <a:r>
              <a:rPr lang="en-US" dirty="0" smtClean="0"/>
              <a:t>Software simulations</a:t>
            </a:r>
          </a:p>
          <a:p>
            <a:r>
              <a:rPr lang="en-US" dirty="0" smtClean="0"/>
              <a:t>UCI Machine Learning Repository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business.edf.org/sites/business.edf.org/files/u4/energy-us-commercial-0706201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590800"/>
            <a:ext cx="4305300" cy="25831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Generated using </a:t>
            </a:r>
            <a:r>
              <a:rPr lang="en-US" dirty="0" err="1" smtClean="0"/>
              <a:t>Ecotect</a:t>
            </a:r>
            <a:endParaRPr lang="en-US" dirty="0" smtClean="0"/>
          </a:p>
          <a:p>
            <a:r>
              <a:rPr lang="en-US" dirty="0" smtClean="0"/>
              <a:t>Using 8 different parameters</a:t>
            </a:r>
          </a:p>
          <a:p>
            <a:pPr lvl="1"/>
            <a:r>
              <a:rPr lang="en-US" sz="1600" dirty="0" smtClean="0"/>
              <a:t>Relative compactness</a:t>
            </a:r>
          </a:p>
          <a:p>
            <a:pPr lvl="1"/>
            <a:r>
              <a:rPr lang="en-US" sz="1600" dirty="0" smtClean="0"/>
              <a:t>Surface area</a:t>
            </a:r>
          </a:p>
          <a:p>
            <a:pPr lvl="1"/>
            <a:r>
              <a:rPr lang="en-US" sz="1600" dirty="0" smtClean="0"/>
              <a:t>Wall area</a:t>
            </a:r>
          </a:p>
          <a:p>
            <a:pPr lvl="1"/>
            <a:r>
              <a:rPr lang="en-US" sz="1600" dirty="0" smtClean="0"/>
              <a:t>Roof Area</a:t>
            </a:r>
          </a:p>
          <a:p>
            <a:pPr lvl="1"/>
            <a:r>
              <a:rPr lang="en-US" sz="1600" dirty="0" smtClean="0"/>
              <a:t>Overall Height</a:t>
            </a:r>
          </a:p>
          <a:p>
            <a:pPr lvl="1"/>
            <a:r>
              <a:rPr lang="en-US" sz="1600" dirty="0" smtClean="0"/>
              <a:t>Orientation</a:t>
            </a:r>
          </a:p>
          <a:p>
            <a:pPr lvl="1"/>
            <a:r>
              <a:rPr lang="en-US" sz="1600" dirty="0" smtClean="0"/>
              <a:t>Glazing Area</a:t>
            </a:r>
          </a:p>
          <a:p>
            <a:pPr lvl="1"/>
            <a:r>
              <a:rPr lang="en-US" sz="1600" dirty="0" smtClean="0"/>
              <a:t>Glazing Area Distribution</a:t>
            </a:r>
          </a:p>
          <a:p>
            <a:r>
              <a:rPr lang="en-US" dirty="0" smtClean="0"/>
              <a:t>Constant volume</a:t>
            </a:r>
          </a:p>
          <a:p>
            <a:r>
              <a:rPr lang="en-US" dirty="0" smtClean="0"/>
              <a:t>Same Materials</a:t>
            </a:r>
          </a:p>
          <a:p>
            <a:r>
              <a:rPr lang="en-US" dirty="0" smtClean="0"/>
              <a:t>768 samples</a:t>
            </a:r>
          </a:p>
          <a:p>
            <a:endParaRPr lang="en-US" dirty="0" smtClean="0"/>
          </a:p>
        </p:txBody>
      </p:sp>
      <p:pic>
        <p:nvPicPr>
          <p:cNvPr id="4" name="Picture 4" descr="http://ad009cdnb.archdaily.net/wp-content/uploads/2009/05/1149184021_total-incident-solar-radiation-528x3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209800"/>
            <a:ext cx="3733800" cy="26094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0" y="6553200"/>
            <a:ext cx="5867400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http://ad009cdnb.archdaily.net/wp-content/uploads/2009/05/1149184021_total-incident-solar-radiation-528x369.jpg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Downloads\projectHistogra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2466"/>
            <a:ext cx="9144000" cy="63330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Downloads\projectOutputHistogra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7505"/>
            <a:ext cx="9144000" cy="61629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58674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Regression tree</a:t>
            </a:r>
          </a:p>
          <a:p>
            <a:r>
              <a:rPr lang="en-US" dirty="0" smtClean="0"/>
              <a:t>Each node represents a binary decision</a:t>
            </a:r>
          </a:p>
          <a:p>
            <a:r>
              <a:rPr lang="en-US" dirty="0" smtClean="0"/>
              <a:t>Leaves represent outputs</a:t>
            </a:r>
          </a:p>
          <a:p>
            <a:r>
              <a:rPr lang="en-US" dirty="0" smtClean="0"/>
              <a:t>Random forest method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7412" name="Picture 4" descr="http://www.biomedcentral.com/content/figures/1471-2105-7-101-4-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667000"/>
            <a:ext cx="3387970" cy="293624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67200" y="6400800"/>
            <a:ext cx="434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http://www.biomedcentral.com/content/figures/1471-2105-7-101-4-l.jpg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Downloads\projectHeatRegression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4024"/>
            <a:ext cx="9144000" cy="5649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coefficients (Heating load only)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76400"/>
          <a:ext cx="82296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 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Pearson</a:t>
                      </a:r>
                      <a:r>
                        <a:rPr lang="en-US" sz="1400" baseline="0" dirty="0" smtClean="0"/>
                        <a:t> product-moment coefficient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Spearman’s rank correlation coefficient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Kendall’s rank correlation coefficient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Relative Compactness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0.6223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0.6221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0.3541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Surface</a:t>
                      </a:r>
                      <a:r>
                        <a:rPr lang="en-US" sz="1400" baseline="0" dirty="0" smtClean="0"/>
                        <a:t>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-0.6581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-0.6221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-0.3541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Wall</a:t>
                      </a:r>
                      <a:r>
                        <a:rPr lang="en-US" sz="1400" baseline="0" dirty="0" smtClean="0"/>
                        <a:t> area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0.4557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0.4715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0.3424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Roof area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-0.8618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-0.8040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-0.6102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height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0.8894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0.8613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0.7040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Orientation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-0.0026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-0.0042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-0.0031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Glazing Area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0.2698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0.3229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0.2632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Glazing</a:t>
                      </a:r>
                      <a:r>
                        <a:rPr lang="en-US" sz="1400" baseline="0" dirty="0" smtClean="0"/>
                        <a:t> Area Distribution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0.0874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0.0683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0.0487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Error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971800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</a:t>
                      </a:r>
                      <a:r>
                        <a:rPr lang="en-US" sz="1400" baseline="0" dirty="0" smtClean="0"/>
                        <a:t>ut variable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 Absolute 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 Squared</a:t>
                      </a:r>
                      <a:r>
                        <a:rPr lang="en-US" sz="1400" baseline="0" dirty="0" smtClean="0"/>
                        <a:t> 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 Relative Error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Heating load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0.52</a:t>
                      </a:r>
                      <a:r>
                        <a:rPr lang="en-US" sz="1400" baseline="0" dirty="0" smtClean="0"/>
                        <a:t> +- 0.16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1.10 +- 0.50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2.18</a:t>
                      </a:r>
                      <a:r>
                        <a:rPr lang="en-US" sz="1400" baseline="0" dirty="0" smtClean="0"/>
                        <a:t> +- 0.61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Cooling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1.46 +-</a:t>
                      </a:r>
                      <a:r>
                        <a:rPr lang="en-US" sz="1400" baseline="0" dirty="0" smtClean="0"/>
                        <a:t> 0.21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6.56 +- 1.57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4.61 +- 0.68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92</TotalTime>
  <Words>243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Estimating Energy Efficiency of Buildings</vt:lpstr>
      <vt:lpstr>Introduction</vt:lpstr>
      <vt:lpstr>Dataset</vt:lpstr>
      <vt:lpstr>Slide 4</vt:lpstr>
      <vt:lpstr>Slide 5</vt:lpstr>
      <vt:lpstr>Algorithm</vt:lpstr>
      <vt:lpstr>Slide 7</vt:lpstr>
      <vt:lpstr>Correlation coefficients (Heating load only)</vt:lpstr>
      <vt:lpstr>Estimating Error</vt:lpstr>
      <vt:lpstr>Conclusions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Energy Efficiency of Buildings</dc:title>
  <dc:creator>Matt</dc:creator>
  <cp:lastModifiedBy>Matt</cp:lastModifiedBy>
  <cp:revision>10</cp:revision>
  <dcterms:created xsi:type="dcterms:W3CDTF">2013-12-11T02:55:27Z</dcterms:created>
  <dcterms:modified xsi:type="dcterms:W3CDTF">2013-12-11T04:27:54Z</dcterms:modified>
</cp:coreProperties>
</file>