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71" r:id="rId5"/>
    <p:sldId id="339" r:id="rId6"/>
    <p:sldId id="333" r:id="rId7"/>
    <p:sldId id="334" r:id="rId8"/>
    <p:sldId id="335" r:id="rId9"/>
    <p:sldId id="336" r:id="rId10"/>
    <p:sldId id="337" r:id="rId11"/>
    <p:sldId id="338" r:id="rId12"/>
    <p:sldId id="308" r:id="rId13"/>
    <p:sldId id="332" r:id="rId14"/>
    <p:sldId id="32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54"/>
  </p:normalViewPr>
  <p:slideViewPr>
    <p:cSldViewPr snapToGrid="0" snapToObjects="1">
      <p:cViewPr varScale="1">
        <p:scale>
          <a:sx n="87" d="100"/>
          <a:sy n="87" d="100"/>
        </p:scale>
        <p:origin x="892" y="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-356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29E1A-B0BA-9A4B-BA22-18F36E1EC016}" type="datetimeFigureOut">
              <a:rPr lang="en-US" smtClean="0"/>
              <a:pPr/>
              <a:t>2021/12/6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36ABE-2B44-C349-BB5B-2269D26EA4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5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7986F-494E-3846-81DF-045FE0F57D7A}" type="datetimeFigureOut">
              <a:rPr lang="en-US" smtClean="0"/>
              <a:pPr/>
              <a:t>2021/12/6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F743E-1896-0048-8295-A33E5B5E49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367530"/>
            <a:ext cx="9144000" cy="7900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840482"/>
            <a:ext cx="10515600" cy="88358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43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AB62439-F33B-284F-95EB-D86CF44A7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2439-F33B-284F-95EB-D86CF44A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Confident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2439-F33B-284F-95EB-D86CF44A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868025" y="6441855"/>
            <a:ext cx="14863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800" dirty="0">
                <a:solidFill>
                  <a:srgbClr val="00AEEF"/>
                </a:solidFill>
                <a:latin typeface="Arial"/>
                <a:ea typeface="+mn-ea"/>
                <a:cs typeface="Arial"/>
              </a:rPr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174625" indent="-174625">
              <a:buFont typeface="Arial" pitchFamily="34" charset="0"/>
              <a:buChar char="•"/>
              <a:defRPr sz="1600"/>
            </a:lvl1pPr>
            <a:lvl2pPr marL="631825" indent="-174625">
              <a:buFont typeface="Arial" pitchFamily="34" charset="0"/>
              <a:buChar char="­"/>
              <a:defRPr sz="1400"/>
            </a:lvl2pPr>
            <a:lvl3pPr marL="1089025" indent="-174625">
              <a:buFont typeface="Courier New" pitchFamily="49" charset="0"/>
              <a:buChar char="o"/>
              <a:defRPr sz="1200"/>
            </a:lvl3pPr>
            <a:lvl4pPr marL="1371600" indent="0">
              <a:buFont typeface="Wingdings" pitchFamily="2" charset="2"/>
              <a:buChar char="§"/>
              <a:defRPr sz="1000"/>
            </a:lvl4pPr>
            <a:lvl5pPr marL="1828800" indent="0">
              <a:buFont typeface="Wingdings" pitchFamily="2" charset="2"/>
              <a:buChar char="Ø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CB3F-7083-0644-8ACE-4D73E2687F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28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Confident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CB3F-7083-0644-8ACE-4D73E2687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174625" indent="-174625">
              <a:buFont typeface="Arial" pitchFamily="34" charset="0"/>
              <a:buChar char="•"/>
              <a:defRPr sz="1600"/>
            </a:lvl1pPr>
            <a:lvl2pPr marL="631825" indent="-174625">
              <a:buFont typeface="Arial" pitchFamily="34" charset="0"/>
              <a:buChar char="­"/>
              <a:defRPr sz="1400"/>
            </a:lvl2pPr>
            <a:lvl3pPr marL="1089025" indent="-174625">
              <a:buFont typeface="Courier New" pitchFamily="49" charset="0"/>
              <a:buChar char="o"/>
              <a:defRPr sz="1200"/>
            </a:lvl3pPr>
            <a:lvl4pPr marL="1371600" indent="0">
              <a:buFont typeface="Wingdings" pitchFamily="2" charset="2"/>
              <a:buChar char="§"/>
              <a:defRPr sz="1000"/>
            </a:lvl4pPr>
            <a:lvl5pPr marL="1828800" indent="0">
              <a:buFont typeface="Wingdings" pitchFamily="2" charset="2"/>
              <a:buChar char="Ø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868025" y="6441855"/>
            <a:ext cx="14863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800" dirty="0">
                <a:solidFill>
                  <a:srgbClr val="00AEEF"/>
                </a:solidFill>
                <a:latin typeface="Arial"/>
                <a:ea typeface="+mn-ea"/>
                <a:cs typeface="Arial"/>
              </a:rPr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38428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A460-3DA2-4D40-9909-2691810682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Confident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A460-3DA2-4D40-9909-2691810682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868025" y="6441855"/>
            <a:ext cx="14863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800" dirty="0">
                <a:solidFill>
                  <a:srgbClr val="00AEEF"/>
                </a:solidFill>
                <a:latin typeface="Arial"/>
                <a:ea typeface="+mn-ea"/>
                <a:cs typeface="Arial"/>
              </a:rPr>
              <a:t>COMPANY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nfident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367530"/>
            <a:ext cx="9144000" cy="7900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840482"/>
            <a:ext cx="10515600" cy="88358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43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AB62439-F33B-284F-95EB-D86CF44A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868025" y="6441855"/>
            <a:ext cx="14863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800" dirty="0">
                <a:solidFill>
                  <a:srgbClr val="00AEEF"/>
                </a:solidFill>
                <a:latin typeface="Arial"/>
                <a:ea typeface="+mn-ea"/>
                <a:cs typeface="Arial"/>
              </a:rPr>
              <a:t>COMPANY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2439-F33B-284F-95EB-D86CF44A78B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149517" y="4246130"/>
            <a:ext cx="0" cy="5678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1828803" y="4228399"/>
            <a:ext cx="23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Thank You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93418" y="4215534"/>
            <a:ext cx="46457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Analog Mixed Signal Product Leadership in Growth Markets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2439-F33B-284F-95EB-D86CF44A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onfident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2439-F33B-284F-95EB-D86CF44A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868025" y="6441855"/>
            <a:ext cx="14863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800" dirty="0">
                <a:solidFill>
                  <a:srgbClr val="00AEEF"/>
                </a:solidFill>
                <a:latin typeface="Arial"/>
                <a:ea typeface="+mn-ea"/>
                <a:cs typeface="Arial"/>
              </a:rPr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2439-F33B-284F-95EB-D86CF44A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Confident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2439-F33B-284F-95EB-D86CF44A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9868025" y="6441855"/>
            <a:ext cx="14863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800" dirty="0">
                <a:solidFill>
                  <a:srgbClr val="00AEEF"/>
                </a:solidFill>
                <a:latin typeface="Arial"/>
                <a:ea typeface="+mn-ea"/>
                <a:cs typeface="Arial"/>
              </a:rPr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2439-F33B-284F-95EB-D86CF44A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Confident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2439-F33B-284F-95EB-D86CF44A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868025" y="6441855"/>
            <a:ext cx="14863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800" dirty="0">
                <a:solidFill>
                  <a:srgbClr val="00AEEF"/>
                </a:solidFill>
                <a:latin typeface="Arial"/>
                <a:ea typeface="+mn-ea"/>
                <a:cs typeface="Arial"/>
              </a:rPr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74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43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AB62439-F33B-284F-95EB-D86CF44A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228395" y="6477222"/>
            <a:ext cx="391263" cy="29344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1662155" y="6477662"/>
            <a:ext cx="391263" cy="29344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/>
          <p:cNvSpPr txBox="1"/>
          <p:nvPr/>
        </p:nvSpPr>
        <p:spPr>
          <a:xfrm>
            <a:off x="10859694" y="6556841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en-US" sz="800" baseline="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8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019, IDT.</a:t>
            </a:r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8" r:id="rId2"/>
    <p:sldLayoutId id="2147483715" r:id="rId3"/>
    <p:sldLayoutId id="2147483662" r:id="rId4"/>
    <p:sldLayoutId id="2147483717" r:id="rId5"/>
    <p:sldLayoutId id="2147483664" r:id="rId6"/>
    <p:sldLayoutId id="2147483719" r:id="rId7"/>
    <p:sldLayoutId id="2147483666" r:id="rId8"/>
    <p:sldLayoutId id="2147483720" r:id="rId9"/>
    <p:sldLayoutId id="2147483667" r:id="rId10"/>
    <p:sldLayoutId id="2147483721" r:id="rId11"/>
    <p:sldLayoutId id="2147483708" r:id="rId12"/>
    <p:sldLayoutId id="2147483722" r:id="rId13"/>
    <p:sldLayoutId id="2147483705" r:id="rId14"/>
    <p:sldLayoutId id="214748372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accent1"/>
          </a:solidFill>
          <a:latin typeface="Arial" charset="0"/>
          <a:ea typeface="Arial" charset="0"/>
          <a:cs typeface="Arial" charset="0"/>
        </a:defRPr>
      </a:lvl1pPr>
    </p:titleStyle>
    <p:bodyStyle>
      <a:lvl1pPr marL="282575" indent="-282575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739775" indent="-282575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­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96975" indent="-282575" algn="l" defTabSz="914400" rtl="0" eaLnBrk="1" latinLnBrk="0" hangingPunct="1">
        <a:lnSpc>
          <a:spcPct val="90000"/>
        </a:lnSpc>
        <a:spcBef>
          <a:spcPts val="5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54175" indent="-282575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111375" indent="-282575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Dec,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2021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P8910 B0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I2C/I3C Path Filter Scan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74873" y="101139"/>
            <a:ext cx="11838959" cy="55580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Path2:Scan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I3C_PP_Filter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443664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0850F4-1E31-4C0A-B582-29AB0E4E985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58890"/>
              </p:ext>
            </p:extLst>
          </p:nvPr>
        </p:nvGraphicFramePr>
        <p:xfrm>
          <a:off x="343317" y="984735"/>
          <a:ext cx="11505365" cy="5218008"/>
        </p:xfrm>
        <a:graphic>
          <a:graphicData uri="http://schemas.openxmlformats.org/drawingml/2006/table">
            <a:tbl>
              <a:tblPr/>
              <a:tblGrid>
                <a:gridCol w="2079851">
                  <a:extLst>
                    <a:ext uri="{9D8B030D-6E8A-4147-A177-3AD203B41FA5}">
                      <a16:colId xmlns:a16="http://schemas.microsoft.com/office/drawing/2014/main" val="2610456474"/>
                    </a:ext>
                  </a:extLst>
                </a:gridCol>
                <a:gridCol w="916924">
                  <a:extLst>
                    <a:ext uri="{9D8B030D-6E8A-4147-A177-3AD203B41FA5}">
                      <a16:colId xmlns:a16="http://schemas.microsoft.com/office/drawing/2014/main" val="1901590831"/>
                    </a:ext>
                  </a:extLst>
                </a:gridCol>
                <a:gridCol w="607128">
                  <a:extLst>
                    <a:ext uri="{9D8B030D-6E8A-4147-A177-3AD203B41FA5}">
                      <a16:colId xmlns:a16="http://schemas.microsoft.com/office/drawing/2014/main" val="1023534613"/>
                    </a:ext>
                  </a:extLst>
                </a:gridCol>
                <a:gridCol w="607128">
                  <a:extLst>
                    <a:ext uri="{9D8B030D-6E8A-4147-A177-3AD203B41FA5}">
                      <a16:colId xmlns:a16="http://schemas.microsoft.com/office/drawing/2014/main" val="1382863675"/>
                    </a:ext>
                  </a:extLst>
                </a:gridCol>
                <a:gridCol w="607128">
                  <a:extLst>
                    <a:ext uri="{9D8B030D-6E8A-4147-A177-3AD203B41FA5}">
                      <a16:colId xmlns:a16="http://schemas.microsoft.com/office/drawing/2014/main" val="2387241869"/>
                    </a:ext>
                  </a:extLst>
                </a:gridCol>
                <a:gridCol w="607128">
                  <a:extLst>
                    <a:ext uri="{9D8B030D-6E8A-4147-A177-3AD203B41FA5}">
                      <a16:colId xmlns:a16="http://schemas.microsoft.com/office/drawing/2014/main" val="3802986965"/>
                    </a:ext>
                  </a:extLst>
                </a:gridCol>
                <a:gridCol w="607128">
                  <a:extLst>
                    <a:ext uri="{9D8B030D-6E8A-4147-A177-3AD203B41FA5}">
                      <a16:colId xmlns:a16="http://schemas.microsoft.com/office/drawing/2014/main" val="2604423460"/>
                    </a:ext>
                  </a:extLst>
                </a:gridCol>
                <a:gridCol w="607128">
                  <a:extLst>
                    <a:ext uri="{9D8B030D-6E8A-4147-A177-3AD203B41FA5}">
                      <a16:colId xmlns:a16="http://schemas.microsoft.com/office/drawing/2014/main" val="1399369316"/>
                    </a:ext>
                  </a:extLst>
                </a:gridCol>
                <a:gridCol w="607128">
                  <a:extLst>
                    <a:ext uri="{9D8B030D-6E8A-4147-A177-3AD203B41FA5}">
                      <a16:colId xmlns:a16="http://schemas.microsoft.com/office/drawing/2014/main" val="3917697676"/>
                    </a:ext>
                  </a:extLst>
                </a:gridCol>
                <a:gridCol w="607128">
                  <a:extLst>
                    <a:ext uri="{9D8B030D-6E8A-4147-A177-3AD203B41FA5}">
                      <a16:colId xmlns:a16="http://schemas.microsoft.com/office/drawing/2014/main" val="2844483335"/>
                    </a:ext>
                  </a:extLst>
                </a:gridCol>
                <a:gridCol w="607128">
                  <a:extLst>
                    <a:ext uri="{9D8B030D-6E8A-4147-A177-3AD203B41FA5}">
                      <a16:colId xmlns:a16="http://schemas.microsoft.com/office/drawing/2014/main" val="641245917"/>
                    </a:ext>
                  </a:extLst>
                </a:gridCol>
                <a:gridCol w="607128">
                  <a:extLst>
                    <a:ext uri="{9D8B030D-6E8A-4147-A177-3AD203B41FA5}">
                      <a16:colId xmlns:a16="http://schemas.microsoft.com/office/drawing/2014/main" val="1363195931"/>
                    </a:ext>
                  </a:extLst>
                </a:gridCol>
                <a:gridCol w="615926">
                  <a:extLst>
                    <a:ext uri="{9D8B030D-6E8A-4147-A177-3AD203B41FA5}">
                      <a16:colId xmlns:a16="http://schemas.microsoft.com/office/drawing/2014/main" val="1598580810"/>
                    </a:ext>
                  </a:extLst>
                </a:gridCol>
                <a:gridCol w="607128">
                  <a:extLst>
                    <a:ext uri="{9D8B030D-6E8A-4147-A177-3AD203B41FA5}">
                      <a16:colId xmlns:a16="http://schemas.microsoft.com/office/drawing/2014/main" val="2118545034"/>
                    </a:ext>
                  </a:extLst>
                </a:gridCol>
                <a:gridCol w="607128">
                  <a:extLst>
                    <a:ext uri="{9D8B030D-6E8A-4147-A177-3AD203B41FA5}">
                      <a16:colId xmlns:a16="http://schemas.microsoft.com/office/drawing/2014/main" val="199002425"/>
                    </a:ext>
                  </a:extLst>
                </a:gridCol>
                <a:gridCol w="607128">
                  <a:extLst>
                    <a:ext uri="{9D8B030D-6E8A-4147-A177-3AD203B41FA5}">
                      <a16:colId xmlns:a16="http://schemas.microsoft.com/office/drawing/2014/main" val="2435795660"/>
                    </a:ext>
                  </a:extLst>
                </a:gridCol>
              </a:tblGrid>
              <a:tr h="119446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3" marR="3013" marT="30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3" marR="3013" marT="30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PEC Enable, VR Enable with IOUTAB=6A, IOUTC=3A, IOUTD=3A</a:t>
                      </a:r>
                    </a:p>
                  </a:txBody>
                  <a:tcPr marL="3013" marR="3013" marT="3013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98500"/>
                  </a:ext>
                </a:extLst>
              </a:tr>
              <a:tr h="193386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3" marR="3013" marT="3013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PP_Filter</a:t>
                      </a:r>
                      <a:b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0xBC&lt;3:0&gt;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1000KHZ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4000KHZ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6000KHZ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8000KHZ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10000KHZ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11000KHZ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12000KHZ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12500KHZ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12800KHZ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130000KHZ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13200KHZ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13400KHZ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13500KHZ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13600KHZ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449773"/>
                  </a:ext>
                </a:extLst>
              </a:tr>
              <a:tr h="288899"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P8910B0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Data Path: I3C - Path2</a:t>
                      </a: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Protocol: I3C</a:t>
                      </a:r>
                      <a:br>
                        <a:rPr lang="en-US" sz="100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PEC Enable</a:t>
                      </a:r>
                      <a:r>
                        <a:rPr lang="en-US" sz="10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0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rgbClr val="C6E0B4"/>
                          </a:solidFill>
                          <a:effectLst/>
                          <a:latin typeface="Arial" panose="020B0604020202020204" pitchFamily="34" charset="0"/>
                        </a:rPr>
                        <a:t>I3C_OD_Freq=1000KHZ</a:t>
                      </a:r>
                      <a:br>
                        <a:rPr lang="en-US" sz="1000" b="1" i="0" u="none" strike="noStrike" dirty="0" smtClean="0">
                          <a:solidFill>
                            <a:srgbClr val="C6E0B4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rgbClr val="C6E0B4"/>
                          </a:solidFill>
                          <a:effectLst/>
                          <a:latin typeface="Arial" panose="020B0604020202020204" pitchFamily="34" charset="0"/>
                        </a:rPr>
                        <a:t>VOH/VIH=1.0V</a:t>
                      </a:r>
                      <a:r>
                        <a:rPr lang="en-US" sz="10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0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Dolphin3 is option2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13" marR="3013" marT="3013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0000</a:t>
                      </a:r>
                      <a:b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(2ns)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Fail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1/40000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4000x, Fail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1/40000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4000x, Fail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2/40000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4000x, Fail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1/40000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77001"/>
                  </a:ext>
                </a:extLst>
              </a:tr>
              <a:tr h="288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0001</a:t>
                      </a:r>
                      <a:b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(4ns)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Fail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27/40000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Fail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24/40001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Fail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27/40002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Fail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28/40002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Fail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25/40003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597136"/>
                  </a:ext>
                </a:extLst>
              </a:tr>
              <a:tr h="288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0010</a:t>
                      </a:r>
                      <a:b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(6ns)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02089"/>
                  </a:ext>
                </a:extLst>
              </a:tr>
              <a:tr h="288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0011</a:t>
                      </a:r>
                      <a:b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(8ns)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73727"/>
                  </a:ext>
                </a:extLst>
              </a:tr>
              <a:tr h="288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0100</a:t>
                      </a:r>
                      <a:b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(10ns)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4000x, Fail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44/40000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4000x, Fail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34/40000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4000x, Fail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37/40000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95702"/>
                  </a:ext>
                </a:extLst>
              </a:tr>
              <a:tr h="288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0101</a:t>
                      </a:r>
                      <a:b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(12ns)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774787"/>
                  </a:ext>
                </a:extLst>
              </a:tr>
              <a:tr h="288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0110</a:t>
                      </a:r>
                      <a:b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(14ns)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89535"/>
                  </a:ext>
                </a:extLst>
              </a:tr>
              <a:tr h="288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0111</a:t>
                      </a:r>
                      <a:b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(16ns)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Fail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15/40000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078200"/>
                  </a:ext>
                </a:extLst>
              </a:tr>
              <a:tr h="288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  <a:b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(18ns)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81240"/>
                  </a:ext>
                </a:extLst>
              </a:tr>
              <a:tr h="288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1001</a:t>
                      </a:r>
                      <a:b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(20ns)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Fail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1/40000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1759"/>
                  </a:ext>
                </a:extLst>
              </a:tr>
              <a:tr h="288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1010</a:t>
                      </a:r>
                      <a:b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(22ns)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Fail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24/40000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499458"/>
                  </a:ext>
                </a:extLst>
              </a:tr>
              <a:tr h="288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1011</a:t>
                      </a:r>
                      <a:b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(24ns)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963820"/>
                  </a:ext>
                </a:extLst>
              </a:tr>
              <a:tr h="288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1100</a:t>
                      </a:r>
                      <a:b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(26ns)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104325"/>
                  </a:ext>
                </a:extLst>
              </a:tr>
              <a:tr h="288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1101</a:t>
                      </a:r>
                      <a:b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(28ns)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Fail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7/40000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5778"/>
                  </a:ext>
                </a:extLst>
              </a:tr>
              <a:tr h="288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1110</a:t>
                      </a:r>
                      <a:b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(30ns)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97707"/>
                  </a:ext>
                </a:extLst>
              </a:tr>
              <a:tr h="288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1111</a:t>
                      </a:r>
                      <a:b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(32ns)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13" marR="3013" marT="301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6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52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Dump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2439-F33B-284F-95EB-D86CF44A78B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14" y="1294976"/>
            <a:ext cx="8949407" cy="456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7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0A460-3DA2-4D40-9909-2691810682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297904" y="85980"/>
            <a:ext cx="11310152" cy="106996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rial" pitchFamily="34" charset="0"/>
                <a:cs typeface="Arial" pitchFamily="34" charset="0"/>
              </a:rPr>
              <a:t>Path1 – Spec I2C Path</a:t>
            </a:r>
            <a:br>
              <a:rPr lang="en-US" sz="4800" dirty="0">
                <a:latin typeface="Arial" pitchFamily="34" charset="0"/>
                <a:cs typeface="Arial" pitchFamily="34" charset="0"/>
              </a:rPr>
            </a:b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443664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0850F4-1E31-4C0A-B582-29AB0E4E9850}" type="slidenum">
              <a:rPr lang="en-US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94608"/>
              </p:ext>
            </p:extLst>
          </p:nvPr>
        </p:nvGraphicFramePr>
        <p:xfrm>
          <a:off x="646981" y="1958198"/>
          <a:ext cx="10808898" cy="2674620"/>
        </p:xfrm>
        <a:graphic>
          <a:graphicData uri="http://schemas.openxmlformats.org/drawingml/2006/table">
            <a:tbl>
              <a:tblPr/>
              <a:tblGrid>
                <a:gridCol w="3729386">
                  <a:extLst>
                    <a:ext uri="{9D8B030D-6E8A-4147-A177-3AD203B41FA5}">
                      <a16:colId xmlns:a16="http://schemas.microsoft.com/office/drawing/2014/main" val="3950442218"/>
                    </a:ext>
                  </a:extLst>
                </a:gridCol>
                <a:gridCol w="1495969">
                  <a:extLst>
                    <a:ext uri="{9D8B030D-6E8A-4147-A177-3AD203B41FA5}">
                      <a16:colId xmlns:a16="http://schemas.microsoft.com/office/drawing/2014/main" val="2061210526"/>
                    </a:ext>
                  </a:extLst>
                </a:gridCol>
                <a:gridCol w="5583543">
                  <a:extLst>
                    <a:ext uri="{9D8B030D-6E8A-4147-A177-3AD203B41FA5}">
                      <a16:colId xmlns:a16="http://schemas.microsoft.com/office/drawing/2014/main" val="2814207568"/>
                    </a:ext>
                  </a:extLst>
                </a:gridCol>
              </a:tblGrid>
              <a:tr h="32479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I2C path filter test conditions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08163"/>
                  </a:ext>
                </a:extLst>
              </a:tr>
              <a:tr h="3518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Register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698369"/>
                  </a:ext>
                </a:extLst>
              </a:tr>
              <a:tr h="32479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SWAB loading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466300"/>
                  </a:ext>
                </a:extLst>
              </a:tr>
              <a:tr h="32479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SWC loading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58042"/>
                  </a:ext>
                </a:extLst>
              </a:tr>
              <a:tr h="32479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SWD loading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644516"/>
                  </a:ext>
                </a:extLst>
              </a:tr>
              <a:tr h="32479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100KHz, 400KHz, 600KHz, 800KHz, 1000KHz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0087"/>
                  </a:ext>
                </a:extLst>
              </a:tr>
              <a:tr h="32479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 voltage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1.0V, 1.5V, 1.8V, 2.5V, 3.3V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65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76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74873" y="101139"/>
            <a:ext cx="11838959" cy="555809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VIO 1.0V</a:t>
            </a:r>
            <a:b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Full load VS 0A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443664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0850F4-1E31-4C0A-B582-29AB0E4E9850}" type="slidenum">
              <a:rPr lang="en-US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0040"/>
              </p:ext>
            </p:extLst>
          </p:nvPr>
        </p:nvGraphicFramePr>
        <p:xfrm>
          <a:off x="1504904" y="585716"/>
          <a:ext cx="8978896" cy="3065145"/>
        </p:xfrm>
        <a:graphic>
          <a:graphicData uri="http://schemas.openxmlformats.org/drawingml/2006/table">
            <a:tbl>
              <a:tblPr/>
              <a:tblGrid>
                <a:gridCol w="3298251">
                  <a:extLst>
                    <a:ext uri="{9D8B030D-6E8A-4147-A177-3AD203B41FA5}">
                      <a16:colId xmlns:a16="http://schemas.microsoft.com/office/drawing/2014/main" val="1119647099"/>
                    </a:ext>
                  </a:extLst>
                </a:gridCol>
                <a:gridCol w="1157333">
                  <a:extLst>
                    <a:ext uri="{9D8B030D-6E8A-4147-A177-3AD203B41FA5}">
                      <a16:colId xmlns:a16="http://schemas.microsoft.com/office/drawing/2014/main" val="3635015591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3731477855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3317668436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2497782525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1070941147"/>
                    </a:ext>
                  </a:extLst>
                </a:gridCol>
              </a:tblGrid>
              <a:tr h="634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VR Enable with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IOUTAB=6A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IOUTC=3A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IOUTD=3A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9047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100KHZ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137907"/>
                  </a:ext>
                </a:extLst>
              </a:tr>
              <a:tr h="2148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P8910B0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Data Path: I2C - Path1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Protocol: I2C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No PEC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 err="1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V_Pullup</a:t>
                      </a: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=1.0V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Dolphin3 + Option2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5564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504904" y="3684652"/>
          <a:ext cx="8978896" cy="3065145"/>
        </p:xfrm>
        <a:graphic>
          <a:graphicData uri="http://schemas.openxmlformats.org/drawingml/2006/table">
            <a:tbl>
              <a:tblPr/>
              <a:tblGrid>
                <a:gridCol w="3298251">
                  <a:extLst>
                    <a:ext uri="{9D8B030D-6E8A-4147-A177-3AD203B41FA5}">
                      <a16:colId xmlns:a16="http://schemas.microsoft.com/office/drawing/2014/main" val="3069202056"/>
                    </a:ext>
                  </a:extLst>
                </a:gridCol>
                <a:gridCol w="1157333">
                  <a:extLst>
                    <a:ext uri="{9D8B030D-6E8A-4147-A177-3AD203B41FA5}">
                      <a16:colId xmlns:a16="http://schemas.microsoft.com/office/drawing/2014/main" val="4055378667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133321265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3343669953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1107043712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2274667222"/>
                    </a:ext>
                  </a:extLst>
                </a:gridCol>
              </a:tblGrid>
              <a:tr h="634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VR Enable with IOUTAB=0A, IOUTC=0A, IOUTD=0A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09983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100KHZ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19484"/>
                  </a:ext>
                </a:extLst>
              </a:tr>
              <a:tr h="2148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P8910B0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Data Path: I2C - Path1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Protocol: I2C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No PEC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 err="1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V_Pullup</a:t>
                      </a: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=1.0V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Dolphin3 + Option2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7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07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74873" y="101139"/>
            <a:ext cx="11838959" cy="555809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VIO 1.5V</a:t>
            </a:r>
            <a:b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Full load VS 0A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443664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0850F4-1E31-4C0A-B582-29AB0E4E9850}" type="slidenum">
              <a:rPr lang="en-US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60376"/>
              </p:ext>
            </p:extLst>
          </p:nvPr>
        </p:nvGraphicFramePr>
        <p:xfrm>
          <a:off x="1523952" y="588947"/>
          <a:ext cx="8940799" cy="3065145"/>
        </p:xfrm>
        <a:graphic>
          <a:graphicData uri="http://schemas.openxmlformats.org/drawingml/2006/table">
            <a:tbl>
              <a:tblPr/>
              <a:tblGrid>
                <a:gridCol w="3293979">
                  <a:extLst>
                    <a:ext uri="{9D8B030D-6E8A-4147-A177-3AD203B41FA5}">
                      <a16:colId xmlns:a16="http://schemas.microsoft.com/office/drawing/2014/main" val="829883803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3478240702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2900023845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3610030797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408311116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264109855"/>
                    </a:ext>
                  </a:extLst>
                </a:gridCol>
              </a:tblGrid>
              <a:tr h="634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VR Enable with IOUTAB=6A, IOUTC=3A, IOUTD=3A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0486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100KHZ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795199"/>
                  </a:ext>
                </a:extLst>
              </a:tr>
              <a:tr h="2148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P8910B0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Data Path: I2C - Path1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Protocol: I2C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No PEC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 err="1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V_Pullup</a:t>
                      </a: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=1.5V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Dolphin3 + Option2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85001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3951" y="3674580"/>
          <a:ext cx="8940799" cy="3065145"/>
        </p:xfrm>
        <a:graphic>
          <a:graphicData uri="http://schemas.openxmlformats.org/drawingml/2006/table">
            <a:tbl>
              <a:tblPr/>
              <a:tblGrid>
                <a:gridCol w="3293979">
                  <a:extLst>
                    <a:ext uri="{9D8B030D-6E8A-4147-A177-3AD203B41FA5}">
                      <a16:colId xmlns:a16="http://schemas.microsoft.com/office/drawing/2014/main" val="385210947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1318480133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2270607352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2389462397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1679920777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3055236120"/>
                    </a:ext>
                  </a:extLst>
                </a:gridCol>
              </a:tblGrid>
              <a:tr h="634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VR Enable with IOUTAB=0A, IOUTC=0A, IOUTD=0A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7741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100KHZ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339033"/>
                  </a:ext>
                </a:extLst>
              </a:tr>
              <a:tr h="2148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P8910B0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Data Path: I2C - Path1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Protocol: I2C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No PEC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 err="1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V_Pullup</a:t>
                      </a: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=1.5V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Dolphin3 + Option2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243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71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74873" y="101139"/>
            <a:ext cx="11838959" cy="555809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VIO 1.8V</a:t>
            </a:r>
            <a:b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Full load VS 0A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443664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0850F4-1E31-4C0A-B582-29AB0E4E9850}" type="slidenum">
              <a:rPr lang="en-US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504904" y="3685689"/>
          <a:ext cx="8978896" cy="3065145"/>
        </p:xfrm>
        <a:graphic>
          <a:graphicData uri="http://schemas.openxmlformats.org/drawingml/2006/table">
            <a:tbl>
              <a:tblPr/>
              <a:tblGrid>
                <a:gridCol w="3298251">
                  <a:extLst>
                    <a:ext uri="{9D8B030D-6E8A-4147-A177-3AD203B41FA5}">
                      <a16:colId xmlns:a16="http://schemas.microsoft.com/office/drawing/2014/main" val="1184394396"/>
                    </a:ext>
                  </a:extLst>
                </a:gridCol>
                <a:gridCol w="1157333">
                  <a:extLst>
                    <a:ext uri="{9D8B030D-6E8A-4147-A177-3AD203B41FA5}">
                      <a16:colId xmlns:a16="http://schemas.microsoft.com/office/drawing/2014/main" val="2996765346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1928729489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2460788864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2070507179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3424226402"/>
                    </a:ext>
                  </a:extLst>
                </a:gridCol>
              </a:tblGrid>
              <a:tr h="634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VR Enable with IOUTAB=0A, IOUTC=0A, IOUTD=0A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62379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100KHZ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382855"/>
                  </a:ext>
                </a:extLst>
              </a:tr>
              <a:tr h="2148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P8910B0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Data Path: I2C - Path1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Protocol: I2C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No PEC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 err="1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V_Pullup</a:t>
                      </a: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=1.8V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Dolphin3 + Option2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9428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11246"/>
              </p:ext>
            </p:extLst>
          </p:nvPr>
        </p:nvGraphicFramePr>
        <p:xfrm>
          <a:off x="1504904" y="576300"/>
          <a:ext cx="8978896" cy="3065145"/>
        </p:xfrm>
        <a:graphic>
          <a:graphicData uri="http://schemas.openxmlformats.org/drawingml/2006/table">
            <a:tbl>
              <a:tblPr/>
              <a:tblGrid>
                <a:gridCol w="3298251">
                  <a:extLst>
                    <a:ext uri="{9D8B030D-6E8A-4147-A177-3AD203B41FA5}">
                      <a16:colId xmlns:a16="http://schemas.microsoft.com/office/drawing/2014/main" val="2651962731"/>
                    </a:ext>
                  </a:extLst>
                </a:gridCol>
                <a:gridCol w="1157333">
                  <a:extLst>
                    <a:ext uri="{9D8B030D-6E8A-4147-A177-3AD203B41FA5}">
                      <a16:colId xmlns:a16="http://schemas.microsoft.com/office/drawing/2014/main" val="280077184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3146230424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847959174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2876049197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2018342561"/>
                    </a:ext>
                  </a:extLst>
                </a:gridCol>
              </a:tblGrid>
              <a:tr h="634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VR Enable with IOUTAB=6A, IOUTC=3A, IOUTD=3A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6457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06247"/>
                  </a:ext>
                </a:extLst>
              </a:tr>
              <a:tr h="2148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P8910B0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Data Path: I2C - Path1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Protocol: I2C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No PEC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 err="1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V_Pullup</a:t>
                      </a: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=1.8V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Dolphin3 + Option2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914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7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74873" y="101139"/>
            <a:ext cx="11838959" cy="555809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VIO 2.5V</a:t>
            </a:r>
            <a:b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Full load VS 0A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443664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0850F4-1E31-4C0A-B582-29AB0E4E9850}" type="slidenum">
              <a:rPr lang="en-US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62289"/>
              </p:ext>
            </p:extLst>
          </p:nvPr>
        </p:nvGraphicFramePr>
        <p:xfrm>
          <a:off x="1523952" y="584550"/>
          <a:ext cx="8940799" cy="3065145"/>
        </p:xfrm>
        <a:graphic>
          <a:graphicData uri="http://schemas.openxmlformats.org/drawingml/2006/table">
            <a:tbl>
              <a:tblPr/>
              <a:tblGrid>
                <a:gridCol w="3293979">
                  <a:extLst>
                    <a:ext uri="{9D8B030D-6E8A-4147-A177-3AD203B41FA5}">
                      <a16:colId xmlns:a16="http://schemas.microsoft.com/office/drawing/2014/main" val="2608728693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3714256986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3381824211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265931342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2399714742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3194079254"/>
                    </a:ext>
                  </a:extLst>
                </a:gridCol>
              </a:tblGrid>
              <a:tr h="634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VR Enable with IOUTAB=6A, IOUTC=3A, IOUTD=3A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76928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100KHZ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58171"/>
                  </a:ext>
                </a:extLst>
              </a:tr>
              <a:tr h="2148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P8910B0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Data Path: I2C - Path1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Protocol: I2C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No PEC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 err="1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V_Pullup</a:t>
                      </a: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=2.5V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Dolphin3 + Option2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67586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523952" y="3690391"/>
          <a:ext cx="8940799" cy="3065145"/>
        </p:xfrm>
        <a:graphic>
          <a:graphicData uri="http://schemas.openxmlformats.org/drawingml/2006/table">
            <a:tbl>
              <a:tblPr/>
              <a:tblGrid>
                <a:gridCol w="3293979">
                  <a:extLst>
                    <a:ext uri="{9D8B030D-6E8A-4147-A177-3AD203B41FA5}">
                      <a16:colId xmlns:a16="http://schemas.microsoft.com/office/drawing/2014/main" val="2963017717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3981350958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944142111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1109923611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2830142197"/>
                    </a:ext>
                  </a:extLst>
                </a:gridCol>
                <a:gridCol w="1129364">
                  <a:extLst>
                    <a:ext uri="{9D8B030D-6E8A-4147-A177-3AD203B41FA5}">
                      <a16:colId xmlns:a16="http://schemas.microsoft.com/office/drawing/2014/main" val="3100596415"/>
                    </a:ext>
                  </a:extLst>
                </a:gridCol>
              </a:tblGrid>
              <a:tr h="634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VR Enable with IOUTAB=0A, IOUTC=0A, IOUTD=0A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407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100KHZ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37626"/>
                  </a:ext>
                </a:extLst>
              </a:tr>
              <a:tr h="2148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P8910B0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Data Path: I2C - Path1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Protocol: I2C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No PEC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 err="1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V_Pullup</a:t>
                      </a: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=2.5V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Dolphin3 + Option2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4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69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74873" y="101139"/>
            <a:ext cx="11838959" cy="555809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VIO 3.3V</a:t>
            </a:r>
            <a:b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Full load VS 0A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443664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0850F4-1E31-4C0A-B582-29AB0E4E9850}" type="slidenum">
              <a:rPr lang="en-US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27126"/>
              </p:ext>
            </p:extLst>
          </p:nvPr>
        </p:nvGraphicFramePr>
        <p:xfrm>
          <a:off x="1504904" y="569668"/>
          <a:ext cx="8978896" cy="3065145"/>
        </p:xfrm>
        <a:graphic>
          <a:graphicData uri="http://schemas.openxmlformats.org/drawingml/2006/table">
            <a:tbl>
              <a:tblPr/>
              <a:tblGrid>
                <a:gridCol w="3298251">
                  <a:extLst>
                    <a:ext uri="{9D8B030D-6E8A-4147-A177-3AD203B41FA5}">
                      <a16:colId xmlns:a16="http://schemas.microsoft.com/office/drawing/2014/main" val="1243108947"/>
                    </a:ext>
                  </a:extLst>
                </a:gridCol>
                <a:gridCol w="1157333">
                  <a:extLst>
                    <a:ext uri="{9D8B030D-6E8A-4147-A177-3AD203B41FA5}">
                      <a16:colId xmlns:a16="http://schemas.microsoft.com/office/drawing/2014/main" val="1099998975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1327952196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1888243325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319383667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578139773"/>
                    </a:ext>
                  </a:extLst>
                </a:gridCol>
              </a:tblGrid>
              <a:tr h="634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VR Enable with IOUTAB=6A, IOUTC=3A, IOUTD=3A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095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100KHZ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09534"/>
                  </a:ext>
                </a:extLst>
              </a:tr>
              <a:tr h="2148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P8910B0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Data Path: I2C - Path1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Protocol: I2C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No PEC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 err="1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V_Pullup</a:t>
                      </a: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=3.3V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Dolphin3 + Option2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760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04904" y="3719888"/>
          <a:ext cx="8978896" cy="3065145"/>
        </p:xfrm>
        <a:graphic>
          <a:graphicData uri="http://schemas.openxmlformats.org/drawingml/2006/table">
            <a:tbl>
              <a:tblPr/>
              <a:tblGrid>
                <a:gridCol w="3298251">
                  <a:extLst>
                    <a:ext uri="{9D8B030D-6E8A-4147-A177-3AD203B41FA5}">
                      <a16:colId xmlns:a16="http://schemas.microsoft.com/office/drawing/2014/main" val="800028327"/>
                    </a:ext>
                  </a:extLst>
                </a:gridCol>
                <a:gridCol w="1157333">
                  <a:extLst>
                    <a:ext uri="{9D8B030D-6E8A-4147-A177-3AD203B41FA5}">
                      <a16:colId xmlns:a16="http://schemas.microsoft.com/office/drawing/2014/main" val="3134903549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3990833054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50475551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894897715"/>
                    </a:ext>
                  </a:extLst>
                </a:gridCol>
                <a:gridCol w="1130828">
                  <a:extLst>
                    <a:ext uri="{9D8B030D-6E8A-4147-A177-3AD203B41FA5}">
                      <a16:colId xmlns:a16="http://schemas.microsoft.com/office/drawing/2014/main" val="971042251"/>
                    </a:ext>
                  </a:extLst>
                </a:gridCol>
              </a:tblGrid>
              <a:tr h="634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VR Enable with IOUTAB=0A, IOUTC=0A, IOUTD=0A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7758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100KHZ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1000KHZ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073524"/>
                  </a:ext>
                </a:extLst>
              </a:tr>
              <a:tr h="2148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P8910B0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Data Path: I2C - Path1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Protocol: I2C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No PEC</a:t>
                      </a:r>
                      <a:b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 err="1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V_Pullup</a:t>
                      </a:r>
                      <a:r>
                        <a:rPr lang="en-US" sz="1600" b="1" i="0" u="none" strike="noStrike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=3.3V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Dolphin3 + Option2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38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04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281157" y="71128"/>
            <a:ext cx="11399260" cy="248680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rial" pitchFamily="34" charset="0"/>
                <a:cs typeface="Arial" pitchFamily="34" charset="0"/>
              </a:rPr>
              <a:t>Path2 – Spec I3C Path</a:t>
            </a:r>
            <a:r>
              <a:rPr lang="en-US" sz="28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>
                <a:latin typeface="Arial" pitchFamily="34" charset="0"/>
                <a:cs typeface="Arial" pitchFamily="34" charset="0"/>
              </a:rPr>
            </a:b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443664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0850F4-1E31-4C0A-B582-29AB0E4E9850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23135"/>
              </p:ext>
            </p:extLst>
          </p:nvPr>
        </p:nvGraphicFramePr>
        <p:xfrm>
          <a:off x="638355" y="1371597"/>
          <a:ext cx="10696754" cy="3776870"/>
        </p:xfrm>
        <a:graphic>
          <a:graphicData uri="http://schemas.openxmlformats.org/drawingml/2006/table">
            <a:tbl>
              <a:tblPr/>
              <a:tblGrid>
                <a:gridCol w="3690693">
                  <a:extLst>
                    <a:ext uri="{9D8B030D-6E8A-4147-A177-3AD203B41FA5}">
                      <a16:colId xmlns:a16="http://schemas.microsoft.com/office/drawing/2014/main" val="3838359202"/>
                    </a:ext>
                  </a:extLst>
                </a:gridCol>
                <a:gridCol w="1480448">
                  <a:extLst>
                    <a:ext uri="{9D8B030D-6E8A-4147-A177-3AD203B41FA5}">
                      <a16:colId xmlns:a16="http://schemas.microsoft.com/office/drawing/2014/main" val="4038020797"/>
                    </a:ext>
                  </a:extLst>
                </a:gridCol>
                <a:gridCol w="5525613">
                  <a:extLst>
                    <a:ext uri="{9D8B030D-6E8A-4147-A177-3AD203B41FA5}">
                      <a16:colId xmlns:a16="http://schemas.microsoft.com/office/drawing/2014/main" val="1897511200"/>
                    </a:ext>
                  </a:extLst>
                </a:gridCol>
              </a:tblGrid>
              <a:tr h="37437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I3C path filter test conditions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050374"/>
                  </a:ext>
                </a:extLst>
              </a:tr>
              <a:tr h="4055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Register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53174"/>
                  </a:ext>
                </a:extLst>
              </a:tr>
              <a:tr h="37437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SWAB loading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509803"/>
                  </a:ext>
                </a:extLst>
              </a:tr>
              <a:tr h="37437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SWC loading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435352"/>
                  </a:ext>
                </a:extLst>
              </a:tr>
              <a:tr h="37437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SWD loading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613034"/>
                  </a:ext>
                </a:extLst>
              </a:tr>
              <a:tr h="11231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1MHz, 4MHz, 6MHz, 8MHz, 10MHz, 11MHz, 12MHz, 12.5MHz, </a:t>
                      </a:r>
                      <a:b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12.8MHz, 13MHz, 13.2MHz, 13.4MHz, 13.5MHz, 13.6MHz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389230"/>
                  </a:ext>
                </a:extLst>
              </a:tr>
              <a:tr h="37437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 voltage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1.0V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56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10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74873" y="101139"/>
            <a:ext cx="11838959" cy="55580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Path2:Scan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I3C_PP_Filter</a:t>
            </a:r>
            <a:endParaRPr 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443664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0850F4-1E31-4C0A-B582-29AB0E4E9850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201753"/>
              </p:ext>
            </p:extLst>
          </p:nvPr>
        </p:nvGraphicFramePr>
        <p:xfrm>
          <a:off x="211020" y="954600"/>
          <a:ext cx="11702815" cy="5308168"/>
        </p:xfrm>
        <a:graphic>
          <a:graphicData uri="http://schemas.openxmlformats.org/drawingml/2006/table">
            <a:tbl>
              <a:tblPr/>
              <a:tblGrid>
                <a:gridCol w="2115546">
                  <a:extLst>
                    <a:ext uri="{9D8B030D-6E8A-4147-A177-3AD203B41FA5}">
                      <a16:colId xmlns:a16="http://schemas.microsoft.com/office/drawing/2014/main" val="1350503225"/>
                    </a:ext>
                  </a:extLst>
                </a:gridCol>
                <a:gridCol w="932660">
                  <a:extLst>
                    <a:ext uri="{9D8B030D-6E8A-4147-A177-3AD203B41FA5}">
                      <a16:colId xmlns:a16="http://schemas.microsoft.com/office/drawing/2014/main" val="3638036914"/>
                    </a:ext>
                  </a:extLst>
                </a:gridCol>
                <a:gridCol w="617547">
                  <a:extLst>
                    <a:ext uri="{9D8B030D-6E8A-4147-A177-3AD203B41FA5}">
                      <a16:colId xmlns:a16="http://schemas.microsoft.com/office/drawing/2014/main" val="3761820198"/>
                    </a:ext>
                  </a:extLst>
                </a:gridCol>
                <a:gridCol w="617547">
                  <a:extLst>
                    <a:ext uri="{9D8B030D-6E8A-4147-A177-3AD203B41FA5}">
                      <a16:colId xmlns:a16="http://schemas.microsoft.com/office/drawing/2014/main" val="1783792836"/>
                    </a:ext>
                  </a:extLst>
                </a:gridCol>
                <a:gridCol w="617547">
                  <a:extLst>
                    <a:ext uri="{9D8B030D-6E8A-4147-A177-3AD203B41FA5}">
                      <a16:colId xmlns:a16="http://schemas.microsoft.com/office/drawing/2014/main" val="1245677080"/>
                    </a:ext>
                  </a:extLst>
                </a:gridCol>
                <a:gridCol w="617547">
                  <a:extLst>
                    <a:ext uri="{9D8B030D-6E8A-4147-A177-3AD203B41FA5}">
                      <a16:colId xmlns:a16="http://schemas.microsoft.com/office/drawing/2014/main" val="926451116"/>
                    </a:ext>
                  </a:extLst>
                </a:gridCol>
                <a:gridCol w="617547">
                  <a:extLst>
                    <a:ext uri="{9D8B030D-6E8A-4147-A177-3AD203B41FA5}">
                      <a16:colId xmlns:a16="http://schemas.microsoft.com/office/drawing/2014/main" val="832961477"/>
                    </a:ext>
                  </a:extLst>
                </a:gridCol>
                <a:gridCol w="617547">
                  <a:extLst>
                    <a:ext uri="{9D8B030D-6E8A-4147-A177-3AD203B41FA5}">
                      <a16:colId xmlns:a16="http://schemas.microsoft.com/office/drawing/2014/main" val="3331382130"/>
                    </a:ext>
                  </a:extLst>
                </a:gridCol>
                <a:gridCol w="617547">
                  <a:extLst>
                    <a:ext uri="{9D8B030D-6E8A-4147-A177-3AD203B41FA5}">
                      <a16:colId xmlns:a16="http://schemas.microsoft.com/office/drawing/2014/main" val="3921964782"/>
                    </a:ext>
                  </a:extLst>
                </a:gridCol>
                <a:gridCol w="617547">
                  <a:extLst>
                    <a:ext uri="{9D8B030D-6E8A-4147-A177-3AD203B41FA5}">
                      <a16:colId xmlns:a16="http://schemas.microsoft.com/office/drawing/2014/main" val="3776149936"/>
                    </a:ext>
                  </a:extLst>
                </a:gridCol>
                <a:gridCol w="617547">
                  <a:extLst>
                    <a:ext uri="{9D8B030D-6E8A-4147-A177-3AD203B41FA5}">
                      <a16:colId xmlns:a16="http://schemas.microsoft.com/office/drawing/2014/main" val="4286827140"/>
                    </a:ext>
                  </a:extLst>
                </a:gridCol>
                <a:gridCol w="617547">
                  <a:extLst>
                    <a:ext uri="{9D8B030D-6E8A-4147-A177-3AD203B41FA5}">
                      <a16:colId xmlns:a16="http://schemas.microsoft.com/office/drawing/2014/main" val="2563970873"/>
                    </a:ext>
                  </a:extLst>
                </a:gridCol>
                <a:gridCol w="626498">
                  <a:extLst>
                    <a:ext uri="{9D8B030D-6E8A-4147-A177-3AD203B41FA5}">
                      <a16:colId xmlns:a16="http://schemas.microsoft.com/office/drawing/2014/main" val="78887676"/>
                    </a:ext>
                  </a:extLst>
                </a:gridCol>
                <a:gridCol w="617547">
                  <a:extLst>
                    <a:ext uri="{9D8B030D-6E8A-4147-A177-3AD203B41FA5}">
                      <a16:colId xmlns:a16="http://schemas.microsoft.com/office/drawing/2014/main" val="891565322"/>
                    </a:ext>
                  </a:extLst>
                </a:gridCol>
                <a:gridCol w="617547">
                  <a:extLst>
                    <a:ext uri="{9D8B030D-6E8A-4147-A177-3AD203B41FA5}">
                      <a16:colId xmlns:a16="http://schemas.microsoft.com/office/drawing/2014/main" val="2422619318"/>
                    </a:ext>
                  </a:extLst>
                </a:gridCol>
                <a:gridCol w="617547">
                  <a:extLst>
                    <a:ext uri="{9D8B030D-6E8A-4147-A177-3AD203B41FA5}">
                      <a16:colId xmlns:a16="http://schemas.microsoft.com/office/drawing/2014/main" val="4070379800"/>
                    </a:ext>
                  </a:extLst>
                </a:gridCol>
              </a:tblGrid>
              <a:tr h="14933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5" marR="3075" marT="3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5" marR="3075" marT="30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PEC Enable, VR Enable with IOUTAB=0A, IOUTC=0A, IOUTD=0A</a:t>
                      </a:r>
                    </a:p>
                  </a:txBody>
                  <a:tcPr marL="3075" marR="3075" marT="307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33441"/>
                  </a:ext>
                </a:extLst>
              </a:tr>
              <a:tr h="29499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75" marR="3075" marT="3075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PP_Filter</a:t>
                      </a:r>
                      <a:b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0xBC&lt;3:0&gt;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1000KHZ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4000KHZ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6000KHZ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8000KHZ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10000KHZ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11000KHZ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12000KHZ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12500KHZ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12800KHZ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130000KHZ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13200KHZ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13400KHZ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13500KHZ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13600KHZ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86246"/>
                  </a:ext>
                </a:extLst>
              </a:tr>
              <a:tr h="298520"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P8910B0</a:t>
                      </a:r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5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Data Path: I3C - Path2</a:t>
                      </a:r>
                      <a: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5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Protocol: I3C</a:t>
                      </a:r>
                      <a:br>
                        <a:rPr lang="en-US" sz="105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50" b="1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PEC Enable</a:t>
                      </a:r>
                      <a:r>
                        <a:rPr lang="en-US" sz="105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05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50" b="1" i="0" u="none" strike="noStrike" dirty="0" smtClean="0">
                          <a:solidFill>
                            <a:srgbClr val="C6E0B4"/>
                          </a:solidFill>
                          <a:effectLst/>
                          <a:latin typeface="Arial" panose="020B0604020202020204" pitchFamily="34" charset="0"/>
                        </a:rPr>
                        <a:t>I3C_OD_Freq=1000KHZ</a:t>
                      </a:r>
                      <a:br>
                        <a:rPr lang="en-US" sz="1050" b="1" i="0" u="none" strike="noStrike" dirty="0" smtClean="0">
                          <a:solidFill>
                            <a:srgbClr val="C6E0B4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50" b="1" i="0" u="none" strike="noStrike" dirty="0" smtClean="0">
                          <a:solidFill>
                            <a:srgbClr val="C6E0B4"/>
                          </a:solidFill>
                          <a:effectLst/>
                          <a:latin typeface="Arial" panose="020B0604020202020204" pitchFamily="34" charset="0"/>
                        </a:rPr>
                        <a:t>VOH/VIH=1.0V</a:t>
                      </a:r>
                      <a:r>
                        <a:rPr lang="en-US" sz="105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05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5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Dolphin3 is option2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75" marR="3075" marT="307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0000</a:t>
                      </a:r>
                      <a:b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(2ns)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703948"/>
                  </a:ext>
                </a:extLst>
              </a:tr>
              <a:tr h="29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0001</a:t>
                      </a:r>
                      <a:b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(4ns)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998069"/>
                  </a:ext>
                </a:extLst>
              </a:tr>
              <a:tr h="29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0010</a:t>
                      </a:r>
                      <a:b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(6ns)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009255"/>
                  </a:ext>
                </a:extLst>
              </a:tr>
              <a:tr h="29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0011</a:t>
                      </a:r>
                      <a:b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(8ns)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94908"/>
                  </a:ext>
                </a:extLst>
              </a:tr>
              <a:tr h="29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0100</a:t>
                      </a:r>
                      <a:b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(10ns)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88098"/>
                  </a:ext>
                </a:extLst>
              </a:tr>
              <a:tr h="29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0101</a:t>
                      </a:r>
                      <a:b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(12ns)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897777"/>
                  </a:ext>
                </a:extLst>
              </a:tr>
              <a:tr h="29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0110</a:t>
                      </a:r>
                      <a:b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(14ns)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390594"/>
                  </a:ext>
                </a:extLst>
              </a:tr>
              <a:tr h="29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0111</a:t>
                      </a:r>
                      <a:b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(16ns)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921126"/>
                  </a:ext>
                </a:extLst>
              </a:tr>
              <a:tr h="29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  <a:b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(18ns)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65429"/>
                  </a:ext>
                </a:extLst>
              </a:tr>
              <a:tr h="29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1001</a:t>
                      </a:r>
                      <a:b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(20ns)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22191"/>
                  </a:ext>
                </a:extLst>
              </a:tr>
              <a:tr h="29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1010</a:t>
                      </a:r>
                      <a:b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(22ns)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06751"/>
                  </a:ext>
                </a:extLst>
              </a:tr>
              <a:tr h="29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1011</a:t>
                      </a:r>
                      <a:b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(24ns)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2150"/>
                  </a:ext>
                </a:extLst>
              </a:tr>
              <a:tr h="29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1100</a:t>
                      </a:r>
                      <a:b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(26ns)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30919"/>
                  </a:ext>
                </a:extLst>
              </a:tr>
              <a:tr h="29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1101</a:t>
                      </a:r>
                      <a:b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(28ns)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432600"/>
                  </a:ext>
                </a:extLst>
              </a:tr>
              <a:tr h="386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1110</a:t>
                      </a:r>
                      <a:b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(30ns)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Fail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5/40000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061191"/>
                  </a:ext>
                </a:extLst>
              </a:tr>
              <a:tr h="29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1111</a:t>
                      </a:r>
                      <a:b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(32ns)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35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40000x, pass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W&amp;R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100x, Fail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3075" marR="3075" marT="307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00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561026"/>
      </p:ext>
    </p:extLst>
  </p:cSld>
  <p:clrMapOvr>
    <a:masterClrMapping/>
  </p:clrMapOvr>
</p:sld>
</file>

<file path=ppt/theme/theme1.xml><?xml version="1.0" encoding="utf-8"?>
<a:theme xmlns:a="http://schemas.openxmlformats.org/drawingml/2006/main" name="IDT 4x3 Master Version 170223">
  <a:themeElements>
    <a:clrScheme name="IDT Theme 1">
      <a:dk1>
        <a:srgbClr val="000000"/>
      </a:dk1>
      <a:lt1>
        <a:srgbClr val="FFFFFF"/>
      </a:lt1>
      <a:dk2>
        <a:srgbClr val="667A95"/>
      </a:dk2>
      <a:lt2>
        <a:srgbClr val="9FB3B6"/>
      </a:lt2>
      <a:accent1>
        <a:srgbClr val="15317E"/>
      </a:accent1>
      <a:accent2>
        <a:srgbClr val="FCBB2C"/>
      </a:accent2>
      <a:accent3>
        <a:srgbClr val="00A2D3"/>
      </a:accent3>
      <a:accent4>
        <a:srgbClr val="E2DF00"/>
      </a:accent4>
      <a:accent5>
        <a:srgbClr val="A5A6A6"/>
      </a:accent5>
      <a:accent6>
        <a:srgbClr val="D3048D"/>
      </a:accent6>
      <a:hlink>
        <a:srgbClr val="0091C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DT_Renesas 4x3 PPT Master" id="{16298B5C-8CE2-4BD5-8CF5-2AE06DBABA64}" vid="{430D75CF-9AC1-4042-930E-5CFC4F69C3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2FF2E06999244A39416AAF55213DB" ma:contentTypeVersion="46" ma:contentTypeDescription="Create a new document." ma:contentTypeScope="" ma:versionID="aed411892183d2738dac6c23dfffe600">
  <xsd:schema xmlns:xsd="http://www.w3.org/2001/XMLSchema" xmlns:xs="http://www.w3.org/2001/XMLSchema" xmlns:p="http://schemas.microsoft.com/office/2006/metadata/properties" xmlns:ns1="http://schemas.microsoft.com/sharepoint/v3" xmlns:ns2="b630424c-c1c3-4e2c-875e-45fbfda6d3bf" targetNamespace="http://schemas.microsoft.com/office/2006/metadata/properties" ma:root="true" ma:fieldsID="3fea4819494c81d489fba8a78f0e2a26" ns1:_="" ns2:_="">
    <xsd:import namespace="http://schemas.microsoft.com/sharepoint/v3"/>
    <xsd:import namespace="b630424c-c1c3-4e2c-875e-45fbfda6d3b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0424c-c1c3-4e2c-875e-45fbfda6d3b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294C0-3068-4252-95DD-0B018F2123EB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elements/1.1/"/>
    <ds:schemaRef ds:uri="http://schemas.openxmlformats.org/package/2006/metadata/core-properties"/>
    <ds:schemaRef ds:uri="b630424c-c1c3-4e2c-875e-45fbfda6d3b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B0E66A2-9CE5-469C-8B60-EFE4561AC0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EB5CFA-A704-470D-B427-F56DD97BE6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630424c-c1c3-4e2c-875e-45fbfda6d3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IDT_Renesas 4x3 PPT Master</Template>
  <TotalTime>13246</TotalTime>
  <Words>2538</Words>
  <Application>Microsoft Office PowerPoint</Application>
  <PresentationFormat>Widescreen</PresentationFormat>
  <Paragraphs>715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IDT 4x3 Master Version 170223</vt:lpstr>
      <vt:lpstr>P8910 B0 I2C/I3C Path Filter Scan</vt:lpstr>
      <vt:lpstr>Path1 – Spec I2C Path </vt:lpstr>
      <vt:lpstr>VIO 1.0V Full load VS 0A  </vt:lpstr>
      <vt:lpstr>VIO 1.5V Full load VS 0A  </vt:lpstr>
      <vt:lpstr>VIO 1.8V Full load VS 0A  </vt:lpstr>
      <vt:lpstr>VIO 2.5V Full load VS 0A  </vt:lpstr>
      <vt:lpstr>VIO 3.3V Full load VS 0A  </vt:lpstr>
      <vt:lpstr>Path2 – Spec I3C Path  </vt:lpstr>
      <vt:lpstr>Path2:Scan I3C_PP_Filter</vt:lpstr>
      <vt:lpstr>Path2:Scan I3C_PP_Filter </vt:lpstr>
      <vt:lpstr>Register Dump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PMIC Access in XM5 Mode through Hub Device</dc:title>
  <dc:creator>Cliff Cheng</dc:creator>
  <cp:lastModifiedBy>Feng, Penn</cp:lastModifiedBy>
  <cp:revision>181</cp:revision>
  <dcterms:created xsi:type="dcterms:W3CDTF">2019-05-20T02:44:46Z</dcterms:created>
  <dcterms:modified xsi:type="dcterms:W3CDTF">2021-12-06T06:16:24Z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0x0101005582FF2E06999244A39416AAF55213DB</vt:lpwstr>
  </property>
</Properties>
</file>