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58" r:id="rId4"/>
    <p:sldId id="266" r:id="rId5"/>
    <p:sldId id="259" r:id="rId6"/>
    <p:sldId id="260" r:id="rId7"/>
    <p:sldId id="261" r:id="rId8"/>
    <p:sldId id="263" r:id="rId9"/>
    <p:sldId id="270" r:id="rId10"/>
    <p:sldId id="262" r:id="rId11"/>
    <p:sldId id="269" r:id="rId12"/>
    <p:sldId id="273" r:id="rId13"/>
    <p:sldId id="271" r:id="rId14"/>
    <p:sldId id="274" r:id="rId15"/>
    <p:sldId id="264" r:id="rId16"/>
    <p:sldId id="265"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6F"/>
    <a:srgbClr val="C3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720"/>
  </p:normalViewPr>
  <p:slideViewPr>
    <p:cSldViewPr snapToGrid="0">
      <p:cViewPr varScale="1">
        <p:scale>
          <a:sx n="137" d="100"/>
          <a:sy n="137" d="100"/>
        </p:scale>
        <p:origin x="20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EB173-BB2B-0242-9F96-733726C3B69A}"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C5CD1-352E-5448-952B-22D3FAA41805}" type="slidenum">
              <a:rPr lang="en-US" smtClean="0"/>
              <a:t>‹#›</a:t>
            </a:fld>
            <a:endParaRPr lang="en-US"/>
          </a:p>
        </p:txBody>
      </p:sp>
    </p:spTree>
    <p:extLst>
      <p:ext uri="{BB962C8B-B14F-4D97-AF65-F5344CB8AC3E}">
        <p14:creationId xmlns:p14="http://schemas.microsoft.com/office/powerpoint/2010/main" val="82972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a:t>
            </a:fld>
            <a:endParaRPr lang="en-US"/>
          </a:p>
        </p:txBody>
      </p:sp>
    </p:spTree>
    <p:extLst>
      <p:ext uri="{BB962C8B-B14F-4D97-AF65-F5344CB8AC3E}">
        <p14:creationId xmlns:p14="http://schemas.microsoft.com/office/powerpoint/2010/main" val="302697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Topics represent independent components of the corpus</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2</a:t>
            </a:fld>
            <a:endParaRPr lang="en-US"/>
          </a:p>
        </p:txBody>
      </p:sp>
    </p:spTree>
    <p:extLst>
      <p:ext uri="{BB962C8B-B14F-4D97-AF65-F5344CB8AC3E}">
        <p14:creationId xmlns:p14="http://schemas.microsoft.com/office/powerpoint/2010/main" val="318751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term frequency-inverse document frequency</a:t>
            </a:r>
          </a:p>
        </p:txBody>
      </p:sp>
      <p:sp>
        <p:nvSpPr>
          <p:cNvPr id="4" name="Slide Number Placeholder 3"/>
          <p:cNvSpPr>
            <a:spLocks noGrp="1"/>
          </p:cNvSpPr>
          <p:nvPr>
            <p:ph type="sldNum" sz="quarter" idx="5"/>
          </p:nvPr>
        </p:nvSpPr>
        <p:spPr/>
        <p:txBody>
          <a:bodyPr/>
          <a:lstStyle/>
          <a:p>
            <a:fld id="{949C5CD1-352E-5448-952B-22D3FAA41805}" type="slidenum">
              <a:rPr lang="en-US" smtClean="0"/>
              <a:t>3</a:t>
            </a:fld>
            <a:endParaRPr lang="en-US"/>
          </a:p>
        </p:txBody>
      </p:sp>
    </p:spTree>
    <p:extLst>
      <p:ext uri="{BB962C8B-B14F-4D97-AF65-F5344CB8AC3E}">
        <p14:creationId xmlns:p14="http://schemas.microsoft.com/office/powerpoint/2010/main" val="428791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Neither framework supports the level of input needed to make them useful</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6</a:t>
            </a:fld>
            <a:endParaRPr lang="en-US"/>
          </a:p>
        </p:txBody>
      </p:sp>
    </p:spTree>
    <p:extLst>
      <p:ext uri="{BB962C8B-B14F-4D97-AF65-F5344CB8AC3E}">
        <p14:creationId xmlns:p14="http://schemas.microsoft.com/office/powerpoint/2010/main" val="306493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7</a:t>
            </a:fld>
            <a:endParaRPr lang="en-US"/>
          </a:p>
        </p:txBody>
      </p:sp>
    </p:spTree>
    <p:extLst>
      <p:ext uri="{BB962C8B-B14F-4D97-AF65-F5344CB8AC3E}">
        <p14:creationId xmlns:p14="http://schemas.microsoft.com/office/powerpoint/2010/main" val="182008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8</a:t>
            </a:fld>
            <a:endParaRPr lang="en-US"/>
          </a:p>
        </p:txBody>
      </p:sp>
    </p:spTree>
    <p:extLst>
      <p:ext uri="{BB962C8B-B14F-4D97-AF65-F5344CB8AC3E}">
        <p14:creationId xmlns:p14="http://schemas.microsoft.com/office/powerpoint/2010/main" val="360718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13</a:t>
            </a:fld>
            <a:endParaRPr lang="en-US"/>
          </a:p>
        </p:txBody>
      </p:sp>
    </p:spTree>
    <p:extLst>
      <p:ext uri="{BB962C8B-B14F-4D97-AF65-F5344CB8AC3E}">
        <p14:creationId xmlns:p14="http://schemas.microsoft.com/office/powerpoint/2010/main" val="153019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15</a:t>
            </a:fld>
            <a:endParaRPr lang="en-US"/>
          </a:p>
        </p:txBody>
      </p:sp>
    </p:spTree>
    <p:extLst>
      <p:ext uri="{BB962C8B-B14F-4D97-AF65-F5344CB8AC3E}">
        <p14:creationId xmlns:p14="http://schemas.microsoft.com/office/powerpoint/2010/main" val="419341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AC48-441B-681B-A10C-A7BE57D49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11C75-CC90-8641-ABA4-153E78C7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F4948C-8D57-36F4-D962-45E9D975B56F}"/>
              </a:ext>
            </a:extLst>
          </p:cNvPr>
          <p:cNvSpPr>
            <a:spLocks noGrp="1"/>
          </p:cNvSpPr>
          <p:nvPr>
            <p:ph type="dt" sz="half" idx="10"/>
          </p:nvPr>
        </p:nvSpPr>
        <p:spPr/>
        <p:txBody>
          <a:bodyPr/>
          <a:lstStyle/>
          <a:p>
            <a:fld id="{3F5595E3-F5A4-AE4F-8ACD-6E0AB826E48D}" type="datetime1">
              <a:rPr lang="en-US" smtClean="0"/>
              <a:t>4/11/24</a:t>
            </a:fld>
            <a:endParaRPr lang="en-US"/>
          </a:p>
        </p:txBody>
      </p:sp>
      <p:sp>
        <p:nvSpPr>
          <p:cNvPr id="5" name="Footer Placeholder 4">
            <a:extLst>
              <a:ext uri="{FF2B5EF4-FFF2-40B4-BE49-F238E27FC236}">
                <a16:creationId xmlns:a16="http://schemas.microsoft.com/office/drawing/2014/main" id="{C9F4361A-BEF7-C1C4-04E2-DCB7CD996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6516A-D086-AC5F-6D8A-5A9B0F623FA0}"/>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09633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0A0C-833F-3BDA-2704-7B8B9D413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89902-F5BD-F2FF-339D-EC8BB6466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BFDA6-C2A9-258B-D29E-8A68C99C4F60}"/>
              </a:ext>
            </a:extLst>
          </p:cNvPr>
          <p:cNvSpPr>
            <a:spLocks noGrp="1"/>
          </p:cNvSpPr>
          <p:nvPr>
            <p:ph type="dt" sz="half" idx="10"/>
          </p:nvPr>
        </p:nvSpPr>
        <p:spPr/>
        <p:txBody>
          <a:bodyPr/>
          <a:lstStyle/>
          <a:p>
            <a:fld id="{B5B4C6FE-A661-2246-8D13-00F34094B3E2}" type="datetime1">
              <a:rPr lang="en-US" smtClean="0"/>
              <a:t>4/11/24</a:t>
            </a:fld>
            <a:endParaRPr lang="en-US"/>
          </a:p>
        </p:txBody>
      </p:sp>
      <p:sp>
        <p:nvSpPr>
          <p:cNvPr id="5" name="Footer Placeholder 4">
            <a:extLst>
              <a:ext uri="{FF2B5EF4-FFF2-40B4-BE49-F238E27FC236}">
                <a16:creationId xmlns:a16="http://schemas.microsoft.com/office/drawing/2014/main" id="{04B4C495-52D6-4843-3F15-4CB3B61B6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BD34-9C34-EC7D-9247-E7DCCBDEFCD6}"/>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6070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C58FC-53C8-6437-B1D8-6DAF23771D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4C29EA-491E-1337-4BD3-02D06C3B9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A35FE-A969-F56C-956A-07AFBCDB5C97}"/>
              </a:ext>
            </a:extLst>
          </p:cNvPr>
          <p:cNvSpPr>
            <a:spLocks noGrp="1"/>
          </p:cNvSpPr>
          <p:nvPr>
            <p:ph type="dt" sz="half" idx="10"/>
          </p:nvPr>
        </p:nvSpPr>
        <p:spPr/>
        <p:txBody>
          <a:bodyPr/>
          <a:lstStyle/>
          <a:p>
            <a:fld id="{D6715C85-3403-1E4F-8234-0DA9F21C97DB}" type="datetime1">
              <a:rPr lang="en-US" smtClean="0"/>
              <a:t>4/11/24</a:t>
            </a:fld>
            <a:endParaRPr lang="en-US"/>
          </a:p>
        </p:txBody>
      </p:sp>
      <p:sp>
        <p:nvSpPr>
          <p:cNvPr id="5" name="Footer Placeholder 4">
            <a:extLst>
              <a:ext uri="{FF2B5EF4-FFF2-40B4-BE49-F238E27FC236}">
                <a16:creationId xmlns:a16="http://schemas.microsoft.com/office/drawing/2014/main" id="{03D50CC7-50CA-5F12-123F-DE0EFFD34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EC6C-F633-9EB4-9CB8-F993748A07BE}"/>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8560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6AC7-44F3-603B-0E51-3F0BEE852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7F383-44EC-7216-C9DC-A60D50F28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FBBC3-E19E-2C35-F3A4-8BF6BD8B496D}"/>
              </a:ext>
            </a:extLst>
          </p:cNvPr>
          <p:cNvSpPr>
            <a:spLocks noGrp="1"/>
          </p:cNvSpPr>
          <p:nvPr>
            <p:ph type="dt" sz="half" idx="10"/>
          </p:nvPr>
        </p:nvSpPr>
        <p:spPr/>
        <p:txBody>
          <a:bodyPr/>
          <a:lstStyle/>
          <a:p>
            <a:fld id="{888E4FCE-FF7A-9449-BDDB-17823A305CA5}" type="datetime1">
              <a:rPr lang="en-US" smtClean="0"/>
              <a:t>4/11/24</a:t>
            </a:fld>
            <a:endParaRPr lang="en-US"/>
          </a:p>
        </p:txBody>
      </p:sp>
      <p:sp>
        <p:nvSpPr>
          <p:cNvPr id="5" name="Footer Placeholder 4">
            <a:extLst>
              <a:ext uri="{FF2B5EF4-FFF2-40B4-BE49-F238E27FC236}">
                <a16:creationId xmlns:a16="http://schemas.microsoft.com/office/drawing/2014/main" id="{E87CEBF0-B708-35E6-7456-44BB9F95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A31D0-313E-CDCC-A910-5A4BBDC9C86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09099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3A5-0768-4F31-017C-4B324B97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0AABB-2550-172C-4E86-19A19B766C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5ED89-86D4-AEBF-3969-3737F07D3B83}"/>
              </a:ext>
            </a:extLst>
          </p:cNvPr>
          <p:cNvSpPr>
            <a:spLocks noGrp="1"/>
          </p:cNvSpPr>
          <p:nvPr>
            <p:ph type="dt" sz="half" idx="10"/>
          </p:nvPr>
        </p:nvSpPr>
        <p:spPr/>
        <p:txBody>
          <a:bodyPr/>
          <a:lstStyle/>
          <a:p>
            <a:fld id="{11E88FAD-C79C-C340-BB87-DE0B37CA61AF}" type="datetime1">
              <a:rPr lang="en-US" smtClean="0"/>
              <a:t>4/11/24</a:t>
            </a:fld>
            <a:endParaRPr lang="en-US"/>
          </a:p>
        </p:txBody>
      </p:sp>
      <p:sp>
        <p:nvSpPr>
          <p:cNvPr id="5" name="Footer Placeholder 4">
            <a:extLst>
              <a:ext uri="{FF2B5EF4-FFF2-40B4-BE49-F238E27FC236}">
                <a16:creationId xmlns:a16="http://schemas.microsoft.com/office/drawing/2014/main" id="{304135A6-20C5-0D11-DC03-3EF8D58E9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284E8-BF41-BCC2-4864-A785BF01A542}"/>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2283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88FE-98B5-444D-9AA5-ADF93AC09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913B1-FD5F-CD61-F341-27F7ED463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3BA23-C509-DCD5-9BDE-BDA3CA273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83CF2-6917-57C1-8795-71B369FBF2B0}"/>
              </a:ext>
            </a:extLst>
          </p:cNvPr>
          <p:cNvSpPr>
            <a:spLocks noGrp="1"/>
          </p:cNvSpPr>
          <p:nvPr>
            <p:ph type="dt" sz="half" idx="10"/>
          </p:nvPr>
        </p:nvSpPr>
        <p:spPr/>
        <p:txBody>
          <a:bodyPr/>
          <a:lstStyle/>
          <a:p>
            <a:fld id="{779FD25D-F668-B145-B21D-0BB414821FEE}" type="datetime1">
              <a:rPr lang="en-US" smtClean="0"/>
              <a:t>4/11/24</a:t>
            </a:fld>
            <a:endParaRPr lang="en-US"/>
          </a:p>
        </p:txBody>
      </p:sp>
      <p:sp>
        <p:nvSpPr>
          <p:cNvPr id="6" name="Footer Placeholder 5">
            <a:extLst>
              <a:ext uri="{FF2B5EF4-FFF2-40B4-BE49-F238E27FC236}">
                <a16:creationId xmlns:a16="http://schemas.microsoft.com/office/drawing/2014/main" id="{CB7876F9-7023-1D89-C1C5-467724B6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6D518-D130-7808-9677-8DA186DD48A9}"/>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34657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A56-E1EC-B5D7-ED2C-B7863F6D82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7895B-DE46-3916-5488-8F042EE1D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93016-74D4-9C96-F99C-1E3197287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E0030-69C4-5E17-BE85-20CF71506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6246F-C9B0-EF36-7D0E-8819FDCA0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271F9-9921-7205-7E21-0E14A1287A0C}"/>
              </a:ext>
            </a:extLst>
          </p:cNvPr>
          <p:cNvSpPr>
            <a:spLocks noGrp="1"/>
          </p:cNvSpPr>
          <p:nvPr>
            <p:ph type="dt" sz="half" idx="10"/>
          </p:nvPr>
        </p:nvSpPr>
        <p:spPr/>
        <p:txBody>
          <a:bodyPr/>
          <a:lstStyle/>
          <a:p>
            <a:fld id="{0AE65910-0F5C-E840-85AE-ADCF2442491A}" type="datetime1">
              <a:rPr lang="en-US" smtClean="0"/>
              <a:t>4/11/24</a:t>
            </a:fld>
            <a:endParaRPr lang="en-US"/>
          </a:p>
        </p:txBody>
      </p:sp>
      <p:sp>
        <p:nvSpPr>
          <p:cNvPr id="8" name="Footer Placeholder 7">
            <a:extLst>
              <a:ext uri="{FF2B5EF4-FFF2-40B4-BE49-F238E27FC236}">
                <a16:creationId xmlns:a16="http://schemas.microsoft.com/office/drawing/2014/main" id="{FC4B69C5-4D72-92D6-5B0A-9865F5390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BD2AE-D338-2DC8-2F4D-866CE51B794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42128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5A0B-5A61-86FC-298D-D1382E923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737BE-60AE-72E8-B7DF-92E76469C968}"/>
              </a:ext>
            </a:extLst>
          </p:cNvPr>
          <p:cNvSpPr>
            <a:spLocks noGrp="1"/>
          </p:cNvSpPr>
          <p:nvPr>
            <p:ph type="dt" sz="half" idx="10"/>
          </p:nvPr>
        </p:nvSpPr>
        <p:spPr/>
        <p:txBody>
          <a:bodyPr/>
          <a:lstStyle/>
          <a:p>
            <a:fld id="{EADF8E7A-6D69-FD44-86C2-8FAF9296020D}" type="datetime1">
              <a:rPr lang="en-US" smtClean="0"/>
              <a:t>4/11/24</a:t>
            </a:fld>
            <a:endParaRPr lang="en-US"/>
          </a:p>
        </p:txBody>
      </p:sp>
      <p:sp>
        <p:nvSpPr>
          <p:cNvPr id="4" name="Footer Placeholder 3">
            <a:extLst>
              <a:ext uri="{FF2B5EF4-FFF2-40B4-BE49-F238E27FC236}">
                <a16:creationId xmlns:a16="http://schemas.microsoft.com/office/drawing/2014/main" id="{362F5FC1-AE02-5F10-BF7F-2BD2D2B0E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A06E9-9C02-240D-13B9-B74EAD49438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4636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C6E43-05E7-A509-E4F2-F6EA81DF95EC}"/>
              </a:ext>
            </a:extLst>
          </p:cNvPr>
          <p:cNvSpPr>
            <a:spLocks noGrp="1"/>
          </p:cNvSpPr>
          <p:nvPr>
            <p:ph type="dt" sz="half" idx="10"/>
          </p:nvPr>
        </p:nvSpPr>
        <p:spPr/>
        <p:txBody>
          <a:bodyPr/>
          <a:lstStyle/>
          <a:p>
            <a:fld id="{FB306E32-5502-F644-8041-9D80F7FFD28E}" type="datetime1">
              <a:rPr lang="en-US" smtClean="0"/>
              <a:t>4/11/24</a:t>
            </a:fld>
            <a:endParaRPr lang="en-US"/>
          </a:p>
        </p:txBody>
      </p:sp>
      <p:sp>
        <p:nvSpPr>
          <p:cNvPr id="3" name="Footer Placeholder 2">
            <a:extLst>
              <a:ext uri="{FF2B5EF4-FFF2-40B4-BE49-F238E27FC236}">
                <a16:creationId xmlns:a16="http://schemas.microsoft.com/office/drawing/2014/main" id="{7DF6B0F1-35DE-02F0-E946-C8EC630F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77EDF-E2C8-66DD-31D2-136DEEAE3D48}"/>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1882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C73C-459A-E821-C0F5-D97B76335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8566D-681D-5E19-D23E-A085AB6CB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62108-B65F-78B5-C822-8073C225F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F3E85-3208-C3C9-5FB0-083B477B6F0D}"/>
              </a:ext>
            </a:extLst>
          </p:cNvPr>
          <p:cNvSpPr>
            <a:spLocks noGrp="1"/>
          </p:cNvSpPr>
          <p:nvPr>
            <p:ph type="dt" sz="half" idx="10"/>
          </p:nvPr>
        </p:nvSpPr>
        <p:spPr/>
        <p:txBody>
          <a:bodyPr/>
          <a:lstStyle/>
          <a:p>
            <a:fld id="{5C5E7F21-9FA9-474F-8B1F-2FFAB44C8A0F}" type="datetime1">
              <a:rPr lang="en-US" smtClean="0"/>
              <a:t>4/11/24</a:t>
            </a:fld>
            <a:endParaRPr lang="en-US"/>
          </a:p>
        </p:txBody>
      </p:sp>
      <p:sp>
        <p:nvSpPr>
          <p:cNvPr id="6" name="Footer Placeholder 5">
            <a:extLst>
              <a:ext uri="{FF2B5EF4-FFF2-40B4-BE49-F238E27FC236}">
                <a16:creationId xmlns:a16="http://schemas.microsoft.com/office/drawing/2014/main" id="{E4ADA3CF-D11E-0DB3-9AAB-2A290D8C4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A1110-3930-C9E7-AA7D-FE682F0DB957}"/>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18965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E9AD-2E24-DB61-CB05-7935AE88E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CACA7-5852-47ED-7B21-522302810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6F409-3E2C-C879-E351-B6E230FC3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89087-F4ED-E2E8-36E8-1303ACEB8EF3}"/>
              </a:ext>
            </a:extLst>
          </p:cNvPr>
          <p:cNvSpPr>
            <a:spLocks noGrp="1"/>
          </p:cNvSpPr>
          <p:nvPr>
            <p:ph type="dt" sz="half" idx="10"/>
          </p:nvPr>
        </p:nvSpPr>
        <p:spPr/>
        <p:txBody>
          <a:bodyPr/>
          <a:lstStyle/>
          <a:p>
            <a:fld id="{4A9DB5BD-789B-E34A-85E3-3FD1D15C1608}" type="datetime1">
              <a:rPr lang="en-US" smtClean="0"/>
              <a:t>4/11/24</a:t>
            </a:fld>
            <a:endParaRPr lang="en-US"/>
          </a:p>
        </p:txBody>
      </p:sp>
      <p:sp>
        <p:nvSpPr>
          <p:cNvPr id="6" name="Footer Placeholder 5">
            <a:extLst>
              <a:ext uri="{FF2B5EF4-FFF2-40B4-BE49-F238E27FC236}">
                <a16:creationId xmlns:a16="http://schemas.microsoft.com/office/drawing/2014/main" id="{508CB382-CA1A-5903-9A6B-3242F934F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BE7FD-5183-2804-A0EC-7F686C0C77A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37366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A60F8-0B45-2F7E-ED13-43A18BA83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28E36D-7168-702C-0304-1AFE14F12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172AA-757A-C4DD-1B69-D1CDFBE6D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FB9FF-4919-2D4E-B9C6-70C97878E599}" type="datetime1">
              <a:rPr lang="en-US" smtClean="0"/>
              <a:t>4/11/24</a:t>
            </a:fld>
            <a:endParaRPr lang="en-US"/>
          </a:p>
        </p:txBody>
      </p:sp>
      <p:sp>
        <p:nvSpPr>
          <p:cNvPr id="5" name="Footer Placeholder 4">
            <a:extLst>
              <a:ext uri="{FF2B5EF4-FFF2-40B4-BE49-F238E27FC236}">
                <a16:creationId xmlns:a16="http://schemas.microsoft.com/office/drawing/2014/main" id="{C68BA0F3-BF0A-C05F-A5DE-206C316A3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081BE3-A43E-396E-B432-C1478DA6C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151217-4470-7047-AEFC-1D2950B14D98}" type="slidenum">
              <a:rPr lang="en-US" smtClean="0"/>
              <a:t>‹#›</a:t>
            </a:fld>
            <a:endParaRPr lang="en-US"/>
          </a:p>
        </p:txBody>
      </p:sp>
    </p:spTree>
    <p:extLst>
      <p:ext uri="{BB962C8B-B14F-4D97-AF65-F5344CB8AC3E}">
        <p14:creationId xmlns:p14="http://schemas.microsoft.com/office/powerpoint/2010/main" val="361265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peter.nadel@tufts.edu"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8584-DD29-5D65-FD6A-6B6C50F6F9B3}"/>
              </a:ext>
            </a:extLst>
          </p:cNvPr>
          <p:cNvSpPr>
            <a:spLocks noGrp="1"/>
          </p:cNvSpPr>
          <p:nvPr>
            <p:ph type="ctrTitle"/>
          </p:nvPr>
        </p:nvSpPr>
        <p:spPr/>
        <p:txBody>
          <a:bodyPr/>
          <a:lstStyle/>
          <a:p>
            <a:r>
              <a:rPr lang="en-US" dirty="0"/>
              <a:t>Topic Modeling in the Age of Artificial Intelligence</a:t>
            </a:r>
          </a:p>
        </p:txBody>
      </p:sp>
      <p:sp>
        <p:nvSpPr>
          <p:cNvPr id="3" name="Subtitle 2">
            <a:extLst>
              <a:ext uri="{FF2B5EF4-FFF2-40B4-BE49-F238E27FC236}">
                <a16:creationId xmlns:a16="http://schemas.microsoft.com/office/drawing/2014/main" id="{C64AACEC-6007-555B-0680-38FBF4EC1E1B}"/>
              </a:ext>
            </a:extLst>
          </p:cNvPr>
          <p:cNvSpPr>
            <a:spLocks noGrp="1"/>
          </p:cNvSpPr>
          <p:nvPr>
            <p:ph type="subTitle" idx="1"/>
          </p:nvPr>
        </p:nvSpPr>
        <p:spPr/>
        <p:txBody>
          <a:bodyPr/>
          <a:lstStyle/>
          <a:p>
            <a:r>
              <a:rPr lang="en-US" dirty="0"/>
              <a:t>Peter Nadel – Research Technology, TTS, Tufts University</a:t>
            </a:r>
          </a:p>
          <a:p>
            <a:r>
              <a:rPr lang="en-US" dirty="0"/>
              <a:t>Dr. Rosemary Taylor – Department of Sociology, Tufts University</a:t>
            </a:r>
          </a:p>
          <a:p>
            <a:r>
              <a:rPr lang="en-US" dirty="0"/>
              <a:t>Kyle Monahan – Research Technology, TTS, Tufts University</a:t>
            </a:r>
          </a:p>
        </p:txBody>
      </p:sp>
    </p:spTree>
    <p:extLst>
      <p:ext uri="{BB962C8B-B14F-4D97-AF65-F5344CB8AC3E}">
        <p14:creationId xmlns:p14="http://schemas.microsoft.com/office/powerpoint/2010/main" val="189063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1F1-94B3-FBEA-C0F6-223931B7B4D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8F9EF6C-CCB9-B8AD-EEE2-708AD046AA57}"/>
              </a:ext>
            </a:extLst>
          </p:cNvPr>
          <p:cNvSpPr>
            <a:spLocks noGrp="1"/>
          </p:cNvSpPr>
          <p:nvPr>
            <p:ph idx="1"/>
          </p:nvPr>
        </p:nvSpPr>
        <p:spPr/>
        <p:txBody>
          <a:bodyPr>
            <a:normAutofit/>
          </a:bodyPr>
          <a:lstStyle/>
          <a:p>
            <a:r>
              <a:rPr lang="en-US" b="1" dirty="0"/>
              <a:t>Human-guided, expert-centered approach </a:t>
            </a:r>
            <a:r>
              <a:rPr lang="en-US" dirty="0"/>
              <a:t>allows experts to condition response rather than read their theory into ambiguous topic labels</a:t>
            </a:r>
          </a:p>
          <a:p>
            <a:r>
              <a:rPr lang="en-US" dirty="0"/>
              <a:t>Modular components can be </a:t>
            </a:r>
            <a:r>
              <a:rPr lang="en-US" b="1" dirty="0"/>
              <a:t>swapped in and out between theory statements and datasets</a:t>
            </a:r>
          </a:p>
          <a:p>
            <a:pPr lvl="1"/>
            <a:r>
              <a:rPr lang="en-US" dirty="0"/>
              <a:t>Experts can give feedback on LLM-generated questions</a:t>
            </a:r>
          </a:p>
          <a:p>
            <a:pPr lvl="1"/>
            <a:r>
              <a:rPr lang="en-US" dirty="0"/>
              <a:t>One dataset’s identified cluster centers can be applied to another dataset</a:t>
            </a:r>
          </a:p>
          <a:p>
            <a:pPr lvl="2"/>
            <a:r>
              <a:rPr lang="en-US" dirty="0"/>
              <a:t>Secondary sources centroids can be exported to NPI testimony dataset</a:t>
            </a:r>
          </a:p>
          <a:p>
            <a:pPr lvl="1"/>
            <a:r>
              <a:rPr lang="en-US" dirty="0"/>
              <a:t>Embedding models and LLMs can be swapped easily</a:t>
            </a:r>
          </a:p>
          <a:p>
            <a:r>
              <a:rPr lang="en-US" dirty="0"/>
              <a:t>Can be run on the </a:t>
            </a:r>
            <a:r>
              <a:rPr lang="en-US" b="1" dirty="0"/>
              <a:t>Tufts HPC </a:t>
            </a:r>
            <a:r>
              <a:rPr lang="en-US" dirty="0"/>
              <a:t>(parallelized and batched) </a:t>
            </a:r>
          </a:p>
          <a:p>
            <a:endParaRPr lang="en-US" dirty="0"/>
          </a:p>
        </p:txBody>
      </p:sp>
      <p:sp>
        <p:nvSpPr>
          <p:cNvPr id="4" name="Slide Number Placeholder 3">
            <a:extLst>
              <a:ext uri="{FF2B5EF4-FFF2-40B4-BE49-F238E27FC236}">
                <a16:creationId xmlns:a16="http://schemas.microsoft.com/office/drawing/2014/main" id="{75275260-B63F-0E51-4E77-508AB508191B}"/>
              </a:ext>
            </a:extLst>
          </p:cNvPr>
          <p:cNvSpPr>
            <a:spLocks noGrp="1"/>
          </p:cNvSpPr>
          <p:nvPr>
            <p:ph type="sldNum" sz="quarter" idx="12"/>
          </p:nvPr>
        </p:nvSpPr>
        <p:spPr/>
        <p:txBody>
          <a:bodyPr/>
          <a:lstStyle/>
          <a:p>
            <a:fld id="{1B151217-4470-7047-AEFC-1D2950B14D98}" type="slidenum">
              <a:rPr lang="en-US" smtClean="0"/>
              <a:t>10</a:t>
            </a:fld>
            <a:endParaRPr lang="en-US"/>
          </a:p>
        </p:txBody>
      </p:sp>
    </p:spTree>
    <p:extLst>
      <p:ext uri="{BB962C8B-B14F-4D97-AF65-F5344CB8AC3E}">
        <p14:creationId xmlns:p14="http://schemas.microsoft.com/office/powerpoint/2010/main" val="246762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32CE5167-F591-493C-6C8B-D46C5FFF9446}"/>
              </a:ext>
            </a:extLst>
          </p:cNvPr>
          <p:cNvSpPr>
            <a:spLocks noGrp="1"/>
          </p:cNvSpPr>
          <p:nvPr>
            <p:ph type="sldNum" sz="quarter" idx="12"/>
          </p:nvPr>
        </p:nvSpPr>
        <p:spPr/>
        <p:txBody>
          <a:bodyPr/>
          <a:lstStyle/>
          <a:p>
            <a:fld id="{1B151217-4470-7047-AEFC-1D2950B14D98}" type="slidenum">
              <a:rPr lang="en-US" smtClean="0"/>
              <a:t>11</a:t>
            </a:fld>
            <a:endParaRPr lang="en-US"/>
          </a:p>
        </p:txBody>
      </p:sp>
      <p:pic>
        <p:nvPicPr>
          <p:cNvPr id="6" name="Picture 5" descr="A close-up of a white page&#10;&#10;Description automatically generated">
            <a:extLst>
              <a:ext uri="{FF2B5EF4-FFF2-40B4-BE49-F238E27FC236}">
                <a16:creationId xmlns:a16="http://schemas.microsoft.com/office/drawing/2014/main" id="{AEA82B9A-373A-346C-FF6F-F25E9DC35B10}"/>
              </a:ext>
            </a:extLst>
          </p:cNvPr>
          <p:cNvPicPr>
            <a:picLocks noChangeAspect="1"/>
          </p:cNvPicPr>
          <p:nvPr/>
        </p:nvPicPr>
        <p:blipFill>
          <a:blip r:embed="rId2"/>
          <a:stretch>
            <a:fillRect/>
          </a:stretch>
        </p:blipFill>
        <p:spPr>
          <a:xfrm>
            <a:off x="52888" y="1690688"/>
            <a:ext cx="12100468" cy="3889018"/>
          </a:xfrm>
          <a:prstGeom prst="rect">
            <a:avLst/>
          </a:prstGeom>
        </p:spPr>
      </p:pic>
    </p:spTree>
    <p:extLst>
      <p:ext uri="{BB962C8B-B14F-4D97-AF65-F5344CB8AC3E}">
        <p14:creationId xmlns:p14="http://schemas.microsoft.com/office/powerpoint/2010/main" val="278331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21D5-C147-5F0F-26AB-B2D18FCB3FCA}"/>
              </a:ext>
            </a:extLst>
          </p:cNvPr>
          <p:cNvSpPr>
            <a:spLocks noGrp="1"/>
          </p:cNvSpPr>
          <p:nvPr>
            <p:ph type="title"/>
          </p:nvPr>
        </p:nvSpPr>
        <p:spPr/>
        <p:txBody>
          <a:bodyPr/>
          <a:lstStyle/>
          <a:p>
            <a:r>
              <a:rPr lang="en-US" dirty="0"/>
              <a:t>Example of Guided Topic Modeling</a:t>
            </a:r>
          </a:p>
        </p:txBody>
      </p:sp>
      <p:sp>
        <p:nvSpPr>
          <p:cNvPr id="3" name="Slide Number Placeholder 2">
            <a:extLst>
              <a:ext uri="{FF2B5EF4-FFF2-40B4-BE49-F238E27FC236}">
                <a16:creationId xmlns:a16="http://schemas.microsoft.com/office/drawing/2014/main" id="{290336D9-8DA6-697C-3423-E9A4110127B3}"/>
              </a:ext>
            </a:extLst>
          </p:cNvPr>
          <p:cNvSpPr>
            <a:spLocks noGrp="1"/>
          </p:cNvSpPr>
          <p:nvPr>
            <p:ph type="sldNum" sz="quarter" idx="12"/>
          </p:nvPr>
        </p:nvSpPr>
        <p:spPr/>
        <p:txBody>
          <a:bodyPr/>
          <a:lstStyle/>
          <a:p>
            <a:fld id="{1B151217-4470-7047-AEFC-1D2950B14D98}" type="slidenum">
              <a:rPr lang="en-US" smtClean="0"/>
              <a:t>12</a:t>
            </a:fld>
            <a:endParaRPr lang="en-US"/>
          </a:p>
        </p:txBody>
      </p:sp>
      <p:graphicFrame>
        <p:nvGraphicFramePr>
          <p:cNvPr id="4" name="Table 3">
            <a:extLst>
              <a:ext uri="{FF2B5EF4-FFF2-40B4-BE49-F238E27FC236}">
                <a16:creationId xmlns:a16="http://schemas.microsoft.com/office/drawing/2014/main" id="{D3DF1E69-9E92-F961-DD32-82FCE346D28B}"/>
              </a:ext>
            </a:extLst>
          </p:cNvPr>
          <p:cNvGraphicFramePr>
            <a:graphicFrameLocks noGrp="1"/>
          </p:cNvGraphicFramePr>
          <p:nvPr>
            <p:extLst>
              <p:ext uri="{D42A27DB-BD31-4B8C-83A1-F6EECF244321}">
                <p14:modId xmlns:p14="http://schemas.microsoft.com/office/powerpoint/2010/main" val="3285955285"/>
              </p:ext>
            </p:extLst>
          </p:nvPr>
        </p:nvGraphicFramePr>
        <p:xfrm>
          <a:off x="838200" y="1690690"/>
          <a:ext cx="10515600" cy="4523498"/>
        </p:xfrm>
        <a:graphic>
          <a:graphicData uri="http://schemas.openxmlformats.org/drawingml/2006/table">
            <a:tbl>
              <a:tblPr firstRow="1" bandRow="1">
                <a:tableStyleId>{5C22544A-7EE6-4342-B048-85BDC9FD1C3A}</a:tableStyleId>
              </a:tblPr>
              <a:tblGrid>
                <a:gridCol w="1093237">
                  <a:extLst>
                    <a:ext uri="{9D8B030D-6E8A-4147-A177-3AD203B41FA5}">
                      <a16:colId xmlns:a16="http://schemas.microsoft.com/office/drawing/2014/main" val="1574814632"/>
                    </a:ext>
                  </a:extLst>
                </a:gridCol>
                <a:gridCol w="2976465">
                  <a:extLst>
                    <a:ext uri="{9D8B030D-6E8A-4147-A177-3AD203B41FA5}">
                      <a16:colId xmlns:a16="http://schemas.microsoft.com/office/drawing/2014/main" val="3642108241"/>
                    </a:ext>
                  </a:extLst>
                </a:gridCol>
                <a:gridCol w="6445898">
                  <a:extLst>
                    <a:ext uri="{9D8B030D-6E8A-4147-A177-3AD203B41FA5}">
                      <a16:colId xmlns:a16="http://schemas.microsoft.com/office/drawing/2014/main" val="1646731787"/>
                    </a:ext>
                  </a:extLst>
                </a:gridCol>
              </a:tblGrid>
              <a:tr h="808720">
                <a:tc>
                  <a:txBody>
                    <a:bodyPr/>
                    <a:lstStyle/>
                    <a:p>
                      <a:r>
                        <a:rPr lang="en-US" dirty="0"/>
                        <a:t>Topic Number</a:t>
                      </a:r>
                    </a:p>
                  </a:txBody>
                  <a:tcPr/>
                </a:tc>
                <a:tc>
                  <a:txBody>
                    <a:bodyPr/>
                    <a:lstStyle/>
                    <a:p>
                      <a:r>
                        <a:rPr lang="en-US" dirty="0"/>
                        <a:t>Generated question</a:t>
                      </a:r>
                    </a:p>
                  </a:txBody>
                  <a:tcPr/>
                </a:tc>
                <a:tc>
                  <a:txBody>
                    <a:bodyPr/>
                    <a:lstStyle/>
                    <a:p>
                      <a:r>
                        <a:rPr lang="en-US" dirty="0"/>
                        <a:t>Topic Label</a:t>
                      </a:r>
                    </a:p>
                  </a:txBody>
                  <a:tcPr/>
                </a:tc>
                <a:extLst>
                  <a:ext uri="{0D108BD9-81ED-4DB2-BD59-A6C34878D82A}">
                    <a16:rowId xmlns:a16="http://schemas.microsoft.com/office/drawing/2014/main" val="739620788"/>
                  </a:ext>
                </a:extLst>
              </a:tr>
              <a:tr h="708322">
                <a:tc>
                  <a:txBody>
                    <a:bodyPr/>
                    <a:lstStyle/>
                    <a:p>
                      <a:r>
                        <a:rPr lang="en-US" sz="1400" dirty="0"/>
                        <a:t>Topic 1</a:t>
                      </a:r>
                    </a:p>
                  </a:txBody>
                  <a:tcPr/>
                </a:tc>
                <a:tc>
                  <a:txBody>
                    <a:bodyPr/>
                    <a:lstStyle/>
                    <a:p>
                      <a:r>
                        <a:rPr lang="en-US" sz="1400" dirty="0"/>
                        <a:t>What factors contribute to the creation of a disease identity?</a:t>
                      </a:r>
                    </a:p>
                  </a:txBody>
                  <a:tcPr/>
                </a:tc>
                <a:tc>
                  <a:txBody>
                    <a:bodyPr/>
                    <a:lstStyle/>
                    <a:p>
                      <a:r>
                        <a:rPr lang="en-US" sz="1400" dirty="0"/>
                        <a:t>Factors contributing to the creation of a disease identity include medical specialization, technologies of diagnosis, and broad social trends.</a:t>
                      </a:r>
                    </a:p>
                  </a:txBody>
                  <a:tcPr/>
                </a:tc>
                <a:extLst>
                  <a:ext uri="{0D108BD9-81ED-4DB2-BD59-A6C34878D82A}">
                    <a16:rowId xmlns:a16="http://schemas.microsoft.com/office/drawing/2014/main" val="2734461841"/>
                  </a:ext>
                </a:extLst>
              </a:tr>
              <a:tr h="1157952">
                <a:tc>
                  <a:txBody>
                    <a:bodyPr/>
                    <a:lstStyle/>
                    <a:p>
                      <a:r>
                        <a:rPr lang="en-US" sz="1400" dirty="0"/>
                        <a:t>Topic 2</a:t>
                      </a:r>
                    </a:p>
                  </a:txBody>
                  <a:tcPr/>
                </a:tc>
                <a:tc>
                  <a:txBody>
                    <a:bodyPr/>
                    <a:lstStyle/>
                    <a:p>
                      <a:r>
                        <a:rPr lang="en-US" sz="1400" dirty="0"/>
                        <a:t>How do medical professionals, government officials, artists, and journalists collectively create disease categories?</a:t>
                      </a:r>
                    </a:p>
                  </a:txBody>
                  <a:tcPr/>
                </a:tc>
                <a:tc>
                  <a:txBody>
                    <a:bodyPr/>
                    <a:lstStyle/>
                    <a:p>
                      <a:r>
                        <a:rPr lang="en-US" sz="1400" dirty="0"/>
                        <a:t>Medical professionals, government officials, artists, and journalists contribute to the creation of disease categories through empirical knowledge, argumentation, cultural interpretation, and social inequality awareness.</a:t>
                      </a:r>
                    </a:p>
                  </a:txBody>
                  <a:tcPr/>
                </a:tc>
                <a:extLst>
                  <a:ext uri="{0D108BD9-81ED-4DB2-BD59-A6C34878D82A}">
                    <a16:rowId xmlns:a16="http://schemas.microsoft.com/office/drawing/2014/main" val="2947796853"/>
                  </a:ext>
                </a:extLst>
              </a:tr>
              <a:tr h="924252">
                <a:tc>
                  <a:txBody>
                    <a:bodyPr/>
                    <a:lstStyle/>
                    <a:p>
                      <a:r>
                        <a:rPr lang="en-US" sz="1400" dirty="0"/>
                        <a:t>Topic 3</a:t>
                      </a:r>
                    </a:p>
                  </a:txBody>
                  <a:tcPr/>
                </a:tc>
                <a:tc>
                  <a:txBody>
                    <a:bodyPr/>
                    <a:lstStyle/>
                    <a:p>
                      <a:r>
                        <a:rPr lang="en-US" sz="1400" dirty="0"/>
                        <a:t>How do advances in science or medicine influence the understanding of a disease?</a:t>
                      </a:r>
                    </a:p>
                  </a:txBody>
                  <a:tcPr/>
                </a:tc>
                <a:tc>
                  <a:txBody>
                    <a:bodyPr/>
                    <a:lstStyle/>
                    <a:p>
                      <a:r>
                        <a:rPr lang="en-US" sz="1400" dirty="0"/>
                        <a:t>Advances in science and medicine have influenced the understanding of thyroid disease, leading to changes in diagnostic criteria and treatment approaches, but have not resulted in significant innovation in the field.</a:t>
                      </a:r>
                    </a:p>
                  </a:txBody>
                  <a:tcPr/>
                </a:tc>
                <a:extLst>
                  <a:ext uri="{0D108BD9-81ED-4DB2-BD59-A6C34878D82A}">
                    <a16:rowId xmlns:a16="http://schemas.microsoft.com/office/drawing/2014/main" val="2695343842"/>
                  </a:ext>
                </a:extLst>
              </a:tr>
              <a:tr h="924252">
                <a:tc>
                  <a:txBody>
                    <a:bodyPr/>
                    <a:lstStyle/>
                    <a:p>
                      <a:r>
                        <a:rPr lang="en-US" sz="1400" dirty="0"/>
                        <a:t>Topic 4</a:t>
                      </a:r>
                    </a:p>
                  </a:txBody>
                  <a:tcPr/>
                </a:tc>
                <a:tc>
                  <a:txBody>
                    <a:bodyPr/>
                    <a:lstStyle/>
                    <a:p>
                      <a:r>
                        <a:rPr lang="en-US" sz="1400" dirty="0"/>
                        <a:t>How do disease identities inform disease control policies?</a:t>
                      </a:r>
                    </a:p>
                  </a:txBody>
                  <a:tcPr/>
                </a:tc>
                <a:tc>
                  <a:txBody>
                    <a:bodyPr/>
                    <a:lstStyle/>
                    <a:p>
                      <a:r>
                        <a:rPr lang="en-US" sz="1400" dirty="0"/>
                        <a:t>Disease control policies can be influenced by disease identities, as seen in the differing criteria for diagnosing tuberculosis and the varying perceptions of its causes, such as the "disease of civilization" argument.</a:t>
                      </a:r>
                    </a:p>
                  </a:txBody>
                  <a:tcPr/>
                </a:tc>
                <a:extLst>
                  <a:ext uri="{0D108BD9-81ED-4DB2-BD59-A6C34878D82A}">
                    <a16:rowId xmlns:a16="http://schemas.microsoft.com/office/drawing/2014/main" val="749342347"/>
                  </a:ext>
                </a:extLst>
              </a:tr>
            </a:tbl>
          </a:graphicData>
        </a:graphic>
      </p:graphicFrame>
    </p:spTree>
    <p:extLst>
      <p:ext uri="{BB962C8B-B14F-4D97-AF65-F5344CB8AC3E}">
        <p14:creationId xmlns:p14="http://schemas.microsoft.com/office/powerpoint/2010/main" val="17931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2FA13ED7-184D-441F-2103-F641874A1BE1}"/>
              </a:ext>
            </a:extLst>
          </p:cNvPr>
          <p:cNvSpPr>
            <a:spLocks noGrp="1"/>
          </p:cNvSpPr>
          <p:nvPr>
            <p:ph type="sldNum" sz="quarter" idx="12"/>
          </p:nvPr>
        </p:nvSpPr>
        <p:spPr/>
        <p:txBody>
          <a:bodyPr/>
          <a:lstStyle/>
          <a:p>
            <a:fld id="{1B151217-4470-7047-AEFC-1D2950B14D98}" type="slidenum">
              <a:rPr lang="en-US" smtClean="0"/>
              <a:t>13</a:t>
            </a:fld>
            <a:endParaRPr lang="en-US"/>
          </a:p>
        </p:txBody>
      </p:sp>
      <p:pic>
        <p:nvPicPr>
          <p:cNvPr id="6" name="Picture 5" descr="A close-up of a white page&#10;&#10;Description automatically generated">
            <a:extLst>
              <a:ext uri="{FF2B5EF4-FFF2-40B4-BE49-F238E27FC236}">
                <a16:creationId xmlns:a16="http://schemas.microsoft.com/office/drawing/2014/main" id="{8DCAB542-F3EE-066A-6BA9-929A61D226D6}"/>
              </a:ext>
            </a:extLst>
          </p:cNvPr>
          <p:cNvPicPr>
            <a:picLocks noChangeAspect="1"/>
          </p:cNvPicPr>
          <p:nvPr/>
        </p:nvPicPr>
        <p:blipFill rotWithShape="1">
          <a:blip r:embed="rId3"/>
          <a:srcRect t="35211"/>
          <a:stretch/>
        </p:blipFill>
        <p:spPr>
          <a:xfrm>
            <a:off x="0" y="1626326"/>
            <a:ext cx="12131127" cy="2087258"/>
          </a:xfrm>
          <a:prstGeom prst="rect">
            <a:avLst/>
          </a:prstGeom>
        </p:spPr>
      </p:pic>
      <p:pic>
        <p:nvPicPr>
          <p:cNvPr id="5" name="Picture 4" descr="A close-up of a white background&#10;&#10;Description automatically generated">
            <a:extLst>
              <a:ext uri="{FF2B5EF4-FFF2-40B4-BE49-F238E27FC236}">
                <a16:creationId xmlns:a16="http://schemas.microsoft.com/office/drawing/2014/main" id="{4A1EA7F8-7EEC-BC58-3617-DCF9BAF6610C}"/>
              </a:ext>
            </a:extLst>
          </p:cNvPr>
          <p:cNvPicPr>
            <a:picLocks noChangeAspect="1"/>
          </p:cNvPicPr>
          <p:nvPr/>
        </p:nvPicPr>
        <p:blipFill>
          <a:blip r:embed="rId4"/>
          <a:stretch>
            <a:fillRect/>
          </a:stretch>
        </p:blipFill>
        <p:spPr>
          <a:xfrm>
            <a:off x="-4211" y="3796327"/>
            <a:ext cx="12200422" cy="1718063"/>
          </a:xfrm>
          <a:prstGeom prst="rect">
            <a:avLst/>
          </a:prstGeom>
        </p:spPr>
      </p:pic>
    </p:spTree>
    <p:extLst>
      <p:ext uri="{BB962C8B-B14F-4D97-AF65-F5344CB8AC3E}">
        <p14:creationId xmlns:p14="http://schemas.microsoft.com/office/powerpoint/2010/main" val="9767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9ABF-E60B-2E86-295E-59E274869514}"/>
              </a:ext>
            </a:extLst>
          </p:cNvPr>
          <p:cNvSpPr>
            <a:spLocks noGrp="1"/>
          </p:cNvSpPr>
          <p:nvPr>
            <p:ph type="title"/>
          </p:nvPr>
        </p:nvSpPr>
        <p:spPr/>
        <p:txBody>
          <a:bodyPr/>
          <a:lstStyle/>
          <a:p>
            <a:r>
              <a:rPr lang="en-US" dirty="0"/>
              <a:t>Example of Guided Topic Modeling</a:t>
            </a:r>
          </a:p>
        </p:txBody>
      </p:sp>
      <p:sp>
        <p:nvSpPr>
          <p:cNvPr id="3" name="Slide Number Placeholder 2">
            <a:extLst>
              <a:ext uri="{FF2B5EF4-FFF2-40B4-BE49-F238E27FC236}">
                <a16:creationId xmlns:a16="http://schemas.microsoft.com/office/drawing/2014/main" id="{F06884AB-18A3-1A84-A0CD-597A92CDF591}"/>
              </a:ext>
            </a:extLst>
          </p:cNvPr>
          <p:cNvSpPr>
            <a:spLocks noGrp="1"/>
          </p:cNvSpPr>
          <p:nvPr>
            <p:ph type="sldNum" sz="quarter" idx="12"/>
          </p:nvPr>
        </p:nvSpPr>
        <p:spPr/>
        <p:txBody>
          <a:bodyPr/>
          <a:lstStyle/>
          <a:p>
            <a:fld id="{1B151217-4470-7047-AEFC-1D2950B14D98}" type="slidenum">
              <a:rPr lang="en-US" smtClean="0"/>
              <a:t>14</a:t>
            </a:fld>
            <a:endParaRPr lang="en-US"/>
          </a:p>
        </p:txBody>
      </p:sp>
      <p:graphicFrame>
        <p:nvGraphicFramePr>
          <p:cNvPr id="5" name="Table 4">
            <a:extLst>
              <a:ext uri="{FF2B5EF4-FFF2-40B4-BE49-F238E27FC236}">
                <a16:creationId xmlns:a16="http://schemas.microsoft.com/office/drawing/2014/main" id="{72491D2C-9AC0-E204-6090-F9794EDC9A40}"/>
              </a:ext>
            </a:extLst>
          </p:cNvPr>
          <p:cNvGraphicFramePr>
            <a:graphicFrameLocks noGrp="1"/>
          </p:cNvGraphicFramePr>
          <p:nvPr>
            <p:extLst>
              <p:ext uri="{D42A27DB-BD31-4B8C-83A1-F6EECF244321}">
                <p14:modId xmlns:p14="http://schemas.microsoft.com/office/powerpoint/2010/main" val="3697696709"/>
              </p:ext>
            </p:extLst>
          </p:nvPr>
        </p:nvGraphicFramePr>
        <p:xfrm>
          <a:off x="838200" y="1690691"/>
          <a:ext cx="10515600" cy="4691868"/>
        </p:xfrm>
        <a:graphic>
          <a:graphicData uri="http://schemas.openxmlformats.org/drawingml/2006/table">
            <a:tbl>
              <a:tblPr firstRow="1" bandRow="1">
                <a:tableStyleId>{5C22544A-7EE6-4342-B048-85BDC9FD1C3A}</a:tableStyleId>
              </a:tblPr>
              <a:tblGrid>
                <a:gridCol w="1093237">
                  <a:extLst>
                    <a:ext uri="{9D8B030D-6E8A-4147-A177-3AD203B41FA5}">
                      <a16:colId xmlns:a16="http://schemas.microsoft.com/office/drawing/2014/main" val="1574814632"/>
                    </a:ext>
                  </a:extLst>
                </a:gridCol>
                <a:gridCol w="2976465">
                  <a:extLst>
                    <a:ext uri="{9D8B030D-6E8A-4147-A177-3AD203B41FA5}">
                      <a16:colId xmlns:a16="http://schemas.microsoft.com/office/drawing/2014/main" val="3642108241"/>
                    </a:ext>
                  </a:extLst>
                </a:gridCol>
                <a:gridCol w="6445898">
                  <a:extLst>
                    <a:ext uri="{9D8B030D-6E8A-4147-A177-3AD203B41FA5}">
                      <a16:colId xmlns:a16="http://schemas.microsoft.com/office/drawing/2014/main" val="1646731787"/>
                    </a:ext>
                  </a:extLst>
                </a:gridCol>
              </a:tblGrid>
              <a:tr h="690602">
                <a:tc>
                  <a:txBody>
                    <a:bodyPr/>
                    <a:lstStyle/>
                    <a:p>
                      <a:r>
                        <a:rPr lang="en-US" dirty="0"/>
                        <a:t>Topic Number</a:t>
                      </a:r>
                    </a:p>
                  </a:txBody>
                  <a:tcPr/>
                </a:tc>
                <a:tc>
                  <a:txBody>
                    <a:bodyPr/>
                    <a:lstStyle/>
                    <a:p>
                      <a:r>
                        <a:rPr lang="en-US" dirty="0"/>
                        <a:t>Generated question</a:t>
                      </a:r>
                    </a:p>
                  </a:txBody>
                  <a:tcPr/>
                </a:tc>
                <a:tc>
                  <a:txBody>
                    <a:bodyPr/>
                    <a:lstStyle/>
                    <a:p>
                      <a:r>
                        <a:rPr lang="en-US" dirty="0"/>
                        <a:t>Topic Label</a:t>
                      </a:r>
                    </a:p>
                  </a:txBody>
                  <a:tcPr/>
                </a:tc>
                <a:extLst>
                  <a:ext uri="{0D108BD9-81ED-4DB2-BD59-A6C34878D82A}">
                    <a16:rowId xmlns:a16="http://schemas.microsoft.com/office/drawing/2014/main" val="739620788"/>
                  </a:ext>
                </a:extLst>
              </a:tr>
              <a:tr h="1156047">
                <a:tc>
                  <a:txBody>
                    <a:bodyPr/>
                    <a:lstStyle/>
                    <a:p>
                      <a:r>
                        <a:rPr lang="en-US" sz="1400" dirty="0"/>
                        <a:t>Topic 7</a:t>
                      </a:r>
                    </a:p>
                  </a:txBody>
                  <a:tcPr/>
                </a:tc>
                <a:tc>
                  <a:txBody>
                    <a:bodyPr/>
                    <a:lstStyle/>
                    <a:p>
                      <a:r>
                        <a:rPr lang="en-US" sz="1400" dirty="0"/>
                        <a:t>How do public discourse and historical context shape disease classifications?</a:t>
                      </a:r>
                    </a:p>
                  </a:txBody>
                  <a:tcPr/>
                </a:tc>
                <a:tc>
                  <a:txBody>
                    <a:bodyPr/>
                    <a:lstStyle/>
                    <a:p>
                      <a:r>
                        <a:rPr lang="en-US" sz="1400" dirty="0"/>
                        <a:t>Public discourse and historical context can influence disease classifications by determining what is considered a reportable disease, impacting perceptions of patients and their conditions, and shaping the goals and strategies of advocacy organizations.</a:t>
                      </a:r>
                    </a:p>
                  </a:txBody>
                  <a:tcPr/>
                </a:tc>
                <a:extLst>
                  <a:ext uri="{0D108BD9-81ED-4DB2-BD59-A6C34878D82A}">
                    <a16:rowId xmlns:a16="http://schemas.microsoft.com/office/drawing/2014/main" val="2734461841"/>
                  </a:ext>
                </a:extLst>
              </a:tr>
              <a:tr h="1111079">
                <a:tc>
                  <a:txBody>
                    <a:bodyPr/>
                    <a:lstStyle/>
                    <a:p>
                      <a:r>
                        <a:rPr lang="en-US" sz="1400" dirty="0"/>
                        <a:t>Topic 8</a:t>
                      </a:r>
                    </a:p>
                  </a:txBody>
                  <a:tcPr/>
                </a:tc>
                <a:tc>
                  <a:txBody>
                    <a:bodyPr/>
                    <a:lstStyle/>
                    <a:p>
                      <a:r>
                        <a:rPr lang="en-US" sz="1400" dirty="0"/>
                        <a:t>How do negotiations among social actors impact disease diagnosis and labels?</a:t>
                      </a:r>
                    </a:p>
                  </a:txBody>
                  <a:tcPr/>
                </a:tc>
                <a:tc>
                  <a:txBody>
                    <a:bodyPr/>
                    <a:lstStyle/>
                    <a:p>
                      <a:r>
                        <a:rPr lang="en-US" sz="1400" dirty="0"/>
                        <a:t>The promotion of perceptions linking ALS to other neurodegenerative diseases by disease advocates in the 1980s influenced the way researchers understood and approached these conditions.</a:t>
                      </a:r>
                    </a:p>
                  </a:txBody>
                  <a:tcPr/>
                </a:tc>
                <a:extLst>
                  <a:ext uri="{0D108BD9-81ED-4DB2-BD59-A6C34878D82A}">
                    <a16:rowId xmlns:a16="http://schemas.microsoft.com/office/drawing/2014/main" val="2947796853"/>
                  </a:ext>
                </a:extLst>
              </a:tr>
              <a:tr h="918672">
                <a:tc>
                  <a:txBody>
                    <a:bodyPr/>
                    <a:lstStyle/>
                    <a:p>
                      <a:r>
                        <a:rPr lang="en-US" sz="1400" dirty="0"/>
                        <a:t>Topic 10</a:t>
                      </a:r>
                    </a:p>
                  </a:txBody>
                  <a:tcPr/>
                </a:tc>
                <a:tc>
                  <a:txBody>
                    <a:bodyPr/>
                    <a:lstStyle/>
                    <a:p>
                      <a:r>
                        <a:rPr lang="en-US" sz="1400" dirty="0"/>
                        <a:t>What assumptions does disease classification challenge when considered as a socially constructed phenomenon?</a:t>
                      </a:r>
                    </a:p>
                  </a:txBody>
                  <a:tcPr/>
                </a:tc>
                <a:tc>
                  <a:txBody>
                    <a:bodyPr/>
                    <a:lstStyle/>
                    <a:p>
                      <a:r>
                        <a:rPr lang="en-US" sz="1400" dirty="0"/>
                        <a:t>Medical sociologists argue that diseases like SARS and influenza are socially constructed through the interplay of factors such as panic, media reports, government responses, and historical patterns of communication and mistrust between communities.</a:t>
                      </a:r>
                    </a:p>
                  </a:txBody>
                  <a:tcPr/>
                </a:tc>
                <a:extLst>
                  <a:ext uri="{0D108BD9-81ED-4DB2-BD59-A6C34878D82A}">
                    <a16:rowId xmlns:a16="http://schemas.microsoft.com/office/drawing/2014/main" val="2695343842"/>
                  </a:ext>
                </a:extLst>
              </a:tr>
              <a:tr h="789260">
                <a:tc>
                  <a:txBody>
                    <a:bodyPr/>
                    <a:lstStyle/>
                    <a:p>
                      <a:r>
                        <a:rPr lang="en-US" sz="1400" dirty="0"/>
                        <a:t>Topic 11</a:t>
                      </a:r>
                    </a:p>
                  </a:txBody>
                  <a:tcPr/>
                </a:tc>
                <a:tc>
                  <a:txBody>
                    <a:bodyPr/>
                    <a:lstStyle/>
                    <a:p>
                      <a:r>
                        <a:rPr lang="en-US" sz="1400" dirty="0"/>
                        <a:t>How do medical sociologists argue that diseases are socially constructed?</a:t>
                      </a:r>
                    </a:p>
                  </a:txBody>
                  <a:tcPr/>
                </a:tc>
                <a:tc>
                  <a:txBody>
                    <a:bodyPr/>
                    <a:lstStyle/>
                    <a:p>
                      <a:r>
                        <a:rPr lang="en-US" sz="1400" dirty="0"/>
                        <a:t>Documented discussions and studies on disease entities reveal the influence of cultural and institutional changes on their emergence.</a:t>
                      </a:r>
                    </a:p>
                  </a:txBody>
                  <a:tcPr/>
                </a:tc>
                <a:extLst>
                  <a:ext uri="{0D108BD9-81ED-4DB2-BD59-A6C34878D82A}">
                    <a16:rowId xmlns:a16="http://schemas.microsoft.com/office/drawing/2014/main" val="749342347"/>
                  </a:ext>
                </a:extLst>
              </a:tr>
            </a:tbl>
          </a:graphicData>
        </a:graphic>
      </p:graphicFrame>
    </p:spTree>
    <p:extLst>
      <p:ext uri="{BB962C8B-B14F-4D97-AF65-F5344CB8AC3E}">
        <p14:creationId xmlns:p14="http://schemas.microsoft.com/office/powerpoint/2010/main" val="147608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3A01-3E9A-20E7-4C12-49FFF6EF4A0C}"/>
              </a:ext>
            </a:extLst>
          </p:cNvPr>
          <p:cNvSpPr>
            <a:spLocks noGrp="1"/>
          </p:cNvSpPr>
          <p:nvPr>
            <p:ph type="title"/>
          </p:nvPr>
        </p:nvSpPr>
        <p:spPr/>
        <p:txBody>
          <a:bodyPr/>
          <a:lstStyle/>
          <a:p>
            <a:r>
              <a:rPr lang="en-US" dirty="0"/>
              <a:t>Ongoing work</a:t>
            </a:r>
          </a:p>
        </p:txBody>
      </p:sp>
      <p:sp>
        <p:nvSpPr>
          <p:cNvPr id="3" name="Content Placeholder 2">
            <a:extLst>
              <a:ext uri="{FF2B5EF4-FFF2-40B4-BE49-F238E27FC236}">
                <a16:creationId xmlns:a16="http://schemas.microsoft.com/office/drawing/2014/main" id="{15E61FFF-E019-E14C-FEFB-29B86C79121C}"/>
              </a:ext>
            </a:extLst>
          </p:cNvPr>
          <p:cNvSpPr>
            <a:spLocks noGrp="1"/>
          </p:cNvSpPr>
          <p:nvPr>
            <p:ph idx="1"/>
          </p:nvPr>
        </p:nvSpPr>
        <p:spPr/>
        <p:txBody>
          <a:bodyPr>
            <a:normAutofit fontScale="92500" lnSpcReduction="10000"/>
          </a:bodyPr>
          <a:lstStyle/>
          <a:p>
            <a:r>
              <a:rPr lang="en-US" dirty="0"/>
              <a:t>User Interface Design</a:t>
            </a:r>
          </a:p>
          <a:p>
            <a:pPr lvl="1"/>
            <a:r>
              <a:rPr lang="en-US" dirty="0"/>
              <a:t>Developing a no-code environment which visualizes documents and labels (topics)</a:t>
            </a:r>
          </a:p>
          <a:p>
            <a:endParaRPr lang="en-US" dirty="0"/>
          </a:p>
          <a:p>
            <a:r>
              <a:rPr lang="en-US" dirty="0"/>
              <a:t>Centroid calculation: </a:t>
            </a:r>
          </a:p>
          <a:p>
            <a:pPr lvl="1"/>
            <a:r>
              <a:rPr lang="en-US" dirty="0"/>
              <a:t>Currently only one document embedding is being used as a centroid</a:t>
            </a:r>
          </a:p>
          <a:p>
            <a:pPr lvl="1"/>
            <a:r>
              <a:rPr lang="en-US" dirty="0"/>
              <a:t>Integrating multiple embeddings is a current statistical challenge</a:t>
            </a:r>
          </a:p>
          <a:p>
            <a:pPr marL="457200" lvl="1" indent="0">
              <a:buNone/>
            </a:pPr>
            <a:endParaRPr lang="en-US" dirty="0"/>
          </a:p>
          <a:p>
            <a:r>
              <a:rPr lang="en-US" dirty="0"/>
              <a:t>More advanced similarity metrics</a:t>
            </a:r>
          </a:p>
          <a:p>
            <a:pPr lvl="1"/>
            <a:r>
              <a:rPr lang="en-US" dirty="0"/>
              <a:t>Document relevance to a question is calculated with a simple dot product</a:t>
            </a:r>
          </a:p>
          <a:p>
            <a:pPr lvl="1"/>
            <a:r>
              <a:rPr lang="en-US" dirty="0"/>
              <a:t>More advanced methods for this calculation can be drawn from the literature on Retrieval Augmented Generation (RAG)</a:t>
            </a:r>
          </a:p>
        </p:txBody>
      </p:sp>
      <p:sp>
        <p:nvSpPr>
          <p:cNvPr id="4" name="Slide Number Placeholder 3">
            <a:extLst>
              <a:ext uri="{FF2B5EF4-FFF2-40B4-BE49-F238E27FC236}">
                <a16:creationId xmlns:a16="http://schemas.microsoft.com/office/drawing/2014/main" id="{DC007B85-CCFF-E517-E6C4-BF9F00695EEF}"/>
              </a:ext>
            </a:extLst>
          </p:cNvPr>
          <p:cNvSpPr>
            <a:spLocks noGrp="1"/>
          </p:cNvSpPr>
          <p:nvPr>
            <p:ph type="sldNum" sz="quarter" idx="12"/>
          </p:nvPr>
        </p:nvSpPr>
        <p:spPr/>
        <p:txBody>
          <a:bodyPr/>
          <a:lstStyle/>
          <a:p>
            <a:fld id="{1B151217-4470-7047-AEFC-1D2950B14D98}" type="slidenum">
              <a:rPr lang="en-US" smtClean="0"/>
              <a:t>15</a:t>
            </a:fld>
            <a:endParaRPr lang="en-US"/>
          </a:p>
        </p:txBody>
      </p:sp>
    </p:spTree>
    <p:extLst>
      <p:ext uri="{BB962C8B-B14F-4D97-AF65-F5344CB8AC3E}">
        <p14:creationId xmlns:p14="http://schemas.microsoft.com/office/powerpoint/2010/main" val="123192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B48C-07AF-0B86-9BE7-98B0F9EF5D04}"/>
              </a:ext>
            </a:extLst>
          </p:cNvPr>
          <p:cNvSpPr>
            <a:spLocks noGrp="1"/>
          </p:cNvSpPr>
          <p:nvPr>
            <p:ph type="title"/>
          </p:nvPr>
        </p:nvSpPr>
        <p:spPr/>
        <p:txBody>
          <a:bodyPr/>
          <a:lstStyle/>
          <a:p>
            <a:r>
              <a:rPr lang="en-US" dirty="0"/>
              <a:t>Thank you for your attention!</a:t>
            </a:r>
          </a:p>
        </p:txBody>
      </p:sp>
      <p:sp>
        <p:nvSpPr>
          <p:cNvPr id="3" name="Text Placeholder 2">
            <a:extLst>
              <a:ext uri="{FF2B5EF4-FFF2-40B4-BE49-F238E27FC236}">
                <a16:creationId xmlns:a16="http://schemas.microsoft.com/office/drawing/2014/main" id="{51DA0FF9-B01F-8104-56CF-4F240C8A6058}"/>
              </a:ext>
            </a:extLst>
          </p:cNvPr>
          <p:cNvSpPr>
            <a:spLocks noGrp="1"/>
          </p:cNvSpPr>
          <p:nvPr>
            <p:ph type="body" idx="1"/>
          </p:nvPr>
        </p:nvSpPr>
        <p:spPr/>
        <p:txBody>
          <a:bodyPr/>
          <a:lstStyle/>
          <a:p>
            <a:r>
              <a:rPr lang="en-US" dirty="0"/>
              <a:t>Please reach out to </a:t>
            </a:r>
            <a:r>
              <a:rPr lang="en-US" dirty="0">
                <a:hlinkClick r:id="rId2"/>
              </a:rPr>
              <a:t>peter.nadel@tufts.edu</a:t>
            </a:r>
            <a:r>
              <a:rPr lang="en-US" dirty="0"/>
              <a:t> for any questions or comments.</a:t>
            </a:r>
          </a:p>
        </p:txBody>
      </p:sp>
      <p:sp>
        <p:nvSpPr>
          <p:cNvPr id="4" name="Slide Number Placeholder 3">
            <a:extLst>
              <a:ext uri="{FF2B5EF4-FFF2-40B4-BE49-F238E27FC236}">
                <a16:creationId xmlns:a16="http://schemas.microsoft.com/office/drawing/2014/main" id="{E14A6FE0-939C-5029-8B92-CFCA09BB472D}"/>
              </a:ext>
            </a:extLst>
          </p:cNvPr>
          <p:cNvSpPr>
            <a:spLocks noGrp="1"/>
          </p:cNvSpPr>
          <p:nvPr>
            <p:ph type="sldNum" sz="quarter" idx="12"/>
          </p:nvPr>
        </p:nvSpPr>
        <p:spPr/>
        <p:txBody>
          <a:bodyPr/>
          <a:lstStyle/>
          <a:p>
            <a:fld id="{1B151217-4470-7047-AEFC-1D2950B14D98}" type="slidenum">
              <a:rPr lang="en-US" smtClean="0"/>
              <a:t>16</a:t>
            </a:fld>
            <a:endParaRPr lang="en-US"/>
          </a:p>
        </p:txBody>
      </p:sp>
    </p:spTree>
    <p:extLst>
      <p:ext uri="{BB962C8B-B14F-4D97-AF65-F5344CB8AC3E}">
        <p14:creationId xmlns:p14="http://schemas.microsoft.com/office/powerpoint/2010/main" val="28170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200" dirty="0"/>
              <a:t>Question generation prompt:</a:t>
            </a:r>
          </a:p>
          <a:p>
            <a:pPr marL="0" indent="0">
              <a:buNone/>
            </a:pPr>
            <a:r>
              <a:rPr lang="en-US" sz="2200" dirty="0"/>
              <a:t># Applied Research Task</a:t>
            </a:r>
          </a:p>
          <a:p>
            <a:pPr marL="0" indent="0">
              <a:buNone/>
            </a:pPr>
            <a:r>
              <a:rPr lang="en-US" sz="2200" dirty="0"/>
              <a:t>Given a user provided text, please create a list of distinct topics that the text describes and then for each topic compose a list of 2 to 5 research questions. Delimit topics with `###` and research questions with `\n*`.</a:t>
            </a:r>
          </a:p>
          <a:p>
            <a:pPr marL="0" indent="0">
              <a:buNone/>
            </a:pPr>
            <a:r>
              <a:rPr lang="en-US" sz="2200" dirty="0"/>
              <a:t>Though the input text is very theoretical, these research questions should be as practical as possible, relating the lives of those who the text is about.</a:t>
            </a:r>
          </a:p>
          <a:p>
            <a:pPr marL="0" indent="0">
              <a:buNone/>
            </a:pPr>
            <a:r>
              <a:rPr lang="en-US" sz="2200" dirty="0"/>
              <a:t>Please do not compose questions that discuss promoting equity and social justice, such as: "What are the ethical considerations surrounding the representation of diseases in the media, and how can we ensure that media portrayals are accurate and respectful?" Though these questions are important, they are not relevant to this project.</a:t>
            </a:r>
          </a:p>
          <a:p>
            <a:pPr marL="0" indent="0">
              <a:buNone/>
            </a:pPr>
            <a:r>
              <a:rPr lang="en-US" sz="2200" dirty="0"/>
              <a:t>They will be compared against the testimonies of those suffering from diseases, so it is important that your questions both touch on the theoretical components of the text and this lived experience.</a:t>
            </a:r>
          </a:p>
          <a:p>
            <a:pPr marL="0" indent="0">
              <a:buNone/>
            </a:pPr>
            <a:r>
              <a:rPr lang="en-US" sz="2200" dirty="0"/>
              <a:t>Please compose at least 5 to 10 topics. Do not repeat any questions. Make sure to format your response in markdown.</a:t>
            </a:r>
          </a:p>
          <a:p>
            <a:pPr lvl="1"/>
            <a:endParaRPr lang="en-US" dirty="0"/>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17</a:t>
            </a:fld>
            <a:endParaRPr lang="en-US"/>
          </a:p>
        </p:txBody>
      </p:sp>
    </p:spTree>
    <p:extLst>
      <p:ext uri="{BB962C8B-B14F-4D97-AF65-F5344CB8AC3E}">
        <p14:creationId xmlns:p14="http://schemas.microsoft.com/office/powerpoint/2010/main" val="364299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700" dirty="0"/>
              <a:t>Label generation prompt:</a:t>
            </a:r>
          </a:p>
          <a:p>
            <a:pPr marL="0" indent="0">
              <a:buNone/>
            </a:pPr>
            <a:r>
              <a:rPr lang="en-US" sz="4200" dirty="0"/>
              <a:t># Labeling task</a:t>
            </a:r>
          </a:p>
          <a:p>
            <a:pPr marL="0" indent="0">
              <a:buNone/>
            </a:pPr>
            <a:r>
              <a:rPr lang="en-US" sz="4200" dirty="0"/>
              <a:t>Based on the following sample of 20 documents and a query, please compose a single-sentence label which describes the relationship between the documents and the query. Do not mention the query or anything about it in the label. Do not provide an explanation of your label.</a:t>
            </a:r>
          </a:p>
          <a:p>
            <a:pPr marL="0" indent="0">
              <a:buNone/>
            </a:pPr>
            <a:endParaRPr lang="en-US" sz="4200" dirty="0"/>
          </a:p>
          <a:p>
            <a:pPr marL="0" indent="0">
              <a:buNone/>
            </a:pPr>
            <a:r>
              <a:rPr lang="en-US" sz="4200" dirty="0"/>
              <a:t>## Documents separated by new lines</a:t>
            </a:r>
          </a:p>
          <a:p>
            <a:pPr marL="0" indent="0">
              <a:buNone/>
            </a:pPr>
            <a:r>
              <a:rPr lang="en-US" sz="4200" dirty="0"/>
              <a:t>{examples}</a:t>
            </a:r>
          </a:p>
          <a:p>
            <a:pPr marL="0" indent="0">
              <a:buNone/>
            </a:pPr>
            <a:endParaRPr lang="en-US" sz="4200" dirty="0"/>
          </a:p>
          <a:p>
            <a:pPr marL="0" indent="0">
              <a:buNone/>
            </a:pPr>
            <a:r>
              <a:rPr lang="en-US" sz="4200" dirty="0"/>
              <a:t>## Query</a:t>
            </a:r>
          </a:p>
          <a:p>
            <a:pPr marL="0" indent="0">
              <a:buNone/>
            </a:pPr>
            <a:r>
              <a:rPr lang="en-US" sz="4200" dirty="0"/>
              <a:t>{query}</a:t>
            </a:r>
          </a:p>
          <a:p>
            <a:pPr marL="0" indent="0">
              <a:buNone/>
            </a:pPr>
            <a:endParaRPr lang="en-US" sz="4200" dirty="0"/>
          </a:p>
          <a:p>
            <a:pPr marL="0" indent="0">
              <a:buNone/>
            </a:pPr>
            <a:r>
              <a:rPr lang="en-US" sz="4200" dirty="0"/>
              <a:t>## Concise, descriptive label</a:t>
            </a:r>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18</a:t>
            </a:fld>
            <a:endParaRPr lang="en-US"/>
          </a:p>
        </p:txBody>
      </p:sp>
    </p:spTree>
    <p:extLst>
      <p:ext uri="{BB962C8B-B14F-4D97-AF65-F5344CB8AC3E}">
        <p14:creationId xmlns:p14="http://schemas.microsoft.com/office/powerpoint/2010/main" val="40578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D37E-D2EB-3037-D887-E36ED6E21EAE}"/>
              </a:ext>
            </a:extLst>
          </p:cNvPr>
          <p:cNvSpPr>
            <a:spLocks noGrp="1"/>
          </p:cNvSpPr>
          <p:nvPr>
            <p:ph type="title"/>
          </p:nvPr>
        </p:nvSpPr>
        <p:spPr/>
        <p:txBody>
          <a:bodyPr/>
          <a:lstStyle/>
          <a:p>
            <a:r>
              <a:rPr lang="en-US" dirty="0"/>
              <a:t>What is topic modeling?</a:t>
            </a:r>
          </a:p>
        </p:txBody>
      </p:sp>
      <p:sp>
        <p:nvSpPr>
          <p:cNvPr id="3" name="Content Placeholder 2">
            <a:extLst>
              <a:ext uri="{FF2B5EF4-FFF2-40B4-BE49-F238E27FC236}">
                <a16:creationId xmlns:a16="http://schemas.microsoft.com/office/drawing/2014/main" id="{CC2FE61B-59B6-2A3F-31B3-C33A19531856}"/>
              </a:ext>
            </a:extLst>
          </p:cNvPr>
          <p:cNvSpPr>
            <a:spLocks noGrp="1"/>
          </p:cNvSpPr>
          <p:nvPr>
            <p:ph idx="1"/>
          </p:nvPr>
        </p:nvSpPr>
        <p:spPr>
          <a:xfrm>
            <a:off x="838200" y="1825625"/>
            <a:ext cx="4161183" cy="4351338"/>
          </a:xfrm>
        </p:spPr>
        <p:txBody>
          <a:bodyPr/>
          <a:lstStyle/>
          <a:p>
            <a:r>
              <a:rPr lang="en-US" dirty="0"/>
              <a:t>Goals: </a:t>
            </a:r>
          </a:p>
          <a:p>
            <a:pPr lvl="1"/>
            <a:r>
              <a:rPr lang="en-US" dirty="0"/>
              <a:t>Take in large corpus and </a:t>
            </a:r>
            <a:r>
              <a:rPr lang="en-US" b="1" dirty="0"/>
              <a:t>sort documents into topics </a:t>
            </a:r>
          </a:p>
          <a:p>
            <a:pPr lvl="1"/>
            <a:r>
              <a:rPr lang="en-US" dirty="0"/>
              <a:t>In other words, map document organization of the corpus on to a latent structure underlying the corpus </a:t>
            </a:r>
          </a:p>
          <a:p>
            <a:endParaRPr lang="en-US" dirty="0"/>
          </a:p>
        </p:txBody>
      </p:sp>
      <p:sp>
        <p:nvSpPr>
          <p:cNvPr id="4" name="Rectangle 3">
            <a:extLst>
              <a:ext uri="{FF2B5EF4-FFF2-40B4-BE49-F238E27FC236}">
                <a16:creationId xmlns:a16="http://schemas.microsoft.com/office/drawing/2014/main" id="{8F17C597-B8C6-8E80-E76F-B79F7290A2A8}"/>
              </a:ext>
            </a:extLst>
          </p:cNvPr>
          <p:cNvSpPr/>
          <p:nvPr/>
        </p:nvSpPr>
        <p:spPr>
          <a:xfrm>
            <a:off x="6056960" y="3076416"/>
            <a:ext cx="989814" cy="1376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203F59-D583-AD17-5AEA-C4FC8D4615CE}"/>
              </a:ext>
            </a:extLst>
          </p:cNvPr>
          <p:cNvSpPr/>
          <p:nvPr/>
        </p:nvSpPr>
        <p:spPr>
          <a:xfrm>
            <a:off x="6209360" y="3228816"/>
            <a:ext cx="989814" cy="137631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C0B27D-7BE9-9B1B-F947-C3C996063AFD}"/>
              </a:ext>
            </a:extLst>
          </p:cNvPr>
          <p:cNvSpPr/>
          <p:nvPr/>
        </p:nvSpPr>
        <p:spPr>
          <a:xfrm>
            <a:off x="6361760" y="3381216"/>
            <a:ext cx="989814" cy="137631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626AEDD-014B-E066-CAC2-12DFBA638F74}"/>
              </a:ext>
            </a:extLst>
          </p:cNvPr>
          <p:cNvSpPr txBox="1"/>
          <p:nvPr/>
        </p:nvSpPr>
        <p:spPr>
          <a:xfrm>
            <a:off x="5877850" y="4871135"/>
            <a:ext cx="1875936" cy="307777"/>
          </a:xfrm>
          <a:prstGeom prst="rect">
            <a:avLst/>
          </a:prstGeom>
          <a:noFill/>
        </p:spPr>
        <p:txBody>
          <a:bodyPr wrap="square" rtlCol="0">
            <a:spAutoFit/>
          </a:bodyPr>
          <a:lstStyle/>
          <a:p>
            <a:r>
              <a:rPr lang="en-US" sz="1400" dirty="0"/>
              <a:t>Corpus of documents</a:t>
            </a:r>
          </a:p>
        </p:txBody>
      </p:sp>
      <p:cxnSp>
        <p:nvCxnSpPr>
          <p:cNvPr id="9" name="Straight Arrow Connector 8">
            <a:extLst>
              <a:ext uri="{FF2B5EF4-FFF2-40B4-BE49-F238E27FC236}">
                <a16:creationId xmlns:a16="http://schemas.microsoft.com/office/drawing/2014/main" id="{6AFCDDDA-E8B7-3793-1843-D401479C915C}"/>
              </a:ext>
            </a:extLst>
          </p:cNvPr>
          <p:cNvCxnSpPr/>
          <p:nvPr/>
        </p:nvCxnSpPr>
        <p:spPr>
          <a:xfrm>
            <a:off x="7546395" y="3916973"/>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4790734-D666-BAA2-EE9C-DABE8F3CDA7D}"/>
              </a:ext>
            </a:extLst>
          </p:cNvPr>
          <p:cNvSpPr txBox="1"/>
          <p:nvPr/>
        </p:nvSpPr>
        <p:spPr>
          <a:xfrm>
            <a:off x="8262832" y="3593807"/>
            <a:ext cx="1376313" cy="646331"/>
          </a:xfrm>
          <a:prstGeom prst="rect">
            <a:avLst/>
          </a:prstGeom>
          <a:solidFill>
            <a:schemeClr val="accent2">
              <a:lumMod val="20000"/>
              <a:lumOff val="80000"/>
            </a:schemeClr>
          </a:solidFill>
        </p:spPr>
        <p:txBody>
          <a:bodyPr wrap="square" rtlCol="0">
            <a:spAutoFit/>
          </a:bodyPr>
          <a:lstStyle/>
          <a:p>
            <a:pPr algn="ctr"/>
            <a:r>
              <a:rPr lang="en-US" dirty="0"/>
              <a:t>Topic Modeling</a:t>
            </a:r>
          </a:p>
        </p:txBody>
      </p:sp>
      <p:cxnSp>
        <p:nvCxnSpPr>
          <p:cNvPr id="11" name="Straight Arrow Connector 10">
            <a:extLst>
              <a:ext uri="{FF2B5EF4-FFF2-40B4-BE49-F238E27FC236}">
                <a16:creationId xmlns:a16="http://schemas.microsoft.com/office/drawing/2014/main" id="{8DA26C1D-1420-EBDD-E2B6-49821FE1B2F2}"/>
              </a:ext>
            </a:extLst>
          </p:cNvPr>
          <p:cNvCxnSpPr/>
          <p:nvPr/>
        </p:nvCxnSpPr>
        <p:spPr>
          <a:xfrm>
            <a:off x="9742840" y="3916972"/>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D9BF45-FFE5-B5B9-DC6C-590DE810638B}"/>
              </a:ext>
            </a:extLst>
          </p:cNvPr>
          <p:cNvSpPr/>
          <p:nvPr/>
        </p:nvSpPr>
        <p:spPr>
          <a:xfrm>
            <a:off x="10479156" y="3076416"/>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2A58AF-655F-7683-538C-23DA5437A6DC}"/>
              </a:ext>
            </a:extLst>
          </p:cNvPr>
          <p:cNvSpPr/>
          <p:nvPr/>
        </p:nvSpPr>
        <p:spPr>
          <a:xfrm>
            <a:off x="10479156" y="3370432"/>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0F6BEE-B1DE-4137-242B-515D92B4CFC0}"/>
              </a:ext>
            </a:extLst>
          </p:cNvPr>
          <p:cNvSpPr/>
          <p:nvPr/>
        </p:nvSpPr>
        <p:spPr>
          <a:xfrm>
            <a:off x="10479156" y="3683001"/>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9A05C5-6E35-770A-CEC3-E0D7CE1540BA}"/>
              </a:ext>
            </a:extLst>
          </p:cNvPr>
          <p:cNvSpPr/>
          <p:nvPr/>
        </p:nvSpPr>
        <p:spPr>
          <a:xfrm>
            <a:off x="10479156" y="3995570"/>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824506-5249-F151-3B95-D94948331F4E}"/>
              </a:ext>
            </a:extLst>
          </p:cNvPr>
          <p:cNvSpPr/>
          <p:nvPr/>
        </p:nvSpPr>
        <p:spPr>
          <a:xfrm>
            <a:off x="10479156" y="4319145"/>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8063ED7-32E7-426E-DACA-3D5CAE7A82A3}"/>
              </a:ext>
            </a:extLst>
          </p:cNvPr>
          <p:cNvSpPr txBox="1"/>
          <p:nvPr/>
        </p:nvSpPr>
        <p:spPr>
          <a:xfrm>
            <a:off x="10563638" y="4871134"/>
            <a:ext cx="705679" cy="307777"/>
          </a:xfrm>
          <a:prstGeom prst="rect">
            <a:avLst/>
          </a:prstGeom>
          <a:noFill/>
        </p:spPr>
        <p:txBody>
          <a:bodyPr wrap="square" rtlCol="0">
            <a:spAutoFit/>
          </a:bodyPr>
          <a:lstStyle/>
          <a:p>
            <a:r>
              <a:rPr lang="en-US" sz="1400" dirty="0"/>
              <a:t>Topics</a:t>
            </a:r>
          </a:p>
        </p:txBody>
      </p:sp>
      <p:sp>
        <p:nvSpPr>
          <p:cNvPr id="18" name="Slide Number Placeholder 17">
            <a:extLst>
              <a:ext uri="{FF2B5EF4-FFF2-40B4-BE49-F238E27FC236}">
                <a16:creationId xmlns:a16="http://schemas.microsoft.com/office/drawing/2014/main" id="{2AE40CC2-F82B-E8F2-B69F-6893E14EC54D}"/>
              </a:ext>
            </a:extLst>
          </p:cNvPr>
          <p:cNvSpPr>
            <a:spLocks noGrp="1"/>
          </p:cNvSpPr>
          <p:nvPr>
            <p:ph type="sldNum" sz="quarter" idx="12"/>
          </p:nvPr>
        </p:nvSpPr>
        <p:spPr/>
        <p:txBody>
          <a:bodyPr/>
          <a:lstStyle/>
          <a:p>
            <a:fld id="{1B151217-4470-7047-AEFC-1D2950B14D98}" type="slidenum">
              <a:rPr lang="en-US" smtClean="0"/>
              <a:t>2</a:t>
            </a:fld>
            <a:endParaRPr lang="en-US"/>
          </a:p>
        </p:txBody>
      </p:sp>
    </p:spTree>
    <p:extLst>
      <p:ext uri="{BB962C8B-B14F-4D97-AF65-F5344CB8AC3E}">
        <p14:creationId xmlns:p14="http://schemas.microsoft.com/office/powerpoint/2010/main" val="101818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E970-1250-D88D-7F76-AA0144DFC3EB}"/>
              </a:ext>
            </a:extLst>
          </p:cNvPr>
          <p:cNvSpPr>
            <a:spLocks noGrp="1"/>
          </p:cNvSpPr>
          <p:nvPr>
            <p:ph type="title"/>
          </p:nvPr>
        </p:nvSpPr>
        <p:spPr/>
        <p:txBody>
          <a:bodyPr/>
          <a:lstStyle/>
          <a:p>
            <a:r>
              <a:rPr lang="en-US" dirty="0"/>
              <a:t>Previous algorithms: LDA</a:t>
            </a:r>
          </a:p>
        </p:txBody>
      </p:sp>
      <p:sp>
        <p:nvSpPr>
          <p:cNvPr id="3" name="Content Placeholder 2">
            <a:extLst>
              <a:ext uri="{FF2B5EF4-FFF2-40B4-BE49-F238E27FC236}">
                <a16:creationId xmlns:a16="http://schemas.microsoft.com/office/drawing/2014/main" id="{083D5E2B-AD0C-1F4A-4A62-5A3DE3E99823}"/>
              </a:ext>
            </a:extLst>
          </p:cNvPr>
          <p:cNvSpPr>
            <a:spLocks noGrp="1"/>
          </p:cNvSpPr>
          <p:nvPr>
            <p:ph idx="1"/>
          </p:nvPr>
        </p:nvSpPr>
        <p:spPr>
          <a:xfrm>
            <a:off x="6417526" y="1825625"/>
            <a:ext cx="5116976" cy="4351338"/>
          </a:xfrm>
        </p:spPr>
        <p:txBody>
          <a:bodyPr>
            <a:normAutofit lnSpcReduction="10000"/>
          </a:bodyPr>
          <a:lstStyle/>
          <a:p>
            <a:r>
              <a:rPr lang="en-US" dirty="0"/>
              <a:t>Famously, </a:t>
            </a:r>
            <a:r>
              <a:rPr lang="en-US" dirty="0" err="1"/>
              <a:t>Blei</a:t>
            </a:r>
            <a:r>
              <a:rPr lang="en-US" dirty="0"/>
              <a:t> 2003 uses Latent Dirichlet Allocation (LDA) for topic modelling</a:t>
            </a:r>
          </a:p>
          <a:p>
            <a:pPr lvl="1"/>
            <a:r>
              <a:rPr lang="en-US" dirty="0"/>
              <a:t>Organizes each text in the document with </a:t>
            </a:r>
            <a:r>
              <a:rPr lang="en-US" b="1" dirty="0"/>
              <a:t>each row as a document and each column as a unique term (matrix)</a:t>
            </a:r>
          </a:p>
          <a:p>
            <a:pPr lvl="1"/>
            <a:r>
              <a:rPr lang="en-US" dirty="0"/>
              <a:t>Asks what matrices would need to be multiplied together such that we would get back out original matrix</a:t>
            </a:r>
          </a:p>
          <a:p>
            <a:pPr lvl="1"/>
            <a:r>
              <a:rPr lang="en-US" b="1" dirty="0"/>
              <a:t>Requires human input </a:t>
            </a:r>
            <a:r>
              <a:rPr lang="en-US" dirty="0"/>
              <a:t>– number of topics</a:t>
            </a:r>
          </a:p>
          <a:p>
            <a:pPr lvl="1"/>
            <a:endParaRPr lang="en-US" dirty="0"/>
          </a:p>
        </p:txBody>
      </p:sp>
      <p:sp>
        <p:nvSpPr>
          <p:cNvPr id="7" name="Rectangle 6">
            <a:extLst>
              <a:ext uri="{FF2B5EF4-FFF2-40B4-BE49-F238E27FC236}">
                <a16:creationId xmlns:a16="http://schemas.microsoft.com/office/drawing/2014/main" id="{9DC8403D-7A6E-ABFB-FF45-9C4D1528BFD1}"/>
              </a:ext>
            </a:extLst>
          </p:cNvPr>
          <p:cNvSpPr/>
          <p:nvPr/>
        </p:nvSpPr>
        <p:spPr>
          <a:xfrm>
            <a:off x="1877895" y="3201129"/>
            <a:ext cx="1119061" cy="180933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A8EFCEE-15BE-0706-8C9D-7935594835E3}"/>
              </a:ext>
            </a:extLst>
          </p:cNvPr>
          <p:cNvSpPr txBox="1"/>
          <p:nvPr/>
        </p:nvSpPr>
        <p:spPr>
          <a:xfrm>
            <a:off x="4241061" y="2846377"/>
            <a:ext cx="1430395" cy="307777"/>
          </a:xfrm>
          <a:prstGeom prst="rect">
            <a:avLst/>
          </a:prstGeom>
          <a:noFill/>
        </p:spPr>
        <p:txBody>
          <a:bodyPr wrap="square" rtlCol="0">
            <a:spAutoFit/>
          </a:bodyPr>
          <a:lstStyle/>
          <a:p>
            <a:r>
              <a:rPr lang="en-US" sz="1400" dirty="0"/>
              <a:t>Selected Topics</a:t>
            </a:r>
          </a:p>
        </p:txBody>
      </p:sp>
      <p:sp>
        <p:nvSpPr>
          <p:cNvPr id="9" name="Slide Number Placeholder 8">
            <a:extLst>
              <a:ext uri="{FF2B5EF4-FFF2-40B4-BE49-F238E27FC236}">
                <a16:creationId xmlns:a16="http://schemas.microsoft.com/office/drawing/2014/main" id="{25D9453F-9EB2-DAD6-D28E-87122D989C08}"/>
              </a:ext>
            </a:extLst>
          </p:cNvPr>
          <p:cNvSpPr>
            <a:spLocks noGrp="1"/>
          </p:cNvSpPr>
          <p:nvPr>
            <p:ph type="sldNum" sz="quarter" idx="12"/>
          </p:nvPr>
        </p:nvSpPr>
        <p:spPr/>
        <p:txBody>
          <a:bodyPr/>
          <a:lstStyle/>
          <a:p>
            <a:fld id="{1B151217-4470-7047-AEFC-1D2950B14D98}" type="slidenum">
              <a:rPr lang="en-US" smtClean="0"/>
              <a:t>3</a:t>
            </a:fld>
            <a:endParaRPr lang="en-US"/>
          </a:p>
        </p:txBody>
      </p:sp>
      <p:sp>
        <p:nvSpPr>
          <p:cNvPr id="10" name="TextBox 9">
            <a:extLst>
              <a:ext uri="{FF2B5EF4-FFF2-40B4-BE49-F238E27FC236}">
                <a16:creationId xmlns:a16="http://schemas.microsoft.com/office/drawing/2014/main" id="{F26C8255-0A2C-F893-4C54-16F4D9DBDCA7}"/>
              </a:ext>
            </a:extLst>
          </p:cNvPr>
          <p:cNvSpPr txBox="1"/>
          <p:nvPr/>
        </p:nvSpPr>
        <p:spPr>
          <a:xfrm>
            <a:off x="1350097" y="1824991"/>
            <a:ext cx="4424378" cy="584775"/>
          </a:xfrm>
          <a:prstGeom prst="rect">
            <a:avLst/>
          </a:prstGeom>
          <a:noFill/>
        </p:spPr>
        <p:txBody>
          <a:bodyPr wrap="square" rtlCol="0">
            <a:spAutoFit/>
          </a:bodyPr>
          <a:lstStyle/>
          <a:p>
            <a:pPr algn="ctr"/>
            <a:r>
              <a:rPr lang="en-US" sz="1600" dirty="0"/>
              <a:t>From Gordon &amp; Nadel 2022: Co-opting “Danger” in Specialized Media for the Police</a:t>
            </a:r>
          </a:p>
        </p:txBody>
      </p:sp>
      <p:sp>
        <p:nvSpPr>
          <p:cNvPr id="11" name="Rectangle 10">
            <a:extLst>
              <a:ext uri="{FF2B5EF4-FFF2-40B4-BE49-F238E27FC236}">
                <a16:creationId xmlns:a16="http://schemas.microsoft.com/office/drawing/2014/main" id="{32B8997F-4878-2130-36D6-E9760C191E04}"/>
              </a:ext>
            </a:extLst>
          </p:cNvPr>
          <p:cNvSpPr/>
          <p:nvPr/>
        </p:nvSpPr>
        <p:spPr>
          <a:xfrm>
            <a:off x="1525741" y="3429000"/>
            <a:ext cx="1119061" cy="18093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11">
            <a:extLst>
              <a:ext uri="{FF2B5EF4-FFF2-40B4-BE49-F238E27FC236}">
                <a16:creationId xmlns:a16="http://schemas.microsoft.com/office/drawing/2014/main" id="{8D837151-6518-7073-9455-EE6F55E57C78}"/>
              </a:ext>
            </a:extLst>
          </p:cNvPr>
          <p:cNvSpPr/>
          <p:nvPr/>
        </p:nvSpPr>
        <p:spPr>
          <a:xfrm>
            <a:off x="1173587" y="3676163"/>
            <a:ext cx="1119061" cy="180933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Police1 Articles</a:t>
            </a:r>
          </a:p>
        </p:txBody>
      </p:sp>
      <p:sp>
        <p:nvSpPr>
          <p:cNvPr id="13" name="TextBox 12">
            <a:extLst>
              <a:ext uri="{FF2B5EF4-FFF2-40B4-BE49-F238E27FC236}">
                <a16:creationId xmlns:a16="http://schemas.microsoft.com/office/drawing/2014/main" id="{8F9BC8C0-2241-507D-3B51-43A7B4221897}"/>
              </a:ext>
            </a:extLst>
          </p:cNvPr>
          <p:cNvSpPr txBox="1"/>
          <p:nvPr/>
        </p:nvSpPr>
        <p:spPr>
          <a:xfrm>
            <a:off x="1153872" y="2846377"/>
            <a:ext cx="2277552" cy="307777"/>
          </a:xfrm>
          <a:prstGeom prst="rect">
            <a:avLst/>
          </a:prstGeom>
          <a:noFill/>
        </p:spPr>
        <p:txBody>
          <a:bodyPr wrap="square" rtlCol="0">
            <a:spAutoFit/>
          </a:bodyPr>
          <a:lstStyle/>
          <a:p>
            <a:r>
              <a:rPr lang="en-US" sz="1400" dirty="0"/>
              <a:t>Corpus from Police1.com</a:t>
            </a:r>
          </a:p>
        </p:txBody>
      </p:sp>
      <p:sp>
        <p:nvSpPr>
          <p:cNvPr id="16" name="Rounded Rectangle 15">
            <a:extLst>
              <a:ext uri="{FF2B5EF4-FFF2-40B4-BE49-F238E27FC236}">
                <a16:creationId xmlns:a16="http://schemas.microsoft.com/office/drawing/2014/main" id="{A25B9669-8AEB-30BD-E23E-D4D7D06007BA}"/>
              </a:ext>
            </a:extLst>
          </p:cNvPr>
          <p:cNvSpPr/>
          <p:nvPr/>
        </p:nvSpPr>
        <p:spPr>
          <a:xfrm>
            <a:off x="3816517" y="3154154"/>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4: protest, </a:t>
            </a:r>
            <a:r>
              <a:rPr lang="en-US" dirty="0" err="1"/>
              <a:t>george</a:t>
            </a:r>
            <a:r>
              <a:rPr lang="en-US" dirty="0"/>
              <a:t>, </a:t>
            </a:r>
            <a:r>
              <a:rPr lang="en-US" dirty="0" err="1"/>
              <a:t>floyd</a:t>
            </a:r>
            <a:r>
              <a:rPr lang="en-US" dirty="0"/>
              <a:t>, </a:t>
            </a:r>
            <a:r>
              <a:rPr lang="en-US" dirty="0" err="1"/>
              <a:t>minneapolis</a:t>
            </a:r>
            <a:r>
              <a:rPr lang="en-US" dirty="0"/>
              <a:t>, black, protestor…</a:t>
            </a:r>
          </a:p>
        </p:txBody>
      </p:sp>
      <p:sp>
        <p:nvSpPr>
          <p:cNvPr id="17" name="Rounded Rectangle 16">
            <a:extLst>
              <a:ext uri="{FF2B5EF4-FFF2-40B4-BE49-F238E27FC236}">
                <a16:creationId xmlns:a16="http://schemas.microsoft.com/office/drawing/2014/main" id="{A166D489-8AC1-0E2C-FCDE-DC27C3333EF2}"/>
              </a:ext>
            </a:extLst>
          </p:cNvPr>
          <p:cNvSpPr/>
          <p:nvPr/>
        </p:nvSpPr>
        <p:spPr>
          <a:xfrm>
            <a:off x="3816517" y="4309843"/>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7: pandemic, health, coronavirus, department…</a:t>
            </a:r>
          </a:p>
        </p:txBody>
      </p:sp>
      <p:cxnSp>
        <p:nvCxnSpPr>
          <p:cNvPr id="18" name="Straight Arrow Connector 17">
            <a:extLst>
              <a:ext uri="{FF2B5EF4-FFF2-40B4-BE49-F238E27FC236}">
                <a16:creationId xmlns:a16="http://schemas.microsoft.com/office/drawing/2014/main" id="{09054E89-F365-6C51-A1F4-38FA278F16E8}"/>
              </a:ext>
            </a:extLst>
          </p:cNvPr>
          <p:cNvCxnSpPr/>
          <p:nvPr/>
        </p:nvCxnSpPr>
        <p:spPr>
          <a:xfrm>
            <a:off x="3129766" y="4152105"/>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73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CC0BDCA-BDFA-CC52-87A3-49198AB7A607}"/>
              </a:ext>
            </a:extLst>
          </p:cNvPr>
          <p:cNvGrpSpPr/>
          <p:nvPr/>
        </p:nvGrpSpPr>
        <p:grpSpPr>
          <a:xfrm>
            <a:off x="-5466" y="0"/>
            <a:ext cx="12197465" cy="4392559"/>
            <a:chOff x="15321" y="365125"/>
            <a:chExt cx="9696492" cy="4256034"/>
          </a:xfrm>
        </p:grpSpPr>
        <p:pic>
          <p:nvPicPr>
            <p:cNvPr id="5" name="Picture 4" descr="A graph of colored lines&#10;&#10;Description automatically generated">
              <a:extLst>
                <a:ext uri="{FF2B5EF4-FFF2-40B4-BE49-F238E27FC236}">
                  <a16:creationId xmlns:a16="http://schemas.microsoft.com/office/drawing/2014/main" id="{837F80A2-E4D0-6445-A7A9-DFBBD735A053}"/>
                </a:ext>
              </a:extLst>
            </p:cNvPr>
            <p:cNvPicPr>
              <a:picLocks noChangeAspect="1"/>
            </p:cNvPicPr>
            <p:nvPr/>
          </p:nvPicPr>
          <p:blipFill rotWithShape="1">
            <a:blip r:embed="rId2"/>
            <a:srcRect b="35227"/>
            <a:stretch/>
          </p:blipFill>
          <p:spPr>
            <a:xfrm>
              <a:off x="127819" y="365125"/>
              <a:ext cx="9583994" cy="3914826"/>
            </a:xfrm>
            <a:prstGeom prst="rect">
              <a:avLst/>
            </a:prstGeom>
          </p:spPr>
        </p:pic>
        <p:sp>
          <p:nvSpPr>
            <p:cNvPr id="8" name="TextBox 7">
              <a:extLst>
                <a:ext uri="{FF2B5EF4-FFF2-40B4-BE49-F238E27FC236}">
                  <a16:creationId xmlns:a16="http://schemas.microsoft.com/office/drawing/2014/main" id="{43F1A029-D139-D5F5-9DF3-337DFBFF7483}"/>
                </a:ext>
              </a:extLst>
            </p:cNvPr>
            <p:cNvSpPr txBox="1"/>
            <p:nvPr/>
          </p:nvSpPr>
          <p:spPr>
            <a:xfrm>
              <a:off x="4591665" y="4251827"/>
              <a:ext cx="1111045" cy="369332"/>
            </a:xfrm>
            <a:prstGeom prst="rect">
              <a:avLst/>
            </a:prstGeom>
            <a:noFill/>
          </p:spPr>
          <p:txBody>
            <a:bodyPr wrap="square" rtlCol="0">
              <a:spAutoFit/>
            </a:bodyPr>
            <a:lstStyle/>
            <a:p>
              <a:r>
                <a:rPr lang="en-US" dirty="0"/>
                <a:t>Time</a:t>
              </a:r>
            </a:p>
          </p:txBody>
        </p:sp>
        <p:sp>
          <p:nvSpPr>
            <p:cNvPr id="9" name="TextBox 8">
              <a:extLst>
                <a:ext uri="{FF2B5EF4-FFF2-40B4-BE49-F238E27FC236}">
                  <a16:creationId xmlns:a16="http://schemas.microsoft.com/office/drawing/2014/main" id="{2C6D3A75-09B2-B4D8-E68D-FACA106441B8}"/>
                </a:ext>
              </a:extLst>
            </p:cNvPr>
            <p:cNvSpPr txBox="1"/>
            <p:nvPr/>
          </p:nvSpPr>
          <p:spPr>
            <a:xfrm rot="16200000">
              <a:off x="-546025" y="2270861"/>
              <a:ext cx="1492023" cy="369332"/>
            </a:xfrm>
            <a:prstGeom prst="rect">
              <a:avLst/>
            </a:prstGeom>
            <a:noFill/>
          </p:spPr>
          <p:txBody>
            <a:bodyPr wrap="square" rtlCol="0">
              <a:spAutoFit/>
            </a:bodyPr>
            <a:lstStyle/>
            <a:p>
              <a:r>
                <a:rPr lang="en-US" dirty="0"/>
                <a:t>Importance</a:t>
              </a:r>
            </a:p>
          </p:txBody>
        </p:sp>
      </p:grpSp>
      <p:sp>
        <p:nvSpPr>
          <p:cNvPr id="12" name="TextBox 11">
            <a:extLst>
              <a:ext uri="{FF2B5EF4-FFF2-40B4-BE49-F238E27FC236}">
                <a16:creationId xmlns:a16="http://schemas.microsoft.com/office/drawing/2014/main" id="{1D87CADB-A277-906E-3AEB-AAAB784A9864}"/>
              </a:ext>
            </a:extLst>
          </p:cNvPr>
          <p:cNvSpPr txBox="1"/>
          <p:nvPr/>
        </p:nvSpPr>
        <p:spPr>
          <a:xfrm>
            <a:off x="708081" y="4392559"/>
            <a:ext cx="1849790" cy="369332"/>
          </a:xfrm>
          <a:prstGeom prst="rect">
            <a:avLst/>
          </a:prstGeom>
          <a:noFill/>
        </p:spPr>
        <p:txBody>
          <a:bodyPr wrap="square" rtlCol="0">
            <a:spAutoFit/>
          </a:bodyPr>
          <a:lstStyle/>
          <a:p>
            <a:r>
              <a:rPr lang="en-US" dirty="0"/>
              <a:t>Topics (Labels)</a:t>
            </a:r>
          </a:p>
        </p:txBody>
      </p:sp>
      <p:sp>
        <p:nvSpPr>
          <p:cNvPr id="13" name="Slide Number Placeholder 12">
            <a:extLst>
              <a:ext uri="{FF2B5EF4-FFF2-40B4-BE49-F238E27FC236}">
                <a16:creationId xmlns:a16="http://schemas.microsoft.com/office/drawing/2014/main" id="{310CD063-0116-302A-2B20-8700B2C5B4A6}"/>
              </a:ext>
            </a:extLst>
          </p:cNvPr>
          <p:cNvSpPr>
            <a:spLocks noGrp="1"/>
          </p:cNvSpPr>
          <p:nvPr>
            <p:ph type="sldNum" sz="quarter" idx="12"/>
          </p:nvPr>
        </p:nvSpPr>
        <p:spPr/>
        <p:txBody>
          <a:bodyPr/>
          <a:lstStyle/>
          <a:p>
            <a:fld id="{1B151217-4470-7047-AEFC-1D2950B14D98}" type="slidenum">
              <a:rPr lang="en-US" smtClean="0"/>
              <a:t>4</a:t>
            </a:fld>
            <a:endParaRPr lang="en-US"/>
          </a:p>
        </p:txBody>
      </p:sp>
      <p:pic>
        <p:nvPicPr>
          <p:cNvPr id="3" name="Picture 2" descr="A close up of a text&#10;&#10;Description automatically generated">
            <a:extLst>
              <a:ext uri="{FF2B5EF4-FFF2-40B4-BE49-F238E27FC236}">
                <a16:creationId xmlns:a16="http://schemas.microsoft.com/office/drawing/2014/main" id="{C8E0C728-8073-DD4E-7DB9-B552080E25A9}"/>
              </a:ext>
            </a:extLst>
          </p:cNvPr>
          <p:cNvPicPr>
            <a:picLocks noChangeAspect="1"/>
          </p:cNvPicPr>
          <p:nvPr/>
        </p:nvPicPr>
        <p:blipFill rotWithShape="1">
          <a:blip r:embed="rId3"/>
          <a:srcRect r="19183"/>
          <a:stretch/>
        </p:blipFill>
        <p:spPr>
          <a:xfrm>
            <a:off x="136048" y="4700542"/>
            <a:ext cx="11734801" cy="2157458"/>
          </a:xfrm>
          <a:prstGeom prst="rect">
            <a:avLst/>
          </a:prstGeom>
        </p:spPr>
      </p:pic>
    </p:spTree>
    <p:extLst>
      <p:ext uri="{BB962C8B-B14F-4D97-AF65-F5344CB8AC3E}">
        <p14:creationId xmlns:p14="http://schemas.microsoft.com/office/powerpoint/2010/main" val="84445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EE9B-DF56-6A02-EFCD-BDFC5A99641C}"/>
              </a:ext>
            </a:extLst>
          </p:cNvPr>
          <p:cNvSpPr>
            <a:spLocks noGrp="1"/>
          </p:cNvSpPr>
          <p:nvPr>
            <p:ph type="title"/>
          </p:nvPr>
        </p:nvSpPr>
        <p:spPr/>
        <p:txBody>
          <a:bodyPr/>
          <a:lstStyle/>
          <a:p>
            <a:r>
              <a:rPr lang="en-US" dirty="0"/>
              <a:t>Previous algorithms: BERTopic</a:t>
            </a:r>
          </a:p>
        </p:txBody>
      </p:sp>
      <p:sp>
        <p:nvSpPr>
          <p:cNvPr id="3" name="Content Placeholder 2">
            <a:extLst>
              <a:ext uri="{FF2B5EF4-FFF2-40B4-BE49-F238E27FC236}">
                <a16:creationId xmlns:a16="http://schemas.microsoft.com/office/drawing/2014/main" id="{6B34A5B9-BB94-0141-0D02-7A6ACFE47573}"/>
              </a:ext>
            </a:extLst>
          </p:cNvPr>
          <p:cNvSpPr>
            <a:spLocks noGrp="1"/>
          </p:cNvSpPr>
          <p:nvPr>
            <p:ph idx="1"/>
          </p:nvPr>
        </p:nvSpPr>
        <p:spPr>
          <a:xfrm>
            <a:off x="721250" y="1690688"/>
            <a:ext cx="5013344" cy="4351338"/>
          </a:xfrm>
        </p:spPr>
        <p:txBody>
          <a:bodyPr>
            <a:normAutofit lnSpcReduction="10000"/>
          </a:bodyPr>
          <a:lstStyle/>
          <a:p>
            <a:r>
              <a:rPr lang="en-US" dirty="0"/>
              <a:t>Grootendorst 2022 proposes a new method for topic modeling</a:t>
            </a:r>
          </a:p>
          <a:p>
            <a:pPr lvl="1"/>
            <a:r>
              <a:rPr lang="en-US" dirty="0"/>
              <a:t>Embeds text in high-dimensional vector space using a Bidirectional Encoder Representations from Transformers (BERT) model</a:t>
            </a:r>
          </a:p>
          <a:p>
            <a:pPr lvl="1"/>
            <a:r>
              <a:rPr lang="en-US" dirty="0"/>
              <a:t>Uses clustering algorithms like K-Means (and LDA!) to group embeddings</a:t>
            </a:r>
          </a:p>
          <a:p>
            <a:pPr lvl="1"/>
            <a:r>
              <a:rPr lang="en-US" dirty="0"/>
              <a:t>Uses word embeddings, </a:t>
            </a:r>
            <a:r>
              <a:rPr lang="en-US" b="1" dirty="0"/>
              <a:t>does not require number of topics</a:t>
            </a:r>
          </a:p>
          <a:p>
            <a:pPr lvl="1"/>
            <a:endParaRPr lang="en-US" dirty="0"/>
          </a:p>
        </p:txBody>
      </p:sp>
      <p:pic>
        <p:nvPicPr>
          <p:cNvPr id="5" name="Picture 4" descr="A diagram of a computer program&#10;&#10;Description automatically generated">
            <a:extLst>
              <a:ext uri="{FF2B5EF4-FFF2-40B4-BE49-F238E27FC236}">
                <a16:creationId xmlns:a16="http://schemas.microsoft.com/office/drawing/2014/main" id="{8B55F5A0-21DB-2A1C-F298-86F3DA04FC67}"/>
              </a:ext>
            </a:extLst>
          </p:cNvPr>
          <p:cNvPicPr>
            <a:picLocks noChangeAspect="1"/>
          </p:cNvPicPr>
          <p:nvPr/>
        </p:nvPicPr>
        <p:blipFill>
          <a:blip r:embed="rId2"/>
          <a:stretch>
            <a:fillRect/>
          </a:stretch>
        </p:blipFill>
        <p:spPr>
          <a:xfrm>
            <a:off x="5979050" y="2370808"/>
            <a:ext cx="5491700" cy="2991098"/>
          </a:xfrm>
          <a:prstGeom prst="rect">
            <a:avLst/>
          </a:prstGeom>
        </p:spPr>
      </p:pic>
      <p:sp>
        <p:nvSpPr>
          <p:cNvPr id="6" name="Slide Number Placeholder 5">
            <a:extLst>
              <a:ext uri="{FF2B5EF4-FFF2-40B4-BE49-F238E27FC236}">
                <a16:creationId xmlns:a16="http://schemas.microsoft.com/office/drawing/2014/main" id="{9688389B-BEBF-98C4-A27A-04AD9A7D794E}"/>
              </a:ext>
            </a:extLst>
          </p:cNvPr>
          <p:cNvSpPr>
            <a:spLocks noGrp="1"/>
          </p:cNvSpPr>
          <p:nvPr>
            <p:ph type="sldNum" sz="quarter" idx="12"/>
          </p:nvPr>
        </p:nvSpPr>
        <p:spPr/>
        <p:txBody>
          <a:bodyPr/>
          <a:lstStyle/>
          <a:p>
            <a:fld id="{1B151217-4470-7047-AEFC-1D2950B14D98}" type="slidenum">
              <a:rPr lang="en-US" smtClean="0"/>
              <a:t>5</a:t>
            </a:fld>
            <a:endParaRPr lang="en-US"/>
          </a:p>
        </p:txBody>
      </p:sp>
    </p:spTree>
    <p:extLst>
      <p:ext uri="{BB962C8B-B14F-4D97-AF65-F5344CB8AC3E}">
        <p14:creationId xmlns:p14="http://schemas.microsoft.com/office/powerpoint/2010/main" val="67772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2542-F593-4289-ABB6-F07B699824EA}"/>
              </a:ext>
            </a:extLst>
          </p:cNvPr>
          <p:cNvSpPr>
            <a:spLocks noGrp="1"/>
          </p:cNvSpPr>
          <p:nvPr>
            <p:ph type="title"/>
          </p:nvPr>
        </p:nvSpPr>
        <p:spPr/>
        <p:txBody>
          <a:bodyPr/>
          <a:lstStyle/>
          <a:p>
            <a:r>
              <a:rPr lang="en-US" dirty="0"/>
              <a:t>Current issues</a:t>
            </a:r>
          </a:p>
        </p:txBody>
      </p:sp>
      <p:sp>
        <p:nvSpPr>
          <p:cNvPr id="3" name="Content Placeholder 2">
            <a:extLst>
              <a:ext uri="{FF2B5EF4-FFF2-40B4-BE49-F238E27FC236}">
                <a16:creationId xmlns:a16="http://schemas.microsoft.com/office/drawing/2014/main" id="{56D9FF03-E063-8E99-6B28-831B1513FAFC}"/>
              </a:ext>
            </a:extLst>
          </p:cNvPr>
          <p:cNvSpPr>
            <a:spLocks noGrp="1"/>
          </p:cNvSpPr>
          <p:nvPr>
            <p:ph idx="1"/>
          </p:nvPr>
        </p:nvSpPr>
        <p:spPr/>
        <p:txBody>
          <a:bodyPr>
            <a:normAutofit fontScale="92500" lnSpcReduction="10000"/>
          </a:bodyPr>
          <a:lstStyle/>
          <a:p>
            <a:r>
              <a:rPr lang="en-US" dirty="0"/>
              <a:t>Number of topics:</a:t>
            </a:r>
          </a:p>
          <a:p>
            <a:pPr lvl="1"/>
            <a:r>
              <a:rPr lang="en-US" dirty="0"/>
              <a:t>LDA requires the number of expected topics as an input to the model</a:t>
            </a:r>
          </a:p>
          <a:p>
            <a:pPr lvl="1"/>
            <a:r>
              <a:rPr lang="en-US" dirty="0"/>
              <a:t>BERTopic allows more flexibility (hyperparameter sensitivity)</a:t>
            </a:r>
          </a:p>
          <a:p>
            <a:r>
              <a:rPr lang="en-US" dirty="0"/>
              <a:t>Labels:</a:t>
            </a:r>
          </a:p>
          <a:p>
            <a:pPr lvl="1"/>
            <a:r>
              <a:rPr lang="en-US" dirty="0"/>
              <a:t>Both frameworks return lists of words that represents topics</a:t>
            </a:r>
          </a:p>
          <a:p>
            <a:pPr lvl="1"/>
            <a:r>
              <a:rPr lang="en-US" dirty="0"/>
              <a:t>Can require a lot of imagination – how do they connect?</a:t>
            </a:r>
          </a:p>
          <a:p>
            <a:r>
              <a:rPr lang="en-US" dirty="0"/>
              <a:t>Data-driven nature:</a:t>
            </a:r>
          </a:p>
          <a:p>
            <a:pPr lvl="1"/>
            <a:r>
              <a:rPr lang="en-US" dirty="0"/>
              <a:t>Experts have theories that they are both developing and testing against their data</a:t>
            </a:r>
          </a:p>
          <a:p>
            <a:pPr lvl="1"/>
            <a:r>
              <a:rPr lang="en-US" dirty="0"/>
              <a:t>Cannot easily apply these to the topic model – not conducive to work in the humanities and social sciences</a:t>
            </a:r>
          </a:p>
          <a:p>
            <a:r>
              <a:rPr lang="en-US" dirty="0"/>
              <a:t>Can we </a:t>
            </a:r>
            <a:r>
              <a:rPr lang="en-US" b="1" dirty="0"/>
              <a:t>leverage advances in LLMs </a:t>
            </a:r>
            <a:r>
              <a:rPr lang="en-US" dirty="0"/>
              <a:t>to resolve these problems?</a:t>
            </a:r>
          </a:p>
        </p:txBody>
      </p:sp>
      <p:sp>
        <p:nvSpPr>
          <p:cNvPr id="4" name="Slide Number Placeholder 3">
            <a:extLst>
              <a:ext uri="{FF2B5EF4-FFF2-40B4-BE49-F238E27FC236}">
                <a16:creationId xmlns:a16="http://schemas.microsoft.com/office/drawing/2014/main" id="{1172E83B-ED31-7916-6626-0A090938C06F}"/>
              </a:ext>
            </a:extLst>
          </p:cNvPr>
          <p:cNvSpPr>
            <a:spLocks noGrp="1"/>
          </p:cNvSpPr>
          <p:nvPr>
            <p:ph type="sldNum" sz="quarter" idx="12"/>
          </p:nvPr>
        </p:nvSpPr>
        <p:spPr/>
        <p:txBody>
          <a:bodyPr/>
          <a:lstStyle/>
          <a:p>
            <a:fld id="{1B151217-4470-7047-AEFC-1D2950B14D98}" type="slidenum">
              <a:rPr lang="en-US" smtClean="0"/>
              <a:t>6</a:t>
            </a:fld>
            <a:endParaRPr lang="en-US"/>
          </a:p>
        </p:txBody>
      </p:sp>
    </p:spTree>
    <p:extLst>
      <p:ext uri="{BB962C8B-B14F-4D97-AF65-F5344CB8AC3E}">
        <p14:creationId xmlns:p14="http://schemas.microsoft.com/office/powerpoint/2010/main" val="121389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C266-C48B-2DB8-2CC4-7FAE66106D47}"/>
              </a:ext>
            </a:extLst>
          </p:cNvPr>
          <p:cNvSpPr>
            <a:spLocks noGrp="1"/>
          </p:cNvSpPr>
          <p:nvPr>
            <p:ph type="title"/>
          </p:nvPr>
        </p:nvSpPr>
        <p:spPr/>
        <p:txBody>
          <a:bodyPr/>
          <a:lstStyle/>
          <a:p>
            <a:r>
              <a:rPr lang="en-US" dirty="0"/>
              <a:t>Guided Topic Modeling (Our approach)</a:t>
            </a:r>
          </a:p>
        </p:txBody>
      </p:sp>
      <p:sp>
        <p:nvSpPr>
          <p:cNvPr id="3" name="Content Placeholder 2">
            <a:extLst>
              <a:ext uri="{FF2B5EF4-FFF2-40B4-BE49-F238E27FC236}">
                <a16:creationId xmlns:a16="http://schemas.microsoft.com/office/drawing/2014/main" id="{47345560-A899-E969-922A-9D517765EC49}"/>
              </a:ext>
            </a:extLst>
          </p:cNvPr>
          <p:cNvSpPr>
            <a:spLocks noGrp="1"/>
          </p:cNvSpPr>
          <p:nvPr>
            <p:ph idx="1"/>
          </p:nvPr>
        </p:nvSpPr>
        <p:spPr>
          <a:xfrm>
            <a:off x="6295196" y="1690689"/>
            <a:ext cx="5513685" cy="4665662"/>
          </a:xfrm>
        </p:spPr>
        <p:txBody>
          <a:bodyPr>
            <a:normAutofit fontScale="77500" lnSpcReduction="20000"/>
          </a:bodyPr>
          <a:lstStyle/>
          <a:p>
            <a:pPr marL="514350" indent="-514350">
              <a:buFont typeface="+mj-lt"/>
              <a:buAutoNum type="arabicPeriod"/>
            </a:pPr>
            <a:r>
              <a:rPr lang="en-US" dirty="0"/>
              <a:t>Takes in statement of theory/hypothesis (written by expert) in addition to a large corpus (documents).</a:t>
            </a:r>
          </a:p>
          <a:p>
            <a:pPr marL="514350" indent="-514350">
              <a:buFont typeface="+mj-lt"/>
              <a:buAutoNum type="arabicPeriod"/>
            </a:pPr>
            <a:r>
              <a:rPr lang="en-US" dirty="0"/>
              <a:t>LLM generates a series of </a:t>
            </a:r>
            <a:r>
              <a:rPr lang="en-US" b="1" dirty="0"/>
              <a:t>research questions </a:t>
            </a:r>
            <a:r>
              <a:rPr lang="en-US" dirty="0"/>
              <a:t>from this statement.</a:t>
            </a:r>
          </a:p>
          <a:p>
            <a:pPr marL="514350" indent="-514350">
              <a:buFont typeface="+mj-lt"/>
              <a:buAutoNum type="arabicPeriod"/>
            </a:pPr>
            <a:r>
              <a:rPr lang="en-US" dirty="0"/>
              <a:t>All documents are embedded (as in BERTopic). For each question, collect semantically most similar document from the corpus.</a:t>
            </a:r>
          </a:p>
          <a:p>
            <a:pPr marL="514350" indent="-514350">
              <a:buFont typeface="+mj-lt"/>
              <a:buAutoNum type="arabicPeriod"/>
            </a:pPr>
            <a:r>
              <a:rPr lang="en-US" dirty="0"/>
              <a:t>Each most similar embedding becomes a centroid in K-Means clustering – all embedded documents are clustered.</a:t>
            </a:r>
          </a:p>
          <a:p>
            <a:pPr marL="514350" indent="-514350">
              <a:buFont typeface="+mj-lt"/>
              <a:buAutoNum type="arabicPeriod"/>
            </a:pPr>
            <a:r>
              <a:rPr lang="en-US" dirty="0"/>
              <a:t>Each cluster is passed to LLM to label with a short description.</a:t>
            </a:r>
          </a:p>
          <a:p>
            <a:pPr marL="514350" indent="-514350">
              <a:buFont typeface="+mj-lt"/>
              <a:buAutoNum type="arabicPeriod"/>
            </a:pPr>
            <a:r>
              <a:rPr lang="en-US" dirty="0"/>
              <a:t>Returns labeled documents in an easy-to-use interface (in progress).</a:t>
            </a:r>
          </a:p>
          <a:p>
            <a:pPr lvl="1"/>
            <a:endParaRPr lang="en-US" dirty="0"/>
          </a:p>
          <a:p>
            <a:endParaRPr lang="en-US" dirty="0"/>
          </a:p>
          <a:p>
            <a:endParaRPr lang="en-US" dirty="0"/>
          </a:p>
        </p:txBody>
      </p:sp>
      <p:sp>
        <p:nvSpPr>
          <p:cNvPr id="4" name="Vertical Scroll 3">
            <a:extLst>
              <a:ext uri="{FF2B5EF4-FFF2-40B4-BE49-F238E27FC236}">
                <a16:creationId xmlns:a16="http://schemas.microsoft.com/office/drawing/2014/main" id="{9CC2A14C-F37E-0512-1336-C5D4A0BC0990}"/>
              </a:ext>
            </a:extLst>
          </p:cNvPr>
          <p:cNvSpPr/>
          <p:nvPr/>
        </p:nvSpPr>
        <p:spPr>
          <a:xfrm>
            <a:off x="838200" y="1825625"/>
            <a:ext cx="781878" cy="78519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C867B9-2C44-4CB4-5EBF-8EA623310A08}"/>
              </a:ext>
            </a:extLst>
          </p:cNvPr>
          <p:cNvSpPr txBox="1"/>
          <p:nvPr/>
        </p:nvSpPr>
        <p:spPr>
          <a:xfrm>
            <a:off x="492517" y="2675867"/>
            <a:ext cx="1342712" cy="646331"/>
          </a:xfrm>
          <a:prstGeom prst="rect">
            <a:avLst/>
          </a:prstGeom>
          <a:noFill/>
        </p:spPr>
        <p:txBody>
          <a:bodyPr wrap="square" rtlCol="0">
            <a:spAutoFit/>
          </a:bodyPr>
          <a:lstStyle/>
          <a:p>
            <a:pPr algn="ctr"/>
            <a:r>
              <a:rPr lang="en-US" dirty="0"/>
              <a:t>(1) Theory text</a:t>
            </a:r>
          </a:p>
        </p:txBody>
      </p:sp>
      <p:cxnSp>
        <p:nvCxnSpPr>
          <p:cNvPr id="7" name="Straight Arrow Connector 6">
            <a:extLst>
              <a:ext uri="{FF2B5EF4-FFF2-40B4-BE49-F238E27FC236}">
                <a16:creationId xmlns:a16="http://schemas.microsoft.com/office/drawing/2014/main" id="{F3219220-7FE2-FE5B-87D7-DA4133A1B571}"/>
              </a:ext>
            </a:extLst>
          </p:cNvPr>
          <p:cNvCxnSpPr/>
          <p:nvPr/>
        </p:nvCxnSpPr>
        <p:spPr>
          <a:xfrm>
            <a:off x="1749287" y="2218220"/>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Multidocument 7">
            <a:extLst>
              <a:ext uri="{FF2B5EF4-FFF2-40B4-BE49-F238E27FC236}">
                <a16:creationId xmlns:a16="http://schemas.microsoft.com/office/drawing/2014/main" id="{2D3624C0-4819-D667-8A0C-523BFEE6ECBE}"/>
              </a:ext>
            </a:extLst>
          </p:cNvPr>
          <p:cNvSpPr/>
          <p:nvPr/>
        </p:nvSpPr>
        <p:spPr>
          <a:xfrm>
            <a:off x="2446183" y="1825625"/>
            <a:ext cx="1086680" cy="785191"/>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9" name="TextBox 8">
            <a:extLst>
              <a:ext uri="{FF2B5EF4-FFF2-40B4-BE49-F238E27FC236}">
                <a16:creationId xmlns:a16="http://schemas.microsoft.com/office/drawing/2014/main" id="{77E50D4F-7E5B-511C-8183-D8A4BC949C3E}"/>
              </a:ext>
            </a:extLst>
          </p:cNvPr>
          <p:cNvSpPr txBox="1"/>
          <p:nvPr/>
        </p:nvSpPr>
        <p:spPr>
          <a:xfrm>
            <a:off x="2186855" y="2725329"/>
            <a:ext cx="1517251" cy="369332"/>
          </a:xfrm>
          <a:prstGeom prst="rect">
            <a:avLst/>
          </a:prstGeom>
          <a:noFill/>
        </p:spPr>
        <p:txBody>
          <a:bodyPr wrap="square" rtlCol="0">
            <a:spAutoFit/>
          </a:bodyPr>
          <a:lstStyle/>
          <a:p>
            <a:r>
              <a:rPr lang="en-US" dirty="0"/>
              <a:t>(2) Questions</a:t>
            </a:r>
          </a:p>
        </p:txBody>
      </p:sp>
      <p:cxnSp>
        <p:nvCxnSpPr>
          <p:cNvPr id="10" name="Straight Arrow Connector 9">
            <a:extLst>
              <a:ext uri="{FF2B5EF4-FFF2-40B4-BE49-F238E27FC236}">
                <a16:creationId xmlns:a16="http://schemas.microsoft.com/office/drawing/2014/main" id="{B08A769E-9F43-8ADB-C465-4B55D81FB3E2}"/>
              </a:ext>
            </a:extLst>
          </p:cNvPr>
          <p:cNvCxnSpPr/>
          <p:nvPr/>
        </p:nvCxnSpPr>
        <p:spPr>
          <a:xfrm>
            <a:off x="3781376" y="2229494"/>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53FEB956-C090-875E-2309-C8C313B5C604}"/>
              </a:ext>
            </a:extLst>
          </p:cNvPr>
          <p:cNvGrpSpPr/>
          <p:nvPr/>
        </p:nvGrpSpPr>
        <p:grpSpPr>
          <a:xfrm>
            <a:off x="4211743" y="1797660"/>
            <a:ext cx="1220114" cy="200055"/>
            <a:chOff x="4522990" y="1801728"/>
            <a:chExt cx="1220114" cy="200055"/>
          </a:xfrm>
          <a:solidFill>
            <a:srgbClr val="C00000"/>
          </a:solidFill>
        </p:grpSpPr>
        <p:grpSp>
          <p:nvGrpSpPr>
            <p:cNvPr id="18" name="Group 17">
              <a:extLst>
                <a:ext uri="{FF2B5EF4-FFF2-40B4-BE49-F238E27FC236}">
                  <a16:creationId xmlns:a16="http://schemas.microsoft.com/office/drawing/2014/main" id="{98A5B44E-992F-CFCB-C9D9-BF64FE5AB674}"/>
                </a:ext>
              </a:extLst>
            </p:cNvPr>
            <p:cNvGrpSpPr/>
            <p:nvPr/>
          </p:nvGrpSpPr>
          <p:grpSpPr>
            <a:xfrm>
              <a:off x="4832017" y="1825625"/>
              <a:ext cx="911087" cy="152262"/>
              <a:chOff x="4177748" y="1825625"/>
              <a:chExt cx="911087" cy="152262"/>
            </a:xfrm>
            <a:grpFill/>
          </p:grpSpPr>
          <p:sp>
            <p:nvSpPr>
              <p:cNvPr id="11" name="Rectangle 10">
                <a:extLst>
                  <a:ext uri="{FF2B5EF4-FFF2-40B4-BE49-F238E27FC236}">
                    <a16:creationId xmlns:a16="http://schemas.microsoft.com/office/drawing/2014/main" id="{18AE311F-D4EC-AB39-ED86-2677168BD826}"/>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BD6477-6454-9F08-8E08-42B1F5555440}"/>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788EFA-CFFE-4861-1E27-CD3F83F9FA5D}"/>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E906E6-B9BC-59A4-C94E-61FE6A9CA149}"/>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10D693-B81E-870C-9569-B0463AF4380D}"/>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0FE920-4860-252F-8FB6-6C3AD04075C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48A81FC4-C227-E67C-1D16-86172BD719CC}"/>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21" name="Group 20">
            <a:extLst>
              <a:ext uri="{FF2B5EF4-FFF2-40B4-BE49-F238E27FC236}">
                <a16:creationId xmlns:a16="http://schemas.microsoft.com/office/drawing/2014/main" id="{B6691866-1386-5981-9EE7-E17D1FF5C10B}"/>
              </a:ext>
            </a:extLst>
          </p:cNvPr>
          <p:cNvGrpSpPr/>
          <p:nvPr/>
        </p:nvGrpSpPr>
        <p:grpSpPr>
          <a:xfrm>
            <a:off x="4361287" y="1961988"/>
            <a:ext cx="1220114" cy="200055"/>
            <a:chOff x="4522990" y="1801728"/>
            <a:chExt cx="1220114" cy="200055"/>
          </a:xfrm>
          <a:solidFill>
            <a:schemeClr val="accent2">
              <a:lumMod val="50000"/>
            </a:schemeClr>
          </a:solidFill>
        </p:grpSpPr>
        <p:grpSp>
          <p:nvGrpSpPr>
            <p:cNvPr id="22" name="Group 21">
              <a:extLst>
                <a:ext uri="{FF2B5EF4-FFF2-40B4-BE49-F238E27FC236}">
                  <a16:creationId xmlns:a16="http://schemas.microsoft.com/office/drawing/2014/main" id="{3E9BDF45-565E-A26E-BFB0-A3F9C74BD550}"/>
                </a:ext>
              </a:extLst>
            </p:cNvPr>
            <p:cNvGrpSpPr/>
            <p:nvPr/>
          </p:nvGrpSpPr>
          <p:grpSpPr>
            <a:xfrm>
              <a:off x="4832017" y="1825625"/>
              <a:ext cx="911087" cy="152262"/>
              <a:chOff x="4177748" y="1825625"/>
              <a:chExt cx="911087" cy="152262"/>
            </a:xfrm>
            <a:grpFill/>
          </p:grpSpPr>
          <p:sp>
            <p:nvSpPr>
              <p:cNvPr id="24" name="Rectangle 23">
                <a:extLst>
                  <a:ext uri="{FF2B5EF4-FFF2-40B4-BE49-F238E27FC236}">
                    <a16:creationId xmlns:a16="http://schemas.microsoft.com/office/drawing/2014/main" id="{7F6ED2A2-22B4-C99F-16FD-8B8A07C7D25C}"/>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C10659-C43B-55F3-0DF8-CDA87991EBD5}"/>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12CFE1-14D7-5A35-67B0-466095A9393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30E4F11-39AB-235B-4A9E-4EC63A931697}"/>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E9D211-C98A-356E-453D-69D004CFF646}"/>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9DDF3D4-8DF0-A20A-10A2-7A5E619A04F0}"/>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7FABD45-4EB1-8500-C3C1-9B0164DC6701}"/>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0" name="Group 29">
            <a:extLst>
              <a:ext uri="{FF2B5EF4-FFF2-40B4-BE49-F238E27FC236}">
                <a16:creationId xmlns:a16="http://schemas.microsoft.com/office/drawing/2014/main" id="{0A61703D-909C-8678-654F-06207107335F}"/>
              </a:ext>
            </a:extLst>
          </p:cNvPr>
          <p:cNvGrpSpPr/>
          <p:nvPr/>
        </p:nvGrpSpPr>
        <p:grpSpPr>
          <a:xfrm>
            <a:off x="4510831" y="2118496"/>
            <a:ext cx="1220114" cy="200055"/>
            <a:chOff x="4522990" y="1801728"/>
            <a:chExt cx="1220114" cy="200055"/>
          </a:xfrm>
          <a:solidFill>
            <a:schemeClr val="accent2"/>
          </a:solidFill>
        </p:grpSpPr>
        <p:grpSp>
          <p:nvGrpSpPr>
            <p:cNvPr id="31" name="Group 30">
              <a:extLst>
                <a:ext uri="{FF2B5EF4-FFF2-40B4-BE49-F238E27FC236}">
                  <a16:creationId xmlns:a16="http://schemas.microsoft.com/office/drawing/2014/main" id="{C6886446-9B2C-0BBA-451B-364C4224872A}"/>
                </a:ext>
              </a:extLst>
            </p:cNvPr>
            <p:cNvGrpSpPr/>
            <p:nvPr/>
          </p:nvGrpSpPr>
          <p:grpSpPr>
            <a:xfrm>
              <a:off x="4832017" y="1825625"/>
              <a:ext cx="911087" cy="152262"/>
              <a:chOff x="4177748" y="1825625"/>
              <a:chExt cx="911087" cy="152262"/>
            </a:xfrm>
            <a:grpFill/>
          </p:grpSpPr>
          <p:sp>
            <p:nvSpPr>
              <p:cNvPr id="33" name="Rectangle 32">
                <a:extLst>
                  <a:ext uri="{FF2B5EF4-FFF2-40B4-BE49-F238E27FC236}">
                    <a16:creationId xmlns:a16="http://schemas.microsoft.com/office/drawing/2014/main" id="{28CEB36E-ADB0-5267-08AC-572992CE7057}"/>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9C3962-20E4-D80E-9568-63E808A5A414}"/>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F13A221-12AA-F781-606C-59844CBFB28F}"/>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2078D4-A098-D543-46FD-987792CF6EE1}"/>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769DD2-C696-C0A8-C3DA-C3150605B0E0}"/>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9D3A4D3-FC35-C6E5-ABC1-AC7043CD5909}"/>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3010DEA9-0E32-1C95-9525-7F22C7BEF0D6}"/>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9" name="Group 38">
            <a:extLst>
              <a:ext uri="{FF2B5EF4-FFF2-40B4-BE49-F238E27FC236}">
                <a16:creationId xmlns:a16="http://schemas.microsoft.com/office/drawing/2014/main" id="{348B24C2-FB89-619A-9C27-753DAC61E23D}"/>
              </a:ext>
            </a:extLst>
          </p:cNvPr>
          <p:cNvGrpSpPr/>
          <p:nvPr/>
        </p:nvGrpSpPr>
        <p:grpSpPr>
          <a:xfrm>
            <a:off x="4664088" y="2273092"/>
            <a:ext cx="1220114" cy="200055"/>
            <a:chOff x="4522990" y="1801728"/>
            <a:chExt cx="1220114" cy="200055"/>
          </a:xfrm>
          <a:solidFill>
            <a:schemeClr val="accent6">
              <a:lumMod val="60000"/>
              <a:lumOff val="40000"/>
            </a:schemeClr>
          </a:solidFill>
        </p:grpSpPr>
        <p:grpSp>
          <p:nvGrpSpPr>
            <p:cNvPr id="40" name="Group 39">
              <a:extLst>
                <a:ext uri="{FF2B5EF4-FFF2-40B4-BE49-F238E27FC236}">
                  <a16:creationId xmlns:a16="http://schemas.microsoft.com/office/drawing/2014/main" id="{BA914E3C-2100-FAFC-284F-B786346FA4CF}"/>
                </a:ext>
              </a:extLst>
            </p:cNvPr>
            <p:cNvGrpSpPr/>
            <p:nvPr/>
          </p:nvGrpSpPr>
          <p:grpSpPr>
            <a:xfrm>
              <a:off x="4832017" y="1825625"/>
              <a:ext cx="911087" cy="152262"/>
              <a:chOff x="4177748" y="1825625"/>
              <a:chExt cx="911087" cy="152262"/>
            </a:xfrm>
            <a:grpFill/>
          </p:grpSpPr>
          <p:sp>
            <p:nvSpPr>
              <p:cNvPr id="42" name="Rectangle 41">
                <a:extLst>
                  <a:ext uri="{FF2B5EF4-FFF2-40B4-BE49-F238E27FC236}">
                    <a16:creationId xmlns:a16="http://schemas.microsoft.com/office/drawing/2014/main" id="{D7CC8166-216A-6732-45B8-0BFAA4F38CE9}"/>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5BE0896-0074-F632-9A14-2C1FDEDC645D}"/>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59D772D-303C-79A0-E820-34D8BC70E4B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2377853-D3CB-A0C5-E8B2-B6A7A0218458}"/>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CC94EF-9AF1-16AE-6730-072C02A1F831}"/>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04534D7-E2E8-8BFB-D3A8-DA0FE439334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0F067D24-BA3E-367B-1304-5F95529AD964}"/>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48" name="Group 47">
            <a:extLst>
              <a:ext uri="{FF2B5EF4-FFF2-40B4-BE49-F238E27FC236}">
                <a16:creationId xmlns:a16="http://schemas.microsoft.com/office/drawing/2014/main" id="{282EF971-8723-B407-ED7D-6F07A5284826}"/>
              </a:ext>
            </a:extLst>
          </p:cNvPr>
          <p:cNvGrpSpPr/>
          <p:nvPr/>
        </p:nvGrpSpPr>
        <p:grpSpPr>
          <a:xfrm>
            <a:off x="4807969" y="2424443"/>
            <a:ext cx="1220114" cy="200055"/>
            <a:chOff x="4522990" y="1801728"/>
            <a:chExt cx="1220114" cy="200055"/>
          </a:xfrm>
          <a:solidFill>
            <a:srgbClr val="7030A0"/>
          </a:solidFill>
        </p:grpSpPr>
        <p:grpSp>
          <p:nvGrpSpPr>
            <p:cNvPr id="49" name="Group 48">
              <a:extLst>
                <a:ext uri="{FF2B5EF4-FFF2-40B4-BE49-F238E27FC236}">
                  <a16:creationId xmlns:a16="http://schemas.microsoft.com/office/drawing/2014/main" id="{425EADE4-F61C-68FF-1112-646BF9082AA5}"/>
                </a:ext>
              </a:extLst>
            </p:cNvPr>
            <p:cNvGrpSpPr/>
            <p:nvPr/>
          </p:nvGrpSpPr>
          <p:grpSpPr>
            <a:xfrm>
              <a:off x="4832017" y="1825625"/>
              <a:ext cx="911087" cy="152262"/>
              <a:chOff x="4177748" y="1825625"/>
              <a:chExt cx="911087" cy="152262"/>
            </a:xfrm>
            <a:grpFill/>
          </p:grpSpPr>
          <p:sp>
            <p:nvSpPr>
              <p:cNvPr id="51" name="Rectangle 50">
                <a:extLst>
                  <a:ext uri="{FF2B5EF4-FFF2-40B4-BE49-F238E27FC236}">
                    <a16:creationId xmlns:a16="http://schemas.microsoft.com/office/drawing/2014/main" id="{8B894ACD-A5C6-84A5-45F8-B56CD99FA861}"/>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99DB053-28B0-6B15-5DF0-65F15AE6458C}"/>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9E0A6C4-0B58-B80E-E262-A5321AA11E65}"/>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D8F50F-7716-DB72-E5CE-B7B5A7588F03}"/>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40243CA-3A8C-BAF3-4F02-26719CB3C0BF}"/>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59EEC2-415C-5B3E-D97D-3F3E1EFFADCD}"/>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D9A0B09B-35BC-3266-3D70-0217DF173BC8}"/>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sp>
        <p:nvSpPr>
          <p:cNvPr id="57" name="TextBox 56">
            <a:extLst>
              <a:ext uri="{FF2B5EF4-FFF2-40B4-BE49-F238E27FC236}">
                <a16:creationId xmlns:a16="http://schemas.microsoft.com/office/drawing/2014/main" id="{608395CC-FEC4-F134-D00B-2EE2ABE944DC}"/>
              </a:ext>
            </a:extLst>
          </p:cNvPr>
          <p:cNvSpPr txBox="1"/>
          <p:nvPr/>
        </p:nvSpPr>
        <p:spPr>
          <a:xfrm>
            <a:off x="4287618" y="2675867"/>
            <a:ext cx="1762521" cy="369332"/>
          </a:xfrm>
          <a:prstGeom prst="rect">
            <a:avLst/>
          </a:prstGeom>
          <a:noFill/>
        </p:spPr>
        <p:txBody>
          <a:bodyPr wrap="square" rtlCol="0">
            <a:spAutoFit/>
          </a:bodyPr>
          <a:lstStyle/>
          <a:p>
            <a:pPr algn="ctr"/>
            <a:r>
              <a:rPr lang="en-US" dirty="0"/>
              <a:t>(3) Embeddings</a:t>
            </a:r>
          </a:p>
        </p:txBody>
      </p:sp>
      <p:cxnSp>
        <p:nvCxnSpPr>
          <p:cNvPr id="67" name="Straight Arrow Connector 66">
            <a:extLst>
              <a:ext uri="{FF2B5EF4-FFF2-40B4-BE49-F238E27FC236}">
                <a16:creationId xmlns:a16="http://schemas.microsoft.com/office/drawing/2014/main" id="{D95A082C-4909-8524-527E-85AFF11F9F5B}"/>
              </a:ext>
            </a:extLst>
          </p:cNvPr>
          <p:cNvCxnSpPr>
            <a:cxnSpLocks/>
          </p:cNvCxnSpPr>
          <p:nvPr/>
        </p:nvCxnSpPr>
        <p:spPr>
          <a:xfrm>
            <a:off x="5168879" y="3144800"/>
            <a:ext cx="0" cy="591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9B0A50AB-0D24-B2C4-AA6D-A7FD17E61FBC}"/>
              </a:ext>
            </a:extLst>
          </p:cNvPr>
          <p:cNvSpPr/>
          <p:nvPr/>
        </p:nvSpPr>
        <p:spPr>
          <a:xfrm>
            <a:off x="4391424" y="3895344"/>
            <a:ext cx="1542101" cy="12416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649845E5-4A94-5734-4AAA-3070CCB5F6AA}"/>
              </a:ext>
            </a:extLst>
          </p:cNvPr>
          <p:cNvGrpSpPr/>
          <p:nvPr/>
        </p:nvGrpSpPr>
        <p:grpSpPr>
          <a:xfrm>
            <a:off x="4510831" y="3967448"/>
            <a:ext cx="251884" cy="236085"/>
            <a:chOff x="4327525" y="3990975"/>
            <a:chExt cx="251884" cy="236085"/>
          </a:xfrm>
          <a:solidFill>
            <a:srgbClr val="C00000"/>
          </a:solidFill>
        </p:grpSpPr>
        <p:sp>
          <p:nvSpPr>
            <p:cNvPr id="70" name="Oval 69">
              <a:extLst>
                <a:ext uri="{FF2B5EF4-FFF2-40B4-BE49-F238E27FC236}">
                  <a16:creationId xmlns:a16="http://schemas.microsoft.com/office/drawing/2014/main" id="{73B4DCE6-CE6F-0063-910C-5F9EEF04D724}"/>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6BC16-1F37-9E68-C15F-99A3D45C219E}"/>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F5FC23-5891-0DB5-C6BC-9228DFE7F80C}"/>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5E89126-F23D-6387-A5AF-A212CB5B7AF7}"/>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E918207-86D8-9FFB-ADCF-CC517BE955E1}"/>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429F3EC9-0C1D-B7FB-024E-0F05099DDD68}"/>
              </a:ext>
            </a:extLst>
          </p:cNvPr>
          <p:cNvGrpSpPr/>
          <p:nvPr/>
        </p:nvGrpSpPr>
        <p:grpSpPr>
          <a:xfrm rot="12374189">
            <a:off x="5540582" y="4004019"/>
            <a:ext cx="251884" cy="236085"/>
            <a:chOff x="4327525" y="3990975"/>
            <a:chExt cx="251884" cy="236085"/>
          </a:xfrm>
          <a:solidFill>
            <a:schemeClr val="accent2">
              <a:lumMod val="50000"/>
            </a:schemeClr>
          </a:solidFill>
        </p:grpSpPr>
        <p:sp>
          <p:nvSpPr>
            <p:cNvPr id="109" name="Oval 108">
              <a:extLst>
                <a:ext uri="{FF2B5EF4-FFF2-40B4-BE49-F238E27FC236}">
                  <a16:creationId xmlns:a16="http://schemas.microsoft.com/office/drawing/2014/main" id="{8B8683BF-A77B-492F-DC7E-CDAA79D9C8F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35D02B2-17E6-BB55-4BE0-D33B8E34B34A}"/>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DC760EA-A554-E464-DF8E-DFD25A0086CD}"/>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BB8D7BD-3FDA-DF14-D4D4-34600C0D430B}"/>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703000B-C09D-1583-E3C4-E09DE6169D93}"/>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4ADB0974-851B-B0FA-44C9-FE55E7E9A02D}"/>
              </a:ext>
            </a:extLst>
          </p:cNvPr>
          <p:cNvGrpSpPr/>
          <p:nvPr/>
        </p:nvGrpSpPr>
        <p:grpSpPr>
          <a:xfrm rot="19228542">
            <a:off x="5526355" y="4757483"/>
            <a:ext cx="251884" cy="236085"/>
            <a:chOff x="4327525" y="3990975"/>
            <a:chExt cx="251884" cy="236085"/>
          </a:xfrm>
          <a:solidFill>
            <a:srgbClr val="7030A0"/>
          </a:solidFill>
        </p:grpSpPr>
        <p:sp>
          <p:nvSpPr>
            <p:cNvPr id="115" name="Oval 114">
              <a:extLst>
                <a:ext uri="{FF2B5EF4-FFF2-40B4-BE49-F238E27FC236}">
                  <a16:creationId xmlns:a16="http://schemas.microsoft.com/office/drawing/2014/main" id="{682B693E-A013-1AFA-5958-8F0BCAA8BB9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B68789E-CFCB-D01F-16F2-9E05B0443F16}"/>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1790C0C-A2A4-84E0-DA4C-87F0E51D6444}"/>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A428F6A-24A8-DC8A-DD7B-1C22875306EF}"/>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CF02236-94BC-B920-D0B9-3C99427B086E}"/>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828A8D33-6BDF-9615-2C69-051F3936371B}"/>
              </a:ext>
            </a:extLst>
          </p:cNvPr>
          <p:cNvGrpSpPr/>
          <p:nvPr/>
        </p:nvGrpSpPr>
        <p:grpSpPr>
          <a:xfrm rot="20694701">
            <a:off x="4573386" y="4779283"/>
            <a:ext cx="251884" cy="236085"/>
            <a:chOff x="4327525" y="3990975"/>
            <a:chExt cx="251884" cy="236085"/>
          </a:xfrm>
          <a:solidFill>
            <a:schemeClr val="accent2"/>
          </a:solidFill>
        </p:grpSpPr>
        <p:sp>
          <p:nvSpPr>
            <p:cNvPr id="121" name="Oval 120">
              <a:extLst>
                <a:ext uri="{FF2B5EF4-FFF2-40B4-BE49-F238E27FC236}">
                  <a16:creationId xmlns:a16="http://schemas.microsoft.com/office/drawing/2014/main" id="{1D96F76C-2785-9D12-4236-6CA01734286C}"/>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57F9187-967F-A5B5-9042-8F56AA66F481}"/>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2ED090C-E8D3-1C36-F983-2663A137AE56}"/>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41B749-8C98-D69C-7A84-534D85685B22}"/>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105A2DF-3D73-97BD-97A9-F980C46A67AD}"/>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E7F590AD-1984-93A8-8C84-014F727E785C}"/>
              </a:ext>
            </a:extLst>
          </p:cNvPr>
          <p:cNvGrpSpPr/>
          <p:nvPr/>
        </p:nvGrpSpPr>
        <p:grpSpPr>
          <a:xfrm rot="5556857">
            <a:off x="5023722" y="4398142"/>
            <a:ext cx="251884" cy="236085"/>
            <a:chOff x="4327525" y="3990975"/>
            <a:chExt cx="251884" cy="236085"/>
          </a:xfrm>
          <a:solidFill>
            <a:schemeClr val="accent6">
              <a:lumMod val="60000"/>
              <a:lumOff val="40000"/>
            </a:schemeClr>
          </a:solidFill>
        </p:grpSpPr>
        <p:sp>
          <p:nvSpPr>
            <p:cNvPr id="127" name="Oval 126">
              <a:extLst>
                <a:ext uri="{FF2B5EF4-FFF2-40B4-BE49-F238E27FC236}">
                  <a16:creationId xmlns:a16="http://schemas.microsoft.com/office/drawing/2014/main" id="{6F71B209-FA81-3619-D0ED-D06305D1941F}"/>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EB880649-D2EC-F9BD-8804-A31FDA728477}"/>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42E2D1FF-C480-A826-7FC0-7F029F61EC28}"/>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A518420-E74E-4736-D958-CBB79BA8F353}"/>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F5358A0-DC00-F102-68B8-2559CC1992E4}"/>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TextBox 131">
            <a:extLst>
              <a:ext uri="{FF2B5EF4-FFF2-40B4-BE49-F238E27FC236}">
                <a16:creationId xmlns:a16="http://schemas.microsoft.com/office/drawing/2014/main" id="{FF21D5EF-56AD-12B4-02BB-4C6765580E7C}"/>
              </a:ext>
            </a:extLst>
          </p:cNvPr>
          <p:cNvSpPr txBox="1"/>
          <p:nvPr/>
        </p:nvSpPr>
        <p:spPr>
          <a:xfrm>
            <a:off x="4403739" y="5212002"/>
            <a:ext cx="1458360" cy="646331"/>
          </a:xfrm>
          <a:prstGeom prst="rect">
            <a:avLst/>
          </a:prstGeom>
          <a:noFill/>
        </p:spPr>
        <p:txBody>
          <a:bodyPr wrap="square" rtlCol="0">
            <a:spAutoFit/>
          </a:bodyPr>
          <a:lstStyle/>
          <a:p>
            <a:pPr algn="ctr"/>
            <a:r>
              <a:rPr lang="en-US" dirty="0"/>
              <a:t>(4) K-Means Clustering</a:t>
            </a:r>
          </a:p>
        </p:txBody>
      </p:sp>
      <p:cxnSp>
        <p:nvCxnSpPr>
          <p:cNvPr id="135" name="Straight Arrow Connector 134">
            <a:extLst>
              <a:ext uri="{FF2B5EF4-FFF2-40B4-BE49-F238E27FC236}">
                <a16:creationId xmlns:a16="http://schemas.microsoft.com/office/drawing/2014/main" id="{EE5443D8-F3F2-1D59-A777-C26A15CE8C70}"/>
              </a:ext>
            </a:extLst>
          </p:cNvPr>
          <p:cNvCxnSpPr>
            <a:cxnSpLocks/>
          </p:cNvCxnSpPr>
          <p:nvPr/>
        </p:nvCxnSpPr>
        <p:spPr>
          <a:xfrm flipH="1">
            <a:off x="3767927"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2" name="Multidocument 141">
            <a:extLst>
              <a:ext uri="{FF2B5EF4-FFF2-40B4-BE49-F238E27FC236}">
                <a16:creationId xmlns:a16="http://schemas.microsoft.com/office/drawing/2014/main" id="{1714A3E6-46DB-1E4C-D2AA-C89E03E2CEF3}"/>
              </a:ext>
            </a:extLst>
          </p:cNvPr>
          <p:cNvSpPr/>
          <p:nvPr/>
        </p:nvSpPr>
        <p:spPr>
          <a:xfrm flipH="1">
            <a:off x="2464240" y="4157814"/>
            <a:ext cx="1072917" cy="80726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43" name="TextBox 142">
            <a:extLst>
              <a:ext uri="{FF2B5EF4-FFF2-40B4-BE49-F238E27FC236}">
                <a16:creationId xmlns:a16="http://schemas.microsoft.com/office/drawing/2014/main" id="{007CD89F-5531-92EF-A942-09E4CABD491A}"/>
              </a:ext>
            </a:extLst>
          </p:cNvPr>
          <p:cNvSpPr txBox="1"/>
          <p:nvPr/>
        </p:nvSpPr>
        <p:spPr>
          <a:xfrm>
            <a:off x="2209848" y="5137027"/>
            <a:ext cx="1738810" cy="369332"/>
          </a:xfrm>
          <a:prstGeom prst="rect">
            <a:avLst/>
          </a:prstGeom>
          <a:noFill/>
        </p:spPr>
        <p:txBody>
          <a:bodyPr wrap="square" rtlCol="0">
            <a:spAutoFit/>
          </a:bodyPr>
          <a:lstStyle/>
          <a:p>
            <a:r>
              <a:rPr lang="en-US" dirty="0"/>
              <a:t>(5) Topic Labels</a:t>
            </a:r>
          </a:p>
        </p:txBody>
      </p:sp>
      <p:sp>
        <p:nvSpPr>
          <p:cNvPr id="145" name="Rounded Rectangle 144">
            <a:extLst>
              <a:ext uri="{FF2B5EF4-FFF2-40B4-BE49-F238E27FC236}">
                <a16:creationId xmlns:a16="http://schemas.microsoft.com/office/drawing/2014/main" id="{A76F1DD2-BDA1-F1B8-61E5-9CDBA702FE62}"/>
              </a:ext>
            </a:extLst>
          </p:cNvPr>
          <p:cNvSpPr/>
          <p:nvPr/>
        </p:nvSpPr>
        <p:spPr>
          <a:xfrm>
            <a:off x="793473" y="3949116"/>
            <a:ext cx="955813" cy="28532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ounded Rectangle 145">
            <a:extLst>
              <a:ext uri="{FF2B5EF4-FFF2-40B4-BE49-F238E27FC236}">
                <a16:creationId xmlns:a16="http://schemas.microsoft.com/office/drawing/2014/main" id="{6AE447DC-A765-FF40-D681-57CF2A8A0874}"/>
              </a:ext>
            </a:extLst>
          </p:cNvPr>
          <p:cNvSpPr/>
          <p:nvPr/>
        </p:nvSpPr>
        <p:spPr>
          <a:xfrm>
            <a:off x="793473" y="4284356"/>
            <a:ext cx="955813" cy="60193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96DEFE12-DA85-D7D3-C852-FDF610308F9D}"/>
              </a:ext>
            </a:extLst>
          </p:cNvPr>
          <p:cNvSpPr/>
          <p:nvPr/>
        </p:nvSpPr>
        <p:spPr>
          <a:xfrm>
            <a:off x="794057" y="4923482"/>
            <a:ext cx="955813" cy="14705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150" name="TextBox 149">
            <a:extLst>
              <a:ext uri="{FF2B5EF4-FFF2-40B4-BE49-F238E27FC236}">
                <a16:creationId xmlns:a16="http://schemas.microsoft.com/office/drawing/2014/main" id="{C82C28C0-1435-7545-A95E-5C26D51AE203}"/>
              </a:ext>
            </a:extLst>
          </p:cNvPr>
          <p:cNvSpPr txBox="1"/>
          <p:nvPr/>
        </p:nvSpPr>
        <p:spPr>
          <a:xfrm>
            <a:off x="600023" y="5137027"/>
            <a:ext cx="1342712" cy="646331"/>
          </a:xfrm>
          <a:prstGeom prst="rect">
            <a:avLst/>
          </a:prstGeom>
          <a:noFill/>
        </p:spPr>
        <p:txBody>
          <a:bodyPr wrap="square" rtlCol="0">
            <a:spAutoFit/>
          </a:bodyPr>
          <a:lstStyle/>
          <a:p>
            <a:pPr algn="ctr"/>
            <a:r>
              <a:rPr lang="en-US" dirty="0"/>
              <a:t>(6) Labeled documents</a:t>
            </a:r>
          </a:p>
        </p:txBody>
      </p:sp>
      <p:cxnSp>
        <p:nvCxnSpPr>
          <p:cNvPr id="151" name="Straight Arrow Connector 150">
            <a:extLst>
              <a:ext uri="{FF2B5EF4-FFF2-40B4-BE49-F238E27FC236}">
                <a16:creationId xmlns:a16="http://schemas.microsoft.com/office/drawing/2014/main" id="{2833B08D-3E74-EBFD-8574-E9D5CCD98AFE}"/>
              </a:ext>
            </a:extLst>
          </p:cNvPr>
          <p:cNvCxnSpPr>
            <a:cxnSpLocks/>
          </p:cNvCxnSpPr>
          <p:nvPr/>
        </p:nvCxnSpPr>
        <p:spPr>
          <a:xfrm flipH="1">
            <a:off x="1835229"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Slide Number Placeholder 151">
            <a:extLst>
              <a:ext uri="{FF2B5EF4-FFF2-40B4-BE49-F238E27FC236}">
                <a16:creationId xmlns:a16="http://schemas.microsoft.com/office/drawing/2014/main" id="{00F76C7D-68EE-44F7-2530-EE02D39DAFF7}"/>
              </a:ext>
            </a:extLst>
          </p:cNvPr>
          <p:cNvSpPr>
            <a:spLocks noGrp="1"/>
          </p:cNvSpPr>
          <p:nvPr>
            <p:ph type="sldNum" sz="quarter" idx="12"/>
          </p:nvPr>
        </p:nvSpPr>
        <p:spPr/>
        <p:txBody>
          <a:bodyPr/>
          <a:lstStyle/>
          <a:p>
            <a:fld id="{1B151217-4470-7047-AEFC-1D2950B14D98}" type="slidenum">
              <a:rPr lang="en-US" smtClean="0"/>
              <a:t>7</a:t>
            </a:fld>
            <a:endParaRPr lang="en-US"/>
          </a:p>
        </p:txBody>
      </p:sp>
    </p:spTree>
    <p:extLst>
      <p:ext uri="{BB962C8B-B14F-4D97-AF65-F5344CB8AC3E}">
        <p14:creationId xmlns:p14="http://schemas.microsoft.com/office/powerpoint/2010/main" val="13071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A021-E4BF-559F-CFE6-5878F404F012}"/>
              </a:ext>
            </a:extLst>
          </p:cNvPr>
          <p:cNvSpPr>
            <a:spLocks noGrp="1"/>
          </p:cNvSpPr>
          <p:nvPr>
            <p:ph type="title"/>
          </p:nvPr>
        </p:nvSpPr>
        <p:spPr/>
        <p:txBody>
          <a:bodyPr/>
          <a:lstStyle/>
          <a:p>
            <a:r>
              <a:rPr lang="en-US" dirty="0"/>
              <a:t>Application: Contaminated Blood documents</a:t>
            </a:r>
          </a:p>
        </p:txBody>
      </p:sp>
      <p:sp>
        <p:nvSpPr>
          <p:cNvPr id="3" name="Content Placeholder 2">
            <a:extLst>
              <a:ext uri="{FF2B5EF4-FFF2-40B4-BE49-F238E27FC236}">
                <a16:creationId xmlns:a16="http://schemas.microsoft.com/office/drawing/2014/main" id="{7026435A-C039-EB7C-C1C3-412D410A3263}"/>
              </a:ext>
            </a:extLst>
          </p:cNvPr>
          <p:cNvSpPr>
            <a:spLocks noGrp="1"/>
          </p:cNvSpPr>
          <p:nvPr>
            <p:ph idx="1"/>
          </p:nvPr>
        </p:nvSpPr>
        <p:spPr>
          <a:xfrm>
            <a:off x="838200" y="1825625"/>
            <a:ext cx="5257800" cy="4351338"/>
          </a:xfrm>
        </p:spPr>
        <p:txBody>
          <a:bodyPr>
            <a:normAutofit lnSpcReduction="10000"/>
          </a:bodyPr>
          <a:lstStyle/>
          <a:p>
            <a:r>
              <a:rPr lang="en-US" dirty="0"/>
              <a:t>Two different datasets:</a:t>
            </a:r>
          </a:p>
          <a:p>
            <a:pPr lvl="1"/>
            <a:r>
              <a:rPr lang="en-US" dirty="0"/>
              <a:t>Documents of the National Public Inquiry (NPI): witness testimony on how contaminated blood affected their lives</a:t>
            </a:r>
          </a:p>
          <a:p>
            <a:pPr lvl="1"/>
            <a:r>
              <a:rPr lang="en-US" dirty="0"/>
              <a:t>Secondary literature on how those effected by disease acquire identities</a:t>
            </a:r>
          </a:p>
          <a:p>
            <a:r>
              <a:rPr lang="en-US" dirty="0"/>
              <a:t>Enormous dataset – too much for even a team of researchers</a:t>
            </a:r>
          </a:p>
          <a:p>
            <a:r>
              <a:rPr lang="en-US" dirty="0"/>
              <a:t>Amazing how much Dr. Taylor has collected</a:t>
            </a:r>
          </a:p>
          <a:p>
            <a:endParaRPr lang="en-US" dirty="0"/>
          </a:p>
          <a:p>
            <a:pPr lvl="1"/>
            <a:endParaRPr lang="en-US" dirty="0"/>
          </a:p>
        </p:txBody>
      </p:sp>
      <p:sp>
        <p:nvSpPr>
          <p:cNvPr id="8" name="Slide Number Placeholder 7">
            <a:extLst>
              <a:ext uri="{FF2B5EF4-FFF2-40B4-BE49-F238E27FC236}">
                <a16:creationId xmlns:a16="http://schemas.microsoft.com/office/drawing/2014/main" id="{CCC0719C-6A97-CDE4-14DF-0DD2EFA10960}"/>
              </a:ext>
            </a:extLst>
          </p:cNvPr>
          <p:cNvSpPr>
            <a:spLocks noGrp="1"/>
          </p:cNvSpPr>
          <p:nvPr>
            <p:ph type="sldNum" sz="quarter" idx="12"/>
          </p:nvPr>
        </p:nvSpPr>
        <p:spPr/>
        <p:txBody>
          <a:bodyPr/>
          <a:lstStyle/>
          <a:p>
            <a:fld id="{1B151217-4470-7047-AEFC-1D2950B14D98}" type="slidenum">
              <a:rPr lang="en-US" smtClean="0"/>
              <a:t>8</a:t>
            </a:fld>
            <a:endParaRPr lang="en-US"/>
          </a:p>
        </p:txBody>
      </p:sp>
      <p:sp>
        <p:nvSpPr>
          <p:cNvPr id="9" name="TextBox 8">
            <a:extLst>
              <a:ext uri="{FF2B5EF4-FFF2-40B4-BE49-F238E27FC236}">
                <a16:creationId xmlns:a16="http://schemas.microsoft.com/office/drawing/2014/main" id="{4C41E88B-CDBE-981F-7C0C-2A9070DD3AAD}"/>
              </a:ext>
            </a:extLst>
          </p:cNvPr>
          <p:cNvSpPr txBox="1"/>
          <p:nvPr/>
        </p:nvSpPr>
        <p:spPr>
          <a:xfrm>
            <a:off x="6302829" y="1933303"/>
            <a:ext cx="5257800" cy="4243660"/>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9313CF3A-0919-0DD5-3645-DB835E20FB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lvl="1"/>
            <a:endParaRPr lang="en-US" dirty="0"/>
          </a:p>
        </p:txBody>
      </p:sp>
      <p:graphicFrame>
        <p:nvGraphicFramePr>
          <p:cNvPr id="12" name="Table 11">
            <a:extLst>
              <a:ext uri="{FF2B5EF4-FFF2-40B4-BE49-F238E27FC236}">
                <a16:creationId xmlns:a16="http://schemas.microsoft.com/office/drawing/2014/main" id="{49127DB9-8CC5-550D-A039-B2D29ECF4048}"/>
              </a:ext>
            </a:extLst>
          </p:cNvPr>
          <p:cNvGraphicFramePr>
            <a:graphicFrameLocks noGrp="1"/>
          </p:cNvGraphicFramePr>
          <p:nvPr>
            <p:extLst>
              <p:ext uri="{D42A27DB-BD31-4B8C-83A1-F6EECF244321}">
                <p14:modId xmlns:p14="http://schemas.microsoft.com/office/powerpoint/2010/main" val="767227792"/>
              </p:ext>
            </p:extLst>
          </p:nvPr>
        </p:nvGraphicFramePr>
        <p:xfrm>
          <a:off x="6095999" y="1870077"/>
          <a:ext cx="5257800" cy="448627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8813132"/>
                    </a:ext>
                  </a:extLst>
                </a:gridCol>
                <a:gridCol w="2628900">
                  <a:extLst>
                    <a:ext uri="{9D8B030D-6E8A-4147-A177-3AD203B41FA5}">
                      <a16:colId xmlns:a16="http://schemas.microsoft.com/office/drawing/2014/main" val="3722530919"/>
                    </a:ext>
                  </a:extLst>
                </a:gridCol>
              </a:tblGrid>
              <a:tr h="513969">
                <a:tc>
                  <a:txBody>
                    <a:bodyPr/>
                    <a:lstStyle/>
                    <a:p>
                      <a:r>
                        <a:rPr lang="en-US" dirty="0"/>
                        <a:t>Data collection</a:t>
                      </a:r>
                    </a:p>
                  </a:txBody>
                  <a:tcPr/>
                </a:tc>
                <a:tc>
                  <a:txBody>
                    <a:bodyPr/>
                    <a:lstStyle/>
                    <a:p>
                      <a:r>
                        <a:rPr lang="en-US" dirty="0"/>
                        <a:t>Amount of files </a:t>
                      </a:r>
                    </a:p>
                  </a:txBody>
                  <a:tcPr/>
                </a:tc>
                <a:extLst>
                  <a:ext uri="{0D108BD9-81ED-4DB2-BD59-A6C34878D82A}">
                    <a16:rowId xmlns:a16="http://schemas.microsoft.com/office/drawing/2014/main" val="2934646350"/>
                  </a:ext>
                </a:extLst>
              </a:tr>
              <a:tr h="513969">
                <a:tc>
                  <a:txBody>
                    <a:bodyPr/>
                    <a:lstStyle/>
                    <a:p>
                      <a:r>
                        <a:rPr lang="en-US" dirty="0"/>
                        <a:t>Written statements</a:t>
                      </a:r>
                    </a:p>
                  </a:txBody>
                  <a:tcPr>
                    <a:solidFill>
                      <a:schemeClr val="accent2">
                        <a:lumMod val="40000"/>
                        <a:lumOff val="60000"/>
                      </a:schemeClr>
                    </a:solidFill>
                  </a:tcPr>
                </a:tc>
                <a:tc>
                  <a:txBody>
                    <a:bodyPr/>
                    <a:lstStyle/>
                    <a:p>
                      <a:r>
                        <a:rPr lang="en-US" dirty="0"/>
                        <a:t>3,404</a:t>
                      </a:r>
                    </a:p>
                  </a:txBody>
                  <a:tcPr>
                    <a:solidFill>
                      <a:schemeClr val="accent2">
                        <a:lumMod val="40000"/>
                        <a:lumOff val="60000"/>
                      </a:schemeClr>
                    </a:solidFill>
                  </a:tcPr>
                </a:tc>
                <a:extLst>
                  <a:ext uri="{0D108BD9-81ED-4DB2-BD59-A6C34878D82A}">
                    <a16:rowId xmlns:a16="http://schemas.microsoft.com/office/drawing/2014/main" val="2136054193"/>
                  </a:ext>
                </a:extLst>
              </a:tr>
              <a:tr h="494048">
                <a:tc>
                  <a:txBody>
                    <a:bodyPr/>
                    <a:lstStyle/>
                    <a:p>
                      <a:r>
                        <a:rPr lang="en-US" dirty="0"/>
                        <a:t>Testimonies</a:t>
                      </a:r>
                    </a:p>
                  </a:txBody>
                  <a:tcPr>
                    <a:solidFill>
                      <a:schemeClr val="accent2">
                        <a:lumMod val="40000"/>
                        <a:lumOff val="60000"/>
                      </a:schemeClr>
                    </a:solidFill>
                  </a:tcPr>
                </a:tc>
                <a:tc>
                  <a:txBody>
                    <a:bodyPr/>
                    <a:lstStyle/>
                    <a:p>
                      <a:r>
                        <a:rPr lang="en-US" dirty="0"/>
                        <a:t>389</a:t>
                      </a:r>
                    </a:p>
                  </a:txBody>
                  <a:tcPr>
                    <a:solidFill>
                      <a:schemeClr val="accent2">
                        <a:lumMod val="40000"/>
                        <a:lumOff val="60000"/>
                      </a:schemeClr>
                    </a:solidFill>
                  </a:tcPr>
                </a:tc>
                <a:extLst>
                  <a:ext uri="{0D108BD9-81ED-4DB2-BD59-A6C34878D82A}">
                    <a16:rowId xmlns:a16="http://schemas.microsoft.com/office/drawing/2014/main" val="209775140"/>
                  </a:ext>
                </a:extLst>
              </a:tr>
              <a:tr h="494048">
                <a:tc>
                  <a:txBody>
                    <a:bodyPr/>
                    <a:lstStyle/>
                    <a:p>
                      <a:r>
                        <a:rPr lang="en-US" dirty="0"/>
                        <a:t>Letters</a:t>
                      </a:r>
                    </a:p>
                  </a:txBody>
                  <a:tcPr/>
                </a:tc>
                <a:tc>
                  <a:txBody>
                    <a:bodyPr/>
                    <a:lstStyle/>
                    <a:p>
                      <a:r>
                        <a:rPr lang="en-US" dirty="0"/>
                        <a:t>4,751</a:t>
                      </a:r>
                    </a:p>
                  </a:txBody>
                  <a:tcPr/>
                </a:tc>
                <a:extLst>
                  <a:ext uri="{0D108BD9-81ED-4DB2-BD59-A6C34878D82A}">
                    <a16:rowId xmlns:a16="http://schemas.microsoft.com/office/drawing/2014/main" val="1345663513"/>
                  </a:ext>
                </a:extLst>
              </a:tr>
              <a:tr h="494048">
                <a:tc>
                  <a:txBody>
                    <a:bodyPr/>
                    <a:lstStyle/>
                    <a:p>
                      <a:r>
                        <a:rPr lang="en-US" dirty="0"/>
                        <a:t>Emails</a:t>
                      </a:r>
                    </a:p>
                  </a:txBody>
                  <a:tcPr/>
                </a:tc>
                <a:tc>
                  <a:txBody>
                    <a:bodyPr/>
                    <a:lstStyle/>
                    <a:p>
                      <a:r>
                        <a:rPr lang="en-US" dirty="0"/>
                        <a:t>1,530</a:t>
                      </a:r>
                    </a:p>
                  </a:txBody>
                  <a:tcPr/>
                </a:tc>
                <a:extLst>
                  <a:ext uri="{0D108BD9-81ED-4DB2-BD59-A6C34878D82A}">
                    <a16:rowId xmlns:a16="http://schemas.microsoft.com/office/drawing/2014/main" val="940204261"/>
                  </a:ext>
                </a:extLst>
              </a:tr>
              <a:tr h="494048">
                <a:tc>
                  <a:txBody>
                    <a:bodyPr/>
                    <a:lstStyle/>
                    <a:p>
                      <a:r>
                        <a:rPr lang="en-US" dirty="0"/>
                        <a:t>Reports</a:t>
                      </a:r>
                    </a:p>
                  </a:txBody>
                  <a:tcPr/>
                </a:tc>
                <a:tc>
                  <a:txBody>
                    <a:bodyPr/>
                    <a:lstStyle/>
                    <a:p>
                      <a:r>
                        <a:rPr lang="en-US" dirty="0"/>
                        <a:t>1,439</a:t>
                      </a:r>
                    </a:p>
                  </a:txBody>
                  <a:tcPr/>
                </a:tc>
                <a:extLst>
                  <a:ext uri="{0D108BD9-81ED-4DB2-BD59-A6C34878D82A}">
                    <a16:rowId xmlns:a16="http://schemas.microsoft.com/office/drawing/2014/main" val="3489707854"/>
                  </a:ext>
                </a:extLst>
              </a:tr>
              <a:tr h="494048">
                <a:tc>
                  <a:txBody>
                    <a:bodyPr/>
                    <a:lstStyle/>
                    <a:p>
                      <a:r>
                        <a:rPr lang="en-US" dirty="0"/>
                        <a:t>Minutes</a:t>
                      </a:r>
                    </a:p>
                  </a:txBody>
                  <a:tcPr/>
                </a:tc>
                <a:tc>
                  <a:txBody>
                    <a:bodyPr/>
                    <a:lstStyle/>
                    <a:p>
                      <a:r>
                        <a:rPr lang="en-US" dirty="0"/>
                        <a:t>1,183</a:t>
                      </a:r>
                    </a:p>
                  </a:txBody>
                  <a:tcPr/>
                </a:tc>
                <a:extLst>
                  <a:ext uri="{0D108BD9-81ED-4DB2-BD59-A6C34878D82A}">
                    <a16:rowId xmlns:a16="http://schemas.microsoft.com/office/drawing/2014/main" val="2856978990"/>
                  </a:ext>
                </a:extLst>
              </a:tr>
              <a:tr h="494048">
                <a:tc>
                  <a:txBody>
                    <a:bodyPr/>
                    <a:lstStyle/>
                    <a:p>
                      <a:r>
                        <a:rPr lang="en-US" dirty="0"/>
                        <a:t>Other sources</a:t>
                      </a:r>
                    </a:p>
                  </a:txBody>
                  <a:tcPr/>
                </a:tc>
                <a:tc>
                  <a:txBody>
                    <a:bodyPr/>
                    <a:lstStyle/>
                    <a:p>
                      <a:r>
                        <a:rPr lang="en-US" dirty="0"/>
                        <a:t>7,458</a:t>
                      </a:r>
                    </a:p>
                  </a:txBody>
                  <a:tcPr/>
                </a:tc>
                <a:extLst>
                  <a:ext uri="{0D108BD9-81ED-4DB2-BD59-A6C34878D82A}">
                    <a16:rowId xmlns:a16="http://schemas.microsoft.com/office/drawing/2014/main" val="422407667"/>
                  </a:ext>
                </a:extLst>
              </a:tr>
              <a:tr h="494048">
                <a:tc>
                  <a:txBody>
                    <a:bodyPr/>
                    <a:lstStyle/>
                    <a:p>
                      <a:r>
                        <a:rPr lang="en-US" dirty="0"/>
                        <a:t>Total</a:t>
                      </a:r>
                    </a:p>
                  </a:txBody>
                  <a:tcPr>
                    <a:solidFill>
                      <a:schemeClr val="accent3">
                        <a:lumMod val="20000"/>
                        <a:lumOff val="80000"/>
                      </a:schemeClr>
                    </a:solidFill>
                  </a:tcPr>
                </a:tc>
                <a:tc>
                  <a:txBody>
                    <a:bodyPr/>
                    <a:lstStyle/>
                    <a:p>
                      <a:r>
                        <a:rPr lang="en-US" dirty="0"/>
                        <a:t>20,154</a:t>
                      </a:r>
                    </a:p>
                  </a:txBody>
                  <a:tcPr>
                    <a:solidFill>
                      <a:schemeClr val="accent3">
                        <a:lumMod val="20000"/>
                        <a:lumOff val="80000"/>
                      </a:schemeClr>
                    </a:solidFill>
                  </a:tcPr>
                </a:tc>
                <a:extLst>
                  <a:ext uri="{0D108BD9-81ED-4DB2-BD59-A6C34878D82A}">
                    <a16:rowId xmlns:a16="http://schemas.microsoft.com/office/drawing/2014/main" val="3274701921"/>
                  </a:ext>
                </a:extLst>
              </a:tr>
            </a:tbl>
          </a:graphicData>
        </a:graphic>
      </p:graphicFrame>
    </p:spTree>
    <p:extLst>
      <p:ext uri="{BB962C8B-B14F-4D97-AF65-F5344CB8AC3E}">
        <p14:creationId xmlns:p14="http://schemas.microsoft.com/office/powerpoint/2010/main" val="298205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2004-19D3-DDB2-B0DE-B6139C4747DB}"/>
              </a:ext>
            </a:extLst>
          </p:cNvPr>
          <p:cNvSpPr>
            <a:spLocks noGrp="1"/>
          </p:cNvSpPr>
          <p:nvPr>
            <p:ph type="title"/>
          </p:nvPr>
        </p:nvSpPr>
        <p:spPr/>
        <p:txBody>
          <a:bodyPr/>
          <a:lstStyle/>
          <a:p>
            <a:r>
              <a:rPr lang="en-US" dirty="0"/>
              <a:t>Thoughts from Dr. Rosemary Taylor</a:t>
            </a:r>
          </a:p>
        </p:txBody>
      </p:sp>
      <p:pic>
        <p:nvPicPr>
          <p:cNvPr id="4" name="Content Placeholder 3">
            <a:extLst>
              <a:ext uri="{FF2B5EF4-FFF2-40B4-BE49-F238E27FC236}">
                <a16:creationId xmlns:a16="http://schemas.microsoft.com/office/drawing/2014/main" id="{386EC103-7A25-661A-5698-29FABA3D9A6A}"/>
              </a:ext>
            </a:extLst>
          </p:cNvPr>
          <p:cNvPicPr>
            <a:picLocks noGrp="1" noChangeAspect="1"/>
          </p:cNvPicPr>
          <p:nvPr>
            <p:ph idx="1"/>
          </p:nvPr>
        </p:nvPicPr>
        <p:blipFill>
          <a:blip r:embed="rId2"/>
          <a:stretch>
            <a:fillRect/>
          </a:stretch>
        </p:blipFill>
        <p:spPr>
          <a:xfrm>
            <a:off x="2120900" y="2147094"/>
            <a:ext cx="7950200" cy="3708400"/>
          </a:xfrm>
          <a:prstGeom prst="rect">
            <a:avLst/>
          </a:prstGeom>
        </p:spPr>
      </p:pic>
      <p:sp>
        <p:nvSpPr>
          <p:cNvPr id="5" name="Slide Number Placeholder 4">
            <a:extLst>
              <a:ext uri="{FF2B5EF4-FFF2-40B4-BE49-F238E27FC236}">
                <a16:creationId xmlns:a16="http://schemas.microsoft.com/office/drawing/2014/main" id="{D0654D26-C695-B5C6-8303-05CC5FB8804B}"/>
              </a:ext>
            </a:extLst>
          </p:cNvPr>
          <p:cNvSpPr>
            <a:spLocks noGrp="1"/>
          </p:cNvSpPr>
          <p:nvPr>
            <p:ph type="sldNum" sz="quarter" idx="12"/>
          </p:nvPr>
        </p:nvSpPr>
        <p:spPr/>
        <p:txBody>
          <a:bodyPr/>
          <a:lstStyle/>
          <a:p>
            <a:fld id="{1B151217-4470-7047-AEFC-1D2950B14D98}" type="slidenum">
              <a:rPr lang="en-US" smtClean="0"/>
              <a:t>9</a:t>
            </a:fld>
            <a:endParaRPr lang="en-US"/>
          </a:p>
        </p:txBody>
      </p:sp>
    </p:spTree>
    <p:extLst>
      <p:ext uri="{BB962C8B-B14F-4D97-AF65-F5344CB8AC3E}">
        <p14:creationId xmlns:p14="http://schemas.microsoft.com/office/powerpoint/2010/main" val="262365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636</TotalTime>
  <Words>1474</Words>
  <Application>Microsoft Macintosh PowerPoint</Application>
  <PresentationFormat>Widescreen</PresentationFormat>
  <Paragraphs>191</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Topic Modeling in the Age of Artificial Intelligence</vt:lpstr>
      <vt:lpstr>What is topic modeling?</vt:lpstr>
      <vt:lpstr>Previous algorithms: LDA</vt:lpstr>
      <vt:lpstr>PowerPoint Presentation</vt:lpstr>
      <vt:lpstr>Previous algorithms: BERTopic</vt:lpstr>
      <vt:lpstr>Current issues</vt:lpstr>
      <vt:lpstr>Guided Topic Modeling (Our approach)</vt:lpstr>
      <vt:lpstr>Application: Contaminated Blood documents</vt:lpstr>
      <vt:lpstr>Thoughts from Dr. Rosemary Taylor</vt:lpstr>
      <vt:lpstr>Advantages</vt:lpstr>
      <vt:lpstr>Example of Guided Topic Modelling</vt:lpstr>
      <vt:lpstr>Example of Guided Topic Modeling</vt:lpstr>
      <vt:lpstr>Example of Guided Topic Modelling</vt:lpstr>
      <vt:lpstr>Example of Guided Topic Modeling</vt:lpstr>
      <vt:lpstr>Ongoing work</vt:lpstr>
      <vt:lpstr>Thank you for your attention!</vt:lpstr>
      <vt:lpstr>Details on LLM Prompt</vt:lpstr>
      <vt:lpstr>Details on LLM Prompt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in the Age of Artificial Intelligence</dc:title>
  <dc:creator>Nadel, Peter</dc:creator>
  <cp:lastModifiedBy>Nadel, Peter</cp:lastModifiedBy>
  <cp:revision>13</cp:revision>
  <dcterms:created xsi:type="dcterms:W3CDTF">2024-04-10T14:29:59Z</dcterms:created>
  <dcterms:modified xsi:type="dcterms:W3CDTF">2024-04-11T20:19:08Z</dcterms:modified>
</cp:coreProperties>
</file>