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1998648895" r:id="rId6"/>
    <p:sldId id="264" r:id="rId7"/>
    <p:sldId id="1998648894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848BC-E461-4679-AA53-51449A7FA8C5}" v="12" dt="2021-03-17T22:44:47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BBD96-2BC1-4D34-BCC1-72500AD60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7FA164-7D42-44CB-9019-104E0225B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2D52B-29D2-4448-B900-AF6469D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E043-3E88-4D64-9A55-729771C8F522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C5C428-2D00-4F52-9C82-4F5A2D50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75E646-AD2F-4187-804C-455DFB3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2738-0ACF-43E5-8157-1CFAF21AF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94838-5A9A-4D76-8C8C-0BCA4C28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6DBA09-1EE8-4043-9EC0-18AE951DE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051629-4923-43CD-BE54-D4FA5403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E043-3E88-4D64-9A55-729771C8F522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EFB99-A5AA-4EA4-B9D1-23188C71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55C06C-C328-4A2D-8FC9-A6D3B142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2738-0ACF-43E5-8157-1CFAF21AF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23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D27D00-3475-4404-A775-CEF17AF8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F51DA8-806E-41AF-B6D7-7E8D89027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33DFE3-5CF7-48FF-8BD4-78459E98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E043-3E88-4D64-9A55-729771C8F522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EAB29-71AE-4A40-A293-EB48D3DF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1A9727-96A0-474C-A6FD-D117FC6C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2738-0ACF-43E5-8157-1CFAF21AF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7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45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542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908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24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080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787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330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7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6ADF0-A651-42CB-BA0A-2E2025DA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85F4F-6FD7-4CFB-AC99-4E630FDC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91913E-B434-40B1-B17A-D9896CE7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E043-3E88-4D64-9A55-729771C8F522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644E5C-AC71-4844-A98A-99138471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A92B8-2DCE-4DAD-8155-4DCCEBFD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2738-0ACF-43E5-8157-1CFAF21AF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833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33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413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4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3CD4C-1994-466F-8CA3-BAD60F6D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F2B6A3-B23E-477A-9D19-0E5A3F42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9B76B3-C816-46D2-8081-2286B5E3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E043-3E88-4D64-9A55-729771C8F522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4AD23-CC5A-45D8-9A1D-F8B69026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02999-6B13-4454-A57C-390E6CAE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2738-0ACF-43E5-8157-1CFAF21AF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44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C0756-569D-4B1A-BAFC-8468A104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3C25F-DB8A-4305-BC07-504F213D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597CA7-DB22-4C4A-824D-A9C32659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52C589-4570-4B0B-AE59-B95A75C8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E043-3E88-4D64-9A55-729771C8F522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D894AD-5F69-452B-ABB7-70DD245D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59AB34-19AB-4732-B1F2-7292CB94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2738-0ACF-43E5-8157-1CFAF21AF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56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E2236-9AA7-43E8-A6B6-5EFB347B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6BF0E-B7B0-47F7-B096-13DEBD6D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52CA67-75A3-45DB-8661-CAC01565E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08B87B-D74D-41EE-A4D9-42EF0082E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DA9229-24EE-46EB-B5D9-7A7BF421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D42E03-42C2-408A-8225-EF13D548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E043-3E88-4D64-9A55-729771C8F522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5200BD-9B42-47A9-BBE6-FAB3EB40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0BBE3C-12E1-4236-9F00-0A6450ED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2738-0ACF-43E5-8157-1CFAF21AF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4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BEEFC-C59E-4DD3-B199-85C4D81A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BAAD3F-0EF8-49EE-868D-D15D3A05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E043-3E88-4D64-9A55-729771C8F522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CD07F3-3922-44B0-BF04-A81CF7E1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D915D7-D78E-4C2A-B798-AEEDB75D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2738-0ACF-43E5-8157-1CFAF21AF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3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E001E4-3ED8-4368-A232-B57259F4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E043-3E88-4D64-9A55-729771C8F522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3EA1DB-6FF7-41BD-92A7-3D4B2871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5B335A-6457-475C-89DE-874B472F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2738-0ACF-43E5-8157-1CFAF21AF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20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88E4D-6616-42AD-B0DD-6EADFA1A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A6391-8514-4A62-A116-6C2263DF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DBD415-B7F8-45EE-97E3-F3D59C007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9E4E9B-E613-47B1-9A7A-382B15AF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E043-3E88-4D64-9A55-729771C8F522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DA4588-B314-4782-9E62-9EA5CF89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CB9891-7BD3-44B8-ABF2-2E56CFD9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2738-0ACF-43E5-8157-1CFAF21AF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0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DC4B4-6D65-4E81-BD59-849BD2FB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BE9A4E-BB86-4994-AA22-82E5D790D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262DE7-2538-46B9-A35C-9A315975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D6932D-AA2C-44FE-A36D-B3884784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E043-3E88-4D64-9A55-729771C8F522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9B1C69-955F-4770-97B8-5119B077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08A95B-644F-4708-A2FB-6B0B9634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2738-0ACF-43E5-8157-1CFAF21AF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65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A38F6F-E5BC-4AED-9BED-B68CB726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39392A-CB4A-4124-A5DC-CCEA13C23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A6C19E-2721-453E-9933-9AFB24F69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E043-3E88-4D64-9A55-729771C8F522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ED270F-2662-493A-8435-3D3B53096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237640-E14A-4CC5-A4A8-8CC1D7738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2738-0ACF-43E5-8157-1CFAF21AF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21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3C2F-DA73-2649-9A8C-FF476ED406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91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hyperlink" Target="https://www.google.fr/imgres?imgurl=https://image4.owler.com/logo/infoblox_owler_20191107_164413_original.png&amp;imgrefurl=https://www.owler.com/company/infoblox&amp;docid=dcfULQQyQBnkwM&amp;tbnid=oTi-i2M7l7DqOM:&amp;vet=10ahUKEwjk8ZiHocfnAhVQOBoKHbTqAiEQMwhEKAIwAg..i&amp;w=362&amp;h=139&amp;safe=active&amp;bih=1254&amp;biw=2215&amp;q=infoblox%20logo&amp;ved=0ahUKEwjk8ZiHocfnAhVQOBoKHbTqAiEQMwhEKAIwAg&amp;iact=mrc&amp;uact=8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hyperlink" Target="https://www.google.fr/imgres?imgurl=https://image4.owler.com/logo/infoblox_owler_20191107_164413_original.png&amp;imgrefurl=https://www.owler.com/company/infoblox&amp;docid=dcfULQQyQBnkwM&amp;tbnid=oTi-i2M7l7DqOM:&amp;vet=10ahUKEwjk8ZiHocfnAhVQOBoKHbTqAiEQMwhEKAIwAg..i&amp;w=362&amp;h=139&amp;safe=active&amp;bih=1254&amp;biw=2215&amp;q=infoblox%20logo&amp;ved=0ahUKEwjk8ZiHocfnAhVQOBoKHbTqAiEQMwhEKAIwAg&amp;iact=mrc&amp;uact=8" TargetMode="External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hyperlink" Target="https://www.google.fr/imgres?imgurl=https://www.techspace.fr/wp-content/uploads/2016/10/vmware_vsphere.png&amp;imgrefurl=https://www.techspace.fr/le-snmp-sur-son-esxi/&amp;docid=jfWEHfk02okrVM&amp;tbnid=aESzk0e_FmCLCM:&amp;vet=10ahUKEwjApfH2oMfnAhXW3oUKHXHLDu4QMwhSKAMwAw..i&amp;w=778&amp;h=460&amp;safe=active&amp;bih=1254&amp;biw=2215&amp;q=vcenter%20logo&amp;ved=0ahUKEwjApfH2oMfnAhXW3oUKHXHLDu4QMwhSKAMwAw&amp;iact=mrc&amp;uact=8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49C6D1-8EDE-4F33-9ED7-046EB3FD22A6}"/>
              </a:ext>
            </a:extLst>
          </p:cNvPr>
          <p:cNvSpPr/>
          <p:nvPr/>
        </p:nvSpPr>
        <p:spPr>
          <a:xfrm>
            <a:off x="0" y="0"/>
            <a:ext cx="1314450" cy="6858000"/>
          </a:xfrm>
          <a:prstGeom prst="rect">
            <a:avLst/>
          </a:prstGeom>
          <a:solidFill>
            <a:srgbClr val="293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>
            <a:extLst>
              <a:ext uri="{FF2B5EF4-FFF2-40B4-BE49-F238E27FC236}">
                <a16:creationId xmlns:a16="http://schemas.microsoft.com/office/drawing/2014/main" id="{B58E2850-AAC4-4EE6-A001-D6D86101F100}"/>
              </a:ext>
            </a:extLst>
          </p:cNvPr>
          <p:cNvSpPr/>
          <p:nvPr/>
        </p:nvSpPr>
        <p:spPr>
          <a:xfrm rot="10800000">
            <a:off x="11292665" y="0"/>
            <a:ext cx="900000" cy="900000"/>
          </a:xfrm>
          <a:prstGeom prst="rtTriangle">
            <a:avLst/>
          </a:prstGeom>
          <a:solidFill>
            <a:srgbClr val="293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582F9BD-8621-4B00-ADF8-EEC4AEE18408}"/>
              </a:ext>
            </a:extLst>
          </p:cNvPr>
          <p:cNvCxnSpPr>
            <a:cxnSpLocks/>
          </p:cNvCxnSpPr>
          <p:nvPr/>
        </p:nvCxnSpPr>
        <p:spPr>
          <a:xfrm>
            <a:off x="4855845" y="379412"/>
            <a:ext cx="4040031" cy="0"/>
          </a:xfrm>
          <a:prstGeom prst="line">
            <a:avLst/>
          </a:prstGeom>
          <a:ln w="76200">
            <a:solidFill>
              <a:srgbClr val="293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8B5B96C5-78C4-4E15-938C-99673506A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2" y="6331577"/>
            <a:ext cx="962377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u numéro de diapositive 2">
            <a:extLst>
              <a:ext uri="{FF2B5EF4-FFF2-40B4-BE49-F238E27FC236}">
                <a16:creationId xmlns:a16="http://schemas.microsoft.com/office/drawing/2014/main" id="{E420F724-C6D8-4D71-A884-076AC505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6356350"/>
            <a:ext cx="2743200" cy="365125"/>
          </a:xfrm>
        </p:spPr>
        <p:txBody>
          <a:bodyPr/>
          <a:lstStyle/>
          <a:p>
            <a:fld id="{A3D4108E-720E-49EE-90F3-69A860D87D18}" type="slidenum">
              <a:rPr lang="fr-FR" smtClean="0"/>
              <a:t>1</a:t>
            </a:fld>
            <a:endParaRPr lang="fr-FR" dirty="0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C5EBA5B9-1946-48A4-B61F-278BD8571F43}"/>
              </a:ext>
            </a:extLst>
          </p:cNvPr>
          <p:cNvSpPr txBox="1">
            <a:spLocks/>
          </p:cNvSpPr>
          <p:nvPr/>
        </p:nvSpPr>
        <p:spPr>
          <a:xfrm>
            <a:off x="2129746" y="-53975"/>
            <a:ext cx="9408582" cy="1152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>
                <a:latin typeface="Continuum Medium"/>
              </a:rPr>
              <a:t>Provisioning VM Redhat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B6FE9A-73C0-44E5-8A24-E145B8019511}"/>
              </a:ext>
            </a:extLst>
          </p:cNvPr>
          <p:cNvSpPr/>
          <p:nvPr/>
        </p:nvSpPr>
        <p:spPr>
          <a:xfrm>
            <a:off x="1484727" y="801906"/>
            <a:ext cx="102579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fr-FR" sz="1400" dirty="0">
              <a:solidFill>
                <a:schemeClr val="accent1"/>
              </a:solidFill>
              <a:latin typeface="Continuum Medium" panose="00000400000000000000"/>
              <a:cs typeface="Calibri" panose="020F0502020204030204" pitchFamily="34" charset="0"/>
            </a:endParaRPr>
          </a:p>
          <a:p>
            <a:pPr lvl="0">
              <a:defRPr/>
            </a:pPr>
            <a:endParaRPr lang="fr-FR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Continuum Medium" panose="00000400000000000000"/>
              <a:cs typeface="Calibri" panose="020F0502020204030204" pitchFamily="34" charset="0"/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C2F488C-DC35-4E71-917D-D71C6855FB07}"/>
              </a:ext>
            </a:extLst>
          </p:cNvPr>
          <p:cNvGraphicFramePr>
            <a:graphicFrameLocks noGrp="1"/>
          </p:cNvGraphicFramePr>
          <p:nvPr/>
        </p:nvGraphicFramePr>
        <p:xfrm>
          <a:off x="1446831" y="674674"/>
          <a:ext cx="10528749" cy="6046801"/>
        </p:xfrm>
        <a:graphic>
          <a:graphicData uri="http://schemas.openxmlformats.org/drawingml/2006/table">
            <a:tbl>
              <a:tblPr/>
              <a:tblGrid>
                <a:gridCol w="1277318">
                  <a:extLst>
                    <a:ext uri="{9D8B030D-6E8A-4147-A177-3AD203B41FA5}">
                      <a16:colId xmlns:a16="http://schemas.microsoft.com/office/drawing/2014/main" val="1614203681"/>
                    </a:ext>
                  </a:extLst>
                </a:gridCol>
                <a:gridCol w="1167833">
                  <a:extLst>
                    <a:ext uri="{9D8B030D-6E8A-4147-A177-3AD203B41FA5}">
                      <a16:colId xmlns:a16="http://schemas.microsoft.com/office/drawing/2014/main" val="58695588"/>
                    </a:ext>
                  </a:extLst>
                </a:gridCol>
                <a:gridCol w="4659847">
                  <a:extLst>
                    <a:ext uri="{9D8B030D-6E8A-4147-A177-3AD203B41FA5}">
                      <a16:colId xmlns:a16="http://schemas.microsoft.com/office/drawing/2014/main" val="4190984564"/>
                    </a:ext>
                  </a:extLst>
                </a:gridCol>
                <a:gridCol w="1051589">
                  <a:extLst>
                    <a:ext uri="{9D8B030D-6E8A-4147-A177-3AD203B41FA5}">
                      <a16:colId xmlns:a16="http://schemas.microsoft.com/office/drawing/2014/main" val="202477988"/>
                    </a:ext>
                  </a:extLst>
                </a:gridCol>
                <a:gridCol w="2372162">
                  <a:extLst>
                    <a:ext uri="{9D8B030D-6E8A-4147-A177-3AD203B41FA5}">
                      <a16:colId xmlns:a16="http://schemas.microsoft.com/office/drawing/2014/main" val="3043265551"/>
                    </a:ext>
                  </a:extLst>
                </a:gridCol>
              </a:tblGrid>
              <a:tr h="3027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de saisie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Eléments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Critère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78287"/>
                  </a:ext>
                </a:extLst>
              </a:tr>
              <a:tr h="414869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Ces INPUTS seront fournis par le Chef de projet, l‘expertise Système, exploitant (LBN, OXYA)</a:t>
                      </a:r>
                    </a:p>
                    <a:p>
                      <a:pPr algn="ctr" rtl="0" fontAlgn="ctr"/>
                      <a:endParaRPr lang="fr-F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906263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 déroulante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 (DCE / DCQ) / DCC (IT2 / IT3)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Obligatoire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198687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Environnement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 déroulante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(DEV / INTEG) / 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ACCEPTANCE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(QUALIF / RECETTE / FORMATION/ PREPROD) / 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Obligatoire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 du nombre d’item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55002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Code_Projet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Saisie manuelle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projet d’imputation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Obligatoire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601028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Nom_Application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Saisie manuelle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 de l’application (pas de normes)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Obligatoire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automatiser dans la CMDB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631592"/>
                  </a:ext>
                </a:extLst>
              </a:tr>
              <a:tr h="522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Hostname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Saisie manuelle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 du hostname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Obligatoire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CI CMDB et/ou Infoblox + </a:t>
                      </a:r>
                      <a:b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Vérification de la nomenclature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812267"/>
                  </a:ext>
                </a:extLst>
              </a:tr>
              <a:tr h="522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Exploitant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 déroulante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LBN / OXYA / Expertise (champs Management Team / Admin Group dans la CMDB)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Obligatoire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l’exploitant en charge de la VM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277180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Version_OS</a:t>
                      </a:r>
                      <a:r>
                        <a:rPr lang="fr-F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Choix par défaut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7.X / 8.X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Obligatoire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95100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CPU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 déroulante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/ 4 / 6 / 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Obligatoire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880510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RAM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 déroulante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/ 4 / 8 / 16 / 24 / 32 / 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Obligatoire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70820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VLAN_data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Saisie manuelle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VLAN ou nom VLAN connu dans Infoblox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Obligatoire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456531"/>
                  </a:ext>
                </a:extLst>
              </a:tr>
              <a:tr h="40793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VLAN_backup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Saisie manuelle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VLAN ou nom VLAN connu dans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Infoblox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Uniquement si le site est GDC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Optionnel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71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65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3D08D77-20C8-47EE-A3C4-AC9356C23C75}"/>
              </a:ext>
            </a:extLst>
          </p:cNvPr>
          <p:cNvSpPr/>
          <p:nvPr/>
        </p:nvSpPr>
        <p:spPr>
          <a:xfrm>
            <a:off x="1338259" y="4873850"/>
            <a:ext cx="2014590" cy="44365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5C23A00-D1BF-4CFD-B487-ED764E3C2780}"/>
              </a:ext>
            </a:extLst>
          </p:cNvPr>
          <p:cNvCxnSpPr>
            <a:cxnSpLocks/>
          </p:cNvCxnSpPr>
          <p:nvPr/>
        </p:nvCxnSpPr>
        <p:spPr>
          <a:xfrm flipH="1" flipV="1">
            <a:off x="2298697" y="3989343"/>
            <a:ext cx="42308" cy="1818221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A4F94D72-37F9-4E72-B4DD-23065168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49" y="4667972"/>
            <a:ext cx="1034352" cy="33338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694B3D6-844D-457A-9F04-ADDB4984A1C1}"/>
              </a:ext>
            </a:extLst>
          </p:cNvPr>
          <p:cNvSpPr/>
          <p:nvPr/>
        </p:nvSpPr>
        <p:spPr>
          <a:xfrm>
            <a:off x="9675562" y="6140758"/>
            <a:ext cx="2278188" cy="53675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F67AB4-5426-4CEF-B2BA-3E8D34034F3A}"/>
              </a:ext>
            </a:extLst>
          </p:cNvPr>
          <p:cNvSpPr/>
          <p:nvPr/>
        </p:nvSpPr>
        <p:spPr>
          <a:xfrm>
            <a:off x="1424979" y="6235048"/>
            <a:ext cx="1883169" cy="51268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BFBCCD-FEB7-42A2-9612-AC07AC266F06}"/>
              </a:ext>
            </a:extLst>
          </p:cNvPr>
          <p:cNvSpPr/>
          <p:nvPr/>
        </p:nvSpPr>
        <p:spPr>
          <a:xfrm>
            <a:off x="3555420" y="6344644"/>
            <a:ext cx="2005492" cy="42204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0DD931-6EF5-41CF-9970-2954DD746D44}"/>
              </a:ext>
            </a:extLst>
          </p:cNvPr>
          <p:cNvSpPr/>
          <p:nvPr/>
        </p:nvSpPr>
        <p:spPr>
          <a:xfrm>
            <a:off x="5955672" y="6325687"/>
            <a:ext cx="1883169" cy="42204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00B30-048C-434E-A5BD-DE5515BDFDC2}"/>
              </a:ext>
            </a:extLst>
          </p:cNvPr>
          <p:cNvSpPr/>
          <p:nvPr/>
        </p:nvSpPr>
        <p:spPr>
          <a:xfrm>
            <a:off x="4945336" y="261166"/>
            <a:ext cx="2027326" cy="109707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Demande de création de VM </a:t>
            </a:r>
            <a:r>
              <a:rPr lang="fr-FR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Redhat</a:t>
            </a:r>
            <a:r>
              <a:rPr lang="fr-F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à partir de «l’article catalogue » MyPortal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5D2E965-C079-4250-AC21-666306458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051" y="34907"/>
            <a:ext cx="1695293" cy="178742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F917A1A-4E52-4B16-A666-517B67915023}"/>
              </a:ext>
            </a:extLst>
          </p:cNvPr>
          <p:cNvCxnSpPr>
            <a:cxnSpLocks/>
          </p:cNvCxnSpPr>
          <p:nvPr/>
        </p:nvCxnSpPr>
        <p:spPr>
          <a:xfrm>
            <a:off x="3268161" y="843251"/>
            <a:ext cx="1359986" cy="19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E606235-2D8C-49B8-8E6A-9F314912D548}"/>
              </a:ext>
            </a:extLst>
          </p:cNvPr>
          <p:cNvCxnSpPr>
            <a:cxnSpLocks/>
          </p:cNvCxnSpPr>
          <p:nvPr/>
        </p:nvCxnSpPr>
        <p:spPr>
          <a:xfrm>
            <a:off x="7230421" y="809701"/>
            <a:ext cx="15747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35A0E82-C19A-402E-BD4A-B184D57F4F3E}"/>
              </a:ext>
            </a:extLst>
          </p:cNvPr>
          <p:cNvCxnSpPr>
            <a:cxnSpLocks/>
          </p:cNvCxnSpPr>
          <p:nvPr/>
        </p:nvCxnSpPr>
        <p:spPr>
          <a:xfrm>
            <a:off x="10581807" y="1358535"/>
            <a:ext cx="0" cy="14409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845976F-3139-4EBD-99CC-FA1723F34B63}"/>
              </a:ext>
            </a:extLst>
          </p:cNvPr>
          <p:cNvCxnSpPr>
            <a:cxnSpLocks/>
          </p:cNvCxnSpPr>
          <p:nvPr/>
        </p:nvCxnSpPr>
        <p:spPr>
          <a:xfrm>
            <a:off x="10605098" y="3091125"/>
            <a:ext cx="11440" cy="818049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DF07B77E-ACD0-49EC-B9BF-788158763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704" y="84600"/>
            <a:ext cx="2037626" cy="145020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0FB80C7D-AE4A-423C-A724-421D19CE0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013" y="2697160"/>
            <a:ext cx="1694074" cy="120569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A458729D-D094-4A30-995D-10E315007B95}"/>
              </a:ext>
            </a:extLst>
          </p:cNvPr>
          <p:cNvSpPr txBox="1"/>
          <p:nvPr/>
        </p:nvSpPr>
        <p:spPr>
          <a:xfrm>
            <a:off x="1490449" y="4110816"/>
            <a:ext cx="174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Verdana" panose="020B0604030504040204" pitchFamily="34" charset="0"/>
                <a:ea typeface="Verdana" panose="020B0604030504040204" pitchFamily="34" charset="0"/>
              </a:rPr>
              <a:t>Fermeture </a:t>
            </a:r>
            <a:r>
              <a:rPr lang="fr-FR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Request</a:t>
            </a:r>
            <a:endParaRPr lang="fr-FR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334B4EB-A0FC-4CEA-938A-404746A64C20}"/>
              </a:ext>
            </a:extLst>
          </p:cNvPr>
          <p:cNvCxnSpPr>
            <a:cxnSpLocks/>
          </p:cNvCxnSpPr>
          <p:nvPr/>
        </p:nvCxnSpPr>
        <p:spPr>
          <a:xfrm flipV="1">
            <a:off x="2341005" y="1792251"/>
            <a:ext cx="0" cy="922062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7EDABED-6A75-440E-BA68-5CB7A85765E7}"/>
              </a:ext>
            </a:extLst>
          </p:cNvPr>
          <p:cNvSpPr txBox="1"/>
          <p:nvPr/>
        </p:nvSpPr>
        <p:spPr>
          <a:xfrm>
            <a:off x="1520567" y="2157771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Verdana" panose="020B0604030504040204" pitchFamily="34" charset="0"/>
                <a:ea typeface="Verdana" panose="020B0604030504040204" pitchFamily="34" charset="0"/>
              </a:rPr>
              <a:t>Notification par mail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A8892B78-3744-4B8F-AEBD-D24C7FCA9F8E}"/>
              </a:ext>
            </a:extLst>
          </p:cNvPr>
          <p:cNvCxnSpPr>
            <a:cxnSpLocks/>
          </p:cNvCxnSpPr>
          <p:nvPr/>
        </p:nvCxnSpPr>
        <p:spPr>
          <a:xfrm flipH="1" flipV="1">
            <a:off x="3352849" y="6042781"/>
            <a:ext cx="804932" cy="117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2455B8-F08D-42FA-B0A8-59E6A99764A0}"/>
              </a:ext>
            </a:extLst>
          </p:cNvPr>
          <p:cNvSpPr/>
          <p:nvPr/>
        </p:nvSpPr>
        <p:spPr>
          <a:xfrm>
            <a:off x="4260847" y="3989342"/>
            <a:ext cx="4017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Exécution Workflow Playbook Ansible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E643D1B-2FA6-4C99-B9A6-515C279A19FD}"/>
              </a:ext>
            </a:extLst>
          </p:cNvPr>
          <p:cNvSpPr/>
          <p:nvPr/>
        </p:nvSpPr>
        <p:spPr>
          <a:xfrm>
            <a:off x="819318" y="3934697"/>
            <a:ext cx="11296069" cy="286346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44881AE4-1547-43AD-9268-C4119524A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837" y="5844496"/>
            <a:ext cx="976310" cy="528005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345765FA-A3A7-432C-BF75-0EDC9162034B}"/>
              </a:ext>
            </a:extLst>
          </p:cNvPr>
          <p:cNvSpPr txBox="1"/>
          <p:nvPr/>
        </p:nvSpPr>
        <p:spPr>
          <a:xfrm>
            <a:off x="5504649" y="6400358"/>
            <a:ext cx="270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Provisioning de la VM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AA35DFA-E7A2-4170-AE5E-DF2BE305BA7D}"/>
              </a:ext>
            </a:extLst>
          </p:cNvPr>
          <p:cNvSpPr txBox="1"/>
          <p:nvPr/>
        </p:nvSpPr>
        <p:spPr>
          <a:xfrm>
            <a:off x="7766071" y="5631209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</a:rPr>
              <a:t>Lancement d’un module python</a:t>
            </a:r>
          </a:p>
          <a:p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foreman</a:t>
            </a:r>
            <a:endParaRPr lang="fr-FR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659143C-0994-4B25-9AD7-6E48BDD04028}"/>
              </a:ext>
            </a:extLst>
          </p:cNvPr>
          <p:cNvCxnSpPr>
            <a:cxnSpLocks/>
          </p:cNvCxnSpPr>
          <p:nvPr/>
        </p:nvCxnSpPr>
        <p:spPr>
          <a:xfrm>
            <a:off x="10695823" y="4766300"/>
            <a:ext cx="0" cy="917937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75F53D8-18CD-4AC4-841E-451A886008E2}"/>
              </a:ext>
            </a:extLst>
          </p:cNvPr>
          <p:cNvCxnSpPr>
            <a:cxnSpLocks/>
          </p:cNvCxnSpPr>
          <p:nvPr/>
        </p:nvCxnSpPr>
        <p:spPr>
          <a:xfrm flipH="1">
            <a:off x="5062230" y="6054491"/>
            <a:ext cx="997363" cy="0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33A3FA9-E6D0-4652-B43D-17A776D84EFE}"/>
              </a:ext>
            </a:extLst>
          </p:cNvPr>
          <p:cNvCxnSpPr>
            <a:cxnSpLocks/>
          </p:cNvCxnSpPr>
          <p:nvPr/>
        </p:nvCxnSpPr>
        <p:spPr>
          <a:xfrm flipH="1">
            <a:off x="7838841" y="6012527"/>
            <a:ext cx="2195129" cy="0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5EC8BE6D-02AE-4391-89EF-5A55D3954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497" y="5662901"/>
            <a:ext cx="1046920" cy="766703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3D4EF15E-B588-4E80-879C-06509DE9617E}"/>
              </a:ext>
            </a:extLst>
          </p:cNvPr>
          <p:cNvSpPr txBox="1"/>
          <p:nvPr/>
        </p:nvSpPr>
        <p:spPr>
          <a:xfrm>
            <a:off x="3199744" y="6450792"/>
            <a:ext cx="270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Création du compte technique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E28C90D-033D-455E-9C74-4337978401D4}"/>
              </a:ext>
            </a:extLst>
          </p:cNvPr>
          <p:cNvSpPr txBox="1"/>
          <p:nvPr/>
        </p:nvSpPr>
        <p:spPr>
          <a:xfrm>
            <a:off x="1020682" y="6370640"/>
            <a:ext cx="270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Installation des agents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7D4C3B-9688-484E-AE4B-BCD600803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797" y="5807740"/>
            <a:ext cx="876300" cy="4095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5C4FF22-4EB4-4AC9-B61B-764165974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3304" y="5770772"/>
            <a:ext cx="516210" cy="52211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3FDDE42-C066-4DC5-ACE5-968935B53F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7923" y="5831264"/>
            <a:ext cx="446454" cy="44645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DC16F83-4C2F-41C0-901C-3497647F8395}"/>
              </a:ext>
            </a:extLst>
          </p:cNvPr>
          <p:cNvSpPr txBox="1"/>
          <p:nvPr/>
        </p:nvSpPr>
        <p:spPr>
          <a:xfrm>
            <a:off x="9546908" y="2764740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Verdana" panose="020B0604030504040204" pitchFamily="34" charset="0"/>
                <a:ea typeface="Verdana" panose="020B0604030504040204" pitchFamily="34" charset="0"/>
              </a:rPr>
              <a:t>Call API du job template</a:t>
            </a:r>
          </a:p>
        </p:txBody>
      </p:sp>
      <p:pic>
        <p:nvPicPr>
          <p:cNvPr id="42" name="Picture 17" descr="Résultat de recherche d'images pour &quot;infoblox logo&quot;">
            <a:hlinkClick r:id="rId10" invalidUrl="https://www.google.fr/imgres?imgurl=https://image4.owler.com/logo/infoblox_owler_20191107_164413_original.png&amp;imgrefurl=https://www.owler.com/company/infoblox&amp;docid=dcfULQQyQBnkwM&amp;tbnid=oTi-i2M7l7DqOM:&amp;vet=10ahUKEwjk8ZiHocfnAhVQOBoKHbTqAiEQMwhEKAIwAg..i&amp;w=362&amp;h=139&amp;safe=active&amp;bih=1254&amp;biw=2215&amp;q=infoblox logo&amp;ved=0ahUKEwjk8ZiHocfnAhVQOBoKHbTqAiEQMwhEKAIwAg&amp;iact=mrc&amp;uact=8"/>
            <a:extLst>
              <a:ext uri="{FF2B5EF4-FFF2-40B4-BE49-F238E27FC236}">
                <a16:creationId xmlns:a16="http://schemas.microsoft.com/office/drawing/2014/main" id="{9E28F213-EBC7-4011-9D99-71B9BC79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373" y="5842434"/>
            <a:ext cx="976309" cy="37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4BC19-DC2E-4A02-8973-6661FD9FF431}"/>
              </a:ext>
            </a:extLst>
          </p:cNvPr>
          <p:cNvSpPr/>
          <p:nvPr/>
        </p:nvSpPr>
        <p:spPr>
          <a:xfrm>
            <a:off x="9641936" y="6178304"/>
            <a:ext cx="2366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/>
              <a:t>Récupération adresse IP disponible</a:t>
            </a:r>
          </a:p>
          <a:p>
            <a:pPr algn="ctr"/>
            <a:r>
              <a:rPr lang="fr-FR" sz="1200" dirty="0"/>
              <a:t>+ Enregistrement DNS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C81C5B6-C4B6-4438-A3C9-C87B52D8A171}"/>
              </a:ext>
            </a:extLst>
          </p:cNvPr>
          <p:cNvSpPr txBox="1"/>
          <p:nvPr/>
        </p:nvSpPr>
        <p:spPr>
          <a:xfrm>
            <a:off x="1009645" y="4993767"/>
            <a:ext cx="270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Enregistrement dans la CMDB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C4063EBB-26D2-4EA5-AA35-4D48BE7776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44643" y="3986546"/>
            <a:ext cx="702359" cy="731496"/>
          </a:xfrm>
          <a:prstGeom prst="rect">
            <a:avLst/>
          </a:prstGeom>
        </p:spPr>
      </p:pic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D44CC22-D87E-4077-BC5E-50FDBCD5FCFD}"/>
              </a:ext>
            </a:extLst>
          </p:cNvPr>
          <p:cNvCxnSpPr>
            <a:cxnSpLocks/>
          </p:cNvCxnSpPr>
          <p:nvPr/>
        </p:nvCxnSpPr>
        <p:spPr>
          <a:xfrm flipH="1">
            <a:off x="8936404" y="4399592"/>
            <a:ext cx="1408240" cy="435073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477A6F4A-9922-4F8D-B4BF-43CFF61B03AB}"/>
              </a:ext>
            </a:extLst>
          </p:cNvPr>
          <p:cNvSpPr txBox="1"/>
          <p:nvPr/>
        </p:nvSpPr>
        <p:spPr>
          <a:xfrm>
            <a:off x="7343686" y="4953876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</a:rPr>
              <a:t>Enregistrement 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19781B-8477-44AC-AD6F-357A68E6A20C}"/>
              </a:ext>
            </a:extLst>
          </p:cNvPr>
          <p:cNvSpPr/>
          <p:nvPr/>
        </p:nvSpPr>
        <p:spPr>
          <a:xfrm>
            <a:off x="7158077" y="4895462"/>
            <a:ext cx="1883169" cy="42204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F2DB8322-59BA-4E16-B575-0E58B51080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08755" y="4399592"/>
            <a:ext cx="948315" cy="55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4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6A272B0-BE0B-4A4E-9228-ACE679B48712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6397488" y="2371928"/>
            <a:ext cx="2308244" cy="3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65669DC-1867-4314-B952-E5624882154A}"/>
              </a:ext>
            </a:extLst>
          </p:cNvPr>
          <p:cNvSpPr/>
          <p:nvPr/>
        </p:nvSpPr>
        <p:spPr>
          <a:xfrm>
            <a:off x="425320" y="707963"/>
            <a:ext cx="3152393" cy="4601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CDM / Expert </a:t>
            </a:r>
            <a:r>
              <a:rPr lang="fr-FR" sz="1100" dirty="0" err="1">
                <a:solidFill>
                  <a:schemeClr val="tx1"/>
                </a:solidFill>
              </a:rPr>
              <a:t>sys</a:t>
            </a:r>
            <a:r>
              <a:rPr lang="fr-F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riangle rectangle 7">
            <a:extLst>
              <a:ext uri="{FF2B5EF4-FFF2-40B4-BE49-F238E27FC236}">
                <a16:creationId xmlns:a16="http://schemas.microsoft.com/office/drawing/2014/main" id="{B58E2850-AAC4-4EE6-A001-D6D86101F100}"/>
              </a:ext>
            </a:extLst>
          </p:cNvPr>
          <p:cNvSpPr/>
          <p:nvPr/>
        </p:nvSpPr>
        <p:spPr>
          <a:xfrm rot="10800000">
            <a:off x="11292665" y="0"/>
            <a:ext cx="900000" cy="900000"/>
          </a:xfrm>
          <a:prstGeom prst="rtTriangle">
            <a:avLst/>
          </a:prstGeom>
          <a:solidFill>
            <a:srgbClr val="293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582F9BD-8621-4B00-ADF8-EEC4AEE18408}"/>
              </a:ext>
            </a:extLst>
          </p:cNvPr>
          <p:cNvCxnSpPr>
            <a:cxnSpLocks/>
          </p:cNvCxnSpPr>
          <p:nvPr/>
        </p:nvCxnSpPr>
        <p:spPr>
          <a:xfrm>
            <a:off x="4804064" y="511656"/>
            <a:ext cx="4040031" cy="0"/>
          </a:xfrm>
          <a:prstGeom prst="line">
            <a:avLst/>
          </a:prstGeom>
          <a:ln w="76200">
            <a:solidFill>
              <a:srgbClr val="293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8B5B96C5-78C4-4E15-938C-99673506A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2" y="6331577"/>
            <a:ext cx="962377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u numéro de diapositive 2">
            <a:extLst>
              <a:ext uri="{FF2B5EF4-FFF2-40B4-BE49-F238E27FC236}">
                <a16:creationId xmlns:a16="http://schemas.microsoft.com/office/drawing/2014/main" id="{E420F724-C6D8-4D71-A884-076AC505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6356350"/>
            <a:ext cx="2743200" cy="365125"/>
          </a:xfrm>
        </p:spPr>
        <p:txBody>
          <a:bodyPr/>
          <a:lstStyle/>
          <a:p>
            <a:fld id="{A3D4108E-720E-49EE-90F3-69A860D87D18}" type="slidenum">
              <a:rPr lang="fr-FR" smtClean="0"/>
              <a:t>3</a:t>
            </a:fld>
            <a:endParaRPr lang="fr-FR" dirty="0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C5EBA5B9-1946-48A4-B61F-278BD8571F43}"/>
              </a:ext>
            </a:extLst>
          </p:cNvPr>
          <p:cNvSpPr txBox="1">
            <a:spLocks/>
          </p:cNvSpPr>
          <p:nvPr/>
        </p:nvSpPr>
        <p:spPr>
          <a:xfrm>
            <a:off x="2152519" y="-21938"/>
            <a:ext cx="9408582" cy="1152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latin typeface="Continuum Medium"/>
              </a:rPr>
              <a:t>Provisioning VM Redhat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B6FE9A-73C0-44E5-8A24-E145B8019511}"/>
              </a:ext>
            </a:extLst>
          </p:cNvPr>
          <p:cNvSpPr/>
          <p:nvPr/>
        </p:nvSpPr>
        <p:spPr>
          <a:xfrm>
            <a:off x="933077" y="737933"/>
            <a:ext cx="102579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fr-FR" sz="1400" dirty="0">
              <a:solidFill>
                <a:schemeClr val="accent1"/>
              </a:solidFill>
              <a:latin typeface="Continuum Medium" panose="00000400000000000000"/>
              <a:cs typeface="Calibri" panose="020F0502020204030204" pitchFamily="34" charset="0"/>
            </a:endParaRPr>
          </a:p>
          <a:p>
            <a:pPr lvl="0">
              <a:defRPr/>
            </a:pPr>
            <a:endParaRPr lang="fr-FR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Continuum Medium" panose="00000400000000000000"/>
              <a:cs typeface="Calibri" panose="020F050202020403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4EC5A89-D277-4890-A292-2988B65F3E03}"/>
              </a:ext>
            </a:extLst>
          </p:cNvPr>
          <p:cNvSpPr/>
          <p:nvPr/>
        </p:nvSpPr>
        <p:spPr>
          <a:xfrm>
            <a:off x="3976653" y="676526"/>
            <a:ext cx="1222053" cy="4915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ServiceNow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540B2E1-04BA-43F9-B018-21181F446A82}"/>
              </a:ext>
            </a:extLst>
          </p:cNvPr>
          <p:cNvSpPr/>
          <p:nvPr/>
        </p:nvSpPr>
        <p:spPr>
          <a:xfrm>
            <a:off x="5617741" y="645926"/>
            <a:ext cx="2644710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Catalog Item : Provisioning VM Redhat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FF3EADD-1689-4975-87E2-B420BC315DEC}"/>
              </a:ext>
            </a:extLst>
          </p:cNvPr>
          <p:cNvSpPr/>
          <p:nvPr/>
        </p:nvSpPr>
        <p:spPr>
          <a:xfrm>
            <a:off x="8717126" y="643914"/>
            <a:ext cx="2644710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Soumission du formulaire</a:t>
            </a: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875BC073-66FB-4076-9BB1-75BA5C05BD94}"/>
              </a:ext>
            </a:extLst>
          </p:cNvPr>
          <p:cNvSpPr/>
          <p:nvPr/>
        </p:nvSpPr>
        <p:spPr>
          <a:xfrm>
            <a:off x="8705732" y="1937638"/>
            <a:ext cx="1730018" cy="86858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Nom de VM existant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334C8CA-D673-438B-9A14-7E32BE5CB860}"/>
              </a:ext>
            </a:extLst>
          </p:cNvPr>
          <p:cNvSpPr/>
          <p:nvPr/>
        </p:nvSpPr>
        <p:spPr>
          <a:xfrm>
            <a:off x="4624136" y="2141958"/>
            <a:ext cx="1773352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Msg erreur lors du submit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D4EAB3B-F59B-4CA4-9D04-5544BB13C618}"/>
              </a:ext>
            </a:extLst>
          </p:cNvPr>
          <p:cNvSpPr/>
          <p:nvPr/>
        </p:nvSpPr>
        <p:spPr>
          <a:xfrm>
            <a:off x="1367134" y="5060155"/>
            <a:ext cx="10761937" cy="17734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D762C3E-F8B4-4ABA-A59F-E42F0D8AC8CF}"/>
              </a:ext>
            </a:extLst>
          </p:cNvPr>
          <p:cNvSpPr/>
          <p:nvPr/>
        </p:nvSpPr>
        <p:spPr>
          <a:xfrm>
            <a:off x="8854553" y="6190359"/>
            <a:ext cx="1445009" cy="6040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Provisioning VM via Satellite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EEA128-2990-425D-AF20-CE32269BA250}"/>
              </a:ext>
            </a:extLst>
          </p:cNvPr>
          <p:cNvSpPr txBox="1"/>
          <p:nvPr/>
        </p:nvSpPr>
        <p:spPr>
          <a:xfrm>
            <a:off x="10266893" y="5673544"/>
            <a:ext cx="192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Exécution workflow playbook  ansible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4E9436B9-5445-4A2D-A1E5-BF9C23224F17}"/>
              </a:ext>
            </a:extLst>
          </p:cNvPr>
          <p:cNvSpPr/>
          <p:nvPr/>
        </p:nvSpPr>
        <p:spPr>
          <a:xfrm>
            <a:off x="6474674" y="6186875"/>
            <a:ext cx="1710390" cy="6040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Création VM dans </a:t>
            </a:r>
            <a:r>
              <a:rPr lang="fr-FR" sz="1200" dirty="0" err="1">
                <a:solidFill>
                  <a:schemeClr val="tx1"/>
                </a:solidFill>
              </a:rPr>
              <a:t>CyberArk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4E490AC6-FD99-4901-8619-EB01531D32EA}"/>
              </a:ext>
            </a:extLst>
          </p:cNvPr>
          <p:cNvSpPr/>
          <p:nvPr/>
        </p:nvSpPr>
        <p:spPr>
          <a:xfrm>
            <a:off x="3855032" y="6186874"/>
            <a:ext cx="2118137" cy="6040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Installation des agents chef / supervision / backup / VTOM  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A63D485-9095-4E0E-BD4D-294769ECD003}"/>
              </a:ext>
            </a:extLst>
          </p:cNvPr>
          <p:cNvSpPr/>
          <p:nvPr/>
        </p:nvSpPr>
        <p:spPr>
          <a:xfrm>
            <a:off x="8844095" y="5121695"/>
            <a:ext cx="1591655" cy="638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Check cluster (en fonction du DC)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56E5D46-93F5-4B16-A59B-8998C63FB0A6}"/>
              </a:ext>
            </a:extLst>
          </p:cNvPr>
          <p:cNvSpPr/>
          <p:nvPr/>
        </p:nvSpPr>
        <p:spPr>
          <a:xfrm>
            <a:off x="1734276" y="5258930"/>
            <a:ext cx="1445009" cy="6040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Call API vers ServiceNow pour clore la demande</a:t>
            </a:r>
          </a:p>
        </p:txBody>
      </p:sp>
      <p:sp>
        <p:nvSpPr>
          <p:cNvPr id="44" name="Losange 43">
            <a:extLst>
              <a:ext uri="{FF2B5EF4-FFF2-40B4-BE49-F238E27FC236}">
                <a16:creationId xmlns:a16="http://schemas.microsoft.com/office/drawing/2014/main" id="{3AEE789D-4615-4393-8677-90C9E81823B9}"/>
              </a:ext>
            </a:extLst>
          </p:cNvPr>
          <p:cNvSpPr/>
          <p:nvPr/>
        </p:nvSpPr>
        <p:spPr>
          <a:xfrm>
            <a:off x="2643153" y="4314057"/>
            <a:ext cx="1612355" cy="703374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Statut du traitement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BC67E5B-6E7E-4667-BE1D-4DC62BFC98DD}"/>
              </a:ext>
            </a:extLst>
          </p:cNvPr>
          <p:cNvCxnSpPr>
            <a:cxnSpLocks/>
            <a:stCxn id="44" idx="1"/>
            <a:endCxn id="58" idx="6"/>
          </p:cNvCxnSpPr>
          <p:nvPr/>
        </p:nvCxnSpPr>
        <p:spPr>
          <a:xfrm flipH="1">
            <a:off x="1363724" y="4665744"/>
            <a:ext cx="1279429" cy="2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0224AF0-46D1-470F-9844-61D6CD625E69}"/>
              </a:ext>
            </a:extLst>
          </p:cNvPr>
          <p:cNvCxnSpPr>
            <a:cxnSpLocks/>
          </p:cNvCxnSpPr>
          <p:nvPr/>
        </p:nvCxnSpPr>
        <p:spPr>
          <a:xfrm flipV="1">
            <a:off x="2768932" y="3499080"/>
            <a:ext cx="4156" cy="110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03239717-7CC7-4FB3-A1D7-AA77FD6AB9CF}"/>
              </a:ext>
            </a:extLst>
          </p:cNvPr>
          <p:cNvSpPr/>
          <p:nvPr/>
        </p:nvSpPr>
        <p:spPr>
          <a:xfrm>
            <a:off x="673652" y="4372516"/>
            <a:ext cx="690072" cy="634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KO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E8CDFBC-A5D6-46F6-8BC1-3B7B08B29041}"/>
              </a:ext>
            </a:extLst>
          </p:cNvPr>
          <p:cNvSpPr/>
          <p:nvPr/>
        </p:nvSpPr>
        <p:spPr>
          <a:xfrm>
            <a:off x="2429067" y="2830622"/>
            <a:ext cx="690072" cy="634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F2AF96B-5F3E-4262-B29B-D8439E9E077F}"/>
              </a:ext>
            </a:extLst>
          </p:cNvPr>
          <p:cNvCxnSpPr>
            <a:cxnSpLocks/>
          </p:cNvCxnSpPr>
          <p:nvPr/>
        </p:nvCxnSpPr>
        <p:spPr>
          <a:xfrm>
            <a:off x="3644718" y="919225"/>
            <a:ext cx="324700" cy="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EE9AEEB-6F03-4CFC-A07E-0E2202E8C9AE}"/>
              </a:ext>
            </a:extLst>
          </p:cNvPr>
          <p:cNvCxnSpPr>
            <a:cxnSpLocks/>
          </p:cNvCxnSpPr>
          <p:nvPr/>
        </p:nvCxnSpPr>
        <p:spPr>
          <a:xfrm>
            <a:off x="5253333" y="895879"/>
            <a:ext cx="324700" cy="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CDC15FC-D42F-4915-82B4-1BCA1ED53123}"/>
              </a:ext>
            </a:extLst>
          </p:cNvPr>
          <p:cNvCxnSpPr>
            <a:cxnSpLocks/>
          </p:cNvCxnSpPr>
          <p:nvPr/>
        </p:nvCxnSpPr>
        <p:spPr>
          <a:xfrm>
            <a:off x="8302159" y="919515"/>
            <a:ext cx="324700" cy="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09E60C17-E54C-4E9E-9934-0F3118DE71F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570741" y="1184175"/>
            <a:ext cx="0" cy="75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1599703-F380-4B0C-8A1A-B6C29AE2469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570741" y="2806218"/>
            <a:ext cx="0" cy="23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AFD0C77-61EC-46A8-9860-FF3AD3281D45}"/>
              </a:ext>
            </a:extLst>
          </p:cNvPr>
          <p:cNvSpPr/>
          <p:nvPr/>
        </p:nvSpPr>
        <p:spPr>
          <a:xfrm>
            <a:off x="9225705" y="3358627"/>
            <a:ext cx="690072" cy="634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Non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48D2EAD-38EF-452E-89C0-23A709BCEB84}"/>
              </a:ext>
            </a:extLst>
          </p:cNvPr>
          <p:cNvCxnSpPr>
            <a:cxnSpLocks/>
            <a:stCxn id="58" idx="0"/>
            <a:endCxn id="152" idx="2"/>
          </p:cNvCxnSpPr>
          <p:nvPr/>
        </p:nvCxnSpPr>
        <p:spPr>
          <a:xfrm flipH="1" flipV="1">
            <a:off x="1005403" y="3751240"/>
            <a:ext cx="13285" cy="62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9F6D8F7D-9821-43A2-82A5-04314C085D7E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2774103" y="1160557"/>
            <a:ext cx="9007" cy="167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C8874230-7BA6-4220-BE8B-E3EF446F63EE}"/>
              </a:ext>
            </a:extLst>
          </p:cNvPr>
          <p:cNvCxnSpPr>
            <a:cxnSpLocks/>
          </p:cNvCxnSpPr>
          <p:nvPr/>
        </p:nvCxnSpPr>
        <p:spPr>
          <a:xfrm>
            <a:off x="9570741" y="5759849"/>
            <a:ext cx="0" cy="36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79B3A783-5A3A-4A06-95FF-EA75A9EDBF92}"/>
              </a:ext>
            </a:extLst>
          </p:cNvPr>
          <p:cNvCxnSpPr>
            <a:cxnSpLocks/>
          </p:cNvCxnSpPr>
          <p:nvPr/>
        </p:nvCxnSpPr>
        <p:spPr>
          <a:xfrm flipH="1">
            <a:off x="8212629" y="6462337"/>
            <a:ext cx="608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8212D847-F1B6-4F5D-B723-808A848FFFBB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 flipH="1" flipV="1">
            <a:off x="5973169" y="6488924"/>
            <a:ext cx="50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F9DBC8BB-4096-45DE-9499-889F43CD7FDE}"/>
              </a:ext>
            </a:extLst>
          </p:cNvPr>
          <p:cNvCxnSpPr>
            <a:cxnSpLocks/>
          </p:cNvCxnSpPr>
          <p:nvPr/>
        </p:nvCxnSpPr>
        <p:spPr>
          <a:xfrm flipH="1">
            <a:off x="3240288" y="6488923"/>
            <a:ext cx="566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C7F3CAB0-B907-414A-9060-8151D0023DE9}"/>
              </a:ext>
            </a:extLst>
          </p:cNvPr>
          <p:cNvCxnSpPr>
            <a:cxnSpLocks/>
            <a:stCxn id="30" idx="0"/>
            <a:endCxn id="44" idx="3"/>
          </p:cNvCxnSpPr>
          <p:nvPr/>
        </p:nvCxnSpPr>
        <p:spPr>
          <a:xfrm rot="16200000" flipV="1">
            <a:off x="5304601" y="3616652"/>
            <a:ext cx="394411" cy="2492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>
            <a:extLst>
              <a:ext uri="{FF2B5EF4-FFF2-40B4-BE49-F238E27FC236}">
                <a16:creationId xmlns:a16="http://schemas.microsoft.com/office/drawing/2014/main" id="{B7617864-E15A-4066-89EF-2F15E87DDF65}"/>
              </a:ext>
            </a:extLst>
          </p:cNvPr>
          <p:cNvSpPr/>
          <p:nvPr/>
        </p:nvSpPr>
        <p:spPr>
          <a:xfrm>
            <a:off x="7320997" y="2086447"/>
            <a:ext cx="690072" cy="634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Oui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46BCF95-A1B2-4AD0-91D0-30F4C4BAC53D}"/>
              </a:ext>
            </a:extLst>
          </p:cNvPr>
          <p:cNvSpPr/>
          <p:nvPr/>
        </p:nvSpPr>
        <p:spPr>
          <a:xfrm>
            <a:off x="2462975" y="1794814"/>
            <a:ext cx="700199" cy="445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Mail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198695EC-E059-4438-A12F-C3F7C6FE2727}"/>
              </a:ext>
            </a:extLst>
          </p:cNvPr>
          <p:cNvSpPr/>
          <p:nvPr/>
        </p:nvSpPr>
        <p:spPr>
          <a:xfrm>
            <a:off x="1768646" y="6195301"/>
            <a:ext cx="1445009" cy="6040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Mise à jour CMDB</a:t>
            </a:r>
          </a:p>
        </p:txBody>
      </p: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523571A7-CF96-468A-9897-FF331D66672D}"/>
              </a:ext>
            </a:extLst>
          </p:cNvPr>
          <p:cNvCxnSpPr>
            <a:cxnSpLocks/>
          </p:cNvCxnSpPr>
          <p:nvPr/>
        </p:nvCxnSpPr>
        <p:spPr>
          <a:xfrm flipV="1">
            <a:off x="2561119" y="5873291"/>
            <a:ext cx="1" cy="32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F6CC6D5-702D-4855-8D68-4B88C218FEC9}"/>
              </a:ext>
            </a:extLst>
          </p:cNvPr>
          <p:cNvSpPr/>
          <p:nvPr/>
        </p:nvSpPr>
        <p:spPr>
          <a:xfrm>
            <a:off x="655303" y="3306239"/>
            <a:ext cx="700199" cy="445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Mail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4A8B593-7AC5-4AE3-95E0-E6A60255E1F7}"/>
              </a:ext>
            </a:extLst>
          </p:cNvPr>
          <p:cNvSpPr/>
          <p:nvPr/>
        </p:nvSpPr>
        <p:spPr>
          <a:xfrm>
            <a:off x="425320" y="2338381"/>
            <a:ext cx="1160164" cy="4601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Expert</a:t>
            </a:r>
          </a:p>
        </p:txBody>
      </p: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9C9011B3-CFDE-4C6E-BCDC-4F81E238DE82}"/>
              </a:ext>
            </a:extLst>
          </p:cNvPr>
          <p:cNvCxnSpPr>
            <a:cxnSpLocks/>
          </p:cNvCxnSpPr>
          <p:nvPr/>
        </p:nvCxnSpPr>
        <p:spPr>
          <a:xfrm flipV="1">
            <a:off x="1025929" y="2814869"/>
            <a:ext cx="5179" cy="50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 : coins arrondis 178">
            <a:extLst>
              <a:ext uri="{FF2B5EF4-FFF2-40B4-BE49-F238E27FC236}">
                <a16:creationId xmlns:a16="http://schemas.microsoft.com/office/drawing/2014/main" id="{1983B2E3-48CF-4478-A074-E347734B33EF}"/>
              </a:ext>
            </a:extLst>
          </p:cNvPr>
          <p:cNvSpPr/>
          <p:nvPr/>
        </p:nvSpPr>
        <p:spPr>
          <a:xfrm>
            <a:off x="4255508" y="5202719"/>
            <a:ext cx="1160164" cy="4601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Communication auprès des équipes </a:t>
            </a:r>
          </a:p>
        </p:txBody>
      </p: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26C5654F-10B4-41D5-B9EA-03C34D5CDE6C}"/>
              </a:ext>
            </a:extLst>
          </p:cNvPr>
          <p:cNvCxnSpPr>
            <a:cxnSpLocks/>
          </p:cNvCxnSpPr>
          <p:nvPr/>
        </p:nvCxnSpPr>
        <p:spPr>
          <a:xfrm flipV="1">
            <a:off x="4882587" y="5725794"/>
            <a:ext cx="0" cy="44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3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EC62AB2F-296B-42DF-9201-39B2D352A954}"/>
              </a:ext>
            </a:extLst>
          </p:cNvPr>
          <p:cNvSpPr/>
          <p:nvPr/>
        </p:nvSpPr>
        <p:spPr>
          <a:xfrm>
            <a:off x="9683011" y="3158230"/>
            <a:ext cx="1987970" cy="31519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E4CEF2D-1C49-4712-9E3E-FBA168B98882}"/>
              </a:ext>
            </a:extLst>
          </p:cNvPr>
          <p:cNvSpPr/>
          <p:nvPr/>
        </p:nvSpPr>
        <p:spPr>
          <a:xfrm>
            <a:off x="5400567" y="4050287"/>
            <a:ext cx="4258704" cy="13474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58169B2-A2EB-40E3-BF78-12729CE9A3E7}"/>
              </a:ext>
            </a:extLst>
          </p:cNvPr>
          <p:cNvSpPr/>
          <p:nvPr/>
        </p:nvSpPr>
        <p:spPr>
          <a:xfrm>
            <a:off x="684905" y="375350"/>
            <a:ext cx="10857954" cy="192657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4F94D72-37F9-4E72-B4DD-23065168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842" y="4216079"/>
            <a:ext cx="859294" cy="276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A00B30-048C-434E-A5BD-DE5515BDFDC2}"/>
              </a:ext>
            </a:extLst>
          </p:cNvPr>
          <p:cNvSpPr/>
          <p:nvPr/>
        </p:nvSpPr>
        <p:spPr>
          <a:xfrm>
            <a:off x="2341005" y="745134"/>
            <a:ext cx="2027326" cy="109707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Demande de suppression via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Myportal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auprès des différentes équipes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5D2E965-C079-4250-AC21-666306458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546" y="868225"/>
            <a:ext cx="847646" cy="893713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F917A1A-4E52-4B16-A666-517B67915023}"/>
              </a:ext>
            </a:extLst>
          </p:cNvPr>
          <p:cNvCxnSpPr>
            <a:cxnSpLocks/>
          </p:cNvCxnSpPr>
          <p:nvPr/>
        </p:nvCxnSpPr>
        <p:spPr>
          <a:xfrm>
            <a:off x="1614513" y="1385756"/>
            <a:ext cx="487649" cy="58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E606235-2D8C-49B8-8E6A-9F314912D548}"/>
              </a:ext>
            </a:extLst>
          </p:cNvPr>
          <p:cNvCxnSpPr>
            <a:cxnSpLocks/>
          </p:cNvCxnSpPr>
          <p:nvPr/>
        </p:nvCxnSpPr>
        <p:spPr>
          <a:xfrm>
            <a:off x="4484812" y="1315081"/>
            <a:ext cx="4300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35A0E82-C19A-402E-BD4A-B184D57F4F3E}"/>
              </a:ext>
            </a:extLst>
          </p:cNvPr>
          <p:cNvCxnSpPr>
            <a:cxnSpLocks/>
          </p:cNvCxnSpPr>
          <p:nvPr/>
        </p:nvCxnSpPr>
        <p:spPr>
          <a:xfrm>
            <a:off x="6269378" y="1236344"/>
            <a:ext cx="3035788" cy="0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DF07B77E-ACD0-49EC-B9BF-788158763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11" y="839355"/>
            <a:ext cx="1115589" cy="793978"/>
          </a:xfrm>
          <a:prstGeom prst="rect">
            <a:avLst/>
          </a:prstGeom>
        </p:spPr>
      </p:pic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334B4EB-A0FC-4CEA-938A-404746A64C20}"/>
              </a:ext>
            </a:extLst>
          </p:cNvPr>
          <p:cNvCxnSpPr>
            <a:cxnSpLocks/>
          </p:cNvCxnSpPr>
          <p:nvPr/>
        </p:nvCxnSpPr>
        <p:spPr>
          <a:xfrm>
            <a:off x="6100420" y="2436248"/>
            <a:ext cx="0" cy="478421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7EDABED-6A75-440E-BA68-5CB7A85765E7}"/>
              </a:ext>
            </a:extLst>
          </p:cNvPr>
          <p:cNvSpPr txBox="1"/>
          <p:nvPr/>
        </p:nvSpPr>
        <p:spPr>
          <a:xfrm>
            <a:off x="9923387" y="893218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Notification par mail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E643D1B-2FA6-4C99-B9A6-515C279A19FD}"/>
              </a:ext>
            </a:extLst>
          </p:cNvPr>
          <p:cNvSpPr/>
          <p:nvPr/>
        </p:nvSpPr>
        <p:spPr>
          <a:xfrm>
            <a:off x="597132" y="2979627"/>
            <a:ext cx="11296069" cy="380879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44881AE4-1547-43AD-9268-C4119524A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620" y="4683053"/>
            <a:ext cx="812564" cy="43944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EC8BE6D-02AE-4391-89EF-5A55D3954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3029" y="5192236"/>
            <a:ext cx="1046920" cy="766703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DC16F83-4C2F-41C0-901C-3497647F8395}"/>
              </a:ext>
            </a:extLst>
          </p:cNvPr>
          <p:cNvSpPr txBox="1"/>
          <p:nvPr/>
        </p:nvSpPr>
        <p:spPr>
          <a:xfrm>
            <a:off x="6115179" y="928734"/>
            <a:ext cx="3344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Actions manuelles et structurante pour la suite</a:t>
            </a:r>
          </a:p>
        </p:txBody>
      </p:sp>
      <p:pic>
        <p:nvPicPr>
          <p:cNvPr id="42" name="Picture 17" descr="Résultat de recherche d'images pour &quot;infoblox logo&quot;">
            <a:hlinkClick r:id="rId7" invalidUrl="https://www.google.fr/imgres?imgurl=https://image4.owler.com/logo/infoblox_owler_20191107_164413_original.png&amp;imgrefurl=https://www.owler.com/company/infoblox&amp;docid=dcfULQQyQBnkwM&amp;tbnid=oTi-i2M7l7DqOM:&amp;vet=10ahUKEwjk8ZiHocfnAhVQOBoKHbTqAiEQMwhEKAIwAg..i&amp;w=362&amp;h=139&amp;safe=active&amp;bih=1254&amp;biw=2215&amp;q=infoblox logo&amp;ved=0ahUKEwjk8ZiHocfnAhVQOBoKHbTqAiEQMwhEKAIwAg&amp;iact=mrc&amp;uact=8"/>
            <a:extLst>
              <a:ext uri="{FF2B5EF4-FFF2-40B4-BE49-F238E27FC236}">
                <a16:creationId xmlns:a16="http://schemas.microsoft.com/office/drawing/2014/main" id="{9E28F213-EBC7-4011-9D99-71B9BC79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84" y="4733255"/>
            <a:ext cx="976309" cy="37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A4372A6A-3788-4F74-AD6A-C3EBF96B49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3178" y="488016"/>
            <a:ext cx="446454" cy="446454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070B6D05-5069-4B78-B0F2-0EA2A2CE9F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7177" y="1079862"/>
            <a:ext cx="516210" cy="522110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BC400144-E6E7-44F9-99A9-BCBEF1B7A237}"/>
              </a:ext>
            </a:extLst>
          </p:cNvPr>
          <p:cNvSpPr/>
          <p:nvPr/>
        </p:nvSpPr>
        <p:spPr>
          <a:xfrm>
            <a:off x="9305166" y="1723214"/>
            <a:ext cx="810307" cy="51766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</a:t>
            </a:r>
          </a:p>
        </p:txBody>
      </p:sp>
      <p:sp>
        <p:nvSpPr>
          <p:cNvPr id="26" name="Heptagone 25">
            <a:extLst>
              <a:ext uri="{FF2B5EF4-FFF2-40B4-BE49-F238E27FC236}">
                <a16:creationId xmlns:a16="http://schemas.microsoft.com/office/drawing/2014/main" id="{624532D9-BBD0-4DCF-9F52-EDC110E922C1}"/>
              </a:ext>
            </a:extLst>
          </p:cNvPr>
          <p:cNvSpPr/>
          <p:nvPr/>
        </p:nvSpPr>
        <p:spPr>
          <a:xfrm>
            <a:off x="42885" y="905913"/>
            <a:ext cx="487649" cy="48571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3" name="Heptagone 52">
            <a:extLst>
              <a:ext uri="{FF2B5EF4-FFF2-40B4-BE49-F238E27FC236}">
                <a16:creationId xmlns:a16="http://schemas.microsoft.com/office/drawing/2014/main" id="{8DC05C28-697D-4B40-8569-2571726097D0}"/>
              </a:ext>
            </a:extLst>
          </p:cNvPr>
          <p:cNvSpPr/>
          <p:nvPr/>
        </p:nvSpPr>
        <p:spPr>
          <a:xfrm>
            <a:off x="96773" y="3937876"/>
            <a:ext cx="487649" cy="48571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pic>
        <p:nvPicPr>
          <p:cNvPr id="55" name="Espace réservé du contenu 3">
            <a:extLst>
              <a:ext uri="{FF2B5EF4-FFF2-40B4-BE49-F238E27FC236}">
                <a16:creationId xmlns:a16="http://schemas.microsoft.com/office/drawing/2014/main" id="{6E2F27FA-5752-4FB4-87AC-2F16526F2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4" y="3158230"/>
            <a:ext cx="847646" cy="893713"/>
          </a:xfrm>
          <a:prstGeom prst="rect">
            <a:avLst/>
          </a:prstGeom>
        </p:spPr>
      </p:pic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BE80DDA-060E-49F6-B061-0C9E8E15AEFF}"/>
              </a:ext>
            </a:extLst>
          </p:cNvPr>
          <p:cNvCxnSpPr>
            <a:cxnSpLocks/>
          </p:cNvCxnSpPr>
          <p:nvPr/>
        </p:nvCxnSpPr>
        <p:spPr>
          <a:xfrm>
            <a:off x="1588071" y="3592495"/>
            <a:ext cx="487649" cy="58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8323845-77C1-410D-9E1F-3DAC045C4E05}"/>
              </a:ext>
            </a:extLst>
          </p:cNvPr>
          <p:cNvSpPr/>
          <p:nvPr/>
        </p:nvSpPr>
        <p:spPr>
          <a:xfrm>
            <a:off x="2102162" y="3377733"/>
            <a:ext cx="1393121" cy="5013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Demande de décommissionnement de la VM via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Myportal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65DDEE6E-34F0-4FEC-9CAA-89B40CD37D0C}"/>
              </a:ext>
            </a:extLst>
          </p:cNvPr>
          <p:cNvCxnSpPr>
            <a:cxnSpLocks/>
          </p:cNvCxnSpPr>
          <p:nvPr/>
        </p:nvCxnSpPr>
        <p:spPr>
          <a:xfrm>
            <a:off x="3576293" y="3598369"/>
            <a:ext cx="4300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age 66">
            <a:extLst>
              <a:ext uri="{FF2B5EF4-FFF2-40B4-BE49-F238E27FC236}">
                <a16:creationId xmlns:a16="http://schemas.microsoft.com/office/drawing/2014/main" id="{278A6853-1EA1-40F0-906C-4248EFC15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611" y="3185544"/>
            <a:ext cx="1008245" cy="717580"/>
          </a:xfrm>
          <a:prstGeom prst="rect">
            <a:avLst/>
          </a:prstGeom>
        </p:spPr>
      </p:pic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9F84DE78-8FC5-4473-936D-604137B18EBA}"/>
              </a:ext>
            </a:extLst>
          </p:cNvPr>
          <p:cNvCxnSpPr>
            <a:cxnSpLocks/>
          </p:cNvCxnSpPr>
          <p:nvPr/>
        </p:nvCxnSpPr>
        <p:spPr>
          <a:xfrm>
            <a:off x="4434702" y="3924886"/>
            <a:ext cx="0" cy="43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15" descr="Résultat de recherche d'images pour &quot;vcenter logo&quot;">
            <a:hlinkClick r:id="rId11" invalidUrl="https://www.google.fr/imgres?imgurl=https://www.techspace.fr/wp-content/uploads/2016/10/vmware_vsphere.png&amp;imgrefurl=https://www.techspace.fr/le-snmp-sur-son-esxi/&amp;docid=jfWEHfk02okrVM&amp;tbnid=aESzk0e_FmCLCM:&amp;vet=10ahUKEwjApfH2oMfnAhXW3oUKHXHLDu4QMwhSKAMwAw..i&amp;w=778&amp;h=460&amp;safe=active&amp;bih=1254&amp;biw=2215&amp;q=vcenter logo&amp;ved=0ahUKEwjApfH2oMfnAhXW3oUKHXHLDu4QMwhSKAMwAw&amp;iact=mrc&amp;uact=8"/>
            <a:extLst>
              <a:ext uri="{FF2B5EF4-FFF2-40B4-BE49-F238E27FC236}">
                <a16:creationId xmlns:a16="http://schemas.microsoft.com/office/drawing/2014/main" id="{7CAD801B-0679-4355-9018-A57EE82A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41" y="4626904"/>
            <a:ext cx="867971" cy="5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BBCC812-42E7-4645-AD37-E1BBE9B094C2}"/>
              </a:ext>
            </a:extLst>
          </p:cNvPr>
          <p:cNvSpPr txBox="1"/>
          <p:nvPr/>
        </p:nvSpPr>
        <p:spPr>
          <a:xfrm>
            <a:off x="5387124" y="4721624"/>
            <a:ext cx="121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Redhat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F10AA8C2-D142-48B0-B7A4-AF3973B6FB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77328" y="4668575"/>
            <a:ext cx="858252" cy="503113"/>
          </a:xfrm>
          <a:prstGeom prst="rect">
            <a:avLst/>
          </a:prstGeom>
        </p:spPr>
      </p:pic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B68DA323-9D66-496C-B19C-49A90BECF8C7}"/>
              </a:ext>
            </a:extLst>
          </p:cNvPr>
          <p:cNvCxnSpPr>
            <a:cxnSpLocks/>
          </p:cNvCxnSpPr>
          <p:nvPr/>
        </p:nvCxnSpPr>
        <p:spPr>
          <a:xfrm>
            <a:off x="4846124" y="4850089"/>
            <a:ext cx="4300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12" descr="bbakan | Distributeur de solutions de sécurité des réseaux | F5 .">
            <a:extLst>
              <a:ext uri="{FF2B5EF4-FFF2-40B4-BE49-F238E27FC236}">
                <a16:creationId xmlns:a16="http://schemas.microsoft.com/office/drawing/2014/main" id="{812D170B-7EFC-4F8B-97CC-70818FD3A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001" y="3270322"/>
            <a:ext cx="779965" cy="77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930C9F30-F668-450E-B290-99A7260828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20025" y="4411360"/>
            <a:ext cx="702359" cy="7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9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FF331B820E0B4BA713F7A420671733" ma:contentTypeVersion="6" ma:contentTypeDescription="Crée un document." ma:contentTypeScope="" ma:versionID="00e71748a340e21052723ce755871cbd">
  <xsd:schema xmlns:xsd="http://www.w3.org/2001/XMLSchema" xmlns:xs="http://www.w3.org/2001/XMLSchema" xmlns:p="http://schemas.microsoft.com/office/2006/metadata/properties" xmlns:ns3="480be2d4-1f52-410c-a060-91a0e119d4b7" xmlns:ns4="e5989285-29da-4845-a7d7-05af754b2e48" targetNamespace="http://schemas.microsoft.com/office/2006/metadata/properties" ma:root="true" ma:fieldsID="1d3f1ca2b3f73251796b668fe25c6b0a" ns3:_="" ns4:_="">
    <xsd:import namespace="480be2d4-1f52-410c-a060-91a0e119d4b7"/>
    <xsd:import namespace="e5989285-29da-4845-a7d7-05af754b2e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0be2d4-1f52-410c-a060-91a0e119d4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89285-29da-4845-a7d7-05af754b2e4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B11AF0-80F8-450D-A535-1FF6B2DADE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FB1392-5FED-41DD-974B-A4338B5EC6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0be2d4-1f52-410c-a060-91a0e119d4b7"/>
    <ds:schemaRef ds:uri="e5989285-29da-4845-a7d7-05af754b2e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73DDE-8701-4D8C-93AF-03D4AD79A2EF}">
  <ds:schemaRefs>
    <ds:schemaRef ds:uri="http://purl.org/dc/elements/1.1/"/>
    <ds:schemaRef ds:uri="e5989285-29da-4845-a7d7-05af754b2e48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0be2d4-1f52-410c-a060-91a0e119d4b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9557</TotalTime>
  <Words>424</Words>
  <Application>Microsoft Office PowerPoint</Application>
  <PresentationFormat>Grand écran</PresentationFormat>
  <Paragraphs>110</Paragraphs>
  <Slides>4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Continuum Medium</vt:lpstr>
      <vt:lpstr>Verdana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NAKACHE Philippe (Gaz Réseau Distribution France)</dc:creator>
  <cp:lastModifiedBy>NAKACHE Philippe (Gaz Réseau Distribution France)</cp:lastModifiedBy>
  <cp:revision>11</cp:revision>
  <dcterms:created xsi:type="dcterms:W3CDTF">2021-03-12T11:02:27Z</dcterms:created>
  <dcterms:modified xsi:type="dcterms:W3CDTF">2021-03-19T11:45:00Z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0x010100BDFF331B820E0B4BA713F7A420671733</vt:lpwstr>
  </property>
</Properties>
</file>