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97" r:id="rId4"/>
    <p:sldId id="298" r:id="rId5"/>
    <p:sldId id="284" r:id="rId6"/>
    <p:sldId id="285" r:id="rId7"/>
    <p:sldId id="286" r:id="rId8"/>
    <p:sldId id="287" r:id="rId9"/>
    <p:sldId id="295" r:id="rId10"/>
    <p:sldId id="288" r:id="rId11"/>
    <p:sldId id="290" r:id="rId12"/>
    <p:sldId id="291" r:id="rId13"/>
    <p:sldId id="292" r:id="rId14"/>
    <p:sldId id="293" r:id="rId15"/>
    <p:sldId id="294" r:id="rId16"/>
    <p:sldId id="258" r:id="rId17"/>
    <p:sldId id="289" r:id="rId18"/>
    <p:sldId id="29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197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63" y="6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026992" cy="3031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pPr algn="ctr"/>
            <a:r>
              <a:rPr lang="en-US" sz="2500" dirty="0" smtClean="0">
                <a:solidFill>
                  <a:srgbClr val="FF6600"/>
                </a:solidFill>
              </a:rPr>
              <a:t>Data Science Virtual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F6600"/>
                </a:solidFill>
              </a:rPr>
              <a:t>Internship</a:t>
            </a:r>
          </a:p>
          <a:p>
            <a:pPr algn="ctr"/>
            <a:endParaRPr lang="en-US" sz="2500" dirty="0">
              <a:solidFill>
                <a:srgbClr val="FF6600"/>
              </a:solidFill>
            </a:endParaRPr>
          </a:p>
          <a:p>
            <a:pPr algn="ctr"/>
            <a:endParaRPr lang="en-US" sz="2500" dirty="0" smtClean="0">
              <a:solidFill>
                <a:srgbClr val="FF6600"/>
              </a:solidFill>
            </a:endParaRPr>
          </a:p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					</a:t>
            </a:r>
            <a:r>
              <a:rPr lang="en-US" sz="2500" b="1" dirty="0" smtClean="0">
                <a:solidFill>
                  <a:schemeClr val="bg1"/>
                </a:solidFill>
              </a:rPr>
              <a:t>Submitted by: </a:t>
            </a:r>
            <a:r>
              <a:rPr lang="en-US" sz="2500" dirty="0" smtClean="0">
                <a:solidFill>
                  <a:schemeClr val="bg1"/>
                </a:solidFill>
              </a:rPr>
              <a:t>Pinakin </a:t>
            </a:r>
            <a:r>
              <a:rPr lang="en-US" sz="2500" dirty="0" err="1" smtClean="0">
                <a:solidFill>
                  <a:schemeClr val="bg1"/>
                </a:solidFill>
              </a:rPr>
              <a:t>Prabhakar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		            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Relation Between Price Charged w.r.t KMS 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96" y="1686161"/>
            <a:ext cx="5966085" cy="3633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7637" y="5699751"/>
            <a:ext cx="9646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notice there is as Linear Relationships between the Price Charged and the KMs Travelled by the user in the cab.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28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Payment Method Preference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85" y="1762647"/>
            <a:ext cx="7077759" cy="32198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406" y="5426271"/>
            <a:ext cx="9706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notice that for both companies users prefer Card for transactions compared to the Cash.</a:t>
            </a:r>
          </a:p>
        </p:txBody>
      </p:sp>
    </p:spTree>
    <p:extLst>
      <p:ext uri="{BB962C8B-B14F-4D97-AF65-F5344CB8AC3E}">
        <p14:creationId xmlns:p14="http://schemas.microsoft.com/office/powerpoint/2010/main" val="387991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Users w.r.t Gender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48" y="1695961"/>
            <a:ext cx="4711504" cy="379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2739" y="5457406"/>
            <a:ext cx="9466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There are more Male users Compared to Female.</a:t>
            </a:r>
          </a:p>
          <a:p>
            <a:pPr algn="just"/>
            <a:endParaRPr lang="en-US" sz="22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Both Male and Female prefer Yellow Cab more over Pink Cab.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7817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Users w.r.t City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57" y="1448605"/>
            <a:ext cx="4508440" cy="435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1407" y="5758624"/>
            <a:ext cx="973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New York has almost more that one forth Cab users across the total number of Cab users and Pittsburgh has the least number of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9061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Users w.r.t Population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24" y="1445417"/>
            <a:ext cx="5017643" cy="4230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405" y="5846495"/>
            <a:ext cx="9541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notice that in Boston and Washington more than 30% of their population uses cab service.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0015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Average age of Users w.r.t Cities 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" y="1488814"/>
            <a:ext cx="7259401" cy="5369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3560" y="3111578"/>
            <a:ext cx="3190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notice that average age of the user that uses Cab service in all of the cities are in between their 30’s and 40’s 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7204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b="1" dirty="0">
                <a:solidFill>
                  <a:schemeClr val="accent2"/>
                </a:solidFill>
              </a:rPr>
              <a:t>     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56" y="1616522"/>
            <a:ext cx="5351488" cy="3601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4718" y="5510207"/>
            <a:ext cx="8938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notice that Yellow cab has more profit per km than Pink Cab, but for both companies it has decreased gradually across the years.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b="1" dirty="0">
                <a:solidFill>
                  <a:schemeClr val="accent2"/>
                </a:solidFill>
              </a:rPr>
              <a:t>     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4158"/>
            <a:ext cx="4883777" cy="2997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8150"/>
            <a:ext cx="4423715" cy="2993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8741" y="5440916"/>
            <a:ext cx="946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comment that for both companies profit has decreased w.r.t years.</a:t>
            </a:r>
          </a:p>
          <a:p>
            <a:pPr algn="just"/>
            <a:endParaRPr lang="en-US" sz="22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Profit margin changes w.r.t month.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5515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87AA53-A2BE-554B-AAE4-C6D527006499}"/>
              </a:ext>
            </a:extLst>
          </p:cNvPr>
          <p:cNvSpPr txBox="1"/>
          <p:nvPr/>
        </p:nvSpPr>
        <p:spPr>
          <a:xfrm>
            <a:off x="437837" y="1706015"/>
            <a:ext cx="113163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After conducting a thorough analysis of both companies, it is </a:t>
            </a:r>
            <a:r>
              <a:rPr lang="en-US" sz="2200" dirty="0" smtClean="0"/>
              <a:t>my </a:t>
            </a:r>
            <a:r>
              <a:rPr lang="en-US" sz="2200" dirty="0"/>
              <a:t>recommendation that </a:t>
            </a:r>
            <a:r>
              <a:rPr lang="en-US" sz="2200" dirty="0" smtClean="0"/>
              <a:t>XYZ Company </a:t>
            </a:r>
            <a:r>
              <a:rPr lang="en-US" sz="2200" dirty="0"/>
              <a:t>invests in </a:t>
            </a:r>
            <a:r>
              <a:rPr lang="en-US" sz="2200" dirty="0" smtClean="0"/>
              <a:t>Yellow Cab </a:t>
            </a:r>
            <a:r>
              <a:rPr lang="en-US" sz="2200" dirty="0"/>
              <a:t>rather than </a:t>
            </a:r>
            <a:r>
              <a:rPr lang="en-US" sz="2200" dirty="0" smtClean="0"/>
              <a:t>Pink Cab. </a:t>
            </a:r>
            <a:r>
              <a:rPr lang="en-US" sz="2200" dirty="0"/>
              <a:t>Our data indicates that </a:t>
            </a:r>
            <a:r>
              <a:rPr lang="en-US" sz="2200" dirty="0" smtClean="0"/>
              <a:t>Yellow Cab </a:t>
            </a:r>
            <a:r>
              <a:rPr lang="en-US" sz="2200" dirty="0"/>
              <a:t>has stronger financial performance, a more favorable market position, and greater potential for growth</a:t>
            </a:r>
            <a:r>
              <a:rPr lang="en-US" sz="2200" dirty="0" smtClean="0"/>
              <a:t>. </a:t>
            </a:r>
            <a:r>
              <a:rPr lang="en-US" sz="2200" dirty="0"/>
              <a:t>However, </a:t>
            </a:r>
            <a:r>
              <a:rPr lang="en-US" sz="2200" dirty="0" smtClean="0"/>
              <a:t>I </a:t>
            </a:r>
            <a:r>
              <a:rPr lang="en-US" sz="2200" dirty="0"/>
              <a:t>advise further due diligence and analysis to confirm our recommendation.</a:t>
            </a:r>
            <a:endParaRPr lang="en-US" sz="22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Offering </a:t>
            </a:r>
            <a:r>
              <a:rPr lang="en-US" sz="2200" dirty="0"/>
              <a:t>incentives and deals for users who choose to pay with a card could be a strategic move to increase customer engagement and attract more users to the company</a:t>
            </a:r>
            <a:r>
              <a:rPr lang="en-US" sz="2200" dirty="0" smtClean="0"/>
              <a:t>.</a:t>
            </a:r>
            <a:r>
              <a:rPr lang="en-US" sz="2200" dirty="0"/>
              <a:t> Some potential incentives could include discounts on purchases, special promotions, or rewards for frequent usage. Implementing such a program could also provide valuable data for the company to better understand consumer behavior and payment preferences. This approach aligns with the goal of providing a positive customer experience and incentivizing them to choose the company for their purchases.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 smtClean="0"/>
              <a:t>On </a:t>
            </a:r>
            <a:r>
              <a:rPr lang="en-US" sz="2200" b="1" dirty="0"/>
              <a:t>the basis of above point , we will recommend Yellow cab for investment.</a:t>
            </a:r>
          </a:p>
          <a:p>
            <a:pPr algn="just"/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b="1" dirty="0">
                <a:solidFill>
                  <a:schemeClr val="accent2"/>
                </a:solidFill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3892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7380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XYZ is a private investment firm in USA, who wants to step into Cab Industry as in last few years it has shown remarkable growth in it.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Objective </a:t>
            </a:r>
            <a:r>
              <a:rPr lang="en-US" sz="2400" dirty="0"/>
              <a:t>: Provide actionable insights to help XYZ firm in identifying the right company for making investment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analysis has been divided into four parts: </a:t>
            </a:r>
          </a:p>
          <a:p>
            <a:pPr lvl="1" algn="just"/>
            <a:r>
              <a:rPr lang="en-US" sz="2200" dirty="0"/>
              <a:t>Data Understanding </a:t>
            </a:r>
            <a:r>
              <a:rPr lang="en-US" sz="2200" dirty="0" smtClean="0"/>
              <a:t> and Visualization</a:t>
            </a:r>
            <a:endParaRPr lang="en-US" sz="2200" dirty="0"/>
          </a:p>
          <a:p>
            <a:pPr lvl="1" algn="just"/>
            <a:r>
              <a:rPr lang="en-US" sz="2200" dirty="0" smtClean="0"/>
              <a:t>Multiple Hypothesis and Investigate </a:t>
            </a:r>
          </a:p>
          <a:p>
            <a:pPr lvl="1" algn="just"/>
            <a:r>
              <a:rPr lang="en-US" sz="2200" dirty="0" smtClean="0"/>
              <a:t>Finding the most users Cab company</a:t>
            </a:r>
            <a:endParaRPr lang="en-US" sz="2200" dirty="0"/>
          </a:p>
          <a:p>
            <a:pPr lvl="1" algn="just"/>
            <a:r>
              <a:rPr lang="en-US" sz="2200" dirty="0" smtClean="0"/>
              <a:t>Finding the most economical Cab company for users.</a:t>
            </a:r>
            <a:endParaRPr lang="en-US" sz="2200" dirty="0"/>
          </a:p>
          <a:p>
            <a:pPr lvl="1" algn="just"/>
            <a:r>
              <a:rPr lang="en-US" sz="2200" dirty="0" smtClean="0"/>
              <a:t>Finding most profitable Cab company for XYZ.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198783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7380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Dataset </a:t>
            </a:r>
            <a:r>
              <a:rPr lang="en-US" sz="2400" dirty="0"/>
              <a:t>was taken from </a:t>
            </a:r>
            <a:r>
              <a:rPr lang="en-US" sz="2400" dirty="0" err="1"/>
              <a:t>github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Cleaned the Dataset and checked their types.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Found the relationship between each tables and each table was linked with primary and foreign key.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198783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73809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Cab_Data.csv </a:t>
            </a:r>
            <a:r>
              <a:rPr lang="en-US" sz="2400" dirty="0"/>
              <a:t>:-  This table contains the information about Yellow and Pink Cab company and their transactions</a:t>
            </a:r>
            <a:r>
              <a:rPr lang="en-US" sz="2400" dirty="0" smtClean="0"/>
              <a:t>.</a:t>
            </a:r>
          </a:p>
          <a:p>
            <a:pPr marL="285750" indent="-285750" algn="just"/>
            <a:r>
              <a:rPr lang="en-US" sz="2400" b="1" dirty="0" smtClean="0"/>
              <a:t>Customer_ID.csv :- </a:t>
            </a:r>
            <a:r>
              <a:rPr lang="en-US" sz="2400" dirty="0"/>
              <a:t>This table contains the information about the customers like their Income, Age and Gender</a:t>
            </a:r>
          </a:p>
          <a:p>
            <a:pPr marL="285750" indent="-285750" algn="just"/>
            <a:r>
              <a:rPr lang="en-US" sz="2400" b="1" dirty="0"/>
              <a:t>Transaction_ID.csv :- </a:t>
            </a:r>
            <a:r>
              <a:rPr lang="en-US" sz="2400" dirty="0"/>
              <a:t> This table contains the information about which customer has used what payment method.</a:t>
            </a:r>
          </a:p>
          <a:p>
            <a:pPr marL="285750" indent="-285750" algn="just"/>
            <a:r>
              <a:rPr lang="en-US" sz="2400" b="1" dirty="0"/>
              <a:t>City.csv :- </a:t>
            </a:r>
            <a:r>
              <a:rPr lang="en-US" sz="2400" dirty="0"/>
              <a:t>This table contains the list of USA cities, their populations and the number of cab users.</a:t>
            </a:r>
          </a:p>
          <a:p>
            <a:pPr marL="285750" indent="-285750" algn="just"/>
            <a:r>
              <a:rPr lang="en-US" sz="2400" b="1" dirty="0"/>
              <a:t>Timeframe of the </a:t>
            </a:r>
            <a:r>
              <a:rPr lang="en-US" sz="2400" b="1" dirty="0" smtClean="0"/>
              <a:t>data :- </a:t>
            </a:r>
            <a:r>
              <a:rPr lang="en-US" sz="2400" dirty="0"/>
              <a:t>2016-01-31 to 2018-12-31</a:t>
            </a:r>
          </a:p>
          <a:p>
            <a:pPr marL="285750" indent="-285750" algn="just"/>
            <a:r>
              <a:rPr lang="en-US" sz="2400" b="1" dirty="0"/>
              <a:t>Total data points </a:t>
            </a:r>
            <a:r>
              <a:rPr lang="en-US" sz="2400" b="1" dirty="0" smtClean="0"/>
              <a:t>:- </a:t>
            </a:r>
            <a:r>
              <a:rPr lang="en-US" sz="2400" dirty="0" smtClean="0"/>
              <a:t>355,032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198783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863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Relationships Between Variables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6337"/>
            <a:ext cx="4992757" cy="4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7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5132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+mn-lt"/>
              </a:rPr>
              <a:t>Correlation Between Variables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87810" y="1868983"/>
            <a:ext cx="4279272" cy="430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We can notice strong relation between 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lvl="1" algn="just"/>
            <a:r>
              <a:rPr lang="en-US" sz="2200" dirty="0" smtClean="0"/>
              <a:t>Price Charged  to the Cost of Trip</a:t>
            </a:r>
          </a:p>
          <a:p>
            <a:pPr lvl="1" algn="just"/>
            <a:r>
              <a:rPr lang="en-US" sz="2200" dirty="0" err="1" smtClean="0"/>
              <a:t>Kms</a:t>
            </a:r>
            <a:r>
              <a:rPr lang="en-US" sz="2200" dirty="0" smtClean="0"/>
              <a:t> Travelled to the Cost of Trip</a:t>
            </a:r>
          </a:p>
          <a:p>
            <a:pPr lvl="1" algn="just"/>
            <a:r>
              <a:rPr lang="en-US" sz="2200" dirty="0" smtClean="0"/>
              <a:t>Population to the Users </a:t>
            </a:r>
          </a:p>
          <a:p>
            <a:pPr lvl="1"/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2" y="1868983"/>
            <a:ext cx="7264981" cy="47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25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Average Price Charged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11406" y="5625491"/>
            <a:ext cx="9773587" cy="7453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Here we can observe that average price charged by Yellow cab is more than Pink cab.</a:t>
            </a:r>
            <a:endParaRPr lang="en-IN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55" y="1624179"/>
            <a:ext cx="5666089" cy="37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Average Price Charged Analysis across Week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43" y="1530327"/>
            <a:ext cx="6235908" cy="3772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406" y="5272690"/>
            <a:ext cx="9601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observe that both Cab companies has charged users most on last Thursday , Friday and Saturday.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infer that users like to use cabs more in weekends compared to weekdays.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527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0474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  <a:latin typeface="+mn-lt"/>
              </a:rPr>
              <a:t>Average Price Charged per </a:t>
            </a:r>
            <a:r>
              <a:rPr lang="en-US" b="1" dirty="0" err="1" smtClean="0">
                <a:solidFill>
                  <a:schemeClr val="accent2"/>
                </a:solidFill>
                <a:latin typeface="+mn-lt"/>
              </a:rPr>
              <a:t>Kms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 across Week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2" y="1949501"/>
            <a:ext cx="6805476" cy="38034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11407" y="5752979"/>
            <a:ext cx="10042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can observe that companies has surged their charges on Weekends as they observe more users to attend more profit.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306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718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Approach</vt:lpstr>
      <vt:lpstr>Data Exploration</vt:lpstr>
      <vt:lpstr>Relationships Between Variables </vt:lpstr>
      <vt:lpstr>Correlation Between Variables </vt:lpstr>
      <vt:lpstr>Average Price Charged</vt:lpstr>
      <vt:lpstr>Average Price Charged Analysis across Week</vt:lpstr>
      <vt:lpstr>Average Price Charged per Kms across Week</vt:lpstr>
      <vt:lpstr>Relation Between Price Charged w.r.t KMS  </vt:lpstr>
      <vt:lpstr>Payment Method Preference </vt:lpstr>
      <vt:lpstr>Users w.r.t Gender </vt:lpstr>
      <vt:lpstr>Users w.r.t City </vt:lpstr>
      <vt:lpstr>Users w.r.t Population </vt:lpstr>
      <vt:lpstr>Average age of Users w.r.t Cities  </vt:lpstr>
      <vt:lpstr>Profit Analysis</vt:lpstr>
      <vt:lpstr>Profit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Admin</cp:lastModifiedBy>
  <cp:revision>184</cp:revision>
  <cp:lastPrinted>2019-08-24T08:13:50Z</cp:lastPrinted>
  <dcterms:created xsi:type="dcterms:W3CDTF">2019-08-19T15:39:24Z</dcterms:created>
  <dcterms:modified xsi:type="dcterms:W3CDTF">2023-02-04T05:28:11Z</dcterms:modified>
</cp:coreProperties>
</file>