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2"/>
  </p:notesMasterIdLst>
  <p:sldIdLst>
    <p:sldId id="259" r:id="rId2"/>
    <p:sldId id="277" r:id="rId3"/>
    <p:sldId id="265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80" r:id="rId14"/>
    <p:sldId id="282" r:id="rId15"/>
    <p:sldId id="286" r:id="rId16"/>
    <p:sldId id="283" r:id="rId17"/>
    <p:sldId id="285" r:id="rId18"/>
    <p:sldId id="284" r:id="rId19"/>
    <p:sldId id="287" r:id="rId20"/>
    <p:sldId id="288" r:id="rId21"/>
    <p:sldId id="281" r:id="rId22"/>
    <p:sldId id="290" r:id="rId23"/>
    <p:sldId id="291" r:id="rId24"/>
    <p:sldId id="292" r:id="rId25"/>
    <p:sldId id="293" r:id="rId26"/>
    <p:sldId id="295" r:id="rId27"/>
    <p:sldId id="296" r:id="rId28"/>
    <p:sldId id="297" r:id="rId29"/>
    <p:sldId id="294" r:id="rId30"/>
    <p:sldId id="298" r:id="rId31"/>
    <p:sldId id="299" r:id="rId32"/>
    <p:sldId id="289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4" r:id="rId44"/>
    <p:sldId id="311" r:id="rId45"/>
    <p:sldId id="312" r:id="rId46"/>
    <p:sldId id="313" r:id="rId47"/>
    <p:sldId id="315" r:id="rId48"/>
    <p:sldId id="300" r:id="rId49"/>
    <p:sldId id="316" r:id="rId50"/>
    <p:sldId id="326" r:id="rId51"/>
    <p:sldId id="318" r:id="rId52"/>
    <p:sldId id="327" r:id="rId53"/>
    <p:sldId id="319" r:id="rId54"/>
    <p:sldId id="328" r:id="rId55"/>
    <p:sldId id="320" r:id="rId56"/>
    <p:sldId id="329" r:id="rId57"/>
    <p:sldId id="321" r:id="rId58"/>
    <p:sldId id="330" r:id="rId59"/>
    <p:sldId id="322" r:id="rId60"/>
    <p:sldId id="333" r:id="rId61"/>
    <p:sldId id="323" r:id="rId62"/>
    <p:sldId id="331" r:id="rId63"/>
    <p:sldId id="324" r:id="rId64"/>
    <p:sldId id="332" r:id="rId65"/>
    <p:sldId id="325" r:id="rId66"/>
    <p:sldId id="335" r:id="rId67"/>
    <p:sldId id="334" r:id="rId68"/>
    <p:sldId id="317" r:id="rId69"/>
    <p:sldId id="337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3" r:id="rId82"/>
    <p:sldId id="350" r:id="rId83"/>
    <p:sldId id="351" r:id="rId84"/>
    <p:sldId id="352" r:id="rId85"/>
    <p:sldId id="354" r:id="rId86"/>
    <p:sldId id="336" r:id="rId87"/>
    <p:sldId id="356" r:id="rId88"/>
    <p:sldId id="355" r:id="rId89"/>
    <p:sldId id="358" r:id="rId90"/>
    <p:sldId id="359" r:id="rId91"/>
    <p:sldId id="360" r:id="rId92"/>
    <p:sldId id="361" r:id="rId93"/>
    <p:sldId id="362" r:id="rId94"/>
    <p:sldId id="363" r:id="rId95"/>
    <p:sldId id="365" r:id="rId96"/>
    <p:sldId id="364" r:id="rId97"/>
    <p:sldId id="367" r:id="rId98"/>
    <p:sldId id="357" r:id="rId99"/>
    <p:sldId id="368" r:id="rId100"/>
    <p:sldId id="366" r:id="rId101"/>
    <p:sldId id="369" r:id="rId102"/>
    <p:sldId id="370" r:id="rId103"/>
    <p:sldId id="372" r:id="rId104"/>
    <p:sldId id="371" r:id="rId105"/>
    <p:sldId id="373" r:id="rId106"/>
    <p:sldId id="375" r:id="rId107"/>
    <p:sldId id="374" r:id="rId108"/>
    <p:sldId id="376" r:id="rId109"/>
    <p:sldId id="378" r:id="rId110"/>
    <p:sldId id="379" r:id="rId111"/>
    <p:sldId id="380" r:id="rId112"/>
    <p:sldId id="381" r:id="rId113"/>
    <p:sldId id="382" r:id="rId114"/>
    <p:sldId id="383" r:id="rId115"/>
    <p:sldId id="377" r:id="rId116"/>
    <p:sldId id="385" r:id="rId117"/>
    <p:sldId id="387" r:id="rId118"/>
    <p:sldId id="388" r:id="rId119"/>
    <p:sldId id="389" r:id="rId120"/>
    <p:sldId id="386" r:id="rId121"/>
    <p:sldId id="390" r:id="rId122"/>
    <p:sldId id="384" r:id="rId123"/>
    <p:sldId id="391" r:id="rId124"/>
    <p:sldId id="394" r:id="rId125"/>
    <p:sldId id="393" r:id="rId126"/>
    <p:sldId id="396" r:id="rId127"/>
    <p:sldId id="397" r:id="rId128"/>
    <p:sldId id="398" r:id="rId129"/>
    <p:sldId id="392" r:id="rId130"/>
    <p:sldId id="399" r:id="rId131"/>
    <p:sldId id="400" r:id="rId132"/>
    <p:sldId id="401" r:id="rId133"/>
    <p:sldId id="402" r:id="rId134"/>
    <p:sldId id="403" r:id="rId135"/>
    <p:sldId id="421" r:id="rId136"/>
    <p:sldId id="395" r:id="rId137"/>
    <p:sldId id="405" r:id="rId138"/>
    <p:sldId id="407" r:id="rId139"/>
    <p:sldId id="408" r:id="rId140"/>
    <p:sldId id="410" r:id="rId141"/>
    <p:sldId id="409" r:id="rId142"/>
    <p:sldId id="411" r:id="rId143"/>
    <p:sldId id="412" r:id="rId144"/>
    <p:sldId id="413" r:id="rId145"/>
    <p:sldId id="414" r:id="rId146"/>
    <p:sldId id="415" r:id="rId147"/>
    <p:sldId id="416" r:id="rId148"/>
    <p:sldId id="417" r:id="rId149"/>
    <p:sldId id="418" r:id="rId150"/>
    <p:sldId id="406" r:id="rId151"/>
    <p:sldId id="426" r:id="rId152"/>
    <p:sldId id="427" r:id="rId153"/>
    <p:sldId id="419" r:id="rId154"/>
    <p:sldId id="428" r:id="rId155"/>
    <p:sldId id="429" r:id="rId156"/>
    <p:sldId id="422" r:id="rId157"/>
    <p:sldId id="425" r:id="rId158"/>
    <p:sldId id="430" r:id="rId159"/>
    <p:sldId id="423" r:id="rId160"/>
    <p:sldId id="431" r:id="rId161"/>
    <p:sldId id="432" r:id="rId162"/>
    <p:sldId id="424" r:id="rId163"/>
    <p:sldId id="434" r:id="rId164"/>
    <p:sldId id="435" r:id="rId165"/>
    <p:sldId id="436" r:id="rId166"/>
    <p:sldId id="433" r:id="rId167"/>
    <p:sldId id="438" r:id="rId168"/>
    <p:sldId id="439" r:id="rId169"/>
    <p:sldId id="437" r:id="rId170"/>
    <p:sldId id="441" r:id="rId171"/>
    <p:sldId id="442" r:id="rId172"/>
    <p:sldId id="443" r:id="rId173"/>
    <p:sldId id="444" r:id="rId174"/>
    <p:sldId id="440" r:id="rId175"/>
    <p:sldId id="446" r:id="rId176"/>
    <p:sldId id="447" r:id="rId177"/>
    <p:sldId id="448" r:id="rId178"/>
    <p:sldId id="449" r:id="rId179"/>
    <p:sldId id="450" r:id="rId180"/>
    <p:sldId id="451" r:id="rId181"/>
    <p:sldId id="452" r:id="rId182"/>
    <p:sldId id="453" r:id="rId183"/>
    <p:sldId id="454" r:id="rId184"/>
    <p:sldId id="455" r:id="rId185"/>
    <p:sldId id="456" r:id="rId186"/>
    <p:sldId id="457" r:id="rId187"/>
    <p:sldId id="445" r:id="rId188"/>
    <p:sldId id="459" r:id="rId189"/>
    <p:sldId id="460" r:id="rId190"/>
    <p:sldId id="458" r:id="rId191"/>
    <p:sldId id="462" r:id="rId192"/>
    <p:sldId id="461" r:id="rId193"/>
    <p:sldId id="464" r:id="rId194"/>
    <p:sldId id="463" r:id="rId195"/>
    <p:sldId id="466" r:id="rId196"/>
    <p:sldId id="465" r:id="rId197"/>
    <p:sldId id="468" r:id="rId198"/>
    <p:sldId id="467" r:id="rId199"/>
    <p:sldId id="470" r:id="rId200"/>
    <p:sldId id="469" r:id="rId2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E0FF-8180-4D72-ADFF-D307DBB1720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87726-4E72-41EF-93F9-8841C2BFA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48DE-2BCB-D619-B942-32CE640EA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EEA19-F6A3-92BA-BA25-04E5BAF67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4000-C2D7-89E2-81A2-E320ECE0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84ED-8B9E-4349-87B6-AC609B2D9238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7F69-3664-A8FE-84BE-61B2E01B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B69A-32E6-A25C-D67E-62C2FCA5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A429-968B-3582-26AF-45D89FB9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4961D-5DDB-0CF3-181F-B48E97528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F065-ADB1-747D-D409-12F0207F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52DB-64CF-4B74-826B-FE0016F9DCF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8F4E-1BAA-F4FF-091E-78AB4931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2AAA-F090-3068-7756-53512904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6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409F-27AE-9329-F4F9-B8DB6A5C3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E6C2C-C895-E79E-CD3E-269970723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7A9C-7E96-7DE6-E25C-138C9E12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6FD2-9972-4230-BDF9-BCD7DAF1BD64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9913-699D-BFF6-0625-C7A72E3B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4EFD-BA84-CE77-2814-2D1AD55A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030B-E199-8229-C202-71C6B9C5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FF16-CEE9-63DE-AAF5-7962C3C0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DAAC-30BA-8A4A-F4BE-1B956069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86C6-E566-4A6F-B16B-BFE1B58BA7F1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F88E-E7B0-7A62-3F5D-B097C1F7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237A-4FE2-E0D3-5D2B-32463C89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23DB-5DC6-D2F4-B448-CD958E24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88A5-A648-9814-7579-422C086A1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D050-F5E9-396D-E279-47B946FA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3B2-CC93-41B5-9330-ED765783FDE3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A91F-528C-BE46-EB21-A36570EB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7F5E-5A0B-469C-4CDE-6A1DE011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9338-9572-67ED-FC42-58F3FA8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6A88-8DED-8BFD-AD7B-F26F3B258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71CF-E97A-E6DF-F4A5-1BD2DB576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58A9F-4F38-F836-83C1-5921AD93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963B-3A37-4CB2-A5D8-F175E76081DE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13FD5-BAF7-5E84-2BB4-C3973E8F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FF11-5F50-7D87-F499-076CC349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0D48-9C96-E1E1-BB4E-EA4EF0C1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18652-11E4-6E2E-7AFE-8B3FAAB7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EC9BE-77DA-3626-180B-4351B35C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B5F76-56E5-F172-B091-1847FB5E5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95C0-5983-C350-10BC-2B4FBE084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DE8F6-C280-6C62-B409-07B09FE6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279-BD30-485D-8F81-95A0469E74F8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774D1-B7A9-D0EA-36FF-760BBC06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92842-A192-E6A6-4906-CAA5A13C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2842-C7D1-B0B4-D817-3FD37059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D8910-C607-C041-84F0-979CD121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5F2-F761-4431-937D-E7653FC0FA29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968C7-1478-4A1F-C89B-61603B4C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28AD-B16F-7011-7826-89BCE2F7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2F54A-049A-A4F5-4338-DF258230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7CD-D637-4BB1-B24E-D8B17832A288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F32E0-5465-5472-7C44-43584DFE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44A33-EA0A-0E02-6F5B-FA1E300D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F96E-0E99-ADA7-E0DF-FF9E78AD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B2A0-3BC7-521A-F2A3-2E0DA740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1EB6A-A9C8-8FBA-CB0E-2D303B21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E687E-D51C-C6F4-FFF6-8F66A5BE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BB6B-4BC8-4326-9B83-6B9F12186626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4ECBC-2799-CD6B-99F5-01B8FF25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38FD7-BC74-A28F-03A0-ECE2B73A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182D-77FC-B74F-C8C0-490EA002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E02DF-99F5-EB6C-D31D-31768A1B3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9CCA-8FDB-5073-013C-0D5D0281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37CD2-B886-2364-038B-29C02F08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42F2-2C7D-4E10-ADF3-3274FA8F06DC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20670-7FE3-F7E0-4532-1264EA59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74CB-359C-09B8-B5B4-00BE3FAE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B51ED-84AC-4CB7-FB89-70B6AA83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19C1C-4C28-B049-CB2E-C8D66E21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18D3-57CF-0183-4FE7-3121282CD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D0C8-2616-4676-B0AC-F992C792EC73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2E52-7D03-5175-9C75-58363C5E1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©Code Dais - Surendra Kumar Panda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0ADB-C6EB-6726-7CA2-9889D2EEA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6D7E-1460-4068-8632-1A1D3370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8C8B-2284-1560-0D1F-EA1135DC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181" y="4205075"/>
            <a:ext cx="5952729" cy="878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badi" panose="020B0604020104020204" pitchFamily="34" charset="0"/>
              </a:rPr>
              <a:t>Tapaswini</a:t>
            </a:r>
            <a:r>
              <a:rPr lang="en-US" sz="2000" dirty="0" smtClean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badi" panose="020B0604020104020204" pitchFamily="34" charset="0"/>
              </a:rPr>
              <a:t>Sahoo</a:t>
            </a: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6A0C3-E232-E95E-2770-98EEAC2A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5473" y="6356350"/>
            <a:ext cx="3811437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A yellow and black logo&#10;&#10;AI-generated content may be incorrect.">
            <a:extLst>
              <a:ext uri="{FF2B5EF4-FFF2-40B4-BE49-F238E27FC236}">
                <a16:creationId xmlns:a16="http://schemas.microsoft.com/office/drawing/2014/main" id="{CFABB1E4-6D29-5AA3-EEF5-97A601C7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A25F3-7882-83FF-BFAE-912A1748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946D7E-1460-4068-8632-1A1D337084B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5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4FF1B-3031-78E3-58AC-821F26F9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8C2E-83E5-3C71-DABB-FA412A63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The Future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D18E-60EA-C404-724A-89146903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is not going anywhere – in fact, it’s growing stronger every year.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Where is JavaScript Headed?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WebAssembly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 (WASM)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Allows other languages like C++ to run in browsers.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Serverless Computing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JavaScript powers cloud-based applications.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AI &amp; Machine Learning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Libraries like TensorFlow.js bring AI to the web.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Mobile &amp; IoT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JavaScript is used in smart devices and mobile apps.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8175D-6971-837E-34AF-A6721128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BAA5F-2D04-C3B4-A3DE-0F39323B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FA6FE6-6DC0-7450-5348-A8E73FCE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5E42-FDEF-DCB9-AFCD-3AECCBC4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2340-E20B-45E2-F898-C3F551ED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default argument is used when a function expects a value but the caller doesn’t provide it. JavaScript assigns a default value to such parameters.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wish(name = "Guest")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console.log(`Hello, ${name}`);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wish("Surendra");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wish();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Key Points: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Helps avoid undefined values.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Provides a fallback value if no argument is passed.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8F12A-6563-912E-7461-1F1828C6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2FE0-44BF-34CD-3053-48D09B9F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C32ED9E-AB6C-3DC2-A2BB-D24609491C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797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ED5E0-9DDE-42BB-0F1A-A4FFB5271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E67C-3839-A88F-01B7-F634443D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3. Rest Parameter (...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args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8E5F-1582-6588-1D9E-414E292D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rest parameter allows a function to accept an unlimited number of arguments as an array.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sum(...numbers)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console.log(numbers);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sum(10, 20, 30);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sum(5, 10, 15, 20);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Key Points: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Collects multiple arguments into an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when we don’t know how many arguments will be passed.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29FCA-033C-A3E6-BDBB-F5140AD1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C4FD4-B577-A657-DAFB-182B8480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101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47C9462-5FA8-58BC-09DF-5A15DEE7992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41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59D6C-DC54-1666-A120-ECAD596E1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C86C-EC56-87BD-1409-CA25A0AB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4. Arguments Object (arguments)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A40D-B0FE-CCEA-A242-F64F0FCC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arguments object is an array-like object that holds all the arguments passed to a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showArguments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console.log(arguments);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showArguments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(23, "hello", true, 99);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Key Points: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Available inside every function (except arrow functions).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Does not work in arrow functions.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CB059-19D7-8EF0-B6CD-FDB5B815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D6B07-BA84-E06C-21B8-2CEC7A41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102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B091B7B-EBCB-1565-AB8D-C139C45E61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335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F7C64-ACC8-B7CF-3DAD-F2A665971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0FDD-0333-51BD-B42D-14BAC263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5. Spread Operator (...)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BFB7-FF9B-A822-CEFD-2EEA7D59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spread operator (...) expands elements of an array or object into individual values.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add(a, b, c)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+ b + c);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numbers = [10, 20, 30];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add(...numbers); // 60 (spreads array elements as arguments)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Key Points: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to spread array values into separate arguments.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Works with both arrays and objects.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EAC38-FC40-1DE2-A80B-DBDD76DF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72668-3A51-4F5D-8C9F-3CCED495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103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6494C16-A5CF-4836-B312-DC992C6D51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90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A3DC1-775E-F3D1-189E-1370BDB2F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A696-EB82-50E8-BE1F-1E911D06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6. Object Destructuring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DAFE-F1C0-D8D7-3176-4FC39498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Destructuring extracts specific values from an object and assigns them to variables.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printDetails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({ name, age })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console.log(`Name: ${name}, Age: ${age}`);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user = { name: "Rahul", age: 25};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printDetails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(user);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Key Points: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Only extracts specific properties from an object.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when working with complex objects.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341F4-C485-C332-E43D-8DFCC32E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61AE1-33B5-E7DB-A09F-435D0596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104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F5A0897-643F-9A49-E308-B448D43CCD7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25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6F0763-7350-C6E0-AFEB-697ED1FBD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4E45-D97C-79FA-26F5-3FA78D3D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7. Array Destructuring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F3F6-E48F-F547-CF67-BFFA9E18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Similar to object Destructuring, but extracts values from an array.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printMarks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([first, second, third])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console.log(`Top 3 scores: ${first}, ${second}, ${third}`);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marks = [96, 87, 79];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printMarks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(marks);   // Output: Top 3 scores: 96, 87, 79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Key Points: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Extracts specific values from an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Useful for handling ordered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A80DE-7274-8DF5-4FA8-8C4D49EC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DADE2-EE8E-974E-2709-4BE41BC8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105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F66EB01-00CB-9502-893D-DC263EDC8C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14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7A4778-85A4-818C-C636-A5BEF826B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F4FF-D28C-3E35-9DFD-390DEB8C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7180"/>
            <a:ext cx="12192000" cy="1030563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000" dirty="0">
                <a:latin typeface="+mn-lt"/>
                <a:cs typeface="Lao UI" panose="020B0604020202020204" pitchFamily="34" charset="0"/>
              </a:rPr>
              <a:t>                     Types of Variables in JavaScript (Based on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84C10-B770-6EB9-082A-422AB537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3F98E-B872-7DC8-AD4A-5F349A91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106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99EEF45-A6A0-072D-7064-C9D9DCFF11F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20" y="1659873"/>
            <a:ext cx="2068772" cy="5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634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EC5B3E-AB98-A89F-78AB-150801637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E54A-EAAD-986C-06DC-30F1340C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 Types of Variables in JavaScript (Based on Scope)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A3EB-3646-7089-86D6-2C9F502B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Did you know?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We cannot access all variables everywhere in a program.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depends on where the variable is declared.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Types of Variables based on scope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Local Variable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Global Variable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Block Scope (let, const)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A07FE-692B-AA58-3EA5-9AE61C61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5F340-0EDE-E02E-74F3-A38C659E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107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8EE4F5A-4C25-B80C-D9B6-D537D3D6AA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469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B85D3-197A-0439-4EB4-9E87B5F2D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8188-9581-5652-B94F-BF70F9D4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1.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692A-B4E3-6862-FFA5-568DF0DC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633045"/>
            <a:ext cx="12041875" cy="583599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variable declared inside a function is called a local variable.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We can access a local variable only within that function.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is not available outside the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test()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let a = 23;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test();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console.log(a);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is declared inside test(), so it can be used only inside it.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we try to print a outside, JavaScript will give a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ReferenceError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0FE97-D790-9790-D109-F8E86819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8920A-09A5-F950-9B23-7B965A99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108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152B394-B579-77AE-A215-352845B924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164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E738E-5788-ADDD-3AF9-49173A186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0CCC-9344-5DCC-DF22-210C08F4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1. Local Variable(cont.)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9219-933C-6031-7ADF-77AE006A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633045"/>
            <a:ext cx="12041875" cy="58359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fun1()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let a = 23;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fun2()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fun1();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fun2();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is local to fun1(), so it cannot be accessed inside fun2().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Calling fun2() gives an error because a does not exist there.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A0F83-5464-5F8F-12D3-854B0DCF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42420-67A9-2D79-5ADE-0931636D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109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826506F-44C0-FD44-7B8E-1644A53FCFE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2899F-246E-3F77-979C-5A50B432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A4553A9-2470-8702-1506-2DA0051F15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8179-1A5B-9B98-F80C-1D628649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11" y="2684616"/>
            <a:ext cx="5992629" cy="907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Chapter 2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Abadi" panose="020B0604020104020204" pitchFamily="34" charset="0"/>
              </a:rPr>
              <a:t>Writing and Executing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6213A-9DCA-47D8-FA95-93E6EC81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5473" y="6356350"/>
            <a:ext cx="3811437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A yellow and black logo&#10;&#10;AI-generated content may be incorrect.">
            <a:extLst>
              <a:ext uri="{FF2B5EF4-FFF2-40B4-BE49-F238E27FC236}">
                <a16:creationId xmlns:a16="http://schemas.microsoft.com/office/drawing/2014/main" id="{D35A419F-54AD-F839-5018-21AEA572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6AAFF-A19A-1368-8A7C-B6CC8DAB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946D7E-1460-4068-8632-1A1D337084B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14507-0043-F465-2791-F6FF9971705B}"/>
              </a:ext>
            </a:extLst>
          </p:cNvPr>
          <p:cNvSpPr txBox="1"/>
          <p:nvPr/>
        </p:nvSpPr>
        <p:spPr>
          <a:xfrm>
            <a:off x="1203763" y="3591624"/>
            <a:ext cx="4892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0" dirty="0">
                <a:solidFill>
                  <a:srgbClr val="F8FAFF"/>
                </a:solidFill>
                <a:effectLst/>
                <a:latin typeface="Inter"/>
              </a:rPr>
              <a:t>By the end of this session, students will learn to set up JavaScript, write code, and run it using browser console and code editors.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8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D6D231-8E08-6823-5363-65188B8EE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063C-A683-D198-77B5-BEA733F2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Global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188-CB78-1E02-421E-AD832B89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633045"/>
            <a:ext cx="12041875" cy="5835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global variable is declared outside any function.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We can access global variables anywhere in the program.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a = 23;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test()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test();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console.log(a); 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is declared outside, so it can be used inside and outside any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BF4C9-95A1-1E1B-17C7-8984F5ED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E2E74-E837-4856-0A8A-3646E1D7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110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CB4FF75-8A4E-1BB5-1F53-F05B96800CE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08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AB8FCC-E768-AAB9-0925-584CD1600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1E32-7090-49F6-7ED8-A65326CB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Global Variable(cont.)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E175-AC85-3BE0-ECC4-6C1B9CEB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633045"/>
            <a:ext cx="12041875" cy="58359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a = 23;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console.log(a);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fun1()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fun2()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fun1();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fun2();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console.log(a);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global variable a is accessible inside both functions and outside the functions.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30FA6-3858-D654-A9FB-AC5BAD15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C4438-40DF-EBB5-3DC0-DB47C76B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111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154EA2B-ABB0-14D5-9F44-0C499EF048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D5D0FA-A1BF-7B4F-69CB-27B893CAC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7B57-09DD-0B24-6F1A-F39C763C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3. Block Scope (Using let &amp; const)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9312-C160-5C8F-9F97-E41826A4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633045"/>
            <a:ext cx="12041875" cy="5835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block is written inside {} curly braces in JavaScript.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Variables declared with let or const inside a block {} cannot be accessed outside the block.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Variables declared with var ignore block scope (not recommended to use).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let b = 33;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console.log(b);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console.log(b);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 exists only inside the block {} where it is declared.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8A100-B9B0-724B-F8FF-EA3BABA1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69716-2594-CA43-4DE0-5DF219AD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112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B68BA0-0504-7086-7F26-0D94956E866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211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765032-76DD-AD48-4D00-5CF89A2AF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EA90-B2F6-7973-6B53-49BB8998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3. Block Scope (Using let &amp; const)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4E16-E0B9-94F7-181D-B6E36B11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633045"/>
            <a:ext cx="12041875" cy="58359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    </a:t>
            </a:r>
            <a:r>
              <a:rPr lang="fr-FR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const</a:t>
            </a: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 c = 43;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console.log(c);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console.log(c);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 exists only inside the block {} and cannot be used outside.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712B1-7C0C-1244-04EA-0D23B792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F1497-24BD-475A-A040-A1D2080F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113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8D96B75-0CFB-CFD3-6728-6F4E4B242E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769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A9D66-578D-6ADF-72A2-8F3CF38E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BA56-C067-C654-062A-96223213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3. Block Scope (Using let &amp; const)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3924-59B6-8784-C3EF-77547C85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633045"/>
            <a:ext cx="12041875" cy="58359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    var d = 53;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console.log(d);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console.log(d)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Avoid using var for block scope because it does not follow proper scoping rules.</a:t>
            </a:r>
            <a:r>
              <a:rPr lang="fr-FR" sz="22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F52B-E123-9DC1-B772-53AAE0B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FC729-C396-01BB-387C-8B0F04C9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114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36C4E3-729C-CC3A-4B5A-C451D9F6EF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76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C7A1F-0AF0-1C54-972B-276A4693B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3F4D-0EB3-0F60-B342-A57AD176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Global Variable Modification inside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9106-4551-1BE4-2F9E-D2945C7D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we modify a global variable inside a function, it will change globally.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a = 83;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modifyTheVariable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a = 93;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modifyTheVariable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console.log(a);  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was modified inside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modifyTheVariable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(), so the change reflects everywhere.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4500-CEED-9190-ACDF-AC6D170F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6B719-D5DB-264D-7C2C-815B9995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115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AD89EAE-C409-2557-F2F1-2B9BDBC02A0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366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C534C-DEAD-4994-2E15-8D0CE6A3A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DB5A-C293-5D80-2898-B6A3698E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Global Variable Modification inside a Function(cont.)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7072-2666-9A8D-5887-B5BB5EBE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Using let inside Function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a = 83;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modifyTheVariable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let a = 93;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console.log(a);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modifyTheVariable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console.log(a);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Inside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modifyTheVariable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(), a new a is declared using let, so it does not change the global 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598-3BFC-810A-6B4A-F2872EA1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9386-45A2-370D-E775-DFCDE660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116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0ECE76D-1491-C4C4-C7BF-B248A20A7E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91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E446C6-59DD-7784-417D-8B5D654D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29EC-3F3E-52E7-18E9-8EB24522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Defining a Global Variable Inside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D637-A257-3B21-980E-D52AF792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 JavaScript, if you assign a value to a variable without using let, const, or var, it automatically becomes a global variable.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fun1()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a = 23;  // Implicitly creating a global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fun2()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  // Accessing global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fun1();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fun2();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= 23; inside fun1() does not have let, const, or var, so it automatically becomes global.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fun2() can access a since it is now globally available.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Warning: It is not recommended to create global variables like this because it can create to unexpected behavior.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7EE81-3897-033B-A8B6-BBA40287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1777B-BD5D-F494-4D42-A571647C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117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85B9D46-427A-0F87-902F-CAEB465AAF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8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0D7055-2D50-942D-A670-A1E09A24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87B7-A055-193C-7504-BD520D8F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Modifying a Global Variable Inside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21D8-AC6E-2BB3-0386-2A584289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a global variable already exists, we can modify its value inside a function.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a = 23;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fun1()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a = 999;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fun2()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fun1();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fun2();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= 23; is a global variable declared using let.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Inside fun1(), a = 999; modifies the global variable.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fun2() prints 999 because a was modified globally.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7C8E0-A731-1FCF-4E6A-5205A7B1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C932D-3E32-4069-6E8E-3415DC5A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118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1A59351-D6B4-1F30-9519-2E1B5D9B4C5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7014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85122-960F-C568-C18A-DDB9E20D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0ABF-B0BC-F365-D15C-928627EF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Using window or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globalThis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 to Access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14E5-51A6-4946-A53C-D6348196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a local variable has the same name as a global variable, we can use window (for browsers) or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globalThis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(for all environments) to access the global variable.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a = 23;  // Global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fun1()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let a = 999;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console.log(a);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window.a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);   // Prints global 'a' (23) (use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globalThis.a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in Node.js)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fun1();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= 23; is a global variable.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Inside fun1(), a = 999; is local, so it does not affect the global a.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window.a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 accesses global a (23) even though a local a exists.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For Node.js (not browsers), use </a:t>
            </a:r>
            <a:r>
              <a:rPr lang="en-US" sz="2200" dirty="0" err="1">
                <a:solidFill>
                  <a:srgbClr val="00B050"/>
                </a:solidFill>
                <a:latin typeface="Abadi" panose="020B0604020104020204" pitchFamily="34" charset="0"/>
              </a:rPr>
              <a:t>globalThis.a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instead of </a:t>
            </a:r>
            <a:r>
              <a:rPr lang="en-US" sz="2200" dirty="0" err="1">
                <a:solidFill>
                  <a:srgbClr val="00B050"/>
                </a:solidFill>
                <a:latin typeface="Abadi" panose="020B0604020104020204" pitchFamily="34" charset="0"/>
              </a:rPr>
              <a:t>window.a</a:t>
            </a:r>
            <a:r>
              <a:rPr lang="en-US" sz="2200" dirty="0">
                <a:solidFill>
                  <a:srgbClr val="00B050"/>
                </a:solidFill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5B809-918E-7F52-FF86-4ACAA482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C530D-962B-DE74-DE3B-A08D926F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119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7577C7D-7234-8752-5585-0C19766E3F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9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8D7B8-061F-4CBB-A0A2-F14BC5A18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9877-B78B-1C5B-A2E3-97639A5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Writing and </a:t>
            </a:r>
            <a:r>
              <a:rPr lang="en-US" sz="3000">
                <a:latin typeface="+mn-lt"/>
                <a:cs typeface="Lao UI" panose="020B0604020202020204" pitchFamily="34" charset="0"/>
              </a:rPr>
              <a:t>Executing JavaScript</a:t>
            </a:r>
            <a:endParaRPr lang="en-US" sz="3000" dirty="0">
              <a:latin typeface="+mn-lt"/>
              <a:cs typeface="Lao UI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5120-3D7D-DEAB-6951-936F5E51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Where Does JavaScript Run?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Browser (Client-Side)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Runs inside web pages via the browser’s JavaScript engine.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Server (Server-Side with Node.js)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Runs outside the browser, handling backend operations.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Setting Up the JavaScript Development Environment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Required Software &amp; Tools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Code Editors (IDEs)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VS Code (Recommended)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Abadi" panose="020B0604020104020204" pitchFamily="34" charset="0"/>
              </a:rPr>
              <a:t>Sublime Text, Atom, Notepad++ (Alternatives)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Browsers with Developer Tools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Google Chrome (Recommended)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Firefox, Edge, Safari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Node.js for Running JavaScript Outside the Browser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Check Installation: open CMD type : node –v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Online JS editors: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JSFiddle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CodePen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Replit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B6BEB-8851-CBA7-B688-1A2476BA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A7D57-F64D-18FC-1EBE-F6266C98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CE77F0-2CCA-938B-0E57-A03D2F413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8BA8-F420-2EDE-DDDC-BE8088B9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Global Variable Modification inside a Function(cont.)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FD37-2A71-7DD4-E5C1-3D024C17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 let and const for better scoping control.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Avoid var due to function scoping issues.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Global variables are accessible everywhere, but too many global variables make the code messy.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Local variables are safer as they exist only where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A14B6-5418-7023-C94B-841C898C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1A5C-0945-1058-BE0C-25E067C2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7E240BF-142E-85E5-BFC6-502FD0AEEE6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972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9CAC2-7A6C-46C1-57B8-52123C05F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EA64-770F-7CBC-5424-E944F344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7180"/>
            <a:ext cx="12192000" cy="1030563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Function Aliasing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8AAD-DDE4-3B6B-85F2-1753D618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333CA-8363-EFB1-B59E-246CE8BE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121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C1680B1-C620-B6F9-7257-8CAE45D7882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20" y="1659873"/>
            <a:ext cx="2068772" cy="5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74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57303-F89D-0538-433E-6D4CB63DE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159C-124A-A300-217C-CCC05B54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Function Aliasing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6BCE-1DB2-C820-F3FE-E74D89ED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aliasing means assigning another name to a function so that we can call it using a different name.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calculations(a, b)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+ b);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- b);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* b);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/ b);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% b);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calculations(10, 2);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cal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calculations;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cal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(20, 3);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cal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=== calculations);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cal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console.log(calculations);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80523-36D6-D886-9C59-81FF3AE3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AB92-CA8D-A7B2-D1C9-02E5B585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122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0593A5-D000-613A-A2AE-866837651C3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768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35C3D-C882-6D36-4F87-49848EDE6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876B-211F-1EA4-8958-ED34AA9F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Function Aliasing with delete (Not Possible in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FB79-A5F6-CB49-77B0-394BB13B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Unlike Python, JavaScript does not allow deleting a function using delete. But, we can nullify or undefine it.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Example: Trying to Delete a Function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calculations(a, b)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+ b);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- b);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* b);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/ b);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% b);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cal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calculations;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cal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(20, 3);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calculations = null;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calculations(22, 2);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cal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(100, 10);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EFDA-3169-3428-161E-B7E11719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C7F48-D25E-2CC6-5345-730365B4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123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68C8A7B-EE26-8BC8-A72A-BE0C8682BB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345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C1333-324A-F011-12D4-66B769810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85FA-0F08-A08A-EC48-638CE00C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7180"/>
            <a:ext cx="12192000" cy="1030563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Nested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93BA8-B2CE-4F78-04EB-D8271F09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BE61A-4C44-1E28-6480-87FCEBAB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124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6FBE0DD-05D8-37B5-E575-26E14F7DF7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20" y="1659873"/>
            <a:ext cx="2068772" cy="5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861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E36A94-633D-9D52-3C4E-C6A5ECB1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821A-9A9E-6CE0-061E-6101B7E4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Nested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9EFD-1C40-8974-2F72-95A0788C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nested function (also called an inner function) is a function inside another function.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outer_fun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console.log("I am inside outer function");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function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inner_fun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    console.log("I am inside inner function");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outer_fun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();  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inner_fun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 is inside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outer_fun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But it is not called, so it won’t execute.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EE8B9-AEDF-C10C-C0A7-CD8DAFFB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8C313-0AE5-7E11-6B9D-5BF5D9C9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125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22C7558-9185-10E2-D6B7-A86225C460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868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ED7CF-265C-0F27-AD4C-1B02C8B68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BB7F-8EA7-2B5D-431B-215B25EA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Calling Nested Function Inside the Outer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4DF4-6DE3-4BA9-7D9A-C4257D50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To execute the inner function, call it inside the outer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Example: Calling Inner Function Inside Outer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outer_fun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console.log("I am inside outer function");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function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inner_fun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    console.log("I am inside inner function");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inner_fun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();  // Calling inner function inside outer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outer_fun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();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inner_fun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 is called inside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outer_fun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(), so both messages are printed.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960B8-4EB1-0A53-99A0-FA5EE8F1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13687-58B4-0B20-694E-500B3FD9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126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829DB92-7A19-0832-F93B-FE8CCE5709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86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21274-A5B1-D566-ED93-35494E73B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6D2E-DFA8-18D0-75B0-DB7C3621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Can We Call Inner Function Outside Outer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D89E-8F02-FC45-AB12-F2C1EC1C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No! Inner function is not accessible outside.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outer_fun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console.log("I am inside outer function");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function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inner_fun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    console.log("I am inside inner function");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inner_fun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outer_fun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inner_fun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();  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inner_fun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 is inside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outer_fun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(), so it is not available globally.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we try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inner_fun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(); outside, we get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ReferenceError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C3D26-B4D8-7D79-07B0-5D8BD1D7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F0501-370C-2577-4B66-9816947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127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732B1B-6103-9E13-A03B-E4CE7AF0220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669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A0C908-BBBB-D8A5-424B-19E07275A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EA12-0FDF-81E1-1D78-1C2A128C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7180"/>
            <a:ext cx="12192000" cy="1030563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Arrow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86ACF-7E69-F243-03E6-5020CF68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1FDBF-15A9-ECC4-0596-EFEBDC9B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128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6FD5AB-D090-6E3C-C160-CAAE630145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20" y="1659873"/>
            <a:ext cx="2068772" cy="5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084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EC579-F62A-77AE-F61E-5C8F7E5C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87F3-1C9A-E295-CA2D-F1470C8E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Introduction to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F595-7C59-8773-A51E-8D4753FCF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Arrow functions are also called anonymous functions because they don’t have a name.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we declare a function without using the function keyword, such a nameless function is called an arrow function.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Normal functions are defined using the function keyword, while arrow functions are defined using the =&gt; (arrow operator).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main purpose of arrow functions is to make code shorter and cleaner, especially for one-time use (instant use).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C1BCF-E4BF-6E57-3C05-C1EBA2AD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68307-1080-2E77-5618-3C48521B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129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1D32706-46E4-27B8-4BF7-D9EC9C5FD7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7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95391-EFF8-65B3-0401-7ACCB0544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BCFD-3778-A8F5-9BE8-D682C548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Different Ways to Write &amp; Execute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44667-2ADB-B1C6-A5A8-8EB4FAF7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can be executed in multiple ways: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Inside the Browser Console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Inline JavaScript (Inside HTML Elements)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Internal JavaScript (&lt;script&gt; inside HTML)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External JavaScript (.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js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file linked to HTML)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Executing JavaScript using Node.js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2F6CA-1343-B73E-E695-592505AE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918BD-8AC7-C21B-1A1A-281FEF41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39049-5272-201B-5860-2935F13A7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6E4D-92DB-FF4C-EF84-0373FA01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Normal Function vs 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29AA-CEEC-1F68-83D6-64E1AE91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Addition of two numbers using normal and arrow function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// Normal function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add(a, b)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return a +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console.log(add(10, 20)); 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// Arrow function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sum = (a, b) =&gt; a +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console.log(sum(30, 40));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98D67-3E42-FE74-D6D5-C3858E39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55AB1-9FF1-A54D-79AE-CC0B0D4D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130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D4A03-FE63-3530-91F0-0B804D0304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1798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FFA0B-F70A-CEB3-9D1C-DD5C027A5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9844-87CD-6BBB-33B8-4C90FE0C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Arrow Functions Examples(cont.)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B362-B880-A4EF-92C0-FC7D831D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//Arrow Function Without Parameters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msg = () =&gt; 'Hello, Thank You!';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console.log(msg()); 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//Arrow Function with Single Parameter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square = n =&gt; n * 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console.log(square(9));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4CC64-4118-5B31-D66A-926FE707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C56D8-E028-7C9A-4419-D5A1A4F9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131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DA5E1AE-5759-2B69-7715-AAA30579C9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11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03374-7CB4-1921-3C8E-CCF02E296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FF8A-4DD9-A473-8270-4C89CDB7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Arrow Functions Examples(cont.)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9BA8-CAA4-EFCC-966E-8EFB403B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//Arrow Function with Conditional Expression (Ternary Operator)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max = (a, b) =&gt; (a &gt; b ? a : b);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console.log(max(10, 22));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// Passing arguments in the same line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console.log(((a, b) =&gt; (a &gt; b ? a : b))(11, 10));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FC76-CF48-9C7F-EED5-BBF85C06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69734-B073-FD0B-889E-EA7D0EC3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132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8D05F31-F862-F57D-433D-694B579664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073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912383-2AAE-E63C-E8A9-91B0D132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1DF8-DD10-18DA-5B1A-4E88F95E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More Points About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9775-99CC-4CF2-2B36-B7BC3A85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Arrow functions can take any number of arguments.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 arrow functions, the return statement is not required if the function body contains only one expression.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Arrow functions are one-line versions of normal functions.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Premium Point: Where Exactly Do We Use Arrow Functions?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 JavaScript, arrow functions are mostly used when we pass a function as an argument to another function. They are very useful in: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Higher-order functions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(functions that take another function as an argument).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Short, one-time-use functions to keep the code clean and simple.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Callbacks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(functions passed inside event handlers,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setTimeout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, promises, etc.).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9F439-CAF2-4F2A-5001-AFF7585D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C7E2A-AE9B-16B2-6982-613D766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133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FBDC43E-9B52-8927-D184-F43B9B2492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8137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F4972-4517-0EB1-F045-FB98E0779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BA2C-ADF4-333C-5EA2-2A5E8CE3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E34F-43C4-463F-FB48-B1B65F3B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Arrow functions make code shorter and more readable.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They are widely used in modern JavaScript for concise function expressions.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a function has only one statement, we don’t need curly braces {} or the return keyword.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Arrow functions do not have their own this, which makes them behave differently in object methods (an advanced topic).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D3C9D-CFA3-48B4-B4D1-6DE5A180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F03D2-BECF-D011-04A4-ACA61455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134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AB88D1B-7856-67BA-24BC-D13A9766E4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81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34B1B-7A08-77A9-407F-CB19638EF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2CA3354F-87D9-C716-4725-3AE0384ACB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83D9-B7FF-84FB-4371-A63C7FA0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11" y="2684616"/>
            <a:ext cx="5992629" cy="907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Chapter 4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Abadi" panose="020B0604020104020204" pitchFamily="34" charset="0"/>
              </a:rPr>
              <a:t>Array in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09A8D-CD02-9248-E44F-CD2147A7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5473" y="6356350"/>
            <a:ext cx="3811437" cy="365125"/>
          </a:xfrm>
        </p:spPr>
        <p:txBody>
          <a:bodyPr>
            <a:normAutofit/>
          </a:bodyPr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pic>
        <p:nvPicPr>
          <p:cNvPr id="1026" name="Picture 2" descr="A yellow and black logo&#10;&#10;AI-generated content may be incorrect.">
            <a:extLst>
              <a:ext uri="{FF2B5EF4-FFF2-40B4-BE49-F238E27FC236}">
                <a16:creationId xmlns:a16="http://schemas.microsoft.com/office/drawing/2014/main" id="{030CF5AD-9FBA-E31B-C0F1-79EE2F256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EB940-D55E-4BE2-FAB9-15B8AEF8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946D7E-1460-4068-8632-1A1D337084B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BD13DDD-9554-1951-D8BF-AF2F7C4070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25" y="136525"/>
            <a:ext cx="2615189" cy="6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3473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063A06-8961-BEEA-4B04-9650F4A47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1D57-9F04-693E-B8DE-A47B3C4B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B879-45E7-E6D9-9193-A562D8AB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1731615" cy="5723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Why Do We Need Arrays?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 JavaScript, primitive data types like number, string,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boolean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, etc., allow us to store only a single value at a time. However, if we want to store multiple values as a single entity, we need Arrays. Arrays help overcome this limitation by storing multiple values in a structured way.</a:t>
            </a:r>
          </a:p>
          <a:p>
            <a:pPr algn="just"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Introduction to Arrays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An Array is a built-in data structure in JavaScript that stores multiple values in a single variable. Arrays in JavaScript can hold heterogeneous data, meaning they can store different data types like numbers, strings, and even objects.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Arrays are defined using square brackets [].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Values inside an array are comma-separated.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A4E8-7CF7-C097-4A8C-1E1CD6BD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B4DC2-526A-26CD-A5B4-64841D82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136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6102CD5-CC6A-0D86-C274-0908D76367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031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32FDCB-D187-3EDF-6DB6-891DBC6A3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93DE-660B-B732-843B-88D551A7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Example of Array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BA96-EF3C-8C59-BB68-6C8E3263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numbers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console.log(numbers);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Arrays are similar to Arrays in other languages, but they can contain different types of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D24B-65FF-73B2-BAEB-A3E896D1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2649B-E781-AE66-6214-0D98D10F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137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36E7364-BA5D-A212-8E29-A5D2710F405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7377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DBF7FF-1734-33A4-06DE-97D2344EC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02FD-4DA7-A199-157D-41ED18E4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Ways to Create an Array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8900-0F3A-FDC1-8B39-D6917FAD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Creating an Empty Array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Creating an Array Dynamically Using split()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Creating an Array Using Array() Constructor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Creating an Array Using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Array.from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Creating an Array Using fill()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B3EC4-11C5-60FA-6F1B-C87B7FF8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5B064-6366-15DF-5BDB-BE01EB0E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138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CD122F9-9957-F0EE-845B-9AE60DA990D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435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DA13A-020A-95DF-D2EB-F7069D6A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75D6-7E4F-F52A-8EE2-ECA15139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Ways to Create an Array in JavaScript(cont.)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83A7-5A75-5AE9-19F4-1C5A196E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1. Creating an Empty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[];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2. Creating an Array Dynamically Using split()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input = "23,33,43,53,63";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input.split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(",");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3. Creating an Array Using Array() Constructor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new Array(23, 33, 43, 53);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); // Output: [23, 33, 43, 53]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EBC27-29E2-8492-6CA7-C1A50560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8C6EC-C695-074F-EC8A-1E364655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139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50AFA3E-27EF-C078-6645-23E85B0B85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7E5D8-7A9D-E0E9-C546-6907E651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F7EE-6AD1-6ADD-CCB2-AFFC8058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1. Inside the Browser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D82A-F724-6F64-ABBC-8D1F4D1E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How to Open Console?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Windows/Linux: Press Ctrl + Shift + I, then go to the Console tab.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Advantages: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No need to create a separate file.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Useful for debugging JavaScript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39635-6AC1-388C-7EFD-882952E6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1C854-9E37-FE32-8650-0838FBFC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48A8D-1D49-6320-AC1C-483AAE5F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1" y="1791339"/>
            <a:ext cx="10849290" cy="23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A52D5-6913-F6CE-98C1-61D52020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C98B-91BF-FDF9-F599-01C51251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Ways to Create an Array in JavaScript(cont.)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9482-7A9A-B8E4-4C8B-58587B90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4. Creating an Array Using 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Array.from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str = "Hello";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Array.from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(str);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); // Output: ['H', 'e', 'l', 'l', 'o']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5. Creating an Array Using fill()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new Array(5).fill(0);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); // Output: [0, 0, 0, 0, 0]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01620-40CE-DD79-439A-342D4F5D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ED86B-4FA3-F5D4-13A7-A515C33C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097BD77-27F2-8429-53FC-660D06979F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104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6682C7-35F3-BB94-67B6-FCB9503F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4F11-3CFD-A312-8875-91470E70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Characteristics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8994-598D-8327-3A6C-E1172A90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Arrays maintain the insertion order of elements.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Arrays support heterogeneous data types.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Arrays allow duplicate elements.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Arrays are dynamic in nature, meaning they can grow or shrink as needed.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Arrays are mutable, meaning their values can be modified.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13FDA-6A39-F913-E275-78ED6A29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F1C96-9DC5-0E1F-4F4A-6E5BEF0E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141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48894BF-4BA7-E4FB-9A72-79D5401265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0276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AD9E2-D3FD-DE3A-A805-1192909C3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0B4E-2966-CF93-6337-0F9AE1B9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9F04-624B-B425-FFCD-6B757013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We can access elements in an array using their index. JavaScript uses zero-based indexing, meaning the first element is at index 0.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1. Accessing Using Index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[0]);  // Output: 23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[1]);  // Output: 33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[-1]); // Output: undefined (Negative indexing is not supported directly)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[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arr.length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- 1]); // Output: 63 (Last element)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7F429-B24D-668E-59C4-EA29B5C6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4A848-3F58-4052-232D-8ACB22D6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142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135EFD8-8490-303A-5B3B-81D80E06D8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8127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7DD32-A543-0DDE-5158-01685464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B893-48E8-1BB4-5DD4-114A8C74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CE10-D593-EB3D-4692-CC6717D0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2. Accessing Using Slice method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arr.slice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());   // Output: [23, 33, 43, 53, 63]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arr.slice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(2));  // Output: [43, 53, 63]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arr.slice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(1, 4)); // Output: [33, 43, 53]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arr.slice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(-3));  // Output: [43, 53, 63]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E92BC-CF1F-EEAF-DE8E-A3329F2F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3EB26-8E09-CA43-16A7-077F61DE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143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378BDFD-7AC9-7C4A-B6A1-1E321CBA0C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019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5624ED-F483-DA3F-0392-604F0FCD7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62C-5B21-BDE5-20EF-243C5050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Traversing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D730-CADF-CFF7-4439-400B33C9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Traversing means visiting all elements in an array one by one.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n-NO" sz="2200" dirty="0">
                <a:solidFill>
                  <a:srgbClr val="66FF33"/>
                </a:solidFill>
                <a:latin typeface="Abadi" panose="020B0604020104020204" pitchFamily="34" charset="0"/>
              </a:rPr>
              <a:t>1. Using a for 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n-NO" sz="2200" dirty="0">
                <a:solidFill>
                  <a:schemeClr val="bg1"/>
                </a:solidFill>
                <a:latin typeface="Abadi" panose="020B0604020104020204" pitchFamily="34" charset="0"/>
              </a:rPr>
              <a:t>let arr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n-NO" sz="2200" dirty="0">
                <a:solidFill>
                  <a:schemeClr val="bg1"/>
                </a:solidFill>
                <a:latin typeface="Abadi" panose="020B0604020104020204" pitchFamily="34" charset="0"/>
              </a:rPr>
              <a:t>for (let i = 0; i &lt; arr.length; i++)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n-NO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console.log(arr[i]);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n-NO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2. Using a while 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i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while (i &lt;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arr.length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[i]);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i++;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  <a:endParaRPr lang="nn-NO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9F943-F1A4-CDDB-253D-7AE1E2BF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FC7A-AADE-3300-EA4B-C8EF339D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144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CD89737-08CC-A147-2F54-841785B5F1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501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3308A-C318-A160-86FC-4AD897AC9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2A5A-7C80-8BC8-7017-34A4BF15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Concatenation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6EC7-F69A-8472-DF61-5E53A811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We can join multiple arrays using the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concat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 method or spread operator (...).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1.Using 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concat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arr1 = [23, 33, 43];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arr2 = [53,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arr1.concat(arr2);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 // Output: [23, 33, 43, 53, 63]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2. Using Spread Operator (...)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arr1 = [23, 33, 43];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arr2 = [53,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[...arr1, ...arr2];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 // Output: [23, 33, 43, 53, 63]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Note: + operator does NOT work for array concatenation.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73888-6331-8637-A769-0C4AA76E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B0334-C4AD-52A7-BA90-2E17CDBC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145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66D6B1F-4181-6FDA-1B99-4CC32D5E18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975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7B81B-FD88-810D-9E68-3B093E0E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6828-D73B-0DBA-FECE-05670EC0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Concatenation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558F-6EB6-A8F3-DE79-A293D1E7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Note: + operator does NOT work for array concatenation.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arr1 = [23, 33, 43];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arr2 = [53,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result = arr1 + arr2;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console.log(result); // Output: "23,33,4353,63" (Incorrect!)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26CF3-3A5F-893D-968E-8838C989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E60B3-94B6-F3F9-CD50-CA8EF8C7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146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8236E80-0031-7373-3CA6-47AC2C86DB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341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F5F25-FF17-4C2A-E8A0-64EE94637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B824-D305-4188-B2FD-F72D0C56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Repeating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934E2-EAD5-784B-F37D-FF26EC83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We can repeat an array using the repeat() method (only for strings) or the fill() method.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[23, 33, 43];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result = [...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, ...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, ...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];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console.log(result); // Output: [23, 33, 43, 23, 33, 43, 23, 33, 43]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Note: * operator does not work for arrays in JavaScript.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[23, 33, 43];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* 2;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console.log(result); // Output: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NaN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(Incorrect!)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7875-E010-FC8D-4924-B225303E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B5B8E-3669-44F4-E01D-53D5998D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147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DAA873A-15A9-9F6A-AE0A-795A763D0A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064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EF66D-7408-CAC7-66B9-96EA9F70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764C-29F5-C2BA-E151-32B9EA6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Checking Membership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FB45-72CC-AD41-D07D-CF7FE926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We can check if an element exists in an array using the includes() method.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arr.includes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(23));  // Output: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arr.includes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(99));  // Output: false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Finding an Element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Using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indexOf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arr.indexOf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(33));  // Output: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arr.indexOf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(99));  // Output: -1 (Not found)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61341-A4BC-912D-EE3F-3FEDFD12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F6EFC-6511-984D-88D1-249205DE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148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0D13D90-285F-9F02-A18A-4819DD8B6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107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B47A6-F137-54F2-6D17-E1B7A09C5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31A-BFAA-E294-35AE-32BA6BA5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7180"/>
            <a:ext cx="12192000" cy="1030563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JavaScript Array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43C94-194E-A46D-98EB-23E9AF6F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876AB-AEB5-0328-0A79-3FF5E8E6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149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62B57CF-90F4-25E1-C164-4E46FEC9E1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20" y="1659873"/>
            <a:ext cx="2068772" cy="5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6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D0323-EB08-6D68-AFA4-7F6319373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F3F1-379E-954E-52D4-9E654279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</a:t>
            </a:r>
            <a:r>
              <a:rPr lang="fr-FR" sz="3000" dirty="0" err="1">
                <a:latin typeface="+mn-lt"/>
                <a:cs typeface="Lao UI" panose="020B0604020202020204" pitchFamily="34" charset="0"/>
              </a:rPr>
              <a:t>Inline</a:t>
            </a:r>
            <a:r>
              <a:rPr lang="fr-FR" sz="3000" dirty="0">
                <a:latin typeface="+mn-lt"/>
                <a:cs typeface="Lao UI" panose="020B0604020202020204" pitchFamily="34" charset="0"/>
              </a:rPr>
              <a:t> JavaScript (Inside HTML </a:t>
            </a:r>
            <a:r>
              <a:rPr lang="fr-FR" sz="3000" dirty="0" err="1">
                <a:latin typeface="+mn-lt"/>
                <a:cs typeface="Lao UI" panose="020B0604020202020204" pitchFamily="34" charset="0"/>
              </a:rPr>
              <a:t>Elements</a:t>
            </a:r>
            <a:r>
              <a:rPr lang="fr-FR" sz="3000" dirty="0">
                <a:latin typeface="+mn-lt"/>
                <a:cs typeface="Lao UI" panose="020B0604020202020204" pitchFamily="34" charset="0"/>
              </a:rPr>
              <a:t>)</a:t>
            </a:r>
            <a:endParaRPr lang="en-US" sz="3000" dirty="0">
              <a:latin typeface="+mn-lt"/>
              <a:cs typeface="Lao UI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386E-D9F0-1BF4-76C2-562AE997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FFC000"/>
                </a:solidFill>
                <a:latin typeface="Abadi" panose="020B0604020104020204" pitchFamily="34" charset="0"/>
              </a:rPr>
              <a:t>What is Inline JavaScript?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  <a:latin typeface="Abadi" panose="020B0604020104020204" pitchFamily="34" charset="0"/>
              </a:rPr>
              <a:t>JavaScript code written directly inside HTML attributes.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600" dirty="0">
                <a:solidFill>
                  <a:srgbClr val="FFC000"/>
                </a:solidFill>
                <a:latin typeface="Abadi" panose="020B0604020104020204" pitchFamily="34" charset="0"/>
              </a:rPr>
              <a:t>Advantages:</a:t>
            </a:r>
          </a:p>
          <a:p>
            <a:r>
              <a:rPr lang="en-US" sz="2600" dirty="0">
                <a:solidFill>
                  <a:schemeClr val="bg1"/>
                </a:solidFill>
                <a:latin typeface="Abadi" panose="020B0604020104020204" pitchFamily="34" charset="0"/>
              </a:rPr>
              <a:t>Quick and easy for small scripts.</a:t>
            </a:r>
          </a:p>
          <a:p>
            <a:r>
              <a:rPr lang="en-US" sz="2600" dirty="0">
                <a:solidFill>
                  <a:schemeClr val="bg1"/>
                </a:solidFill>
                <a:latin typeface="Abadi" panose="020B0604020104020204" pitchFamily="34" charset="0"/>
              </a:rPr>
              <a:t>Not recommended for larger applications (hard to maintain).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BE1D5-9106-878E-F0EB-EB1012ED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DF4CD-D15F-34F6-C5A5-5BE93210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F44FB-DE55-2E1F-4858-08FF16FC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7" y="1337285"/>
            <a:ext cx="9286628" cy="3730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EB56E-494D-B629-ED49-F7269C7EF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79" y="4673761"/>
            <a:ext cx="4340272" cy="12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CB13EC-18A0-D379-7D77-5303C04B3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483C-F410-E270-E76F-55BDA68E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1. push()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89F3-21A9-839D-7F19-C4C7CC75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push() method adds one or more elements at the end of an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push() method returns the new total number of elements in the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push() method modifies the original array.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Adding numbers: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numbers = [23, 33, 43];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console.log(numbers);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numbers.push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(53, 63);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console.log(numbers)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82A8A-1C5B-AA25-A16D-33A17C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D2B66-6B28-EA34-32EC-A41F09D5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0887660-5E28-A465-6995-554068338B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483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D1E5AB-1DD2-60FD-F98D-C0475578E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C3F6-8FF4-7F4E-60FD-5647C65B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1. push()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CD43-D5C4-FCD8-E0B8-129E8528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Adding strings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names = ["Surendra", "Rahul"];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console.log(names);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names.push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("Priyanka", "Zini");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console.log(names)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Adding an array inside an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data = [23, 33];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console.log(data);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data.push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([43, 53]);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console.log(data);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DA7EF-622E-EE42-6A45-1D2025FC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F2544-796C-C348-DACF-90A08DF8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151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648C339-720A-BD39-384A-AC5DB7A203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446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286E2-433B-16FA-428C-72CBA7844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5F9-9D17-1E8B-5202-83733CA2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1. push()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B1D0-2736-B50E-4B40-BFDD1254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Adding objects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names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{ name: "Surendra"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{ name: "Priyanka"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{ name: "Rahul"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{ name: "Zini"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console.log(names);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names.push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({ name: "Jack" 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console.log(names);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29B-1347-0A4F-D72B-D1DA05BD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71BB3-4B5E-FE54-FDE0-2A4B95DE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152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7441F93-18DD-5354-C1D7-F121AF7A762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158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D1D39-6D07-B840-84F6-154426E69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FF09-DC68-4DC3-9727-6F72DE81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pop()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C40C-0BCA-270B-FFCA-339F52CF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pop() method removes the last element from an array and returns the removed element.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modifies the original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pop() method does not take any arguments.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the array is empty, pop() returns undefined.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Removing last string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["Bhubaneswar", "Cuttack", "Puri"];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console.log(cities);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removedCity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cities.pop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removedCity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console.log(cities);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3F1D2-4B27-C331-312A-5E24FE5D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16DC8-9190-B9AD-1B90-A175C76C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153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AAC8AB3-290F-747A-ED6D-B8B8B0DA62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70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2F212-D3DF-E7C8-A13D-F2B01366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546D-042F-E071-3123-0D14B46F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pop()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DC15-CA71-0A45-D133-3AD8A035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Removing last number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[23, 33, 43, 53];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console.log(marks);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removedMark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marks.pop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removedMark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console.log(marks);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Removing last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names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{ name: "Surendra"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{ name: "Priyanka"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console.log(names);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names.pop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console.log(names);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80C0B-0570-74C2-49F5-EE793B5E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00A8E-4F92-9051-F773-E547A86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154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2E2D49-697C-BB3F-D481-762E21B48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050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FDAB4A-4C59-2405-AA6E-8F67BED3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6FA3-FFAB-BAE3-F7A9-084885B5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pop()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0226-FEA0-0F47-4DF4-66D72C6E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Using pop() on an empty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emptyArray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removedItem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emptyArray.pop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removedItem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EAAE-ABBF-7ABC-743D-C6E1307A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D4D48-6E8E-B303-F54B-C32446C5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155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F5E2BF9-0844-6948-3C88-F85104187A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6007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9839D-936F-C68A-A598-F0FFD2F1E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6FDF-CE8D-70CD-B2D6-3DCC007D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3. shift()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D2AD-A836-64BD-483D-4FA68196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541529"/>
            <a:ext cx="12041875" cy="60093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shift() method removes the first element from an array and returns the removed element.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modifies the original array.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remaining elements shift left to fill the gap.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shift() does not take any arguments.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Removing first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["Bhubaneswar", "Cuttack", "Puri"];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console.log(cities);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removedCity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cities.shift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removedCity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console.log(cities);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Using shift() on an empty array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emptyArray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[];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removedItem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emptyArray.shift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removedItem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CC2CD-220A-5392-0B29-060539E4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D1BE5-7D5A-9B7F-C826-9102A53E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156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C53559A-2079-59AD-BEFC-5898036FA6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4314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FC56C4-69E6-08D1-504F-FA56A4E91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E625-9854-494E-B4E0-3F227F55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4. unshift()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B373-AB34-A0F1-04A9-06AC02B2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unshift() method adds one or more elements at the beginning of an array and returns the new length of the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modifies the original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shifts existing elements to the right.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returns the new total number of elements in the array.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Adding numbers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numbers = [33, 43, 53];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console.log(numbers);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numbers.unshift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(23);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console.log(numbers);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D5D77-CBAC-6340-4749-BA17DABC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78CD-F965-4870-03CC-39C7C0C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157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ACAB03F-634A-C0F6-0905-AD5D20B24A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6814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1E28D8-DDB9-478B-0993-90C3C218D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F687-F905-9C4F-9363-419AFE37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4. unshift()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A1D3-2EFD-D61F-7AFE-D4E708A6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107" y="633046"/>
            <a:ext cx="5800299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Using unshift() on an empty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emptyArray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newLength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emptyArray.unshift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("Hello");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newLength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94FF6-4C2C-BCF7-46AF-A6184431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E451A-315A-A469-E4DD-2B71E31A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158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C2C5F7F-75C2-7A74-66A3-804187B89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06F964-1501-C053-8C56-39DC261312E5}"/>
              </a:ext>
            </a:extLst>
          </p:cNvPr>
          <p:cNvSpPr txBox="1">
            <a:spLocks/>
          </p:cNvSpPr>
          <p:nvPr/>
        </p:nvSpPr>
        <p:spPr>
          <a:xfrm>
            <a:off x="335280" y="785446"/>
            <a:ext cx="6859365" cy="5723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rgbClr val="66FF33"/>
                </a:solidFill>
                <a:latin typeface="Abadi" panose="020B0604020104020204" pitchFamily="34" charset="0"/>
              </a:rPr>
              <a:t>Adding multiple values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let names = ["Rahul", "Zini"];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let r = names.unshift("Surendra", "Priyanka");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console.log(r);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console.log(names);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20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rgbClr val="66FF33"/>
                </a:solidFill>
                <a:latin typeface="Abadi" panose="020B0604020104020204" pitchFamily="34" charset="0"/>
              </a:rPr>
              <a:t>Adding an array inside an array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let data = [43, 53];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console.log(data);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let r = data.unshift([23, 33]);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console.log(r);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console.log(data);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98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F9FB7-E26F-DAEB-D91E-D3A169887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177E-7A4B-7896-1150-635AEC15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5.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concat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4E3F-B519-BC48-6AF8-9C22CCBB1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concat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 method joins two or more arrays and returns a new array without modifying the original arrays.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modify the original arrays.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can also add individual elements while merging arrays.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Merging Two Arrays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names1 = ["Surendra", "Priyanka"];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names2 = ["Rahul", "Zini"];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combinedNames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names1.concat(names2);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console.log(names1);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console.log(names2);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combinedNames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i="1" dirty="0">
                <a:solidFill>
                  <a:srgbClr val="66FF33"/>
                </a:solidFill>
                <a:latin typeface="Abadi" panose="020B0604020104020204" pitchFamily="34" charset="0"/>
              </a:rPr>
              <a:t>Note : Original arrays remain unchanged!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96C9B-BBC7-2B68-2C52-4C3083BF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45794-6737-5B6F-46E9-BC6957BE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159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A617EA7-2661-EFB3-1DE6-F098A7A2A4D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C2C4D-57C8-E96D-ADA0-DC0157D93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1F3A-D275-CB1D-0863-BF8C5673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3. </a:t>
            </a:r>
            <a:r>
              <a:rPr lang="fr-FR" sz="3000" dirty="0" err="1">
                <a:latin typeface="+mn-lt"/>
                <a:cs typeface="Lao UI" panose="020B0604020202020204" pitchFamily="34" charset="0"/>
              </a:rPr>
              <a:t>Internal</a:t>
            </a:r>
            <a:r>
              <a:rPr lang="fr-FR" sz="3000" dirty="0">
                <a:latin typeface="+mn-lt"/>
                <a:cs typeface="Lao UI" panose="020B0604020202020204" pitchFamily="34" charset="0"/>
              </a:rPr>
              <a:t> JavaScript (&lt;script&gt; </a:t>
            </a:r>
            <a:r>
              <a:rPr lang="fr-FR" sz="3000" dirty="0" err="1">
                <a:latin typeface="+mn-lt"/>
                <a:cs typeface="Lao UI" panose="020B0604020202020204" pitchFamily="34" charset="0"/>
              </a:rPr>
              <a:t>inside</a:t>
            </a:r>
            <a:r>
              <a:rPr lang="fr-FR" sz="3000" dirty="0">
                <a:latin typeface="+mn-lt"/>
                <a:cs typeface="Lao UI" panose="020B0604020202020204" pitchFamily="34" charset="0"/>
              </a:rPr>
              <a:t> HTML)</a:t>
            </a:r>
            <a:endParaRPr lang="en-US" sz="3000" dirty="0">
              <a:latin typeface="+mn-lt"/>
              <a:cs typeface="Lao UI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8032-73EB-3EE0-AD16-1479CD74C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C000"/>
                </a:solidFill>
                <a:latin typeface="Abadi" panose="020B0604020104020204" pitchFamily="34" charset="0"/>
              </a:rPr>
              <a:t>What is Internal JavaScript?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JavaScript code is written inside the &lt;script&gt; tag within an HTML file.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C000"/>
                </a:solidFill>
                <a:latin typeface="Abadi" panose="020B0604020104020204" pitchFamily="34" charset="0"/>
              </a:rPr>
              <a:t>Advantages: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Works well for small applications.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Not reusable across multiple HTML 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93E85-1D1D-C23B-5B1C-67277B09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158EE-0B8A-AFE3-88B9-37C62285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F750B-9271-0AF6-B9FF-EC7FCDA7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75" y="2228442"/>
            <a:ext cx="4470649" cy="1200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FF6BB-6465-7D48-FC4E-D068CEA6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4" y="1490086"/>
            <a:ext cx="5579802" cy="35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C4208C-5C52-BC36-709D-D9B15CDB0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7B6-3D6D-7233-1BD0-91910E14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5.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concat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FD8B-8B6D-6D7A-AE31-4EE174F1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Merging Three Arrays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cities1 = ["Bhubaneswar", "Cuttack"];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cities2 = ["Puri",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Jagatsinghpur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cities3 = ["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Kendrapara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", "Balasore"];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allCities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cities1.concat(cities2, cities3);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allCities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Adding Individual Elements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numbers = [23, 33, 43];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newNumbers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numbers.concat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(53, 63);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newNumbers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77DD3-2B4B-1574-4F35-09D50AD4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2FB88-0DD3-30F6-57CF-83F52737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DA0C06A-96BD-BFD4-F1C5-1DCF63D547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0262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A9BB87-8CBA-2CA9-4DC9-366712647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E325-81EC-75C2-8DAA-2EA4B29D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5.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concat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16C-304E-77DC-BAD8-D0CFE8B3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Merging nested arrays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arr1 = [[1, 2]];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arr2 = [3, 4];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merged = arr1.concat(arr2);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console.log(merged);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Using 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concat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() on an empty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emptyArray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filledArray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emptyArray.concat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(10, 20, 30);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filledArray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i="1" dirty="0" err="1">
                <a:solidFill>
                  <a:schemeClr val="bg1"/>
                </a:solidFill>
                <a:latin typeface="Abadi" panose="020B0604020104020204" pitchFamily="34" charset="0"/>
              </a:rPr>
              <a:t>concat</a:t>
            </a:r>
            <a:r>
              <a:rPr lang="en-US" sz="2200" i="1" dirty="0">
                <a:solidFill>
                  <a:schemeClr val="bg1"/>
                </a:solidFill>
                <a:latin typeface="Abadi" panose="020B0604020104020204" pitchFamily="34" charset="0"/>
              </a:rPr>
              <a:t>() does not change the original arrays.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75DA9-570E-8068-2A3C-3D05739D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9E74-0595-92F1-285C-72EAA4A8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161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C5A1AFC-DE14-40C2-F6FA-D6B42EB84E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1486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F1271A-44EF-06F2-1125-C135F957D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FB8D-B5EA-852A-3291-987BA629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6. slice()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F2ED-DD98-D32D-6320-835DA148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slice() method extracts a part of an array and returns a new array without modifying the original array.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How slice() Works?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change the original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returns a new array containing the selected elements.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takes two parameters: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Start index (inclusive)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End index (exclusive)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the end index is not given, it slices till the end of the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the index is negative, it starts counting from the right.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E1B18-6E10-8156-0D64-F8636C18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34DE-B980-5A60-38F4-3E382F2C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162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C7F7E0D-4D1C-BE17-87D8-36FCA73782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884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F2F225-A0A5-FD6F-20DD-297979E88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FE66-354C-04D0-ED3F-BF9CB981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6. slice()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CC9A-87D4-0BD9-02B7-B95E1C7D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Extracting Part of an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names = ["Surendra", "Priyanka", "Rahul", "Zini", "Jack"];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newNames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names.slice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(1, 4);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newNames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Extracting From a Specific Index to the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["Bhubaneswar", "Cuttack", "Puri",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Jagatsinghpur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Kendrapara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newCities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cities.slice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newCities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Note : Only elements from index 2 onwards are extracted!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9F4C8-5319-578B-F4D5-0E62E464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7B527-FC4C-7699-49D5-361AD29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163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4A34295-696C-9D3C-B04E-4975D21898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221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7E0855-27CA-CA88-5EFD-18C7537A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C260-1773-2942-B09A-4413764C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6. slice()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BBEF-06EB-C5B9-C51F-F0DBF654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Using Negative Index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numbers = [23, 33, 43, 53, 63, 73];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slicedNumbers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numbers.slice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(-4); //[ 43, 53, 63, 73 ]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slicedNumbers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Note :  Negative index -3 starts from the third-last element!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Using negative start and end index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["Bhubaneswar", "Cuttack", "Puri",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Jagatsinghpur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Kendrapara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middleCities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cities.slice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(-4, -1);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middleCities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8773B-6BE7-9405-2609-1A277CBC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F3DF1-3F6F-CA97-901A-D5909CA8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164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917CFF8-23B3-AB72-6918-8A3810FD90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5190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93AFE-7108-69F7-1055-FC6527003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1F69-18DC-F001-8B39-A157CD4B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6. slice()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F5C4-9392-146E-28EA-3F79EF2A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Using slice() on an empty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emptyArray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slicedEmpty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emptyArray.slice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(1, 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slicedEmpty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975AB-71B4-45CB-AB47-CDD03409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C8CF-3F95-3B91-B675-3F375DA4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165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1087E27-1CE4-E734-78EF-07BE7A7EEF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0934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D10C4-4D66-AD92-3291-2FCC830C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3242-7480-0B4D-AFDB-DF657AFD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7. splice()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3F07-6EC1-439B-EACF-FEFC8758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splice() method adds, removes, or replaces elements in an array by modifying the original array.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splice() Works?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modifies the original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takes three parameters: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Start index (where changes begin).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Delete count (how many elements to remove).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New elements (optional, elements to add).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returns the deleted elements as a new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delete count is 0, it only adds new elements without removing any.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31CB7-02EE-52C4-655A-27D0A363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F718E-ABB0-8F01-13DD-90406BAA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166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1268E67-FC12-E63B-65EB-7235163B7E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0498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AE196-AB58-9F4C-2BBE-E3506B891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39BB-8E09-FF3A-BEB0-31CB56C0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7. splice()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962A-2140-05B8-B850-E4489393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Removing Elements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names = ["Surendra", "Priyanka", "Rahul", "Zini", "Jack"];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names.splice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(2, 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removedNames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New Array After Operation ["Surendra", "Priyanka", "Jack"]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Returned Array (Removed Elements) ["Rahul", "Zini"]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"Rahul" and "Zini" are removed from the original array!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57B54-7056-DDD5-AA01-0D86F4FA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CC703-9973-8EFF-4965-70DDB665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167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1E4F4E-795C-47EE-E300-D75BC5EB8A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352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CDEDE-02FA-E64D-8D2C-57648392D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E3EB-BE4F-9160-B9F5-49E64316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7. splice()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55D4-F4F6-DCF9-A734-18611E0B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Adding Elements Without Removing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["Bhubaneswar", "Cuttack", "Puri"];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cities.splice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(1, 0,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Jagatsinghpur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Kendrapara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console.log(cities)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Replacing Elements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numbers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x=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numbers.splice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(2, 2, 73, 83);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console.log(x); //[ 43, 53 ]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console.log(numbers); // [ 23, 33, 73, 83, 63 ]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48DC-C743-0926-AC5E-529BFA13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340DB-E099-9084-718A-F56B1B1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168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DF39FA9-E1C7-68D4-50D8-29015751A2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3458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5E5114-1A24-83B1-27DB-AFD5DA7B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1344-6AAB-74CC-2F87-3F36A745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8.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forEach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7F46-A583-3FB9-2A06-C3C90F55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forEach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 method is used to loop through each element in an array and execute a function for each element.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forEach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Works?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return a new array (unlike map()).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modify the original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takes a callback function that runs for each element.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callback function takes three parameters: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	Current element (mandatory) – the value being processed.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	Index (optional) – the position of the element in the array.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	Array (optional) – the full array itself.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A2B8-A574-A473-A8F3-A04477D4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31432-7ECA-2CB7-2362-00B0E4CB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169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F929760-BCD6-AC11-ACC1-E7BE18C40E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6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FD758-1851-DB06-9770-1831BD3C9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2A41-0865-A7E1-EE89-9FCB794B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4. External JavaScript (.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js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 file linked to 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A093-CBE0-2FD7-1D91-3D8A84C8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8" y="633046"/>
            <a:ext cx="12040552" cy="62249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What is External JavaScript?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code is stored in a separate .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file and linked using the &lt;script&gt; tag.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Helps in better organization and reusability.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Advantages: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Reusable across multiple pages.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Easier to debug and manage.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B2061-7328-F5AC-20A4-F001D41A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F0A60-7939-2BB2-03C5-4E3B9665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C273C-9466-00E0-210E-2AB9300D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34" b="21146"/>
          <a:stretch/>
        </p:blipFill>
        <p:spPr>
          <a:xfrm>
            <a:off x="318611" y="2021426"/>
            <a:ext cx="11721941" cy="30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1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F43D29-E706-E7E9-6E37-B3900819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38CD-2AC2-B6B8-B273-3838B2D8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8.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forEach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484A-D98B-6B1B-ED2D-1B9718C0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Printing Each Element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names = ["Surendra", "Priyanka", "Rahul", "Zini", "Jack"];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names.forEach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(function(name)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console.log(name);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Printing Elements with Their Index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["Bhubaneswar", "Cuttack", "Puri"];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cities.forEach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(function(city, index)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console.log(`Index ${index}: ${city}`);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F2D83-7EA8-AEF5-BB7C-C6CC6712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C95FF-CA24-5D34-657E-1CDE914E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EA25DF7-C1CD-7EC2-806C-887C3B7C15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8918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EB781-630C-9B61-6C03-C1EB4DCEA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BF07-01A8-4D1E-8625-F2D0745B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8.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forEach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FB0C-A45B-F687-7D19-48525B83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marks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marks.forEach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(function(mark, index,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[index] = mark + (mark * 0.1);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console.log(marks);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Looping through an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values = [10, 20, 30];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values.forEach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(x =&gt; console.log(x));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A80E5-2F49-F1B1-097B-F5902E3F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E5AF3-EDE8-C0AE-5C5C-7E1BCF03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171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FC29A04-9FC3-59EB-C2B1-C3085FCCEC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6364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E5D32-5FDC-380E-DB6E-A32EC645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889E-1F40-C414-6A2C-D27032FD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8.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forEach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6A33-9DE1-4BFC-5C96-0917EA43C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Printing index and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students = ["Surendra", "Priyanka"];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students.forEach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((student, i) =&gt; console.log(i, student));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Calculating total sum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[1, 2, 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sum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nums.forEach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(num =&gt; sum += num);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4B7C-60A3-AE50-73DD-6A0E3509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7F505-0CE1-B6B9-1594-71DA5EFC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172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EF2DF29-3F62-B8AD-5E0B-45D81EDC461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9524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FD2704-C42D-A5DD-9A16-AB789F980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93A2-8F3E-E8E7-E24B-C8C69DC8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8.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forEach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341C-A8E4-E570-AFEE-292DE9CE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Adding 10% to Each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marks.forEach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(function(mark, index,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[index] = mark + (mark * 0.1);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console.log(marks)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03D1-183F-C65F-AADE-2335B6A1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1CA82-601E-9192-C205-8B76402F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173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401AE5F-38AE-ABF5-B65D-A843154E995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782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B8886D-7474-7B65-04D2-6274ADB98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9ED3-4DCA-B41F-3D90-7C2AB184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9.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672B-B423-1F3A-A9F1-9A4698E8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map() method is used to create a new array by applying a function to each element of the original array.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map() Works?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modify the original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returns a new array with transformed values.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takes a callback function with three parameters: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Current element (mandatory) – the value being processed.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Index (optional) – the position of the element.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Array (optional) – the full array itself.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B8619-D6EB-6F72-BD0B-557E2F31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83276-D3BA-B552-5678-7324260E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174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2DEE65C-EAF8-BCEA-C9B1-5EBC1CCD22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6312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67F60-A33D-B823-EF4A-0C7AEC51D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9E-289F-E79C-B020-951A1D0E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9. map()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1E34-8B33-B536-898A-47E4DA55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Doubling Each Element without lambda function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double(num){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return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num+num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numbers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doubledNumbers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numbers.map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(double);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console.log(numbers);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doubledNumbers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BAFDE-7FB5-5633-E47C-8CE0F1C8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2675B-1714-9DE0-DAAC-AA698E40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175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981EFB-AFD3-55D4-CD92-093A431FC9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5069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C5739C-DBF6-50D8-6553-334B37D3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3229-C7AF-C23D-CBA0-0A7DDAF4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9. map()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3CF9-3E80-77C8-948C-F8EEC085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Doubling Each Element with lambda function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numbers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doubledNumbers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numbers.map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(num =&gt; num + 2);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console.log(numbers);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doubledNumbers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Converting Names to Uppercase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names = ["Surendra", "Priyanka", "Rahul", "Zini"];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upperCaseNames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names.map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(name =&gt;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name.toUpperCase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console.log(names);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upperCaseNames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85491-BBA6-96E4-A0B2-7FCDBFE1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846CD-703A-C0F0-64D7-1AB28CAF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176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914D324-7E66-2D40-78BA-30368EFB95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111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497D44-C4DF-1D2B-E809-B63DF36F2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E9DB-5329-24E3-5787-8C4CAC46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9. map()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ACD0-A330-AF42-AD8C-3764BC3B4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Adding 10% to Marks If Above 44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updatedMarks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marks.map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(mark =&gt; mark &gt; 44 ? mark + (mark * 0.1) : mark);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updatedMarks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map() method different from 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forEach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(), which only performs an action but does not return a new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2201D-2D33-84FE-834F-57A3CE66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49176-F482-6F0A-5D80-79B70CD5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177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C738833-3FD7-06B8-3F2B-E7BAC8B23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611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87EACD-FA95-8473-C86F-8BCA8537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600E-BEBE-3C1C-DF3C-9EBE6F8F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10. 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3F8D-E870-FC73-A091-FBF25AE3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filter() method is used to create a new array containing only the elements that satisfy a given condition.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filter() Works?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modify the original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returns a new array with only the elements that pass the condition.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takes a callback function that runs for each element and returns true (keep) or false (remove).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callback function takes three parameters: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	Current element (mandatory) – the value being processed.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	Index (optional) – the position of the element.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	Array (optional) – the full array itself.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BA0F8-4C64-1252-CA6F-E522AAA7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FCA0F-2C14-EB5E-D356-BEC2AA35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178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8D8695-1809-E11C-1991-8BECCC3620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6859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EC65E9-18CA-8209-F188-631986447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D389-E84A-2155-42AD-395D1423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10. filter()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05B0-DA9F-46B3-3A62-D495AC4D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Filtering Even Numbers without using lambda function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checkEven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(num){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if (num%2==0){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    return true;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else{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    return 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numbers = [23, 33, 43, 53, 50, 72, 84, 96];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evenNumbers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numbers.filter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checkEven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evenNumbers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59012-48C4-5FD5-05A1-B6B5D0C2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FB705-397F-7D67-CD7A-B8E3890B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179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8977082-2FE1-4113-0C6B-2C0B72B7AC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3148D-EBFB-5445-E8AF-3165E1C85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76EB-5E49-F8D2-C500-A0AC1B3E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5. Executing JavaScript using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8FDF-87FE-6672-92C8-97473E28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What is Node.js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JavaScript runtime that allows executing JavaScript outside the browser.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How to Run JavaScript in Node.js?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Open Command Prompt/Terminal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Type node to enter Node.js interactive mode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Run JavaScript commands like: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BAD9A-62C5-935F-EA0E-647454EF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70DEF-FB83-929F-FFEB-AEE89DD9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3A433-7E73-1407-86E3-52E1A59D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6" y="3554657"/>
            <a:ext cx="5587574" cy="15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893D5A-345C-F6FB-A53E-FD3CEF1B2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127-8122-0C57-874A-D1363981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10. filter()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B61A-2C81-3BDC-135B-ABF067BD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Filtering Even Numbers with using lambda function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numbers = [23, 33, 43, 53, 63, 72, 84, 96];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evenNumbers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numbers.filter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(num =&gt; num % 2 === 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evenNumbers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20971-A6B6-8FF6-F9DF-1591D319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AF954-F963-C6F9-DC6D-84A6CC8E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5E0A545-F9C8-FEF2-6AF6-93A3F987E0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9897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39F124-CB14-35F8-2CDF-55CE44C60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3AAB-8DCA-2C72-7FA8-A12450FF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10. filter()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F9AD-51CE-CF02-9462-439E2F2F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Filtering Cities with Name Length &gt;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["Puri", "Cuttack", "Bhubaneswar",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Jagatsinghpur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longCities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cities.filter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(city =&gt;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city.length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&gt; 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longCities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Filtering Students Who Scored More Than 40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[23, 33, 43, 53, 63, 73, 83];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passedStudents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marks.filter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(mark =&gt; mark &gt; 40);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passedStudents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78EE3-6A66-86A4-8C43-AAFE1142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FCD7B-8FE6-AFA8-EE92-595A1AF0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181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4A3BAFE-1B48-30B4-EA4C-42F60C2BDA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406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95FEF-BA54-F664-6C4F-3D1C86289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F0AC-63A4-2F54-FA9C-1552F480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10. filter()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7269-DDCA-1F8E-3E22-B756043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Filtering words that start with 'S'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names = ["Surendra", "Priyanka", "Scott", "Rahul"];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sNames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names.filter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(name =&gt;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name.startsWith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("S"));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sNames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It removes elements that do not match the condition.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BF42-C00C-C77C-E2C2-660BA8F1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95DB-CC27-D60C-C9E6-94370A76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182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A37174-9F99-8675-EF18-7C6A532C95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5524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3C9DA1-BCA8-D5F7-F967-B7051E32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A644-0772-3F01-458F-71628408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11. reduce()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C184-4AE0-A1DA-0A1D-4209635F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reduce() method is used to process all elements of an array and return a single value (sum, product, maximum, etc.).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How reduce() Works?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modify the original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returns a single value (not an array).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takes a callback function that runs for each element.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callback function takes four parameters: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Accumulator (mandatory) – stores the result of previous calculations.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Current element (mandatory) – the value being processed.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Index (optional) – the position of the element.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Array (optional) – the full array itself.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also takes an initial value for the accumulator (optional but recommended).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94EEA-1398-6CA7-D2EB-7C4E8289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5BC24-5BAA-DE40-5482-69F067C7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183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B46DA19-87DF-F91A-B374-6FCDAB8E12F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869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50A76-6E4D-4D68-DF79-DE862820D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7D3F-4912-D74E-B5FB-235EE265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12. find()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84CF-52A5-F699-0229-086F9F77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find() method is used to search and return the first element in an array that satisfies a given condition.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find() Works?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checks each element from left to right.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returns the first matching element.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no element satisfies the condition, it returns undefined.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change the original array.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uses a callback function that must return true for the match.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9540C-BAD2-033B-DE25-1F7E0A9C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62665-7406-26B4-2589-C33CABF1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184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915F902-1DB2-EF5C-C17C-8E2349E702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6028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C833DE-436B-0E6A-0878-4230ABC2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196-D88E-9FC1-9517-12A0BF3F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12. find()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AFA1-7D02-76B0-C5C8-E077A264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Find the First Number Greater Than 50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[23, 33, 43, 53, 63, 73];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marks.find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(m =&gt; m &gt; 50);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Find the First City That Starts with 'B'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["Puri", "Cuttack", "Bhubaneswar",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Jagatsinghpur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city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cities.find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(c =&gt;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c.startsWith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("B"));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console.log(city);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38002-7E6C-7641-4FAE-C38A676C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2D087-8724-2B66-04E6-1E9090FF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185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AA33862-9AD9-ABD9-41D9-23D982F3F5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712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9D349-059C-8C59-5DC4-25CE27386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1046-E39E-C4F7-4ECE-FFDA1D82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12. find()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5C2D-7A3E-1DF5-8728-9C571492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Finding an even number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[23, 33, 44, 53];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even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nums.find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(n =&gt; n % 2 === 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console.log(even);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No match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[23, 33, 43];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nums.find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(n =&gt; n &gt; 100);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find() returns only one element — the first one that matches.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Useful when you want to stop searching after the first match.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C4988-F30F-CACF-F004-E5CDE395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F7A7-89A7-B7D2-717D-FB91FB33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186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CE7E9CC-6C7C-B5FE-ABD1-677EFA68B41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884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F2A53-7CCA-6A70-A07A-8E3F4D0B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422C-3034-F46D-FFAD-94C79FB2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13.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findIndex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551D-1BA3-AC80-E3D5-B0C515F5D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findIndex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 method returns the index (position) of the first element in the array that satisfies the given condition.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findIndex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Works?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checks elements from left to right.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returns the index of the first matching element.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no match is found, it returns -1.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uses a callback function just like find().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change the original array.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8A2AC-9597-6E3B-BECA-FD724F1E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09AAA-517B-EF7F-9489-315F1C72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187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D07A81B-C0D7-F0A1-BE2D-DFA24CF3324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3721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F668D-CEF2-A2B1-1E5A-F2B22758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F041-EB21-2120-9C5B-EE9D9C94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13.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findIndex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E6ED-8F36-8466-1508-68AC7E2C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Find the Index of the First Number Greater Than 60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[23, 33, 43, 53, 63, 73];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index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marks.findIndex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(m =&gt; m &gt; 60);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console.log(index);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Find the Index of First City Starting with 'C'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["Puri", "Cuttack", "Bhubaneswar",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Jagatsinghpur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cityIndex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cities.findIndex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(c =&gt;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c.startsWith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("C"));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cityIndex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98019-53DA-B8E4-3CF2-61AA542C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463DE-9A0A-E553-EFE8-DD3FD297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188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882E950-9035-33E5-49E0-85B47E0A18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2097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4C9C8-6074-177E-4C70-C4503F23A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638F-02A0-5B66-B2A3-CC5A74AC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13.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findIndex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6247-5D97-BA08-DDC0-444F7FE9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No match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[23, 33, 43];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arr.findIndex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(n =&gt; n &gt; 100);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findIndex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() returns index number not the element.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Use it when you need the position of the match, not the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AB796-1C8C-8F75-FF4A-7FA0456A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C0719-6017-7B4B-AD32-D9A45296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189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A93A4A7-5449-D335-141B-ADF95230C1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0E4D3-3E5B-ACAB-3D45-27DA04F8A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9439-3EA6-25A0-AA04-5E815D2E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Or 5. create a JavaScript file (app.js) and run: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7150-EAD0-F7A6-53B6-A723CADA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Open terminal type : </a:t>
            </a: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node app.js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Advantages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Can build full-stack web applications.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Handles backend tasks like databases and file handling.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1DE23-D7D9-55E5-CB5C-021F06D9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CF147-619E-8A74-37FC-C85D722A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DCC-79FA-86A0-DE5E-027EC5E4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2" y="1144035"/>
            <a:ext cx="12192000" cy="34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3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070AB-1C43-3A58-30F3-7116D591F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F20F-0DCF-5E92-4A2A-9EF1AFDF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14. some()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E3DE-05D2-8BBB-A297-2D4EC329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some() method checks if at least one element in the array satisfies the given condition. It returns true or false.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some() Works?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runs from left to right.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As soon as it finds one match, it stops.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any one element returns true in the callback, it gives true.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none match, it returns false.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change the original array.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371D9-399B-4A33-494E-F45B836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F41C7-FB23-6647-4292-3A2C839C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9B99824-E79E-F109-14C8-C003C4194D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3353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C575B7-BA3E-40C9-C6D8-FD4FB582F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BE0B-EC82-E8EE-3E4C-34DC05D7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14. some()(cont.)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779F-3C5B-678A-53A8-CE8DEA9B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Check if Any Marks are Above 70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[23, 33, 43, 73];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marks.some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(m =&gt; m &gt; 70);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Check if Any City Ends with ‘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pur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["Puri", "Cuttack",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Jagatsinghpur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hasPur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cities.some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(c =&gt;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c.endsWith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hasPur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Stops early if a match is found — good for performance.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19E40-0CC6-3C57-0067-AA8E4FC9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B08BB-CBF7-5A97-772F-345204E4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191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A2BC14-6596-FFA1-6C22-FBDA85774AA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822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6606C-3805-13A5-76F1-93238F1A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AD20-B710-3272-47CF-EF0658D8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15.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D7FC-BB4C-69F0-5ACE-AA6EAEC4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every() method checks if all elements in the array satisfy the given condition.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returns true if every single item passes the test, else false.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every() Works?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Runs from left to right.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it finds even one false, it stops and returns false.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all are true, it returns true.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Does not change the original array.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Similar to some(), but checks all.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DF5FC-6812-C49A-DDB4-3B593D4A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63F79-2FDA-AAC8-7F81-6D643036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192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EF9C429-40F9-DDC3-3AC6-B4B8B007FA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303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D9315-1C85-4608-E175-0C9D0DD0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217D-BB90-8491-FC1E-DC8D2811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15.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69D9-3464-04D8-0B2B-A74F356F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Check if All Students Passed (Marks &gt;= 33)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[43, 53, 63, 33];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allPassed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marks.every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(m =&gt; m &gt;= 33);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allPassed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Check if All Cities Start with Capital Letter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["Puri", "Cuttack", "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bhubaneswar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cities.every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(city =&gt; city[0] === city[0].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toUpperCase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0A31F-9D58-3213-E938-1444EADD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2345B-6DA5-0B5E-5BFB-0796996C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193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4C9FCF4-2656-B6BF-2A62-D764AB8D643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1307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D7F2F7-3CC7-5B71-0F86-AB5661C25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13A5-D8A4-B905-CF58-64F699F5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16. includes()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EFF4-574B-5D20-4624-E39DB30F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includes() method checks whether a particular value exists in the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returns true if found, otherwise false.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includes() Works?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checks the presence of a value (not condition).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Case-sensitive for strings.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Does not change the original array.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Simple and direct — no arrow functions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F1D4-D85C-4EBF-2EBE-8B58E272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0A08-94AE-7863-757F-A9894657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194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A7F49EA-F98E-7F9C-0D73-D1984408146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907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78E13-24B6-9F52-390A-48B95AB45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A5DA-EDB4-9FCE-2AA0-11E200A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16. includes()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25F4-C322-CE1E-EA68-392E2477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Check if 43 is Present in Marks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marks.includes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(43);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Check if “Bhubaneswar” Exists in City List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["Puri", "Cuttack", "Bhubaneswar"];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cities.includes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("Bhubaneswar");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F2A73-EDCD-2960-5475-C050A72C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A3FC7-CFF2-AB30-651E-2B46EAFA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195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F8D457-B8F3-8D47-DE1C-6E2250CCCC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1861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BF2F8-F0F4-8D21-E752-7AC3BCA20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F3E1-5BF9-10E5-D817-305CEC5F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17.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indexOf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7135-321F-7949-9BDE-39FC1337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indexOf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 method returns the first index at which a given value is found in the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the value is not found, it returns -1.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indexOf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Works?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starts checking from the beginning (left to right).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the value is present, it gives the first matching index.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is case-sensitive for strings.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Works for numbers, strings,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booleans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, etc.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Does not modify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74086-BE6B-21A5-77A1-9145897F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85E9D-B634-37DD-4A2E-0B63B573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196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7AD762E-E6BB-9355-1C8E-184C98B7912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6419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F7A4DB-C57A-50B0-D0BB-D67EF6EA9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872E-4CDB-1278-8EF5-A497787D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17.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indexOf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92A5-5D8A-CC61-D490-D5C698CB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Find Index of 53 in Marks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marks.indexOf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(53);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Check Index of City “Cuttack”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["Bhubaneswar", "Puri", "Cuttack", "Puri"];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cities.indexOf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("Cuttack");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BC318-FCF3-8B21-7E28-59A05953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C4493-7358-3781-0D81-F6DE33B5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197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AD81E52-3198-5D5C-43BB-59197C8B69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9635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D9C05-6920-9022-E941-6E5CC5949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3677-6A43-675A-9725-48468DA6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18.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lastIndexOf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1EDB-5347-C9EE-FC3E-534151B5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lastIndexOf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 method returns the last index at which a specified value is found in the array.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the value is not found, it returns -1.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How 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lastIndexOf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() Works?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starts checking from the end (right to left).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the value is found multiple times, it gives the last match index.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Works for numbers, strings,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booleans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etc.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is case-sensitive for strings.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does not change the original array.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65AF5-66E7-5D30-F8E0-41D8A66A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8A9E3-BB4C-329E-82A0-BD72A185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198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82309E8-A80D-5E0F-99E8-559B3208286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8383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32E21-DE32-3B29-0923-F599DDDD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DF99-5926-67D3-0207-7C11AE9B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18.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lastIndexOf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7DF8-C366-6A55-C96F-4C0B7E42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Find Last Index of 73 in Marks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marks = [33, 43, 73, 53, 73, 93];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marks.lastIndexOf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(73);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City Occurs Twice — Find Last Index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cities = ["Puri", "Cuttack", "Puri", "Bhubaneswar"];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cities.lastIndexOf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("Puri");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BB4A9-C37B-BC55-522D-0A7DC333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3A7-F008-4257-A56D-A423128E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199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BA2A18B-D73E-EA4A-413D-71BC793792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2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BD800-3A22-07AA-BC2A-7F31F558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17F0550-9B08-6D1C-1EC3-C17BEC070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AB4D-B81B-9E6D-D403-4291E399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11" y="2684616"/>
            <a:ext cx="5992629" cy="907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Chapter 1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Abadi" panose="020B0604020104020204" pitchFamily="34" charset="0"/>
              </a:rPr>
              <a:t>Introduction to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BCF6A-833A-2940-3736-A4E3B035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5473" y="6356350"/>
            <a:ext cx="3811437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A yellow and black logo&#10;&#10;AI-generated content may be incorrect.">
            <a:extLst>
              <a:ext uri="{FF2B5EF4-FFF2-40B4-BE49-F238E27FC236}">
                <a16:creationId xmlns:a16="http://schemas.microsoft.com/office/drawing/2014/main" id="{2102B798-4C2F-E8FD-F0A3-D8912710F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80CDB-4521-D28E-99BF-304185A9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946D7E-1460-4068-8632-1A1D337084B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1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D8B61-D3EF-5CA4-A478-6A4A99F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60897696-F0A3-5122-BD73-F3B79558D7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80A6-4EBA-819F-E31E-A1309E92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11" y="2684616"/>
            <a:ext cx="5992629" cy="907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Chapter 3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Abadi" panose="020B0604020104020204" pitchFamily="34" charset="0"/>
              </a:rPr>
              <a:t>Variables and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E45E9-3786-D4F8-DFBA-8C5BA768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5473" y="6356350"/>
            <a:ext cx="3811437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A yellow and black logo&#10;&#10;AI-generated content may be incorrect.">
            <a:extLst>
              <a:ext uri="{FF2B5EF4-FFF2-40B4-BE49-F238E27FC236}">
                <a16:creationId xmlns:a16="http://schemas.microsoft.com/office/drawing/2014/main" id="{96D8E583-999C-4EBB-BFB0-97701AAA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005F2-6A4C-C9C9-C056-115561E4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946D7E-1460-4068-8632-1A1D337084B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19F23-95BE-6EED-ED27-8375F43A748B}"/>
              </a:ext>
            </a:extLst>
          </p:cNvPr>
          <p:cNvSpPr txBox="1"/>
          <p:nvPr/>
        </p:nvSpPr>
        <p:spPr>
          <a:xfrm>
            <a:off x="1203763" y="3591624"/>
            <a:ext cx="4892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8FAFF"/>
                </a:solidFill>
                <a:latin typeface="Inter"/>
              </a:rPr>
              <a:t>Understand variables, data types, declarations, scope, hoisting, memory management, type conversion, and best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5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974F2B-4F77-006C-45B7-B7C3132B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C39-B4B9-747C-8334-D4E64BD0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CC45-0DFC-C4C6-6308-BE1EBE39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Next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662A0-DA69-08A3-0C3E-A20532FD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66E92-340E-3926-9B1E-136077B1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200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B0FCE6E-0BB2-B406-202E-C19F0AD7663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1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7254DF-18DA-D6C4-7574-F640175F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33D3-523F-A109-E3E7-2D80669E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24C9-C6A4-AA55-F2D5-CF83BDF1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 variable is like a container where we store values.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Imagine it as a box where you can keep different types of data like numbers, names, or anything else.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JavaScript is a dynamically typed language, meaning variables can hold any type of value and the type can change during execution.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C000"/>
                </a:solidFill>
                <a:latin typeface="Abadi" panose="020B0604020104020204" pitchFamily="34" charset="0"/>
              </a:rPr>
              <a:t>var name = "Surendra";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C000"/>
                </a:solidFill>
                <a:latin typeface="Abadi" panose="020B0604020104020204" pitchFamily="34" charset="0"/>
              </a:rPr>
              <a:t>var mark= 55;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Here, "Surendra" is stored in the name variable and 23 is stored in the mark variable.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Note : </a:t>
            </a: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variables help us store and reuse values in JavaScript.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86DF4-FF56-F023-53EE-D5A40E97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72F5-5146-8446-89D0-DF7965DE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D0EB9B-4643-17F2-7D7D-36071A7A9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9029-290E-7711-FCD0-EBC2A001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Rules to define variable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837A-2750-246B-4C5C-45E85F08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Rule 1: Variable names should start with a letter, _ (underscore), or $ (dollar sign).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Rule 2: Variable names cannot contain spaces.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Rule 3: Variable name is case-sensitive (surendra and Surendra are different).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Rule 4: Keyword name can not be used as a variable name like var, let, const, if, else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B36A6-BBF5-36A4-B038-16E4BAD4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02616-356E-B381-C07E-9D51208B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CC4B0-2BFC-1D6F-F11C-881E69D06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451F-6419-8F5F-56B1-A02AEC46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Examples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FEAD-3799-DD37-4A94-141516F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5" y="514973"/>
            <a:ext cx="12069170" cy="58148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rgbClr val="FFC000"/>
                </a:solidFill>
                <a:latin typeface="Abadi" panose="020B0604020104020204" pitchFamily="34" charset="0"/>
              </a:rPr>
              <a:t>var surendra = "Hello";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rgbClr val="FFC000"/>
                </a:solidFill>
                <a:latin typeface="Abadi" panose="020B0604020104020204" pitchFamily="34" charset="0"/>
              </a:rPr>
              <a:t>var _rahul = "Hi";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rgbClr val="FFC000"/>
                </a:solidFill>
                <a:latin typeface="Abadi" panose="020B0604020104020204" pitchFamily="34" charset="0"/>
              </a:rPr>
              <a:t>var cash=23000;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rgbClr val="FFC000"/>
                </a:solidFill>
                <a:latin typeface="Abadi" panose="020B0604020104020204" pitchFamily="34" charset="0"/>
              </a:rPr>
              <a:t>var </a:t>
            </a:r>
            <a:r>
              <a:rPr lang="en-US" sz="2300" dirty="0" err="1">
                <a:solidFill>
                  <a:srgbClr val="FFC000"/>
                </a:solidFill>
                <a:latin typeface="Abadi" panose="020B0604020104020204" pitchFamily="34" charset="0"/>
              </a:rPr>
              <a:t>ca$h</a:t>
            </a:r>
            <a:r>
              <a:rPr lang="en-US" sz="2300" dirty="0">
                <a:solidFill>
                  <a:srgbClr val="FFC000"/>
                </a:solidFill>
                <a:latin typeface="Abadi" panose="020B0604020104020204" pitchFamily="34" charset="0"/>
              </a:rPr>
              <a:t>=23000;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rgbClr val="FFC000"/>
                </a:solidFill>
                <a:latin typeface="Abadi" panose="020B0604020104020204" pitchFamily="34" charset="0"/>
              </a:rPr>
              <a:t>var $</a:t>
            </a:r>
            <a:r>
              <a:rPr lang="en-US" sz="2300" dirty="0" err="1">
                <a:solidFill>
                  <a:srgbClr val="FFC000"/>
                </a:solidFill>
                <a:latin typeface="Abadi" panose="020B0604020104020204" pitchFamily="34" charset="0"/>
              </a:rPr>
              <a:t>priyanka</a:t>
            </a:r>
            <a:r>
              <a:rPr lang="en-US" sz="2300" dirty="0">
                <a:solidFill>
                  <a:srgbClr val="FFC000"/>
                </a:solidFill>
                <a:latin typeface="Abadi" panose="020B0604020104020204" pitchFamily="34" charset="0"/>
              </a:rPr>
              <a:t> = "Hey";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rgbClr val="FFC000"/>
                </a:solidFill>
                <a:latin typeface="Abadi" panose="020B0604020104020204" pitchFamily="34" charset="0"/>
              </a:rPr>
              <a:t>var 123zini = "Oops";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rgbClr val="66FF33"/>
                </a:solidFill>
                <a:latin typeface="Abadi" panose="020B0604020104020204" pitchFamily="34" charset="0"/>
              </a:rPr>
              <a:t>var </a:t>
            </a:r>
            <a:r>
              <a:rPr lang="en-US" sz="2300" dirty="0" err="1">
                <a:solidFill>
                  <a:srgbClr val="66FF33"/>
                </a:solidFill>
                <a:latin typeface="Abadi" panose="020B0604020104020204" pitchFamily="34" charset="0"/>
              </a:rPr>
              <a:t>fullName</a:t>
            </a:r>
            <a:r>
              <a:rPr lang="en-US" sz="2300" dirty="0">
                <a:solidFill>
                  <a:srgbClr val="66FF33"/>
                </a:solidFill>
                <a:latin typeface="Abadi" panose="020B0604020104020204" pitchFamily="34" charset="0"/>
              </a:rPr>
              <a:t> = "Rahul Sharma";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rgbClr val="66FF33"/>
                </a:solidFill>
                <a:latin typeface="Abadi" panose="020B0604020104020204" pitchFamily="34" charset="0"/>
              </a:rPr>
              <a:t>var full name = "Rahul Sharma";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</a:rPr>
              <a:t>var surendra = "Hello";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</a:rPr>
              <a:t>var Surendra = "Hi";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</a:rPr>
              <a:t>console.log(surendra);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</a:rPr>
              <a:t>console.log(Surendra);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rgbClr val="00B0F0"/>
                </a:solidFill>
                <a:latin typeface="Abadi" panose="020B0604020104020204" pitchFamily="34" charset="0"/>
              </a:rPr>
              <a:t>var let = 10;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4CA86-7E3E-F357-0385-C3AB51F4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D6A92-768F-1360-FE16-A041D7E7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A5A7A-8323-0A78-055C-EEBE40D46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6258-ACE4-A3C4-E5DD-FB94CFD6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Different Ways to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AAB9-D2B0-F4B0-C81E-548A26B6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In JavaScript, we can define variables in 4 ways: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Directly Assigning a Value (Without var, let, or const)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Using var (Old Method)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Using let (Recommended Method)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Using const (For Fixed Values)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56AD8-ADB3-5076-C7D7-0D60A936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169C-CA5C-8734-A116-51B06DE8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5CA95-9FDD-D70D-F9A7-B327FC1C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8BAF-0C09-78BB-875F-96B05C81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1. Directly Assigning a Value (Without var, let, or const)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3EE7-E77D-48F3-DCEE-CE15DA01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x = 23;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console.log(x);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Avoid this method because it creates a global variable by default, which can cause problems later.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B166F-928D-65B3-3310-E198F893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6BBDC-DD95-19A2-EC65-2AA240FD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BBDEE-7409-71F7-BAF6-52ABE152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2FBD-A9F3-FA24-CE3C-48757C57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Using var (Old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DFCA-8B8C-7047-88FB-14CD33B5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var name = "Priyanka";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var mark= 75;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console.log(name, mark);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var variables can be re-declared and updated.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They have function scope means accessible inside the function where they are declared.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88235-55A7-0399-CFF9-BBE0D075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9FD3B-35BC-F482-8AB5-929372E4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1D2DAD-2C91-CF1D-1B46-7A0F2C6D5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F4BD-88FA-D94E-8FF5-96CC65FA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3. Using let (Recommended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3666-6CF5-89B1-FC80-5DE3C2AAF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let city = "Puri";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city = "</a:t>
            </a:r>
            <a:r>
              <a:rPr lang="en-US" sz="2400" dirty="0" err="1">
                <a:solidFill>
                  <a:srgbClr val="FFC000"/>
                </a:solidFill>
                <a:latin typeface="Abadi" panose="020B0604020104020204" pitchFamily="34" charset="0"/>
              </a:rPr>
              <a:t>Kendrapara</a:t>
            </a: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"; //update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console.log(city);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let cannot be re-declared in the same scope but can be updated.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It has block scope (only available inside the {} where it's declared).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F125-884B-3AEF-CE82-A438E56D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CF1CC-4B79-0A40-F758-62144DBD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A99C0-75A2-9A13-8298-C1943921E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55D2-4FB5-B31C-A7FA-5ED9B220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4. Using const (For Fixed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A13E-EE5D-4FA1-BA2F-0ECA0740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const </a:t>
            </a:r>
            <a:r>
              <a:rPr lang="en-US" sz="2400" dirty="0" err="1">
                <a:solidFill>
                  <a:srgbClr val="FFC000"/>
                </a:solidFill>
                <a:latin typeface="Abadi" panose="020B0604020104020204" pitchFamily="34" charset="0"/>
              </a:rPr>
              <a:t>country_code</a:t>
            </a: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 = "+91";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console.log(country);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const cannot be re-declared or updated.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Use it when you never want to change the value.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66FF33"/>
                </a:solidFill>
                <a:latin typeface="Abadi" panose="020B0604020104020204" pitchFamily="34" charset="0"/>
              </a:rPr>
              <a:t>Wrong 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const pi = 3.14;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pi = 3.141;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02212-EA51-00FC-6091-FCA99D2E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0297F-C929-1535-1957-094446C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6E893-522D-2FF6-E009-08CBE1AB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1F35-112A-3B00-3463-2CDE0EF5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C4EB-DAE1-5D34-614C-361D044D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633046"/>
            <a:ext cx="6204272" cy="572330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1. var: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Can be re-declared: Yes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Can be updated: Yes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Scope: Function Scope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Hoisting: Hoisted with undefined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When to use: Avoid unless necessary, due to unpredictable scoping.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2. let: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Can be re-declared: No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Can be updated: Yes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Scope: Block Scope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When to use: Use for variables that need to be reassigned.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8DEC1-AE4F-10CC-F3AE-EC06E4BE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AB668-3F8E-FE78-4D93-20A38635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4AE9BE-84D5-DFC8-45B8-79176BBECD16}"/>
              </a:ext>
            </a:extLst>
          </p:cNvPr>
          <p:cNvSpPr txBox="1">
            <a:spLocks/>
          </p:cNvSpPr>
          <p:nvPr/>
        </p:nvSpPr>
        <p:spPr>
          <a:xfrm>
            <a:off x="7246961" y="567348"/>
            <a:ext cx="4762159" cy="5723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3. const: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Can be re-declared: No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Can be updated: No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Scope: Block Scope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When to use: Use when the value should not change.</a:t>
            </a:r>
          </a:p>
        </p:txBody>
      </p:sp>
    </p:spTree>
    <p:extLst>
      <p:ext uri="{BB962C8B-B14F-4D97-AF65-F5344CB8AC3E}">
        <p14:creationId xmlns:p14="http://schemas.microsoft.com/office/powerpoint/2010/main" val="21845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8048-5803-C751-6365-BFD2ED9D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8C8B-2284-1560-0D1F-EA1135DC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is a powerful programming language used to make websites interactive.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Unlike HTML and CSS, which control the structure and style of a webpage, JavaScript adds life to web pages.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Key Features of JavaScript: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Scripting Language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It runs in browsers without needing compilation.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Interactive Web Pages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Used to create animations, sliders, popups, etc.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Cross-Platform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Works on web, mobile, and server-side.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Lightweight &amp; Fast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– Executes quickly in the browser.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Everywhere Language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Used in websites, mobile apps, game development, and even AI.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6A0C3-E232-E95E-2770-98EEAC2A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10354949" y="6423604"/>
            <a:ext cx="1683680" cy="2306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A25F3-7882-83FF-BFAE-912A1748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8CAFD-57EC-0AAC-B691-F64F508E8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A307-D6AE-1ABF-9AE3-6F753236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hoisted</a:t>
            </a:r>
            <a:endParaRPr lang="en-US" sz="3000" dirty="0">
              <a:latin typeface="+mn-lt"/>
              <a:cs typeface="Lao UI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7DE5-05CF-39A9-A08A-C33AB61B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Hoisting in JavaScript means </a:t>
            </a:r>
            <a:r>
              <a:rPr lang="en-US" sz="2400" b="1" dirty="0">
                <a:solidFill>
                  <a:schemeClr val="bg1"/>
                </a:solidFill>
                <a:latin typeface="Abadi" panose="020B0604020104020204" pitchFamily="34" charset="0"/>
              </a:rPr>
              <a:t>moving variable and function declarations to the top of their scope before the code runs</a:t>
            </a: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FFC000"/>
                </a:solidFill>
                <a:latin typeface="Abadi" panose="020B0604020104020204" pitchFamily="34" charset="0"/>
              </a:rPr>
              <a:t>var</a:t>
            </a:r>
            <a:r>
              <a:rPr lang="en-US" sz="2400" dirty="0" smtClean="0">
                <a:solidFill>
                  <a:srgbClr val="FFC000"/>
                </a:solidFill>
                <a:latin typeface="Abadi" panose="020B0604020104020204" pitchFamily="34" charset="0"/>
              </a:rPr>
              <a:t> 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  <a:latin typeface="Abadi" panose="020B0604020104020204" pitchFamily="34" charset="0"/>
              </a:rPr>
              <a:t>console.log(a</a:t>
            </a: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); // Output: undefined (hoisted but not assigned)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C000"/>
                </a:solidFill>
                <a:latin typeface="Abadi" panose="020B0604020104020204" pitchFamily="34" charset="0"/>
              </a:rPr>
              <a:t>a </a:t>
            </a: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= 63;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console.log(b); // Error (Cannot access 'b' before initialization)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C000"/>
                </a:solidFill>
                <a:latin typeface="Abadi" panose="020B0604020104020204" pitchFamily="34" charset="0"/>
              </a:rPr>
              <a:t>let b = 73;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87214-E1DC-96B1-53CC-0CA9B97D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3921C-EB10-3FD7-0BFE-467F27FA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24CA6-F81F-BCA6-97F9-A2CFFE434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0E6E-3A53-E6A8-3306-53533427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Different Ways to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896C-6B0D-CA51-C4E6-3438D741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In JavaScript, we can define variables in 4 ways: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Directly Assigning a Value (Without var, let, or const)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Using var (Old Method)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Using let (Recommended Method)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Using const (For Fixed Values)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1AE0B-9690-C9DA-D008-E59A8BEC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F02A-FEED-1B60-99F8-65F153DD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518CB-EF52-3A63-DCB5-31FE431A5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E261-EB45-2A4E-A2A2-C2C5745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Introduction to 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292B-B685-9F3E-2116-FE4231C2D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is a dynamically typed language, meaning variables can hold any type of data.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Data types define what kind of value a variable can hold.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Two main categories: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Primitive Data Types (Immutable)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Number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String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Boolean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Undefined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Null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Symbol (ES6)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BigInt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(ES11)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Non-Primitive (Reference) Data Types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Object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Array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03F62-F7E4-9CDC-1A85-2880C5C5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5B768-7DFA-14E7-34AC-67E567BB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024410-27D9-3E7A-7E86-5DACAB482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6BD6-EF4B-D110-CDCC-1B220D7C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Primitive Data Types (Immutable)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FD49-E104-12D8-5EFF-93933BC6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Number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for numeric values (both integers and floating points).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marks = 43;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temperature = 23.5;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console.log(marks + 10); // 53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B0F0"/>
                </a:solidFill>
                <a:latin typeface="Abadi" panose="020B0604020104020204" pitchFamily="34" charset="0"/>
              </a:rPr>
              <a:t>console.log(23 / 0); // Infinity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B0F0"/>
                </a:solidFill>
                <a:latin typeface="Abadi" panose="020B0604020104020204" pitchFamily="34" charset="0"/>
              </a:rPr>
              <a:t>console.log("Zini" / 2); // </a:t>
            </a:r>
            <a:r>
              <a:rPr lang="en-US" sz="2200" dirty="0" err="1">
                <a:solidFill>
                  <a:srgbClr val="00B0F0"/>
                </a:solidFill>
                <a:latin typeface="Abadi" panose="020B0604020104020204" pitchFamily="34" charset="0"/>
              </a:rPr>
              <a:t>NaN</a:t>
            </a:r>
            <a:r>
              <a:rPr lang="en-US" sz="2200" dirty="0">
                <a:solidFill>
                  <a:srgbClr val="00B0F0"/>
                </a:solidFill>
                <a:latin typeface="Abadi" panose="020B0604020104020204" pitchFamily="34" charset="0"/>
              </a:rPr>
              <a:t> (Not a Number)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3B679-600E-3EAF-35AC-B4A0127B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95963-5C51-3A98-6D79-9D367F6E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9D6C4B-9265-4989-138B-0210DDA06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DBA1-34E8-94B2-D007-6BE59F43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Primitive Data Types (Immutable)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51BC-D417-FA9A-E12C-CBF076C4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String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Stores text, enclosed in " ", ' ', or `   `.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name = "Priyanka";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greeting = `Hello, ${name}`;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console.log(greeting);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Note : Strings are immutable (cannot be changed once created).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E5583-C10C-2537-0853-B0CCBDC9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24E2F-8334-54D5-4816-78BFC43D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89B7B-102A-5815-57DD-FCE9A55F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3F69-99F4-AEF1-3077-BC6D2544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Primitive Data Types (Immutable)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3A67-0F24-21D8-C568-792BCC2D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Boolean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Represents true or false.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isRahulGenius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 = true;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isZiniSleeping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 = 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isRahulGenius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 &amp;&amp; 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isZiniSleeping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E3E1E-6976-6EB0-059A-C90E73EC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6303D-A328-508F-0917-E256774C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C4BA4-7462-949F-E647-AD77F19BC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0B67-E49D-8963-9297-B09C169D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Primitive Data Types (Immutable)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BD79-8764-271F-1AE2-53AD4299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Undefined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variable that has been declared but not assigned a value.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secret;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console.log(secret);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24E8D-1A1C-286F-6F4A-FE62D30B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5E8C2-510F-89AB-027A-48EBB7DF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A0728-EFBC-597F-3D5B-43492E47D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5481-02A8-C4AC-B641-7A43D834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Primitive Data Types (Immutable)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5AC3-16B1-DE75-7D2E-E7B6D1D4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Undefined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variable that has been declared but not assigned a value..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secret;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console.log(secret);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808B-EDCC-8EC6-85C8-AE45A3A2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9B3D8-3789-02CE-1343-E12A3326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62577-E146-058D-CBE0-8B2E18226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9D29-EEEB-2F5C-1D06-6B6CC358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Primitive Data Types (Immutable)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377C-6F31-D6AA-5E20-5C81283B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Represents intentional absence of value.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mysteryBox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mysteryBox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); 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7E2AA-2485-B16E-0072-5F9A9DBB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F823-7CD5-8FF9-A87F-FF2EFFE7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BA1D02-EDE7-95AB-57BA-31DA28A44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564B-DB9A-0A47-8961-A3032C8A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Non-Primitive (Reference)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D749-C9DD-928B-D3D5-D00F9B5D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Object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Collection of key-value pairs.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student =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  name: "Surendra",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  marks: 63,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  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isTopper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: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console.log(student.name);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16790-E663-7E02-409B-026C40C0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E9A19-F7E4-31FE-2049-84426DD5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FE7D4-7C49-4C89-3AC5-15C75AF5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9EE9-1333-10C6-72AB-57F1840B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D814-D48D-315A-6753-BD980DF6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has an interesting and mysterious history. It was created in just 10 days.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How JavaScript was Born?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Creator –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Brendan Eich (1995) at Netscape.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Original Name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First called Mocha, then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LiveScript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, finally renamed JavaScript (marketing strategy).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Standardization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– ECMAScript (ES) defines the language rules.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Major Updates –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ES5 (2009):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First stable version.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ES6 (2015):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Introduced let, const, arrow functions, classes.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Later Versions (ES7, ES8, ES9...):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Improved performance and features.</a:t>
            </a:r>
          </a:p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66FF33"/>
                </a:solidFill>
                <a:latin typeface="Abadi" panose="020B0604020104020204" pitchFamily="34" charset="0"/>
              </a:rPr>
              <a:t>Fact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: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Despite the name, JavaScript is NOT related to Java. It was named JavaScript just to ride the popularity of Java in the 90s.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5AF53-B2A7-D9A8-9F27-07286C7F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67F07-9498-4918-4C6C-D78EEAC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1C0AC-DD78-D4D9-03D1-80E3CB149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5794-90EC-4D71-441F-0BAEC4DE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Non-Primitive (Reference)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5A61-DF50-12EE-16BA-74C986B8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Array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Collection of key-value pairs.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scores = [23, 33, 43, 53, 63];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console.log(scores[2]);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CCD5D-1DC3-E3B3-4233-E91ADFB3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994F5-BD6C-7E60-F62C-4CA7E54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71CD0-F724-A7A5-6AB5-53C44AF82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58F-F82F-1308-0F6E-CC2AD5E0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Non-Primitive (Reference)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366B-FA22-1E89-25E5-9D0ADD17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Function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reusable block of code.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function wish(name)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  return `Good Morning, ${name}!`;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console.log(greet("Rahul"));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C90B2-5BDA-4A6F-D921-DED91B48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A9FAE-4FF2-1B3C-8AD5-F1021516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1E564-BA78-4C74-35F4-B6514461E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4841-5BF7-05BE-CE8B-B21DA76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Non-Primitive (Reference)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AD6B-5F6B-1CBF-FEDF-891B3F41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Date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to work with time-related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today = new Date();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today.toDateString</a:t>
            </a: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());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BBBBF-1B8D-9CBA-A9C4-E9C10822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DC2F-9E48-0A06-B68D-B248CFD8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9A10D-BE4F-8CD4-1C88-48605DF9C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2B99-340E-EC5D-9B25-2C60CB61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7180"/>
            <a:ext cx="12192000" cy="1030563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Non-Primitive (Reference)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32EBD-9F5B-F24A-EAA7-282A8DD6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6D68-83C0-5346-D6A5-A9A8052E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17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D50C6D-2F86-1C68-A471-A8416DB5E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BC9-D024-2213-56B8-EB173224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8BBB-B755-587C-25BA-799B02DA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200" dirty="0">
                <a:solidFill>
                  <a:schemeClr val="bg1"/>
                </a:solidFill>
                <a:latin typeface="Abadi" panose="020B0604020104020204" pitchFamily="34" charset="0"/>
              </a:rPr>
              <a:t>Type Conversion</a:t>
            </a:r>
          </a:p>
          <a:p>
            <a:pPr>
              <a:lnSpc>
                <a:spcPct val="100000"/>
              </a:lnSpc>
            </a:pPr>
            <a:r>
              <a:rPr lang="fr-FR" sz="2200" dirty="0">
                <a:solidFill>
                  <a:schemeClr val="bg1"/>
                </a:solidFill>
                <a:latin typeface="Abadi" panose="020B0604020104020204" pitchFamily="34" charset="0"/>
              </a:rPr>
              <a:t>Implicit Type Conversion (Type Coercion)</a:t>
            </a:r>
          </a:p>
          <a:p>
            <a:pPr>
              <a:lnSpc>
                <a:spcPct val="100000"/>
              </a:lnSpc>
            </a:pPr>
            <a:r>
              <a:rPr lang="fr-FR" sz="2200" dirty="0">
                <a:solidFill>
                  <a:schemeClr val="bg1"/>
                </a:solidFill>
                <a:latin typeface="Abadi" panose="020B0604020104020204" pitchFamily="34" charset="0"/>
              </a:rPr>
              <a:t>Explicit Type Conversion</a:t>
            </a:r>
          </a:p>
          <a:p>
            <a:pPr>
              <a:lnSpc>
                <a:spcPct val="100000"/>
              </a:lnSpc>
            </a:pPr>
            <a:endParaRPr lang="fr-FR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200" b="1" dirty="0">
                <a:solidFill>
                  <a:srgbClr val="FFC000"/>
                </a:solidFill>
                <a:latin typeface="Abadi" panose="020B0604020104020204" pitchFamily="34" charset="0"/>
              </a:rPr>
              <a:t>Implicit Type Conversion (Type Coercion)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console.log("23" + 10); // "2310"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console.log("23" - 10); // 13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b="1" dirty="0">
                <a:solidFill>
                  <a:srgbClr val="FFC000"/>
                </a:solidFill>
                <a:latin typeface="Abadi" panose="020B0604020104020204" pitchFamily="34" charset="0"/>
              </a:rPr>
              <a:t>Explicit Type Conversion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let 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num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 = "33";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Number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(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num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)); // 33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console.log(String(53)); // "53"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console.log(Boolean(0)); // false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BAB9-6830-0F81-D04E-C3480C84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51968-6966-6B7E-657A-4B80A2B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8A465-2C44-1135-66E8-ADC6E6138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086C-1352-E8E1-059C-FAD6C062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JavaScript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typeof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FA85-4467-8830-F4F6-08137829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fr-FR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typeof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 "Priyanka"); // "string"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typeof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 43); // "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number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typeof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 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null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); // "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object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" (a JavaScript bug)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typeof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 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undefined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); // "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undefined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typeof</a:t>
            </a:r>
            <a:r>
              <a:rPr lang="fr-FR" sz="2200" dirty="0">
                <a:solidFill>
                  <a:srgbClr val="66FF33"/>
                </a:solidFill>
                <a:latin typeface="Abadi" panose="020B0604020104020204" pitchFamily="34" charset="0"/>
              </a:rPr>
              <a:t> {}); // "</a:t>
            </a:r>
            <a:r>
              <a:rPr lang="fr-FR" sz="2200" dirty="0" err="1">
                <a:solidFill>
                  <a:srgbClr val="66FF33"/>
                </a:solidFill>
                <a:latin typeface="Abadi" panose="020B0604020104020204" pitchFamily="34" charset="0"/>
              </a:rPr>
              <a:t>object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B2F3-0B2A-CE1C-61E7-352CF44D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A31C0-D8F2-5726-ECE2-348600B5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87CF9-BFCE-F2AD-3BAF-3B189CF3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257-C679-23FB-2828-E7B76B23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A0AA-D592-75E5-3B3D-888996CB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Primitive Types:</a:t>
            </a:r>
            <a:r>
              <a:rPr lang="en-US" sz="2200" b="1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Stored in stack memory (fixed size, immutable).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Non-Primitive Types: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Stored in heap memory (referenced, mutable).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x = 33;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y = 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y = 53;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console.log(x); // 33 (original value unchanged)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obj1 = { name: "Surendra"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obj2 = obj1;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obj2.name = "Rahul";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console.log(obj1.name); // "Rahul" (shared reference)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D5771-5A75-9ACB-957F-43BB3340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C5BAC-55D3-E72D-962A-0F7B3DD8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6292C-BDFD-2863-3525-99284861B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03B9E16F-41B6-58AB-5138-F15F01C5E0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CCCC-8F0F-71D0-23B9-D579382A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11" y="2684616"/>
            <a:ext cx="5992629" cy="907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Chapter 4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Abadi" panose="020B0604020104020204" pitchFamily="34" charset="0"/>
              </a:rPr>
              <a:t>Operators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2EA99-71FD-6A75-F2A3-789F2A4C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5473" y="6356350"/>
            <a:ext cx="3811437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A yellow and black logo&#10;&#10;AI-generated content may be incorrect.">
            <a:extLst>
              <a:ext uri="{FF2B5EF4-FFF2-40B4-BE49-F238E27FC236}">
                <a16:creationId xmlns:a16="http://schemas.microsoft.com/office/drawing/2014/main" id="{65E5823D-0526-6694-E241-E25C055E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70C0F-89B5-68C4-FDB3-79DD3EB2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946D7E-1460-4068-8632-1A1D337084B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55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30DEA-024B-7EF7-B3D9-0322797C6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6100-E9A3-1D51-E0E3-5A92DDB8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2F99-3E40-AD17-D522-ED8D4F30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Operators are math symbols use to perform operations on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00"/>
                </a:solidFill>
                <a:latin typeface="Abadi" panose="020B0604020104020204" pitchFamily="34" charset="0"/>
              </a:rPr>
              <a:t>Types of Operators in JavaScript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Arithmetic Operators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Assignment Operators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Comparison Operators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Logical Operators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Bitwise Operators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String Operators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Ternary (Conditional) Operator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Type Operators 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typeof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&amp;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instanceof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Spread and Rest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E6BEE-FA32-7E13-DF34-72CB796D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44967-2D7C-2923-D108-735CC785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86803-23D8-583A-7A8E-616F813A2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6649-0613-FB18-B6AA-B52B487B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1.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1107-ED3B-D848-1267-ED2A8106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for mathematical related operations.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00"/>
                </a:solidFill>
                <a:latin typeface="Abadi" panose="020B0604020104020204" pitchFamily="34" charset="0"/>
              </a:rPr>
              <a:t>List of symbols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+ (Addition)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- (Subtraction)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* (Multiplication)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/ (Division)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% (Modulus - remainder of division)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** (Exponentiation)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++ (Increment)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-- (Decrement)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560B-62BD-1492-A69D-480BD659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1EE41-59D7-2039-AE01-011D15DF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2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AAB7E-2CFE-68E0-B6AB-1B307408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1DAB-CDE4-A4DB-9073-AD5CBD67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JavaScript in Frontend (Client-Side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D79A-AC3F-CB50-B94E-4CC39EAB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runs inside the web browser and enhances user experience.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What Can JavaScript Do in a Web Page?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Make Pages Interactive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Adds animations, sliders, carousels.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Validate Forms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Checks if users have entered correct details.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Change Webpage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Content Dynamically – Updates page without reloading.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User Interaction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Detects clicks, scrolls, keyboard inputs.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Examples of JavaScript in Action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Auto-suggest in Google Search.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Online form validation like checking email, password strength etc.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Image sliders and popups.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7FEC-134B-AD81-C4CD-75B52F9B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F5CB8-E371-A9AA-E860-3B8D4FCC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AD7FD0-4E3B-4B18-0289-FDA1E776B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555-265C-FD8A-C36D-662BFC5A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1. Arithmetic Operators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EF3C-628E-9067-3A9F-87DB5C35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3215413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let</a:t>
            </a: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 x = 23, y = 33;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console.log(x + 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console.log(y - 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console.log(x * 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console.log(y / 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console.log(y % 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console.log(x ** 2);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BDD34-DD6A-F29A-3D91-F593F1A2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2F5E8-E100-8151-FA9E-A78655A9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C3B0D3-2144-E36F-88BD-C781D9CC8E34}"/>
              </a:ext>
            </a:extLst>
          </p:cNvPr>
          <p:cNvSpPr txBox="1">
            <a:spLocks/>
          </p:cNvSpPr>
          <p:nvPr/>
        </p:nvSpPr>
        <p:spPr>
          <a:xfrm>
            <a:off x="4229442" y="633046"/>
            <a:ext cx="3215413" cy="5723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let</a:t>
            </a: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 a = 43, b = 53;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console.log(a + b);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console.log(b - a);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console.log(a * b);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console.log(b / a);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console.log(b % a);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console.log(a ** 2);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48D20E-9794-9C72-68F4-BC85912E2A8B}"/>
              </a:ext>
            </a:extLst>
          </p:cNvPr>
          <p:cNvSpPr txBox="1">
            <a:spLocks/>
          </p:cNvSpPr>
          <p:nvPr/>
        </p:nvSpPr>
        <p:spPr>
          <a:xfrm>
            <a:off x="7962559" y="633046"/>
            <a:ext cx="3215413" cy="5723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let</a:t>
            </a: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 c = 63, d = 73;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console.log(c + d);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console.log(d - c);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console.log(c * d);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console.log(d / c);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console.log(d % c);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console.log(c ** 2);</a:t>
            </a:r>
          </a:p>
        </p:txBody>
      </p:sp>
    </p:spTree>
    <p:extLst>
      <p:ext uri="{BB962C8B-B14F-4D97-AF65-F5344CB8AC3E}">
        <p14:creationId xmlns:p14="http://schemas.microsoft.com/office/powerpoint/2010/main" val="48080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E6AAE-DAEF-2274-613B-93114BED1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E74D-589C-0313-F3B3-E8E18727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DE8B-B6DC-356E-D9E5-6B72BBE3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Assignment Operators are used to assign values to variables.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00"/>
                </a:solidFill>
                <a:latin typeface="Abadi" panose="020B0604020104020204" pitchFamily="34" charset="0"/>
              </a:rPr>
              <a:t>List of symbols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= (Assignment)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+= (Add and assign)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-= (Subtract and assign)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*= (Multiply and assign)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/= (Divide and assign)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%= (Modulus and assign)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**= (Exponentiation and assign)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42AE4-91CC-B6D5-35A7-F69BB4BB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63AE0-5261-1C21-AF8F-FF1C6DB9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8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7838E-519E-457D-8A0E-CF7FB6243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6FB8-8460-FA82-F18B-2B2BA6D8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Assignment Operators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6B08-94F2-2952-D307-533952BB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e = 83;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e +=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e -= 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e *=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e /= 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e %= 7;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e **= 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console.log(e);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89EC6-B76E-88AE-293C-0D2D1741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00968-3CF1-5692-9EA9-8B7B81CC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7A2257-738A-7E1D-706B-74FF9B42D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0EA9-FA76-8775-4A21-88982CA8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3.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3C99-CB9F-53F8-02FD-E03B2BD3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Comparison Operators are used to compare different values.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00"/>
                </a:solidFill>
                <a:latin typeface="Abadi" panose="020B0604020104020204" pitchFamily="34" charset="0"/>
              </a:rPr>
              <a:t>List of symbols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== (Equal to)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=== (Strict equal to - checks type and value)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!= (Not equal to)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!== (Strict not equal to)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&gt; (Greater than)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&lt; (Less than)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&gt;= (Greater than or equal to)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&lt;= (Less than or equal to)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5822E-EEA8-C4B7-237F-D51ED2E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E9C0F-0463-B842-5B2E-2ADB082C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B1BB9-038E-9D83-105E-C6A814048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BFC4-D01F-986D-49BF-37DE15DE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3. Comparison Operators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D019-6639-B68A-1332-648179DE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i = 23, j = 33;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console.log(i &gt; j);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console.log(i &lt; j);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console.log(i &gt;= 23);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console.log(j &lt;= 33);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console.log(i == 23);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console.log(i === "23");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console.log(i != 33);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console.log(j !== "33");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F840C-D2AE-0A72-22CE-8A76D3CC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ADEF9-2D35-2A0E-49ED-44E2EFE3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2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D3A4E-32D1-7417-5BBC-6BE85CA0D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F336-CE0C-147A-9267-6EAF4AFC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4.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F305-DF75-35CC-66AD-5ED2CC67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Logical Operators used to combine multiple conditions.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00"/>
                </a:solidFill>
                <a:latin typeface="Abadi" panose="020B0604020104020204" pitchFamily="34" charset="0"/>
              </a:rPr>
              <a:t>List of symbols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&amp;&amp; (Logical AND)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|| (Logical OR)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! (Logical NOT)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6ABE9-4B4C-E3B4-47BD-F0BB726E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C43B3-5DCE-ED47-E09F-DDDCFC3E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2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BF7EA-1A62-C308-1C3D-B7FEB05F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0C22-F0D2-ADB9-9B17-7EC04B88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4. Logical Operators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AAD0-3629-D582-1AD3-03CD636A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p = true, q = 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console.log(p &amp;&amp; q);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console.log(p || q);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console.log(!p);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console.log(!q);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91CED-7618-ADF6-A56D-C2C95D6C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167E6-A7B1-6BA0-0C34-D5C83E54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AF7E9-ED3C-DF99-7CB7-58543B6D1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9568-85D3-ED1B-64E0-A81A63EA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5.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AA0E-942D-D7FE-3689-E3A67967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Bitwise Operators are used to perform operations on the bit(binary data)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00"/>
                </a:solidFill>
                <a:latin typeface="Abadi" panose="020B0604020104020204" pitchFamily="34" charset="0"/>
              </a:rPr>
              <a:t>List of symbols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&amp; (Bitwise AND)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| (Bitwise OR)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^ (Bitwise XOR)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~ (Bitwise NOT)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&lt;&lt; (Left shift)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&gt;&gt; (Right shift)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&gt;&gt;&gt; (Zero-fill right shift)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D19A4-9E0D-1397-A52C-2AC2642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2C759-1524-6AE8-05B8-3212B968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D91B56-6C3B-0E43-BD26-284435681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722-6502-B84C-ED43-BCAE121D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5. Bitwise Operators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EEB4-106C-3848-6E41-EC397ADF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 = 5, n = 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 &amp; 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 | 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 ^ 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console.log(~m);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 &lt;&lt; 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console.log(n &gt;&gt; 1);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C930A-4444-71A2-AAEA-5F723E9D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C8042-3D70-EC3D-0405-608BFEE8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25D95-0823-11A7-46DE-DF272B5C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EB39-0541-37F0-CCA9-0355E888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6. String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771C-9FA5-1B56-7D54-68B5ED58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50" y="582419"/>
            <a:ext cx="12087164" cy="5891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String Operators is used to manipulate strings.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00"/>
                </a:solidFill>
                <a:latin typeface="Abadi" panose="020B0604020104020204" pitchFamily="34" charset="0"/>
              </a:rPr>
              <a:t>List of symbols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+ (Concatenation)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13FF5-4602-BE41-CECB-8843BDD9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373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CABD6-709F-8D03-2197-6C3BEA2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332712-55DE-0277-8A4C-4E183CEC8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8ED5-2248-7E50-A254-8D4FD629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>
                <a:latin typeface="+mn-lt"/>
                <a:cs typeface="Lao UI" panose="020B0604020202020204" pitchFamily="34" charset="0"/>
              </a:rPr>
              <a:t>JavaScript in Backend (Server-Side JavaScript with Node.js)</a:t>
            </a:r>
            <a:endParaRPr lang="en-US" sz="3000" dirty="0">
              <a:latin typeface="+mn-lt"/>
              <a:cs typeface="Lao UI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83F5-B961-6783-5130-F264382D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JavaScript is not just for websites. It can also run on servers using Node.js.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>
                <a:solidFill>
                  <a:srgbClr val="FFC000"/>
                </a:solidFill>
                <a:latin typeface="Abadi" panose="020B0604020104020204" pitchFamily="34" charset="0"/>
              </a:rPr>
              <a:t>What is Node.js?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Node.js is a JavaScript runtime that allows JS to run outside the browser.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It is used to build fast and scalable backend applications.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>
                <a:solidFill>
                  <a:srgbClr val="FFC000"/>
                </a:solidFill>
                <a:latin typeface="Abadi" panose="020B0604020104020204" pitchFamily="34" charset="0"/>
              </a:rPr>
              <a:t>How JavaScript Works on the Server?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66FF33"/>
                </a:solidFill>
                <a:latin typeface="Abadi" panose="020B0604020104020204" pitchFamily="34" charset="0"/>
              </a:rPr>
              <a:t>Handles Backend Logic </a:t>
            </a: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– Processes requests and sends responses.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66FF33"/>
                </a:solidFill>
                <a:latin typeface="Abadi" panose="020B0604020104020204" pitchFamily="34" charset="0"/>
              </a:rPr>
              <a:t>Works with Databases </a:t>
            </a: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– Stores and retrieves data from MySQL, MongoDB.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66FF33"/>
                </a:solidFill>
                <a:latin typeface="Abadi" panose="020B0604020104020204" pitchFamily="34" charset="0"/>
              </a:rPr>
              <a:t>Builds APIs </a:t>
            </a: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– Connects frontend and backend using RESTful APIs.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>
                <a:solidFill>
                  <a:srgbClr val="FFC000"/>
                </a:solidFill>
                <a:latin typeface="Abadi" panose="020B0604020104020204" pitchFamily="34" charset="0"/>
              </a:rPr>
              <a:t>Real-Life Uses of Server-Side JavaScript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Netflix uses Node.js to handle millions of users.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PayPal runs its backend using JavaScript.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Many startups prefer JavaScript for full-stack development.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AB204-1AF2-5116-83E3-13C7BAE5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2F9AD-5117-5186-9D8D-76892E07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FD6D7-24FE-EB22-5879-C224160A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9786-B213-4C1C-6B06-3C46922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6. String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493B-1E8B-7229-2184-1A976EFF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fname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=“surendra”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lname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=“panda”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fname+lname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3C0EF-7870-7ADD-EBD9-F9F31E0D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7C3B4-BBA0-ED6F-3066-DBB4A67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370D19-6662-1DFC-09E7-139651F4E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60B-9327-9531-0EC8-6B9FF523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7. Ternary (Conditional)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83ED-0BA6-2F7D-88B6-DA59E530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Ternary  Operator is the shorthand operator for if-else statements.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00"/>
                </a:solidFill>
                <a:latin typeface="Abadi" panose="020B0604020104020204" pitchFamily="34" charset="0"/>
              </a:rPr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00"/>
                </a:solidFill>
                <a:latin typeface="Abadi" panose="020B0604020104020204" pitchFamily="34" charset="0"/>
              </a:rPr>
              <a:t>	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condition ? x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if_true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: y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if_false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37F0-0707-2DC0-BF3F-7771A90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C5A98-2E35-1AEE-BF41-018E2AF7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6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826F9-DCCC-6CC6-1389-FBE00C375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B908-5CB6-47D9-2B32-3A114863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7. Ternary (Conditional) Operator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F322-FF7E-664F-4835-331E0E53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age = 23;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(age &gt;= 18) ? "Adult" : "Minor";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09FA-BCA7-5A65-F54C-9A77B2FD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2AB61-EE4D-423A-081A-84CB4FA4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18D24-117A-D1C1-2E88-FEBFD648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90C2-1413-C531-1F47-3E87E788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8. Type Operators (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typeof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 &amp;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instanceof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A4E8-EE5F-09C5-D4A3-DE7E196A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FFFF00"/>
                </a:solidFill>
                <a:latin typeface="Abadi" panose="020B0604020104020204" pitchFamily="34" charset="0"/>
              </a:rPr>
              <a:t>typeof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operator is used to checks the data type.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FFFF00"/>
                </a:solidFill>
                <a:latin typeface="Abadi" panose="020B0604020104020204" pitchFamily="34" charset="0"/>
              </a:rPr>
              <a:t>instanceof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operator is used checks if an object belongs to a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1DEFB-65B1-09A5-08E7-7980FB34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F367B-7AF0-2C52-B1CF-57531FA5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90B992-F66B-7FBD-8B39-0EC3B38D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E4A9-5AC0-7BC0-0E62-D16C44D9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8. Type Operators (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typeof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 &amp; </a:t>
            </a:r>
            <a:r>
              <a:rPr lang="en-US" sz="3000" dirty="0" err="1">
                <a:latin typeface="+mn-lt"/>
                <a:cs typeface="Lao UI" panose="020B0604020202020204" pitchFamily="34" charset="0"/>
              </a:rPr>
              <a:t>instanceof</a:t>
            </a:r>
            <a:r>
              <a:rPr lang="en-US" sz="3000" dirty="0">
                <a:latin typeface="+mn-lt"/>
                <a:cs typeface="Lao UI" panose="020B0604020202020204" pitchFamily="34" charset="0"/>
              </a:rPr>
              <a:t>)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F896-F1C5-B6F0-8E6A-41B89DB6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typeof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73);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typeof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"Surendra");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typeof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true);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typeof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null);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typeof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undefined);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typeof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{x: 33, y: 63});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typeof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[23, 33, 43]);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console.log(73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instanceof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Number);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4D351-6874-5C0D-CD76-53FA7DAC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B89A5-58B1-2485-514B-8F0630CA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5FEC8-1564-E712-D957-8F935EE4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6641-6F02-AC66-3D5D-1C142E79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9. Spread and Rest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5C20-117B-0C7B-386E-635A501D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Spread (...) is used to expands arrays or objects.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Rest (...) → is used to gathers function parameters.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92CFD-DE2B-7506-0A79-C1827A2D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B8DEC-A36C-1C26-BA25-CE62B58B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072DC-2976-7E3D-BC3C-8C2DC8FD0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DB1-9564-2861-769B-07934730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Operator 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F298-5856-FEFD-F027-BC90E211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What is Operator Precedence?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decides which operator executes first in an expression.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Higher precedence operators run before lower precedence ones.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result = 10 + 5 *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console.log(result);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What is Associativity?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Associativity decides the execution order when operators have the same precedence.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Left to Right: +, -, *, /, %, &gt;, &lt;, ==, &amp;&amp;, ||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Right to Left: =, +=, -=, 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let result = 100 / 5 * 2;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console.log(result);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6D78E-A50A-7413-EBAC-AF50650E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B0B49-83AF-6E3E-AE21-1B0B1E06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1CCCF-0120-9D4D-9EA4-320A12327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20B5C774-7A5C-6723-F01B-DD5FCEB34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DA92-6396-B2C9-74D1-ED483978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11" y="2684616"/>
            <a:ext cx="5992629" cy="907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Chapter 4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Abadi" panose="020B0604020104020204" pitchFamily="34" charset="0"/>
              </a:rPr>
              <a:t>Control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9EB6F-7FE8-DF56-E301-0A624CAD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5473" y="6356350"/>
            <a:ext cx="3811437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A yellow and black logo&#10;&#10;AI-generated content may be incorrect.">
            <a:extLst>
              <a:ext uri="{FF2B5EF4-FFF2-40B4-BE49-F238E27FC236}">
                <a16:creationId xmlns:a16="http://schemas.microsoft.com/office/drawing/2014/main" id="{6CA4FA36-0D5F-0276-7FD2-E94F24D5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8EAD-D0CD-660E-9674-B5A40F4F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946D7E-1460-4068-8632-1A1D337084B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69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B2610E-986A-7391-5C7B-A186AD0C6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D922-747F-CEDB-64FE-F1E01078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Control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2294-7246-2730-3F1A-681D9B62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 JavaScript, control structures help us control the flow of execution in a program.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is used decide which statements should execute and how many times execute based on conditions.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Types of Control Structures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1. Sequential Statements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2. Selection Statements (Decision-Making)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3. Iteration Statements (Loops)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4. Jump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0E09A-3A21-68E3-1A5E-90EA92E7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1D730-6C8B-03DB-0BA8-E0315A6A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8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513D6-FD78-CD1A-8C50-0979A398A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65F1-911A-F39A-18D1-654424DA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a. Sequential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5B01-1EE6-440E-6428-BAB85EFF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default way of executing JavaScript code.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Statements execute one by one in the order they are written.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console.log("Surendra is learning JavaScript.");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console.log("He is in Puri.");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console.log("Next, he will explore Control Structures.");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First, "Surendra is learning JavaScript." is printed.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Then, "He is in Puri." is printed.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Finally, "Next, he will explore Control Structures." is printed.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No conditions, no loops—just simple step-by-step execution.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7C1E9-57AE-6C09-A6C0-2FFEB39D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D9684-185F-E33A-4A47-ED1D8D3D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8374B-294B-8303-27C8-BA9FFB6BB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92C2-FF94-607C-B5AA-206CBC73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>
                <a:latin typeface="+mn-lt"/>
                <a:cs typeface="Lao UI" panose="020B0604020202020204" pitchFamily="34" charset="0"/>
              </a:rPr>
              <a:t>Key Characteristics of JavaScript</a:t>
            </a:r>
            <a:endParaRPr lang="en-US" sz="3000" dirty="0">
              <a:latin typeface="+mn-lt"/>
              <a:cs typeface="Lao UI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6AE5-4962-60A0-E6EF-74EE449B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JavaScript has some unique features that make it powerful.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>
                <a:solidFill>
                  <a:srgbClr val="FFC000"/>
                </a:solidFill>
                <a:latin typeface="Abadi" panose="020B0604020104020204" pitchFamily="34" charset="0"/>
              </a:rPr>
              <a:t>Important Features of JavaScript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66FF33"/>
                </a:solidFill>
                <a:latin typeface="Abadi" panose="020B0604020104020204" pitchFamily="34" charset="0"/>
              </a:rPr>
              <a:t>Interpreted Language </a:t>
            </a: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– No need to compile, runs directly in the browser.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66FF33"/>
                </a:solidFill>
                <a:latin typeface="Abadi" panose="020B0604020104020204" pitchFamily="34" charset="0"/>
              </a:rPr>
              <a:t>Dynamic Typing </a:t>
            </a: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– Variables can change type (number to string, etc.).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66FF33"/>
                </a:solidFill>
                <a:latin typeface="Abadi" panose="020B0604020104020204" pitchFamily="34" charset="0"/>
              </a:rPr>
              <a:t>Prototype-Based </a:t>
            </a: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– Uses prototypes for inheritance instead of classes.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66FF33"/>
                </a:solidFill>
                <a:latin typeface="Abadi" panose="020B0604020104020204" pitchFamily="34" charset="0"/>
              </a:rPr>
              <a:t>Event-Driven</a:t>
            </a: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 – Executes code when an event (click, input) occurs.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66FF33"/>
                </a:solidFill>
                <a:latin typeface="Abadi" panose="020B0604020104020204" pitchFamily="34" charset="0"/>
              </a:rPr>
              <a:t>Asynchronous Execution </a:t>
            </a: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– Can handle multiple tasks at the same time.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>
                <a:solidFill>
                  <a:srgbClr val="FFC000"/>
                </a:solidFill>
                <a:latin typeface="Abadi" panose="020B0604020104020204" pitchFamily="34" charset="0"/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bg1"/>
                </a:solidFill>
                <a:latin typeface="Abadi" panose="020B0604020104020204" pitchFamily="34" charset="0"/>
              </a:rPr>
              <a:t>When you click a button on a webpage, JavaScript can change the color instantly without reloading the page.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98C88-FDBB-D023-CD7E-4529562B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A8F3E-7258-3B19-F76F-CD028E51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BE16E-BDA4-69E6-A9C4-30E1E304B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A85E-EA3E-688F-D866-636845E0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b. Selection Statements (Decision-Making)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02AD-E3E4-14E6-219A-BC23433B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when a program needs to make choices based on conditions.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bg1"/>
                </a:solidFill>
                <a:latin typeface="Abadi" panose="020B0604020104020204" pitchFamily="34" charset="0"/>
              </a:rPr>
              <a:t>Types of Selection Statements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if Statement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if...else Statement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if...else if...else Ladder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switch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6E93C-63B9-7735-CF6E-995940DC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00D83-2A7C-0EB9-E685-249641C8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1380B9-064A-F738-15FA-62EF109A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704E-3300-E429-B74A-74141195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a.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D894-FDEC-2B9D-8F61-04476568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(condition)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// Code executes if condition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marks = 73;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if (marks &gt; 33)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console.log("Rahul passed the exam.");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marks is greater than 33, "Rahul passed the exam." is displayed.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Otherwise, nothing happens.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31657-C8B7-16B7-02C8-EE4A6EB2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B572-70BA-DE81-C3CF-A2275B10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654AC1-8120-A255-F156-DF5BE0C2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D391-A491-665A-9066-AEC94B9D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b. if...else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2C7C-7E3E-A32F-43AE-12648FBC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age = 23;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(age &gt;= 18)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console.log("Zini can vote in Bhubaneswar.");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console.log("Zini is too young to vote.");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age &gt;= 18, Zini can vote.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Otherwise, "Zini is too young to vote." is printed.</a:t>
            </a: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1BF01-FD01-9C04-A96F-8CC3718F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249B-58D2-44CF-C221-D266F9B8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9018CC-8999-F7B8-FD91-6713550C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5DE2-CD56-49D1-4054-AB674B7E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c. if...else if...else Ladder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EC51-449E-47D4-ADDB-12054A4C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temperature = 33;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(temperature &gt; 40)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console.log("It's very hot in Puri.");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 else if (temperature &gt; 30)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console.log("It's warm in Cuttack.");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console.log("It's cool in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Jagatsinghpur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If temp &gt; 40, it’s very hot.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Else if temp &gt; 30, it's warm.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Otherwise, it’s cool.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327CF-3043-17A7-C100-4B138768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BB552-F3E4-3A36-9087-18C3060D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4A172-BE3C-53C3-14E1-BDBD31C7F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1FBF-5839-1197-6DC8-5BCD6A5D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d.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3371-FA8E-2530-AF06-2DB7C76E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city = "Bhubaneswar";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switch (city)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case "Puri":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    console.log("Jagannath Dham is in Puri.");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case "Bhubaneswar":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    console.log("Bhubaneswar is the capital of Odisha.");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default: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    console.log("Explore Odisha!");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Switch checks city.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If it's "Puri", prints "Jagannath Dham is in Puri."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If it's "Bhubaneswar", prints "Bhubaneswar is the capital of Odisha."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If nothing matches, prints "Explore Odisha!"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EC678-9E26-F501-6717-D236ACF3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6290F-B13E-3589-C765-C782E40E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8ED616-148C-167D-01AF-7BB2D660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3557-3624-2C05-347A-C511788B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3. Iteration Statements (Loops)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84F3-7796-D14A-BF6F-D2B0502A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when we want to repeat a block of code multiple times.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Types of Loops in JavaScript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for Loop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while Loop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do...while Loop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for...of Loop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for...in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42B59-2B0E-4745-C059-656C61BC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A1A99-ABD8-438E-C210-6929036C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1B383-3611-FAD3-C094-CC5057ABA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F570-2D23-B3A4-680B-A5E89D88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i.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B17A-8D08-3A4E-F0CE-81955518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when we know how many times to repeat.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Follows initialization → condition → update.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for (let i = 1; i &lt;= 5; i++)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console.log("Surendra visited Jagannath Dham " + i + " times.");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Runs 5 times, from 1 to 5.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Each time, prints how many times Surendra visited Jagannath Dham.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8D693-C24C-8965-CE04-DFC7311E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2901C-E16A-2B61-133C-192D2BF7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1204B1-7E37-B00A-4F96-449DDE7BC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AAC1-10A5-BA1B-90B3-8D0F656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ii.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52AB-8936-9E89-6FC3-1D035970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when we don’t know how many times to repeat.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Only runs while the condition is true.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tickets = 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while (tickets &gt; 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console.log("Rahul booked a train ticket to Cuttack.");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tickets--;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As long as tickets &gt; 0, Rahul books a ticket.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After each booking, tickets-- decreases count.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2DCF4-98DB-470F-A950-F0FFB658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F365F-00BB-54B5-C82B-5604B33E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A58554-DB2D-A184-D656-5A3F87D76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ACB-4CC5-396F-25D4-9F8BB241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iii. do...while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8E9A-AD48-79AA-7527-6B3265E64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Runs the code at least once, then checks the condition.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Useful when we need to execute first before checking.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score = 23;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do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console.log("Jack scored " + score);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score +=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 while (score &lt; 50);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Runs at least once, even if condition is false.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Then checks score &lt; 50 to decide further execution.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0C7E5-2926-66B3-70D3-191E35FE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5AFF-33BA-0DCD-CCD6-6000D540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ADC6C-078F-6390-1D40-BCC05C2BC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CC57-8C14-2ABC-8FD6-F524AEEA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iv. for...of Loop (For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AB33-174B-9714-77E3-A84F5FDD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for looping through an array’s values.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Directly accesses elements without an index.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cities = ["Puri", "Cuttack", "Bhubaneswar"];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for (let city of cities)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console.log("Exploring " + city);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Iterates through each city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35B5B-347A-021A-1E1C-2EC8037B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A31B9-736D-A83D-BA8B-396C4CD2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6A8206-34AD-6E9E-526C-35C7B215B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887-F7A3-C8A6-5B0A-B6CC6322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Why Learn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B8D0-A6E1-2960-E370-D197026A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is one of the most in-demand skills today.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Benefits of Learning JavaScript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High Demand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Every company needs JavaScript developers.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Easy to Learn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Simple syntax and beginner-friendly.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Work Anywhere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Web development, mobile apps, AI, games, etc.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Good Salary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JavaScript developers are well-paid worldwide.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Future-Proof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JavaScript is continuously evolving.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Fact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: Companies like Google, Facebook, Microsoft use JavaScript extensively.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AFBF4-D651-E4BD-A14C-9DB0A662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162DE-A0BE-30BD-2D55-443FE6E7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26363-C2DE-F286-EA2C-77325B202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02A7-B18D-9051-C20C-F1D14010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v. for...in Loop (For Objects)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B88C-E213-6258-83F1-40071603F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for looping through an object’s keys (properties).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Gives property names instead of values.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let student = { name: "Priyanka", age: 23, city: "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Jagatsinghpur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"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for (let key in student)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console.log(key + ": " + student[key]);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Iterates through object properties and prints key-value pairs.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C0D7A-1A77-823C-DD5A-6BF7361D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3D185-BA54-6C3F-1DA6-832E2BEF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988826-F5BD-1204-C01A-14C54968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9D0D-2766-EEE3-1C66-108D929A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Conclusion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AC09-C299-627C-9C42-BCBE588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for Loop :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Best for counting (fixed repetitions).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while Loop :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Best for uncertain repetitions.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do...while Loop :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Best when running at least once.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for...of Loop :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Best for arrays (direct values).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for...in Loop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: Best for objects (keys &amp; values).</a:t>
            </a:r>
            <a:endParaRPr lang="en-US" sz="2200" dirty="0">
              <a:solidFill>
                <a:srgbClr val="66FF33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F8C18-CC04-EDF2-6879-3F07C799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12313-4EA2-ED5B-39C2-393E78DC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CE9174-C10E-8DF6-203F-39F75B9F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99FD-D65D-8DC1-7F72-D356DA39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4. Jump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09FC-D5E7-E38F-F44D-5C3114A0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Used to jump from one part of the code to another.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Types of Jump Statements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break Statement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continue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3836-09AE-992B-2283-6798A123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080C6-1D76-0D42-439A-FE1CE715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8E6CD-EEE7-08B0-FBA7-665D278C2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7E0A-A630-FE8B-6488-D89F83F7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78A2-AAF7-999E-44E9-C1B0D321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Immediately exits from the loop when the condition is true.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for (let i = 1; i &lt;= 10; i++)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if (i === 5){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	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console.log("Visiting Bhubaneswar: " + i);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Loop stops when i reaches 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FDD6C-1C6D-F41C-298B-DEAA4101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9444-1E2C-C5EC-8C31-95079654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F01B2-9BDA-7A3C-2429-3951D5787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15AA-EA30-AE65-0C89-05D85E48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F66B-4118-8C72-8506-8BBF6B6A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Immediately skips the remaining portion of the current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>
                <a:solidFill>
                  <a:srgbClr val="FFC000"/>
                </a:solidFill>
                <a:latin typeface="Abadi" panose="020B0604020104020204" pitchFamily="34" charset="0"/>
              </a:rPr>
              <a:t>for 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(let i = 1; i &lt;= 10; i++)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if (i === 5){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 continue;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console.log("Enjoying Cuttack: " + i);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Skips i = 5, continues with remaining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93141-BE5A-EF2D-A0DA-DC6D00BB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452D0-447C-0C1D-A3EB-E822F425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84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A3B8C-A4A6-03FC-33B7-A7BC4C1CF164}"/>
              </a:ext>
            </a:extLst>
          </p:cNvPr>
          <p:cNvSpPr txBox="1"/>
          <p:nvPr/>
        </p:nvSpPr>
        <p:spPr>
          <a:xfrm>
            <a:off x="320331" y="4369088"/>
            <a:ext cx="95817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Control structures help in decision-making and repetition.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Use if-else for conditions, loops for iteration, and jump statements for flow control</a:t>
            </a:r>
            <a:r>
              <a:rPr lang="en-US" sz="22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A8608-B278-9FBD-1084-1517A8C37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03624CD-CB54-8958-E194-251CB6462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A387-7676-A4C2-2B7B-A6D59878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11" y="2684616"/>
            <a:ext cx="5992629" cy="907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Chapter 4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Abadi" panose="020B0604020104020204" pitchFamily="34" charset="0"/>
              </a:rPr>
              <a:t>Functions in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07460-5A36-5E4E-F80F-33A8B33B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5473" y="6356350"/>
            <a:ext cx="3811437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A yellow and black logo&#10;&#10;AI-generated content may be incorrect.">
            <a:extLst>
              <a:ext uri="{FF2B5EF4-FFF2-40B4-BE49-F238E27FC236}">
                <a16:creationId xmlns:a16="http://schemas.microsoft.com/office/drawing/2014/main" id="{E7375695-38A2-C59F-AF34-23D44AECF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A1932-E8E4-586A-5FF6-8FD44163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946D7E-1460-4068-8632-1A1D337084B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233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5AF83-1029-97FD-7AF2-95A52DAC7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72D0-DC6D-99F3-C30A-B36BB768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Introduction to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1252-E662-28FD-7C57-CD7FE7B1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633046"/>
            <a:ext cx="12009120" cy="57233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function is a small part of a program used to perform a specific task.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is also called a subprogram or mini-program.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Definition of a Function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function is a collection of statements that are written inside a block {}.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Functions are also known as subroutines or procedures in other languages.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helps in breaking a large program into smaller parts, making it more manageable and reusable.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Advantages of Using Functions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Code Reusability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We can call a function multiple times instead of writing the same code again and again.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Improves Modularity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The program is divided into smaller parts, making debugging and modification easier.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Reduces Code Duplication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Without functions, we need to copy and paste the same code multiple times with small changes.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053F5-78BA-CD8E-C4DB-5C2465B5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A739C-BB0E-43F4-EC00-FB288194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5CB594-3F47-F5F6-BCAD-E177A6884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F9F7-0A92-3834-4D1C-0AB14AB1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Types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3297-B442-5ED1-4D3B-6072A867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There are two main types of functions in JavaScript: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1. Built-in Functions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2. User-Defined Functions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1. Built-in Functions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These functions are already created by JavaScript developers.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They are ready to use without defining them.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Examples: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B0F0"/>
                </a:solidFill>
                <a:latin typeface="Abadi" panose="020B0604020104020204" pitchFamily="34" charset="0"/>
              </a:rPr>
              <a:t>console.log()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Prints data in the console.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B0F0"/>
                </a:solidFill>
                <a:latin typeface="Abadi" panose="020B0604020104020204" pitchFamily="34" charset="0"/>
              </a:rPr>
              <a:t>Math.max</a:t>
            </a:r>
            <a:r>
              <a:rPr lang="en-US" sz="2200" dirty="0">
                <a:solidFill>
                  <a:srgbClr val="00B0F0"/>
                </a:solidFill>
                <a:latin typeface="Abadi" panose="020B0604020104020204" pitchFamily="34" charset="0"/>
              </a:rPr>
              <a:t>()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Returns the highest number among given numbers.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B0F0"/>
                </a:solidFill>
                <a:latin typeface="Abadi" panose="020B0604020104020204" pitchFamily="34" charset="0"/>
              </a:rPr>
              <a:t>Math.min</a:t>
            </a:r>
            <a:r>
              <a:rPr lang="en-US" sz="2200" dirty="0">
                <a:solidFill>
                  <a:srgbClr val="00B0F0"/>
                </a:solidFill>
                <a:latin typeface="Abadi" panose="020B0604020104020204" pitchFamily="34" charset="0"/>
              </a:rPr>
              <a:t>()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Returns the lowest number.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B0F0"/>
                </a:solidFill>
                <a:latin typeface="Abadi" panose="020B0604020104020204" pitchFamily="34" charset="0"/>
              </a:rPr>
              <a:t>alert()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Shows a popup message.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6335B-DC77-8FDB-6AF9-1897664D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27881-7029-DBA2-DACC-A25C6479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0E3A3-3B3F-81E5-33FD-D1A7BF731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FCC5-1500-CC0A-3755-4337D8F7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2. User-Defined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2A30-22C1-4AA4-8125-821532C0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These are functions that are created by the programmer to meet specific needs.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We define a function once and call it multiple times.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Syntax to define a function: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functionName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(parameters)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// Statements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return value;  // (optional)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add(a, b)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return a +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console.log(add(23, 43));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863A9-4A45-CF5B-B070-CDB4F9C1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83F33-FF74-DA4E-1F5D-55C8EA53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D694F-0900-76D3-EBFC-77C4B3A12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7655-2884-EB5A-5E0F-DA73C051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Parameters vs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FC2F-C5DF-D4E9-26EA-50BA179B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Parameter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parameter is a variable that is present in the function definition.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It acts as an input to the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Argument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An argument is the actual value that is passed to the function when calling it.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Example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function wish(name)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    console.log("Hello, " + name + "welcome to JavaScript");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greet("Surendra");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greet("Priyanka");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08DDE-277A-455A-B3AC-50E29971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B49A0-A9F3-5F77-8492-2092EA4F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44B7D-B6E4-A9A2-8855-FE6D01C2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FC-2464-0A7D-8C63-D5F1ABDD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The JavaScript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59F3-D9AE-0FB3-4703-3602614C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is more than just a language – it has a huge ecosystem.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Essential Tools in the JavaScript World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JavaScript Engines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Chrome uses V8, Firefox uses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SpiderMonkey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Frameworks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React, Angular, Vue.js for UI development.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Libraries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– jQuery,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Lodash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for simplifying tasks.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Package Managers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npm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(Node Package Manager), yarn for installing JS tools.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Build Tools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– Webpack, Babel for bundling and transforming code.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66FF33"/>
                </a:solidFill>
                <a:latin typeface="Abadi" panose="020B0604020104020204" pitchFamily="34" charset="0"/>
              </a:rPr>
              <a:t>Example: 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React.js is used to build websites like Facebook, Instagram, WhatsApp Web.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23B6-4E45-5B1F-671B-330C4D0F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©CodeDais Academy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A1E72-2D5F-45F8-7A5C-EE09CF6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07F5501-054C-9D3B-7DB4-8112A5923C6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85" y="49160"/>
            <a:ext cx="1536510" cy="4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0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F5F67-947E-361B-B956-FB67AADB9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900D-FEA0-DD2A-4049-05B4F533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FFB4-9D94-625A-CF0A-DC9DE991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By default, every function in JavaScript returns undefined if we do not use the return statement.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return statement sends a value back to the place where the function was called.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Syntax of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return [expression];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Example Without Return: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msg()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console.log("Hello, welcome to JavaScript!");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console.log(msg());  // Output: Hello, welcome to JavaScript!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		      // undefined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A7534-031D-E663-7616-696A71FA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7437C-81D1-0509-3F2B-D8F870B9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4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974A85-53C2-44B5-E1D3-9B5310227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D4A-A970-5EC0-302B-D6539EDD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Return Statement(cont.)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9424-621E-79D9-8D6C-8A8EAEC9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Example with Return: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sum(a, b)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return a +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result = sum(23, 53);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console.log(result); // Output: 76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A098B-8EA5-2E74-92F6-98E4E0E8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F9BE3-C0F2-555E-98A6-983809D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426AE-8128-FA91-6C3D-DBDA28D8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D137-FE03-E59F-B375-68826F4E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Important Points About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8D37-EB48-8604-4E9D-4D1BFAFE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function may or may not return a value (by default, it returns undefined).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We cannot write the return statement outside a function.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Any statement written after return inside the function will not execute.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if (n % 2 === 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    return "Even Number";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console.log("hello!");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return "Odd Number";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checkNumber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(53));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checkNumber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(10));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C4660-65F2-0B98-5579-56434943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DD928-CE8B-1615-990F-E3ADC10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4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C1DE3-D6E0-F85E-9543-724FD6EA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6204-072C-974F-6FC6-E0BABAB7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Important Points About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3706-EFBD-87CA-F0CB-06641C042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function may or may not return a value (by default, it returns undefined).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We cannot write the return statement outside a function.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Any statement written after return inside the function will not execute.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if (n % 2 === 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    return "Even Number";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console.log("hello!");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return "Odd Number";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checkNumber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(53));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console.log(</a:t>
            </a:r>
            <a:r>
              <a:rPr lang="en-US" sz="2200" dirty="0" err="1">
                <a:solidFill>
                  <a:srgbClr val="FFC000"/>
                </a:solidFill>
                <a:latin typeface="Abadi" panose="020B0604020104020204" pitchFamily="34" charset="0"/>
              </a:rPr>
              <a:t>checkNumber</a:t>
            </a: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(10));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9F994-BA9A-D0BC-F8CF-5647D94C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96E60-3C35-B141-532B-5116B70F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61BF78-F031-C465-4DC3-1D458EB4F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7D63-EB48-180E-A5E7-0C28CCD4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Important Points About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09E0-F5C9-AEA4-5685-4922382F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Example of console.log()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show()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console.log("Hello, this is JavaScript!");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show();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Example of return statement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 msg()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   return "Hello, this is JavaScript!";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let message = msg();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console.log(message);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E7379-B71B-CA88-0878-76780250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BA0DA-8C16-1156-0337-ADF167C4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963EA-4423-735A-D0B3-60F3C6613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5F27-E0EB-9CA3-1384-706349A3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console.log() vs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892D-7F06-1896-E79B-7D1A8C44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6349"/>
            <a:ext cx="12009120" cy="5723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911E8-B23B-BB92-5D0C-C8055E8C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0236" y="652447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49DBB-4729-0CDF-EA3E-D4DC7F35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DB77A-162D-A630-ED29-86F81A1A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7" y="596349"/>
            <a:ext cx="11598766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9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30DAB8-3A01-7A0C-348B-CB7FA30AF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2686-3262-3857-C41E-23C6C27C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9D83-AC12-1AEA-C338-CAB3DCC4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 function is a reusable block of code used to perform a specific task.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Functions make programs modular, reusable, and easy to manage.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provides built-in functions (console.log(), 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Math.max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()) and user-defined functions (custom functions created by programmers).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The return statement sends a value back to the caller, while console.log() only prints data to the console.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Parameters are the variables in the function definition, while arguments are the actual values passed during function calls.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By default, a function returns undefined if there is no return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4840B-DC51-4933-84B8-D99136BD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018AE-364E-E118-7B62-633AE67E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4A11ED-1A9A-79CD-C387-D3625C3DA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1DE4-5F3B-0B6F-BA1A-70320FEC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7180"/>
            <a:ext cx="12192000" cy="1030563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Types of Argument Passing in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800B9-5015-44F5-CA1F-453D8F3E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0DCC2-27B2-94B5-8BF5-DF6967FA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39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565119-D6E2-2541-39D7-13766733A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614F-4090-54E1-EF04-34D7DFCA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Types of 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262D-E0B6-60E8-3579-54E9E667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JavaScript supports different ways to pass arguments to functions, allowing flexibility and efficiency.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C000"/>
                </a:solidFill>
                <a:latin typeface="Abadi" panose="020B0604020104020204" pitchFamily="34" charset="0"/>
              </a:rPr>
              <a:t>List of Argument Passing: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Positional Arguments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Default Arguments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Rest Parameter (...</a:t>
            </a:r>
            <a:r>
              <a:rPr lang="en-US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args</a:t>
            </a: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Arguments Object (arguments)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Spread Operator (...)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Object Destructuring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Array Destructuring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Callback Function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bind() Method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call() &amp; apply()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D4ED-3A15-73EC-E3B5-5034E603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BB725-E2B5-7912-64F5-78076F84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01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25258-DAFC-EA30-4166-8DBD29AA3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0308-58DA-9990-BE43-9CCD8003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23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n-lt"/>
                <a:cs typeface="Lao UI" panose="020B0604020202020204" pitchFamily="34" charset="0"/>
              </a:rPr>
              <a:t>1. 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FED8-B6B2-5AF1-8A6F-221527B7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33046"/>
            <a:ext cx="12009120" cy="57233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In positional arguments, values are passed in the same order as function parameters. If the order is changed, the result may be incorrect.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function calculate(a, b, c)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    console.log(a + b * c);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calculate(4, 5, 6);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calculate(5, 6, 4);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Abadi" panose="020B0604020104020204" pitchFamily="34" charset="0"/>
              </a:rPr>
              <a:t>calculate(7, 6, 5);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66FF33"/>
                </a:solidFill>
                <a:latin typeface="Abadi" panose="020B0604020104020204" pitchFamily="34" charset="0"/>
              </a:rPr>
              <a:t>Key Points: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Arguments must be passed in correct order.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If the order is changed, results may be unexpected.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C000"/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329E6-3CF2-1D69-29C0-9F4AB8DF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CDED3-CD4C-C5E2-7A06-853D3E44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6D7E-1460-4068-8632-1A1D337084B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7458</TotalTime>
  <Words>12783</Words>
  <Application>Microsoft Office PowerPoint</Application>
  <PresentationFormat>Widescreen</PresentationFormat>
  <Paragraphs>2177</Paragraphs>
  <Slides>200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08" baseType="lpstr">
      <vt:lpstr>Abadi</vt:lpstr>
      <vt:lpstr>Arial</vt:lpstr>
      <vt:lpstr>Calibri</vt:lpstr>
      <vt:lpstr>Calibri Light</vt:lpstr>
      <vt:lpstr>Inter</vt:lpstr>
      <vt:lpstr>Lao UI</vt:lpstr>
      <vt:lpstr>Wingdings</vt:lpstr>
      <vt:lpstr>Office Theme</vt:lpstr>
      <vt:lpstr>PowerPoint Presentation</vt:lpstr>
      <vt:lpstr>PowerPoint Presentation</vt:lpstr>
      <vt:lpstr>What is JavaScript?</vt:lpstr>
      <vt:lpstr>History of JavaScript</vt:lpstr>
      <vt:lpstr>JavaScript in Frontend (Client-Side JavaScript)</vt:lpstr>
      <vt:lpstr>JavaScript in Backend (Server-Side JavaScript with Node.js)</vt:lpstr>
      <vt:lpstr>Key Characteristics of JavaScript</vt:lpstr>
      <vt:lpstr>Why Learn JavaScript?</vt:lpstr>
      <vt:lpstr>The JavaScript Ecosystem</vt:lpstr>
      <vt:lpstr>The Future of JavaScript</vt:lpstr>
      <vt:lpstr>PowerPoint Presentation</vt:lpstr>
      <vt:lpstr>Writing and Executing JavaScript</vt:lpstr>
      <vt:lpstr>Different Ways to Write &amp; Execute JavaScript</vt:lpstr>
      <vt:lpstr>1. Inside the Browser Console</vt:lpstr>
      <vt:lpstr>2. Inline JavaScript (Inside HTML Elements)</vt:lpstr>
      <vt:lpstr>3. Internal JavaScript (&lt;script&gt; inside HTML)</vt:lpstr>
      <vt:lpstr>4. External JavaScript (.js file linked to HTML)</vt:lpstr>
      <vt:lpstr>5. Executing JavaScript using Node.js</vt:lpstr>
      <vt:lpstr>Or 5. create a JavaScript file (app.js) and run:</vt:lpstr>
      <vt:lpstr>PowerPoint Presentation</vt:lpstr>
      <vt:lpstr>Variables</vt:lpstr>
      <vt:lpstr>Rules to define variable name</vt:lpstr>
      <vt:lpstr>Examples of variables</vt:lpstr>
      <vt:lpstr>Different Ways to Define Variables</vt:lpstr>
      <vt:lpstr>1. Directly Assigning a Value (Without var, let, or const)</vt:lpstr>
      <vt:lpstr>2. Using var (Old Method)</vt:lpstr>
      <vt:lpstr>3. Using let (Recommended Method)</vt:lpstr>
      <vt:lpstr>4. Using const (For Fixed Values)</vt:lpstr>
      <vt:lpstr>var vs let vs const</vt:lpstr>
      <vt:lpstr>hoisted</vt:lpstr>
      <vt:lpstr>Different Ways to Define Variables</vt:lpstr>
      <vt:lpstr>Introduction to JavaScript Data Types</vt:lpstr>
      <vt:lpstr>Primitive Data Types (Immutable)</vt:lpstr>
      <vt:lpstr>Primitive Data Types (Immutable)</vt:lpstr>
      <vt:lpstr>Primitive Data Types (Immutable)</vt:lpstr>
      <vt:lpstr>Primitive Data Types (Immutable)</vt:lpstr>
      <vt:lpstr>Primitive Data Types (Immutable)</vt:lpstr>
      <vt:lpstr>Primitive Data Types (Immutable)</vt:lpstr>
      <vt:lpstr>Non-Primitive (Reference) Data Types</vt:lpstr>
      <vt:lpstr>Non-Primitive (Reference) Data Types</vt:lpstr>
      <vt:lpstr>Non-Primitive (Reference) Data Types</vt:lpstr>
      <vt:lpstr>Non-Primitive (Reference) Data Types</vt:lpstr>
      <vt:lpstr>Non-Primitive (Reference) Data Types</vt:lpstr>
      <vt:lpstr>Type Conversion</vt:lpstr>
      <vt:lpstr>JavaScript typeof Operator</vt:lpstr>
      <vt:lpstr>Memory Allocation</vt:lpstr>
      <vt:lpstr>PowerPoint Presentation</vt:lpstr>
      <vt:lpstr>Operators</vt:lpstr>
      <vt:lpstr>1. Arithmetic Operators</vt:lpstr>
      <vt:lpstr>1. Arithmetic Operators Code</vt:lpstr>
      <vt:lpstr>2. Assignment Operators</vt:lpstr>
      <vt:lpstr>2. Assignment Operators Code</vt:lpstr>
      <vt:lpstr>3. Comparison Operators</vt:lpstr>
      <vt:lpstr>3. Comparison Operators Code</vt:lpstr>
      <vt:lpstr>4. Logical Operators</vt:lpstr>
      <vt:lpstr>4. Logical Operators Code</vt:lpstr>
      <vt:lpstr>5. Bitwise Operators</vt:lpstr>
      <vt:lpstr>5. Bitwise Operators Code</vt:lpstr>
      <vt:lpstr>6. String Operators</vt:lpstr>
      <vt:lpstr>6. String Operators</vt:lpstr>
      <vt:lpstr>7. Ternary (Conditional) Operator</vt:lpstr>
      <vt:lpstr>7. Ternary (Conditional) Operator Code</vt:lpstr>
      <vt:lpstr>8. Type Operators (typeof &amp; instanceof)</vt:lpstr>
      <vt:lpstr>8. Type Operators (typeof &amp; instanceof) Code</vt:lpstr>
      <vt:lpstr>9. Spread and Rest Operators</vt:lpstr>
      <vt:lpstr>Operator Precedence and Associativity</vt:lpstr>
      <vt:lpstr>PowerPoint Presentation</vt:lpstr>
      <vt:lpstr>Control Structure</vt:lpstr>
      <vt:lpstr>a. Sequential Statements</vt:lpstr>
      <vt:lpstr>b. Selection Statements (Decision-Making)</vt:lpstr>
      <vt:lpstr>a. if Statement</vt:lpstr>
      <vt:lpstr>b. if...else</vt:lpstr>
      <vt:lpstr>c. if...else if...else Ladder</vt:lpstr>
      <vt:lpstr>d. switch Statement</vt:lpstr>
      <vt:lpstr>3. Iteration Statements (Loops)</vt:lpstr>
      <vt:lpstr>i. for Loop</vt:lpstr>
      <vt:lpstr>ii. while Loop</vt:lpstr>
      <vt:lpstr>iii. do...while Loop</vt:lpstr>
      <vt:lpstr>iv. for...of Loop (For Arrays)</vt:lpstr>
      <vt:lpstr>v. for...in Loop (For Objects)</vt:lpstr>
      <vt:lpstr>Conclusion of loops</vt:lpstr>
      <vt:lpstr>4. Jump Statements</vt:lpstr>
      <vt:lpstr>break</vt:lpstr>
      <vt:lpstr>continue Statement</vt:lpstr>
      <vt:lpstr>PowerPoint Presentation</vt:lpstr>
      <vt:lpstr>Introduction to Function </vt:lpstr>
      <vt:lpstr>Types of Functions</vt:lpstr>
      <vt:lpstr>2. User-Defined Functions</vt:lpstr>
      <vt:lpstr>Parameters vs Arguments</vt:lpstr>
      <vt:lpstr>Return Statement</vt:lpstr>
      <vt:lpstr>Return Statement(cont.)</vt:lpstr>
      <vt:lpstr>Important Points About return Statement</vt:lpstr>
      <vt:lpstr>Important Points About return Statement</vt:lpstr>
      <vt:lpstr>Important Points About return Statement</vt:lpstr>
      <vt:lpstr>console.log() vs return</vt:lpstr>
      <vt:lpstr>Summary</vt:lpstr>
      <vt:lpstr>Types of Argument Passing in JavaScript</vt:lpstr>
      <vt:lpstr>Types of Argument Passing</vt:lpstr>
      <vt:lpstr>1. Positional Arguments</vt:lpstr>
      <vt:lpstr>2. Default Arguments</vt:lpstr>
      <vt:lpstr>3. Rest Parameter (...args)</vt:lpstr>
      <vt:lpstr>4. Arguments Object (arguments)</vt:lpstr>
      <vt:lpstr>5. Spread Operator (...)</vt:lpstr>
      <vt:lpstr>6. Object Destructuring</vt:lpstr>
      <vt:lpstr>7. Array Destructuring</vt:lpstr>
      <vt:lpstr>                     Types of Variables in JavaScript (Based on Scope)</vt:lpstr>
      <vt:lpstr> Types of Variables in JavaScript (Based on Scope)</vt:lpstr>
      <vt:lpstr>1. Local Variable</vt:lpstr>
      <vt:lpstr>1. Local Variable(cont.)</vt:lpstr>
      <vt:lpstr>2. Global Variable</vt:lpstr>
      <vt:lpstr>2. Global Variable(cont.)</vt:lpstr>
      <vt:lpstr>3. Block Scope (Using let &amp; const)</vt:lpstr>
      <vt:lpstr>3. Block Scope (Using let &amp; const) (cont.)</vt:lpstr>
      <vt:lpstr>3. Block Scope (Using let &amp; const) (cont.)</vt:lpstr>
      <vt:lpstr>Global Variable Modification inside a Function</vt:lpstr>
      <vt:lpstr>Global Variable Modification inside a Function(cont.)</vt:lpstr>
      <vt:lpstr>Defining a Global Variable Inside a Function</vt:lpstr>
      <vt:lpstr>Modifying a Global Variable Inside a Function</vt:lpstr>
      <vt:lpstr>Using window or globalThis to Access Global Variables</vt:lpstr>
      <vt:lpstr>Global Variable Modification inside a Function(cont.)</vt:lpstr>
      <vt:lpstr>Function Aliasing </vt:lpstr>
      <vt:lpstr>Function Aliasing </vt:lpstr>
      <vt:lpstr>Function Aliasing with delete (Not Possible in JavaScript)</vt:lpstr>
      <vt:lpstr>Nested Function</vt:lpstr>
      <vt:lpstr>Nested Functions</vt:lpstr>
      <vt:lpstr>Calling Nested Function Inside the Outer Function</vt:lpstr>
      <vt:lpstr>Can We Call Inner Function Outside Outer Function?</vt:lpstr>
      <vt:lpstr>Arrow Functions</vt:lpstr>
      <vt:lpstr>Introduction to Arrow Functions</vt:lpstr>
      <vt:lpstr>Normal Function vs Arrow Function</vt:lpstr>
      <vt:lpstr>Arrow Functions Examples(cont.)</vt:lpstr>
      <vt:lpstr>Arrow Functions Examples(cont.)</vt:lpstr>
      <vt:lpstr>More Points About Arrow Functions</vt:lpstr>
      <vt:lpstr>Conclusion</vt:lpstr>
      <vt:lpstr>PowerPoint Presentation</vt:lpstr>
      <vt:lpstr>Next</vt:lpstr>
      <vt:lpstr>Example of Array Creation</vt:lpstr>
      <vt:lpstr>Ways to Create an Array in JavaScript</vt:lpstr>
      <vt:lpstr>Ways to Create an Array in JavaScript(cont.)</vt:lpstr>
      <vt:lpstr>Ways to Create an Array in JavaScript(cont.)</vt:lpstr>
      <vt:lpstr>Characteristics of Arrays</vt:lpstr>
      <vt:lpstr>Accessing Array Elements</vt:lpstr>
      <vt:lpstr>Accessing Array Elements</vt:lpstr>
      <vt:lpstr>Traversing an Array</vt:lpstr>
      <vt:lpstr>Concatenation of Arrays</vt:lpstr>
      <vt:lpstr>Concatenation of Arrays</vt:lpstr>
      <vt:lpstr>Repeating an Array</vt:lpstr>
      <vt:lpstr>Checking Membership in Arrays</vt:lpstr>
      <vt:lpstr>JavaScript Array Methods</vt:lpstr>
      <vt:lpstr>1. push()</vt:lpstr>
      <vt:lpstr>1. push() (cont.)</vt:lpstr>
      <vt:lpstr>1. push() (cont.)</vt:lpstr>
      <vt:lpstr>2. pop() </vt:lpstr>
      <vt:lpstr>2. pop() (cont.) </vt:lpstr>
      <vt:lpstr>2. pop() (cont.) </vt:lpstr>
      <vt:lpstr>3. shift()</vt:lpstr>
      <vt:lpstr>4. unshift()</vt:lpstr>
      <vt:lpstr>4. unshift() (cont.)</vt:lpstr>
      <vt:lpstr>5. concat()</vt:lpstr>
      <vt:lpstr>5. concat() (cont.)</vt:lpstr>
      <vt:lpstr>5. concat() (cont.)</vt:lpstr>
      <vt:lpstr>6. slice() </vt:lpstr>
      <vt:lpstr>6. slice() (cont.)</vt:lpstr>
      <vt:lpstr>6. slice() (cont.)</vt:lpstr>
      <vt:lpstr>6. slice() (cont.)</vt:lpstr>
      <vt:lpstr>7. splice()</vt:lpstr>
      <vt:lpstr>7. splice() (cont.)</vt:lpstr>
      <vt:lpstr>7. splice() (cont.)</vt:lpstr>
      <vt:lpstr>8. forEach()</vt:lpstr>
      <vt:lpstr>8. forEach() (cont.)</vt:lpstr>
      <vt:lpstr>8. forEach() (cont.)</vt:lpstr>
      <vt:lpstr>8. forEach() (cont.)</vt:lpstr>
      <vt:lpstr>8. forEach() (cont.)</vt:lpstr>
      <vt:lpstr>9. map()</vt:lpstr>
      <vt:lpstr>9. map() (cont.)</vt:lpstr>
      <vt:lpstr>9. map() (cont.)</vt:lpstr>
      <vt:lpstr>9. map() (cont.)</vt:lpstr>
      <vt:lpstr>10. filter()</vt:lpstr>
      <vt:lpstr>10. filter() (cont.)</vt:lpstr>
      <vt:lpstr>10. filter() (cont.)</vt:lpstr>
      <vt:lpstr>10. filter() (cont.)</vt:lpstr>
      <vt:lpstr>10. filter() (cont.)</vt:lpstr>
      <vt:lpstr>11. reduce()</vt:lpstr>
      <vt:lpstr>12. find()</vt:lpstr>
      <vt:lpstr>12. find() (cont.)</vt:lpstr>
      <vt:lpstr>12. find() (cont.)</vt:lpstr>
      <vt:lpstr>13. findIndex()</vt:lpstr>
      <vt:lpstr>13. findIndex() (cont.)</vt:lpstr>
      <vt:lpstr>13. findIndex() (cont.)</vt:lpstr>
      <vt:lpstr>14. some()</vt:lpstr>
      <vt:lpstr>14. some()(cont.)</vt:lpstr>
      <vt:lpstr>15. every()</vt:lpstr>
      <vt:lpstr>15. every()</vt:lpstr>
      <vt:lpstr>16. includes()</vt:lpstr>
      <vt:lpstr>16. includes() (cont.)</vt:lpstr>
      <vt:lpstr>17. indexOf()</vt:lpstr>
      <vt:lpstr>17. indexOf() (cont.)</vt:lpstr>
      <vt:lpstr>18. lastIndexOf()</vt:lpstr>
      <vt:lpstr>18. lastIndexOf()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8477</dc:creator>
  <cp:lastModifiedBy>DELL</cp:lastModifiedBy>
  <cp:revision>523</cp:revision>
  <dcterms:created xsi:type="dcterms:W3CDTF">2023-05-05T03:47:06Z</dcterms:created>
  <dcterms:modified xsi:type="dcterms:W3CDTF">2025-09-08T05:53:19Z</dcterms:modified>
</cp:coreProperties>
</file>