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Nandhu\BA%20Nanodegree\DataWrangling\ProductSales.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ProductSales!$C$1:$C$77</cx:f>
        <cx:lvl ptCount="77">
          <cx:pt idx="0">productname</cx:pt>
          <cx:pt idx="1">Raclette Courdavault</cx:pt>
          <cx:pt idx="2">Guaranï¿½ Fantï¿½stica</cx:pt>
          <cx:pt idx="3">Gorgonzola Telino</cx:pt>
          <cx:pt idx="4">Camembert Pierrot</cx:pt>
          <cx:pt idx="5">Gnocchi di nonna Alice</cx:pt>
          <cx:pt idx="6">Tarte au sucre</cx:pt>
          <cx:pt idx="7">Jack's New England Clam Chowder</cx:pt>
          <cx:pt idx="8">Rhï¿½nbrï¿½u Klosterbier</cx:pt>
          <cx:pt idx="9">Chang</cx:pt>
          <cx:pt idx="10">Pavlova</cx:pt>
          <cx:pt idx="11">Flotemysost</cx:pt>
          <cx:pt idx="12">Boston Crab Meat</cx:pt>
          <cx:pt idx="13">Konbu</cx:pt>
          <cx:pt idx="14">Sir Rodney's Scones</cx:pt>
          <cx:pt idx="15">Manjimup Dried Apples</cx:pt>
          <cx:pt idx="16">Outback Lager</cx:pt>
          <cx:pt idx="17">Lakkalikï¿½ï¿½ri</cx:pt>
          <cx:pt idx="18">Chai</cx:pt>
          <cx:pt idx="19">Queso Cabrales</cx:pt>
          <cx:pt idx="20">Mozzarella di Giovanni</cx:pt>
          <cx:pt idx="21">Original Frankfurter grï¿½ne Soï¿½e</cx:pt>
          <cx:pt idx="22">Alice Mutton</cx:pt>
          <cx:pt idx="23">Teatime Chocolate Biscuits</cx:pt>
          <cx:pt idx="24">Steeleye Stout</cx:pt>
          <cx:pt idx="25">Tourtiï¿½re</cx:pt>
          <cx:pt idx="26">Scottish Longbreads</cx:pt>
          <cx:pt idx="27">Ikura</cx:pt>
          <cx:pt idx="28">Rï¿½ssle Sauerkraut</cx:pt>
          <cx:pt idx="29">Pï¿½tï¿½ chinois</cx:pt>
          <cx:pt idx="30">Gumbï¿½r Gummibï¿½rchen</cx:pt>
          <cx:pt idx="31">Thï¿½ringer Rostbratwurst</cx:pt>
          <cx:pt idx="32">Nord-Ost Matjeshering</cx:pt>
          <cx:pt idx="33">Geitost</cx:pt>
          <cx:pt idx="34">Louisiana Fiery Hot Pepper Sauce</cx:pt>
          <cx:pt idx="35">Inlagd Sill</cx:pt>
          <cx:pt idx="36">Gudbrandsdalsost</cx:pt>
          <cx:pt idx="37">Chartreuse verte</cx:pt>
          <cx:pt idx="38">Singaporean Hokkien Fried Mee</cx:pt>
          <cx:pt idx="39">Perth Pasties</cx:pt>
          <cx:pt idx="40">Wimmers gute Semmelknï¿½del</cx:pt>
          <cx:pt idx="41">Uncle Bob's Organic Dried Pears</cx:pt>
          <cx:pt idx="42">Filo Mix</cx:pt>
          <cx:pt idx="43">Ipoh Coffee</cx:pt>
          <cx:pt idx="44">Carnarvon Tigers</cx:pt>
          <cx:pt idx="45">Spegesild</cx:pt>
          <cx:pt idx="46">Cï¿½te de Blaye</cx:pt>
          <cx:pt idx="47">Gula Malacca</cx:pt>
          <cx:pt idx="48">Sirop d'ï¿½rable</cx:pt>
          <cx:pt idx="49">Ravioli Angelo</cx:pt>
          <cx:pt idx="50">Tofu</cx:pt>
          <cx:pt idx="51">Zaanse koeken</cx:pt>
          <cx:pt idx="52">Maxilaku</cx:pt>
          <cx:pt idx="53">Chef Anton's Cajun Seasoning</cx:pt>
          <cx:pt idx="54">Tunnbrï¿½d</cx:pt>
          <cx:pt idx="55">Sasquatch Ale</cx:pt>
          <cx:pt idx="56">NuNuCa Nuï¿½-Nougat-Creme</cx:pt>
          <cx:pt idx="57">Escargots de Bourgogne</cx:pt>
          <cx:pt idx="58">Vegie-spread</cx:pt>
          <cx:pt idx="59">Sir Rodney's Marmalade</cx:pt>
          <cx:pt idx="60">Mascarpone Fabioli</cx:pt>
          <cx:pt idx="61">Queso Manchego La Pastora</cx:pt>
          <cx:pt idx="62">Gustaf's Knï¿½ckebrï¿½d</cx:pt>
          <cx:pt idx="63">Rogede sild</cx:pt>
          <cx:pt idx="64">Rï¿½d Kaviar</cx:pt>
          <cx:pt idx="65">Northwoods Cranberry Sauce</cx:pt>
          <cx:pt idx="66">Longlife Tofu</cx:pt>
          <cx:pt idx="67">Aniseed Syrup</cx:pt>
          <cx:pt idx="68">Grandma's Boysenberry Spread</cx:pt>
          <cx:pt idx="69">Chef Anton's Gumbo Mix</cx:pt>
          <cx:pt idx="70">Valkoinen suklaa</cx:pt>
          <cx:pt idx="71">Laughing Lumberjack Lager</cx:pt>
          <cx:pt idx="72">Schoggi Schokolade</cx:pt>
          <cx:pt idx="73">Louisiana Hot Spiced Okra</cx:pt>
          <cx:pt idx="74">Genen Shouyu</cx:pt>
          <cx:pt idx="75">Gravad lax</cx:pt>
          <cx:pt idx="76">Chocolade</cx:pt>
        </cx:lvl>
      </cx:strDim>
      <cx:numDim type="val">
        <cx:f>ProductSales!$B$1:$B$77</cx:f>
        <cx:lvl ptCount="77" formatCode="General">
          <cx:pt idx="0">0</cx:pt>
          <cx:pt idx="1">54</cx:pt>
          <cx:pt idx="2">51</cx:pt>
          <cx:pt idx="3">51</cx:pt>
          <cx:pt idx="4">51</cx:pt>
          <cx:pt idx="5">50</cx:pt>
          <cx:pt idx="6">48</cx:pt>
          <cx:pt idx="7">47</cx:pt>
          <cx:pt idx="8">46</cx:pt>
          <cx:pt idx="9">44</cx:pt>
          <cx:pt idx="10">43</cx:pt>
          <cx:pt idx="11">42</cx:pt>
          <cx:pt idx="12">41</cx:pt>
          <cx:pt idx="13">40</cx:pt>
          <cx:pt idx="14">39</cx:pt>
          <cx:pt idx="15">39</cx:pt>
          <cx:pt idx="16">39</cx:pt>
          <cx:pt idx="17">39</cx:pt>
          <cx:pt idx="18">38</cx:pt>
          <cx:pt idx="19">38</cx:pt>
          <cx:pt idx="20">38</cx:pt>
          <cx:pt idx="21">38</cx:pt>
          <cx:pt idx="22">37</cx:pt>
          <cx:pt idx="23">37</cx:pt>
          <cx:pt idx="24">36</cx:pt>
          <cx:pt idx="25">36</cx:pt>
          <cx:pt idx="26">34</cx:pt>
          <cx:pt idx="27">33</cx:pt>
          <cx:pt idx="28">33</cx:pt>
          <cx:pt idx="29">33</cx:pt>
          <cx:pt idx="30">32</cx:pt>
          <cx:pt idx="31">32</cx:pt>
          <cx:pt idx="32">32</cx:pt>
          <cx:pt idx="33">32</cx:pt>
          <cx:pt idx="34">32</cx:pt>
          <cx:pt idx="35">31</cx:pt>
          <cx:pt idx="36">31</cx:pt>
          <cx:pt idx="37">30</cx:pt>
          <cx:pt idx="38">30</cx:pt>
          <cx:pt idx="39">30</cx:pt>
          <cx:pt idx="40">30</cx:pt>
          <cx:pt idx="41">29</cx:pt>
          <cx:pt idx="42">29</cx:pt>
          <cx:pt idx="43">28</cx:pt>
          <cx:pt idx="44">27</cx:pt>
          <cx:pt idx="45">27</cx:pt>
          <cx:pt idx="46">24</cx:pt>
          <cx:pt idx="47">24</cx:pt>
          <cx:pt idx="48">24</cx:pt>
          <cx:pt idx="49">23</cx:pt>
          <cx:pt idx="50">22</cx:pt>
          <cx:pt idx="51">21</cx:pt>
          <cx:pt idx="52">21</cx:pt>
          <cx:pt idx="53">20</cx:pt>
          <cx:pt idx="54">20</cx:pt>
          <cx:pt idx="55">19</cx:pt>
          <cx:pt idx="56">18</cx:pt>
          <cx:pt idx="57">18</cx:pt>
          <cx:pt idx="58">17</cx:pt>
          <cx:pt idx="59">16</cx:pt>
          <cx:pt idx="60">15</cx:pt>
          <cx:pt idx="61">14</cx:pt>
          <cx:pt idx="62">14</cx:pt>
          <cx:pt idx="63">14</cx:pt>
          <cx:pt idx="64">14</cx:pt>
          <cx:pt idx="65">13</cx:pt>
          <cx:pt idx="66">13</cx:pt>
          <cx:pt idx="67">12</cx:pt>
          <cx:pt idx="68">12</cx:pt>
          <cx:pt idx="69">10</cx:pt>
          <cx:pt idx="70">10</cx:pt>
          <cx:pt idx="71">10</cx:pt>
          <cx:pt idx="72">9</cx:pt>
          <cx:pt idx="73">8</cx:pt>
          <cx:pt idx="74">6</cx:pt>
          <cx:pt idx="75">6</cx:pt>
          <cx:pt idx="76">6</cx:pt>
        </cx:lvl>
      </cx:numDim>
    </cx:data>
  </cx:chartData>
  <cx:chart>
    <cx:title pos="t" align="ctr" overlay="0">
      <cx:tx>
        <cx:txData>
          <cx:v>Summary of the Products Sold</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Summary of the Products Sold</a:t>
          </a:r>
        </a:p>
      </cx:txPr>
    </cx:title>
    <cx:plotArea>
      <cx:plotAreaRegion>
        <cx:series layoutId="funnel" uniqueId="{D8BCEFDC-911D-4652-9B50-48329D836D73}">
          <cx:tx>
            <cx:txData>
              <cx:f>ProductSales!$B$1:$C$1</cx:f>
              <cx:v>productname</cx:v>
            </cx:txData>
          </cx:tx>
          <cx:dataLabels>
            <cx:visibility seriesName="0" categoryName="0" value="1"/>
          </cx:dataLabels>
          <cx:dataId val="0"/>
        </cx:series>
      </cx:plotAreaRegion>
      <cx:axis id="0">
        <cx:catScaling gapWidth="0.150000006"/>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24">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DF9A-E412-46EA-881F-1CABDF10F5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1A2A90-01EC-486A-B9DF-D4513E3A2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526714-A533-44C6-9D26-728C72B4F492}"/>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5" name="Footer Placeholder 4">
            <a:extLst>
              <a:ext uri="{FF2B5EF4-FFF2-40B4-BE49-F238E27FC236}">
                <a16:creationId xmlns:a16="http://schemas.microsoft.com/office/drawing/2014/main" id="{052A4F26-5E72-42FB-9C37-0851F12DB3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D65F8-3EBC-46B6-98C8-165711CDA3D2}"/>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15394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1948-F859-479C-91AC-5397C7DE08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061524-1080-4A0F-B5AE-6DA183D48A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68CBE-5348-488E-A0B3-F43F5E64783F}"/>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5" name="Footer Placeholder 4">
            <a:extLst>
              <a:ext uri="{FF2B5EF4-FFF2-40B4-BE49-F238E27FC236}">
                <a16:creationId xmlns:a16="http://schemas.microsoft.com/office/drawing/2014/main" id="{3CA85A70-DCCE-4576-AE64-A8F9E045A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854B88-2954-4D9E-A385-785A3B1E73C8}"/>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243594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7E17E-AEED-4F53-9334-2079128E74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042531-8982-4886-94B4-B2969477CB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3FFF85-C1C6-4EAF-BA01-3542F373DB22}"/>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5" name="Footer Placeholder 4">
            <a:extLst>
              <a:ext uri="{FF2B5EF4-FFF2-40B4-BE49-F238E27FC236}">
                <a16:creationId xmlns:a16="http://schemas.microsoft.com/office/drawing/2014/main" id="{3CF704BE-4B86-4773-9C05-BD164B0F6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B9B794-9153-4C67-B9AA-B4F7E7B59FB5}"/>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22962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CD34-D313-4D6F-83E4-D0EB5B474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594F51-F6E1-4E93-9B1C-1F223D070E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0E2FAA-1973-4EDD-B335-E66CFDDF56D5}"/>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5" name="Footer Placeholder 4">
            <a:extLst>
              <a:ext uri="{FF2B5EF4-FFF2-40B4-BE49-F238E27FC236}">
                <a16:creationId xmlns:a16="http://schemas.microsoft.com/office/drawing/2014/main" id="{AEE805AD-E00C-4FAA-AF3F-7A3EABB92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0D66E-9B38-4C81-AF88-D3405171D482}"/>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350663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46BD-F538-4B6F-8C36-A296795284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7FB261-F05B-49B5-B064-E1CEDD834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5FC24B-BBEA-4C65-A288-DB4EDC0A5DB3}"/>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5" name="Footer Placeholder 4">
            <a:extLst>
              <a:ext uri="{FF2B5EF4-FFF2-40B4-BE49-F238E27FC236}">
                <a16:creationId xmlns:a16="http://schemas.microsoft.com/office/drawing/2014/main" id="{595B0677-EC60-4972-8E39-550571B22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3A2840-ED9C-4F06-BBF7-F08352F4493C}"/>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48082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AB05-A556-407F-ADAE-5988EBC50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0718DC-2A20-409E-9ADF-339A7F3059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333294-A7B2-48A7-89FC-9B93C5E8A7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FA8A83-70A1-4A77-859A-8A64D4622F31}"/>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6" name="Footer Placeholder 5">
            <a:extLst>
              <a:ext uri="{FF2B5EF4-FFF2-40B4-BE49-F238E27FC236}">
                <a16:creationId xmlns:a16="http://schemas.microsoft.com/office/drawing/2014/main" id="{F966271C-900E-4421-BF42-4A1F18F743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B22C0-8ECB-463C-8D53-AD958EAB8051}"/>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81910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6CF1-815F-401D-AEEF-B1437445A1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11A335-E6FD-4283-AD66-994103D6F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E0C666-014A-440F-9B24-75B7B45277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854250-01C8-4442-95CA-AFE53B7BC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9DC923-21E7-4391-8372-4B9B882FF0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E7A271-93E4-4E7A-A5A1-86559DD29790}"/>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8" name="Footer Placeholder 7">
            <a:extLst>
              <a:ext uri="{FF2B5EF4-FFF2-40B4-BE49-F238E27FC236}">
                <a16:creationId xmlns:a16="http://schemas.microsoft.com/office/drawing/2014/main" id="{88FE7FF4-6177-443D-B9F9-8EF7FD617F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49B37C-EB9B-4B07-B83E-66514C4223BE}"/>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3605171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22AC-11A1-4624-8F8E-9007217341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5EC6EB-E94F-4BBB-AC68-3E42FE07F15D}"/>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4" name="Footer Placeholder 3">
            <a:extLst>
              <a:ext uri="{FF2B5EF4-FFF2-40B4-BE49-F238E27FC236}">
                <a16:creationId xmlns:a16="http://schemas.microsoft.com/office/drawing/2014/main" id="{BA8DBB32-A7D2-40E6-AFB1-786193A157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EF39C3-180F-4E82-8181-86CF439BFDF9}"/>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72127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585FB-C68A-4568-B192-077013480F6E}"/>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3" name="Footer Placeholder 2">
            <a:extLst>
              <a:ext uri="{FF2B5EF4-FFF2-40B4-BE49-F238E27FC236}">
                <a16:creationId xmlns:a16="http://schemas.microsoft.com/office/drawing/2014/main" id="{BEF4DCB9-6C93-4F0B-8895-EA78E13929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8067AD-F78C-4747-B3FD-6681F1456CDE}"/>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384062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368B-BBC4-4E31-B212-2A798BFAF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E7028A-A01F-47C4-A93A-360DDCFAB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F66E60-ACF4-480E-87C9-798C93659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24EAD9-7382-483A-A3FE-0D33E20D48E2}"/>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6" name="Footer Placeholder 5">
            <a:extLst>
              <a:ext uri="{FF2B5EF4-FFF2-40B4-BE49-F238E27FC236}">
                <a16:creationId xmlns:a16="http://schemas.microsoft.com/office/drawing/2014/main" id="{3984C427-E479-4538-8CA1-4BD121E1BB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9D01E9-E9ED-4EF1-BEF6-F77300650617}"/>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12206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DDC4-1C05-4C32-B8EB-357E67AE3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32D7F1-9198-484D-8D05-D98EC5C6E0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9C549C-E590-41F4-A22F-2402C6E0A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64F56A-875A-4FDD-B6C5-2D9A380CD5C8}"/>
              </a:ext>
            </a:extLst>
          </p:cNvPr>
          <p:cNvSpPr>
            <a:spLocks noGrp="1"/>
          </p:cNvSpPr>
          <p:nvPr>
            <p:ph type="dt" sz="half" idx="10"/>
          </p:nvPr>
        </p:nvSpPr>
        <p:spPr/>
        <p:txBody>
          <a:bodyPr/>
          <a:lstStyle/>
          <a:p>
            <a:fld id="{B06A95D2-5BDC-49D4-BEF8-F4A6C1F01FD6}" type="datetimeFigureOut">
              <a:rPr lang="en-IN" smtClean="0"/>
              <a:t>25-06-2017</a:t>
            </a:fld>
            <a:endParaRPr lang="en-IN"/>
          </a:p>
        </p:txBody>
      </p:sp>
      <p:sp>
        <p:nvSpPr>
          <p:cNvPr id="6" name="Footer Placeholder 5">
            <a:extLst>
              <a:ext uri="{FF2B5EF4-FFF2-40B4-BE49-F238E27FC236}">
                <a16:creationId xmlns:a16="http://schemas.microsoft.com/office/drawing/2014/main" id="{81FE7DDF-3375-4EC1-8DD3-46C3281AF8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D9CDAE-B63D-4E4F-82B0-D4011C59B5AA}"/>
              </a:ext>
            </a:extLst>
          </p:cNvPr>
          <p:cNvSpPr>
            <a:spLocks noGrp="1"/>
          </p:cNvSpPr>
          <p:nvPr>
            <p:ph type="sldNum" sz="quarter" idx="12"/>
          </p:nvPr>
        </p:nvSpPr>
        <p:spPr/>
        <p:txBody>
          <a:bodyPr/>
          <a:lstStyle/>
          <a:p>
            <a:fld id="{2DE409CF-66B5-42A1-BC4C-4A4BC00998E0}" type="slidenum">
              <a:rPr lang="en-IN" smtClean="0"/>
              <a:t>‹#›</a:t>
            </a:fld>
            <a:endParaRPr lang="en-IN"/>
          </a:p>
        </p:txBody>
      </p:sp>
    </p:spTree>
    <p:extLst>
      <p:ext uri="{BB962C8B-B14F-4D97-AF65-F5344CB8AC3E}">
        <p14:creationId xmlns:p14="http://schemas.microsoft.com/office/powerpoint/2010/main" val="365052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AAFDB-3C46-4AB3-B975-DCA191D5D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9887B8-1ABF-4F36-A78B-25F3A2C24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ECC3F-D573-4223-A94B-4085E58B3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A95D2-5BDC-49D4-BEF8-F4A6C1F01FD6}" type="datetimeFigureOut">
              <a:rPr lang="en-IN" smtClean="0"/>
              <a:t>25-06-2017</a:t>
            </a:fld>
            <a:endParaRPr lang="en-IN"/>
          </a:p>
        </p:txBody>
      </p:sp>
      <p:sp>
        <p:nvSpPr>
          <p:cNvPr id="5" name="Footer Placeholder 4">
            <a:extLst>
              <a:ext uri="{FF2B5EF4-FFF2-40B4-BE49-F238E27FC236}">
                <a16:creationId xmlns:a16="http://schemas.microsoft.com/office/drawing/2014/main" id="{FCC934D5-32D7-42A5-ABE2-E9A708371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E454A6-A138-4A10-A077-AEEF7298A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409CF-66B5-42A1-BC4C-4A4BC00998E0}" type="slidenum">
              <a:rPr lang="en-IN" smtClean="0"/>
              <a:t>‹#›</a:t>
            </a:fld>
            <a:endParaRPr lang="en-IN"/>
          </a:p>
        </p:txBody>
      </p:sp>
    </p:spTree>
    <p:extLst>
      <p:ext uri="{BB962C8B-B14F-4D97-AF65-F5344CB8AC3E}">
        <p14:creationId xmlns:p14="http://schemas.microsoft.com/office/powerpoint/2010/main" val="3858706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8B146-4C72-4896-9116-B4959BF1EC50}"/>
              </a:ext>
            </a:extLst>
          </p:cNvPr>
          <p:cNvSpPr>
            <a:spLocks noGrp="1"/>
          </p:cNvSpPr>
          <p:nvPr>
            <p:ph type="title"/>
          </p:nvPr>
        </p:nvSpPr>
        <p:spPr>
          <a:xfrm>
            <a:off x="1820517" y="457890"/>
            <a:ext cx="8398565" cy="880579"/>
          </a:xfrm>
        </p:spPr>
        <p:txBody>
          <a:bodyPr>
            <a:normAutofit/>
          </a:bodyPr>
          <a:lstStyle/>
          <a:p>
            <a:r>
              <a:rPr lang="en-IN" sz="2400" dirty="0"/>
              <a:t>1) Which Product has been ordered most by the customers?</a:t>
            </a:r>
          </a:p>
        </p:txBody>
      </p:sp>
      <p:sp>
        <p:nvSpPr>
          <p:cNvPr id="6" name="Content Placeholder 5">
            <a:extLst>
              <a:ext uri="{FF2B5EF4-FFF2-40B4-BE49-F238E27FC236}">
                <a16:creationId xmlns:a16="http://schemas.microsoft.com/office/drawing/2014/main" id="{26BEFE00-6378-406D-A9E2-0172957994E1}"/>
              </a:ext>
            </a:extLst>
          </p:cNvPr>
          <p:cNvSpPr>
            <a:spLocks noGrp="1"/>
          </p:cNvSpPr>
          <p:nvPr>
            <p:ph sz="half" idx="2"/>
          </p:nvPr>
        </p:nvSpPr>
        <p:spPr/>
        <p:txBody>
          <a:bodyPr>
            <a:normAutofit/>
          </a:bodyPr>
          <a:lstStyle/>
          <a:p>
            <a:r>
              <a:rPr lang="en-IN" sz="2400" dirty="0"/>
              <a:t>This funnel chart is showing the number of products sold in the order from most sold to least. Basically identifying it will help the company to improve or market better those products which are most wanted by the customers. And also help company to develop some strategy to understand  and improve less sold products. </a:t>
            </a:r>
          </a:p>
        </p:txBody>
      </p:sp>
      <mc:AlternateContent xmlns:mc="http://schemas.openxmlformats.org/markup-compatibility/2006" xmlns:cx2="http://schemas.microsoft.com/office/drawing/2015/10/21/chartex">
        <mc:Choice Requires="cx2">
          <p:graphicFrame>
            <p:nvGraphicFramePr>
              <p:cNvPr id="7" name="Content Placeholder 6">
                <a:extLst>
                  <a:ext uri="{FF2B5EF4-FFF2-40B4-BE49-F238E27FC236}">
                    <a16:creationId xmlns:a16="http://schemas.microsoft.com/office/drawing/2014/main" id="{5174DB8A-A1E0-424C-9078-0387C5CA04C8}"/>
                  </a:ext>
                </a:extLst>
              </p:cNvPr>
              <p:cNvGraphicFramePr>
                <a:graphicFrameLocks noGrp="1"/>
              </p:cNvGraphicFramePr>
              <p:nvPr>
                <p:ph sz="half" idx="1"/>
                <p:extLst>
                  <p:ext uri="{D42A27DB-BD31-4B8C-83A1-F6EECF244321}">
                    <p14:modId xmlns:p14="http://schemas.microsoft.com/office/powerpoint/2010/main" val="277974927"/>
                  </p:ext>
                </p:extLst>
              </p:nvPr>
            </p:nvGraphicFramePr>
            <p:xfrm>
              <a:off x="838200" y="1825625"/>
              <a:ext cx="5181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ontent Placeholder 6">
                <a:extLst>
                  <a:ext uri="{FF2B5EF4-FFF2-40B4-BE49-F238E27FC236}">
                    <a16:creationId xmlns:a16="http://schemas.microsoft.com/office/drawing/2014/main" id="{5174DB8A-A1E0-424C-9078-0387C5CA04C8}"/>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5181600" cy="4351338"/>
              </a:xfrm>
              <a:prstGeom prst="rect">
                <a:avLst/>
              </a:prstGeom>
            </p:spPr>
          </p:pic>
        </mc:Fallback>
      </mc:AlternateContent>
    </p:spTree>
    <p:extLst>
      <p:ext uri="{BB962C8B-B14F-4D97-AF65-F5344CB8AC3E}">
        <p14:creationId xmlns:p14="http://schemas.microsoft.com/office/powerpoint/2010/main" val="16309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8B146-4C72-4896-9116-B4959BF1EC50}"/>
              </a:ext>
            </a:extLst>
          </p:cNvPr>
          <p:cNvSpPr>
            <a:spLocks noGrp="1"/>
          </p:cNvSpPr>
          <p:nvPr>
            <p:ph type="title"/>
          </p:nvPr>
        </p:nvSpPr>
        <p:spPr>
          <a:xfrm>
            <a:off x="1820517" y="457890"/>
            <a:ext cx="8398565" cy="880579"/>
          </a:xfrm>
        </p:spPr>
        <p:txBody>
          <a:bodyPr>
            <a:normAutofit fontScale="90000"/>
          </a:bodyPr>
          <a:lstStyle/>
          <a:p>
            <a:r>
              <a:rPr lang="en-IN" sz="2400" dirty="0"/>
              <a:t>2</a:t>
            </a:r>
            <a:r>
              <a:rPr lang="en-IN" sz="2700" dirty="0"/>
              <a:t>) For the year 2015 and 2016, what’s the total sales for all the product categories?</a:t>
            </a:r>
            <a:br>
              <a:rPr lang="en-IN" dirty="0"/>
            </a:br>
            <a:endParaRPr lang="en-IN" sz="2400" dirty="0"/>
          </a:p>
        </p:txBody>
      </p:sp>
      <p:sp>
        <p:nvSpPr>
          <p:cNvPr id="6" name="Content Placeholder 5">
            <a:extLst>
              <a:ext uri="{FF2B5EF4-FFF2-40B4-BE49-F238E27FC236}">
                <a16:creationId xmlns:a16="http://schemas.microsoft.com/office/drawing/2014/main" id="{26BEFE00-6378-406D-A9E2-0172957994E1}"/>
              </a:ext>
            </a:extLst>
          </p:cNvPr>
          <p:cNvSpPr>
            <a:spLocks noGrp="1"/>
          </p:cNvSpPr>
          <p:nvPr>
            <p:ph sz="half" idx="2"/>
          </p:nvPr>
        </p:nvSpPr>
        <p:spPr>
          <a:xfrm>
            <a:off x="7593496" y="2080591"/>
            <a:ext cx="3760304" cy="4096372"/>
          </a:xfrm>
        </p:spPr>
        <p:txBody>
          <a:bodyPr>
            <a:normAutofit/>
          </a:bodyPr>
          <a:lstStyle/>
          <a:p>
            <a:r>
              <a:rPr lang="en-IN" sz="2400" dirty="0"/>
              <a:t>This chart is showing categorywise sales of all the products for the year 2015 and 2016. This kind of comparison is required to study about change in customers buying pattern. </a:t>
            </a:r>
          </a:p>
        </p:txBody>
      </p:sp>
      <p:pic>
        <p:nvPicPr>
          <p:cNvPr id="5" name="Content Placeholder 4">
            <a:extLst>
              <a:ext uri="{FF2B5EF4-FFF2-40B4-BE49-F238E27FC236}">
                <a16:creationId xmlns:a16="http://schemas.microsoft.com/office/drawing/2014/main" id="{4546E6A6-FD60-4A25-86BF-81A66AB2A3D1}"/>
              </a:ext>
            </a:extLst>
          </p:cNvPr>
          <p:cNvPicPr>
            <a:picLocks noGrp="1" noChangeAspect="1"/>
          </p:cNvPicPr>
          <p:nvPr>
            <p:ph sz="half" idx="1"/>
          </p:nvPr>
        </p:nvPicPr>
        <p:blipFill>
          <a:blip r:embed="rId2"/>
          <a:stretch>
            <a:fillRect/>
          </a:stretch>
        </p:blipFill>
        <p:spPr>
          <a:xfrm>
            <a:off x="655319" y="1582200"/>
            <a:ext cx="6948000" cy="3582565"/>
          </a:xfrm>
          <a:prstGeom prst="rect">
            <a:avLst/>
          </a:prstGeom>
        </p:spPr>
      </p:pic>
    </p:spTree>
    <p:extLst>
      <p:ext uri="{BB962C8B-B14F-4D97-AF65-F5344CB8AC3E}">
        <p14:creationId xmlns:p14="http://schemas.microsoft.com/office/powerpoint/2010/main" val="398443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 name="Title 3">
            <a:extLst>
              <a:ext uri="{FF2B5EF4-FFF2-40B4-BE49-F238E27FC236}">
                <a16:creationId xmlns:a16="http://schemas.microsoft.com/office/drawing/2014/main" id="{3888B146-4C72-4896-9116-B4959BF1EC50}"/>
              </a:ext>
            </a:extLst>
          </p:cNvPr>
          <p:cNvSpPr>
            <a:spLocks noGrp="1"/>
          </p:cNvSpPr>
          <p:nvPr>
            <p:ph type="title"/>
          </p:nvPr>
        </p:nvSpPr>
        <p:spPr>
          <a:xfrm>
            <a:off x="648929" y="629266"/>
            <a:ext cx="9791160" cy="1676603"/>
          </a:xfrm>
        </p:spPr>
        <p:txBody>
          <a:bodyPr vert="horz" lIns="91440" tIns="45720" rIns="91440" bIns="45720" rtlCol="0" anchor="ctr">
            <a:normAutofit/>
          </a:bodyPr>
          <a:lstStyle/>
          <a:p>
            <a:r>
              <a:rPr lang="en-IN" sz="2700" dirty="0"/>
              <a:t>3) Country wise sales distribution for the most sold product id 54?</a:t>
            </a:r>
            <a:br>
              <a:rPr lang="en-IN" dirty="0"/>
            </a:br>
            <a:endParaRPr lang="en-US" sz="2400" dirty="0"/>
          </a:p>
        </p:txBody>
      </p:sp>
      <p:sp>
        <p:nvSpPr>
          <p:cNvPr id="6" name="Content Placeholder 5">
            <a:extLst>
              <a:ext uri="{FF2B5EF4-FFF2-40B4-BE49-F238E27FC236}">
                <a16:creationId xmlns:a16="http://schemas.microsoft.com/office/drawing/2014/main" id="{26BEFE00-6378-406D-A9E2-0172957994E1}"/>
              </a:ext>
            </a:extLst>
          </p:cNvPr>
          <p:cNvSpPr>
            <a:spLocks noGrp="1"/>
          </p:cNvSpPr>
          <p:nvPr>
            <p:ph sz="half" idx="2"/>
          </p:nvPr>
        </p:nvSpPr>
        <p:spPr>
          <a:xfrm>
            <a:off x="648930" y="2438400"/>
            <a:ext cx="5127029" cy="3785419"/>
          </a:xfrm>
        </p:spPr>
        <p:txBody>
          <a:bodyPr vert="horz" lIns="91440" tIns="45720" rIns="91440" bIns="45720" rtlCol="0">
            <a:normAutofit/>
          </a:bodyPr>
          <a:lstStyle/>
          <a:p>
            <a:r>
              <a:rPr lang="en-US" sz="2400" dirty="0"/>
              <a:t>Pie chart is showing the sales distribution of the top most sold product based on region. USA market is the biggest for this product. Marketing will help develop USA market further. </a:t>
            </a:r>
          </a:p>
        </p:txBody>
      </p:sp>
      <p:sp>
        <p:nvSpPr>
          <p:cNvPr id="12" name="Content Placeholder 11">
            <a:extLst>
              <a:ext uri="{FF2B5EF4-FFF2-40B4-BE49-F238E27FC236}">
                <a16:creationId xmlns:a16="http://schemas.microsoft.com/office/drawing/2014/main" id="{7BD132D4-5370-4C0E-812B-0C765A71B896}"/>
              </a:ext>
            </a:extLst>
          </p:cNvPr>
          <p:cNvSpPr>
            <a:spLocks noGrp="1"/>
          </p:cNvSpPr>
          <p:nvPr>
            <p:ph sz="half" idx="1"/>
          </p:nvPr>
        </p:nvSpPr>
        <p:spPr>
          <a:xfrm>
            <a:off x="10440089" y="2438400"/>
            <a:ext cx="1512000" cy="3816000"/>
          </a:xfrm>
        </p:spPr>
        <p:txBody>
          <a:bodyPr>
            <a:normAutofit fontScale="32500" lnSpcReduction="20000"/>
          </a:bodyPr>
          <a:lstStyle/>
          <a:p>
            <a:r>
              <a:rPr lang="en-IN" dirty="0"/>
              <a:t>Country	</a:t>
            </a:r>
          </a:p>
          <a:p>
            <a:r>
              <a:rPr lang="en-IN" dirty="0"/>
              <a:t>Austria	1</a:t>
            </a:r>
          </a:p>
          <a:p>
            <a:r>
              <a:rPr lang="en-IN" dirty="0"/>
              <a:t>Belgium	1</a:t>
            </a:r>
          </a:p>
          <a:p>
            <a:r>
              <a:rPr lang="en-IN" dirty="0"/>
              <a:t>Brazil	3</a:t>
            </a:r>
          </a:p>
          <a:p>
            <a:r>
              <a:rPr lang="en-IN" dirty="0"/>
              <a:t>Denmark	2</a:t>
            </a:r>
          </a:p>
          <a:p>
            <a:r>
              <a:rPr lang="en-IN" dirty="0"/>
              <a:t>Finland	1</a:t>
            </a:r>
          </a:p>
          <a:p>
            <a:r>
              <a:rPr lang="en-IN" dirty="0"/>
              <a:t>France	5</a:t>
            </a:r>
          </a:p>
          <a:p>
            <a:r>
              <a:rPr lang="en-IN" dirty="0"/>
              <a:t>Germany	5</a:t>
            </a:r>
          </a:p>
          <a:p>
            <a:r>
              <a:rPr lang="en-IN" dirty="0"/>
              <a:t>Italy	1</a:t>
            </a:r>
          </a:p>
          <a:p>
            <a:r>
              <a:rPr lang="en-IN" dirty="0"/>
              <a:t>Mexico	1</a:t>
            </a:r>
          </a:p>
          <a:p>
            <a:r>
              <a:rPr lang="en-IN" dirty="0"/>
              <a:t>Poland	1</a:t>
            </a:r>
          </a:p>
          <a:p>
            <a:r>
              <a:rPr lang="en-IN" dirty="0"/>
              <a:t>Portugal	1</a:t>
            </a:r>
          </a:p>
          <a:p>
            <a:r>
              <a:rPr lang="en-IN" dirty="0"/>
              <a:t>Spain	1</a:t>
            </a:r>
          </a:p>
          <a:p>
            <a:r>
              <a:rPr lang="en-IN" dirty="0"/>
              <a:t>Sweden	3</a:t>
            </a:r>
          </a:p>
          <a:p>
            <a:r>
              <a:rPr lang="en-IN" dirty="0"/>
              <a:t>UK	1</a:t>
            </a:r>
          </a:p>
          <a:p>
            <a:r>
              <a:rPr lang="en-IN" dirty="0"/>
              <a:t>USA	8</a:t>
            </a:r>
          </a:p>
          <a:p>
            <a:r>
              <a:rPr lang="en-IN" dirty="0"/>
              <a:t>Venezuela	1</a:t>
            </a:r>
          </a:p>
          <a:p>
            <a:endParaRPr lang="en-IN" dirty="0"/>
          </a:p>
        </p:txBody>
      </p:sp>
      <p:pic>
        <p:nvPicPr>
          <p:cNvPr id="2" name="Picture 1">
            <a:extLst>
              <a:ext uri="{FF2B5EF4-FFF2-40B4-BE49-F238E27FC236}">
                <a16:creationId xmlns:a16="http://schemas.microsoft.com/office/drawing/2014/main" id="{E99A0D4A-2ED3-46BD-B33C-9137F7817099}"/>
              </a:ext>
            </a:extLst>
          </p:cNvPr>
          <p:cNvPicPr>
            <a:picLocks noChangeAspect="1"/>
          </p:cNvPicPr>
          <p:nvPr/>
        </p:nvPicPr>
        <p:blipFill>
          <a:blip r:embed="rId2"/>
          <a:stretch>
            <a:fillRect/>
          </a:stretch>
        </p:blipFill>
        <p:spPr>
          <a:xfrm>
            <a:off x="6496189" y="1716467"/>
            <a:ext cx="3943900" cy="4353533"/>
          </a:xfrm>
          <a:prstGeom prst="rect">
            <a:avLst/>
          </a:prstGeom>
        </p:spPr>
      </p:pic>
    </p:spTree>
    <p:extLst>
      <p:ext uri="{BB962C8B-B14F-4D97-AF65-F5344CB8AC3E}">
        <p14:creationId xmlns:p14="http://schemas.microsoft.com/office/powerpoint/2010/main" val="12480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 name="Title 3">
            <a:extLst>
              <a:ext uri="{FF2B5EF4-FFF2-40B4-BE49-F238E27FC236}">
                <a16:creationId xmlns:a16="http://schemas.microsoft.com/office/drawing/2014/main" id="{3888B146-4C72-4896-9116-B4959BF1EC5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70000"/>
              </a:lnSpc>
            </a:pPr>
            <a:r>
              <a:rPr lang="en-US" sz="2400" dirty="0"/>
              <a:t>4) How is the sales trend of all the products of the year 2014, 2015., 2016?</a:t>
            </a:r>
            <a:br>
              <a:rPr lang="en-US" sz="3700" dirty="0"/>
            </a:br>
            <a:endParaRPr lang="en-US" sz="3700" dirty="0"/>
          </a:p>
        </p:txBody>
      </p:sp>
      <p:sp>
        <p:nvSpPr>
          <p:cNvPr id="6" name="Content Placeholder 5">
            <a:extLst>
              <a:ext uri="{FF2B5EF4-FFF2-40B4-BE49-F238E27FC236}">
                <a16:creationId xmlns:a16="http://schemas.microsoft.com/office/drawing/2014/main" id="{26BEFE00-6378-406D-A9E2-0172957994E1}"/>
              </a:ext>
            </a:extLst>
          </p:cNvPr>
          <p:cNvSpPr>
            <a:spLocks noGrp="1"/>
          </p:cNvSpPr>
          <p:nvPr>
            <p:ph sz="half" idx="2"/>
          </p:nvPr>
        </p:nvSpPr>
        <p:spPr>
          <a:xfrm>
            <a:off x="7552944" y="1825625"/>
            <a:ext cx="3800856" cy="4351338"/>
          </a:xfrm>
        </p:spPr>
        <p:txBody>
          <a:bodyPr vert="horz" lIns="91440" tIns="45720" rIns="91440" bIns="45720" rtlCol="0">
            <a:normAutofit lnSpcReduction="10000"/>
          </a:bodyPr>
          <a:lstStyle/>
          <a:p>
            <a:r>
              <a:rPr lang="en-US" sz="2000" dirty="0"/>
              <a:t>This chart is line chart which shows monthly overall sales trend for the year 2014, 2015 and 2016.  Since 2014 and 2015 are having similar sales trend we can expect such similar trend for the year 2016 also.  4</a:t>
            </a:r>
            <a:r>
              <a:rPr lang="en-US" sz="2000" baseline="30000" dirty="0"/>
              <a:t>th</a:t>
            </a:r>
            <a:r>
              <a:rPr lang="en-US" sz="2000" dirty="0"/>
              <a:t> and 12</a:t>
            </a:r>
            <a:r>
              <a:rPr lang="en-US" sz="2000" baseline="30000" dirty="0"/>
              <a:t>th</a:t>
            </a:r>
            <a:r>
              <a:rPr lang="en-US" sz="2000" dirty="0"/>
              <a:t> month are showing better sales compare to other months. Its required to know why do we get more orders on those particular months and is there any way to add more products on those months. Also forecast will help to maintain warehouse to serve customers better. </a:t>
            </a:r>
          </a:p>
        </p:txBody>
      </p:sp>
      <p:pic>
        <p:nvPicPr>
          <p:cNvPr id="5" name="Content Placeholder 4">
            <a:extLst>
              <a:ext uri="{FF2B5EF4-FFF2-40B4-BE49-F238E27FC236}">
                <a16:creationId xmlns:a16="http://schemas.microsoft.com/office/drawing/2014/main" id="{48944E97-C349-4221-9C6E-54DA4DEA27E9}"/>
              </a:ext>
            </a:extLst>
          </p:cNvPr>
          <p:cNvPicPr>
            <a:picLocks noGrp="1" noChangeAspect="1"/>
          </p:cNvPicPr>
          <p:nvPr>
            <p:ph sz="half" idx="1"/>
          </p:nvPr>
        </p:nvPicPr>
        <p:blipFill>
          <a:blip r:embed="rId2"/>
          <a:stretch>
            <a:fillRect/>
          </a:stretch>
        </p:blipFill>
        <p:spPr>
          <a:xfrm>
            <a:off x="965457" y="1323000"/>
            <a:ext cx="6168387" cy="4212000"/>
          </a:xfrm>
          <a:prstGeom prst="rect">
            <a:avLst/>
          </a:prstGeom>
        </p:spPr>
      </p:pic>
    </p:spTree>
    <p:extLst>
      <p:ext uri="{BB962C8B-B14F-4D97-AF65-F5344CB8AC3E}">
        <p14:creationId xmlns:p14="http://schemas.microsoft.com/office/powerpoint/2010/main" val="4220677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287</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1) Which Product has been ordered most by the customers?</vt:lpstr>
      <vt:lpstr>2) For the year 2015 and 2016, what’s the total sales for all the product categories? </vt:lpstr>
      <vt:lpstr>3) Country wise sales distribution for the most sold product id 54? </vt:lpstr>
      <vt:lpstr>4) How is the sales trend of all the products of the year 2014, 2015., 2016?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Padmanandhini Appandairajan</dc:creator>
  <cp:lastModifiedBy>Padmanandhini Appandairajan</cp:lastModifiedBy>
  <cp:revision>31</cp:revision>
  <dcterms:created xsi:type="dcterms:W3CDTF">2017-06-25T03:36:18Z</dcterms:created>
  <dcterms:modified xsi:type="dcterms:W3CDTF">2017-06-25T17:38:35Z</dcterms:modified>
</cp:coreProperties>
</file>