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92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Increase</a:t>
            </a:r>
            <a:r>
              <a:rPr lang="en-US" baseline="0" dirty="0"/>
              <a:t> in Failure Cost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Sheet1!$H$2</c:f>
              <c:strCache>
                <c:ptCount val="1"/>
                <c:pt idx="0">
                  <c:v>Failure in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Sheet1!$G$3:$G$6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Sheet1!$H$3:$H$6</c:f>
              <c:numCache>
                <c:formatCode>0%</c:formatCode>
                <c:ptCount val="4"/>
                <c:pt idx="0">
                  <c:v>0.15</c:v>
                </c:pt>
                <c:pt idx="1">
                  <c:v>0.25</c:v>
                </c:pt>
                <c:pt idx="2">
                  <c:v>0.3</c:v>
                </c:pt>
                <c:pt idx="3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E4-43EF-8D3E-87F9460394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3226584"/>
        <c:axId val="633232488"/>
      </c:barChart>
      <c:catAx>
        <c:axId val="633226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Years</a:t>
                </a:r>
              </a:p>
              <a:p>
                <a:pPr>
                  <a:defRPr/>
                </a:pP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232488"/>
        <c:crosses val="autoZero"/>
        <c:auto val="1"/>
        <c:lblAlgn val="ctr"/>
        <c:lblOffset val="100"/>
        <c:noMultiLvlLbl val="0"/>
      </c:catAx>
      <c:valAx>
        <c:axId val="633232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Failure</a:t>
                </a:r>
                <a:r>
                  <a:rPr lang="en-IN" baseline="0" dirty="0"/>
                  <a:t> in %</a:t>
                </a:r>
              </a:p>
              <a:p>
                <a:pPr>
                  <a:defRPr/>
                </a:pP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226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Product</a:t>
            </a:r>
            <a:r>
              <a:rPr lang="en-US" baseline="0" dirty="0"/>
              <a:t> Delays in Days</a:t>
            </a:r>
            <a:endParaRPr lang="en-US" dirty="0"/>
          </a:p>
        </c:rich>
      </c:tx>
      <c:layout>
        <c:manualLayout>
          <c:xMode val="edge"/>
          <c:yMode val="edge"/>
          <c:x val="0.31345122484689414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Sheet2!$I$5</c:f>
              <c:strCache>
                <c:ptCount val="1"/>
                <c:pt idx="0">
                  <c:v>Days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Sheet2!$G$6:$H$17</c:f>
              <c:multiLvlStrCache>
                <c:ptCount val="12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  <c:pt idx="4">
                    <c:v>Q1</c:v>
                  </c:pt>
                  <c:pt idx="5">
                    <c:v>Q2</c:v>
                  </c:pt>
                  <c:pt idx="6">
                    <c:v>Q3</c:v>
                  </c:pt>
                  <c:pt idx="7">
                    <c:v>Q4</c:v>
                  </c:pt>
                  <c:pt idx="8">
                    <c:v>Q1</c:v>
                  </c:pt>
                  <c:pt idx="9">
                    <c:v>Q2</c:v>
                  </c:pt>
                  <c:pt idx="10">
                    <c:v>Q3</c:v>
                  </c:pt>
                  <c:pt idx="11">
                    <c:v>Q4</c:v>
                  </c:pt>
                </c:lvl>
                <c:lvl>
                  <c:pt idx="0">
                    <c:v>2019</c:v>
                  </c:pt>
                  <c:pt idx="4">
                    <c:v>2020</c:v>
                  </c:pt>
                  <c:pt idx="8">
                    <c:v>2021</c:v>
                  </c:pt>
                </c:lvl>
              </c:multiLvlStrCache>
            </c:multiLvlStrRef>
          </c:cat>
          <c:val>
            <c:numRef>
              <c:f>Sheet2!$I$6:$I$17</c:f>
              <c:numCache>
                <c:formatCode>General</c:formatCode>
                <c:ptCount val="12"/>
                <c:pt idx="0">
                  <c:v>10</c:v>
                </c:pt>
                <c:pt idx="1">
                  <c:v>12</c:v>
                </c:pt>
                <c:pt idx="2">
                  <c:v>15</c:v>
                </c:pt>
                <c:pt idx="3">
                  <c:v>9</c:v>
                </c:pt>
                <c:pt idx="4">
                  <c:v>18</c:v>
                </c:pt>
                <c:pt idx="5">
                  <c:v>18</c:v>
                </c:pt>
                <c:pt idx="6">
                  <c:v>20</c:v>
                </c:pt>
                <c:pt idx="7">
                  <c:v>19</c:v>
                </c:pt>
                <c:pt idx="8">
                  <c:v>20</c:v>
                </c:pt>
                <c:pt idx="9">
                  <c:v>19</c:v>
                </c:pt>
                <c:pt idx="10">
                  <c:v>25</c:v>
                </c:pt>
                <c:pt idx="1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04-486B-A160-CE333DEBBD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3709672"/>
        <c:axId val="633712624"/>
      </c:barChart>
      <c:catAx>
        <c:axId val="633709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Years/Quarters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712624"/>
        <c:crosses val="autoZero"/>
        <c:auto val="1"/>
        <c:lblAlgn val="ctr"/>
        <c:lblOffset val="100"/>
        <c:noMultiLvlLbl val="0"/>
      </c:catAx>
      <c:valAx>
        <c:axId val="63371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709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4B55-61F9-406B-B5AF-A05E85FCC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5B510-AF2A-4885-A749-42801EC23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46B24-9A59-4DE4-A7C4-F4E2FA53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995A-A432-4F7B-9E43-32DDEFD96BD0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66EC3-C79D-457E-8451-1EE4C23F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71A45-DCE3-4041-AC1B-2C3C7513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2262-01B7-453D-9E3C-678D9D8158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08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6AE6-F07C-4835-A0AA-23E45CF7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FAB37-5691-4B77-BE27-7EBA21C74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8EA2-2183-4534-8AF0-6658405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995A-A432-4F7B-9E43-32DDEFD96BD0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E72A-995E-4AEC-A361-794F9E68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7DFF9-AE74-4F42-A271-C0CD504D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2262-01B7-453D-9E3C-678D9D8158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5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2BB97-7649-40AE-A892-1A85291F6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62D50-3557-4D99-920F-7B204EE15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A210E-7D8E-483B-8CEB-FDC791D1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995A-A432-4F7B-9E43-32DDEFD96BD0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D56AE-2E63-4923-800D-CD0948E6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63045-4862-46EA-B462-6FE6424D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2262-01B7-453D-9E3C-678D9D8158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20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7B04-CCA6-4067-BBD0-3EC5F27B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73B-8C08-4960-8D9B-98E38297C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ECA5-D300-4672-B059-48841499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995A-A432-4F7B-9E43-32DDEFD96BD0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AA09C-D7D5-46DE-B286-EEF2E0FD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6F69B-0EF5-4B57-8ACE-C1B4E6F5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2262-01B7-453D-9E3C-678D9D8158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19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D76A-9224-4EBD-86DA-15EA1352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BE116-2FC1-4919-A3ED-7081B09B5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68520-73B8-4C47-9510-CEAB8E2F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995A-A432-4F7B-9E43-32DDEFD96BD0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0A0F-04F0-4E42-B59B-DEBA8A3B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EE8EC-AF2C-41E2-A1EA-127982D8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2262-01B7-453D-9E3C-678D9D8158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72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A4D5-3094-44A0-85A0-3C7AF5FB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4C43-359C-41DC-B5F2-618CE0D4B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DCF3E-66F2-4B85-84D4-10FB3872D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32129-E0D2-42DD-821E-304CEF48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995A-A432-4F7B-9E43-32DDEFD96BD0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D33C3-9E1D-4FC9-9EE2-4A62F0B8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68D96-C0AE-444C-8C24-570CA63E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2262-01B7-453D-9E3C-678D9D8158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08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D585-1952-496B-B8DD-6D82629B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C271D-1E8B-4061-B76B-9ADF3E55B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9FC48-18BE-4EF6-93D5-B41701989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185A3-BB74-4B0B-A48D-3F8D9B07C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5BC7C-254E-4375-A1E3-1288A77E4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FD75C-F362-4BBE-A72B-0E66B8FD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995A-A432-4F7B-9E43-32DDEFD96BD0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7923CB-6F31-4385-9D71-F24CE370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4A05E-4802-4BA6-8605-D70DF015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2262-01B7-453D-9E3C-678D9D8158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33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CF02-146B-4696-B355-6D71757E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A800B-A961-40B4-8DDF-60851FEE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995A-A432-4F7B-9E43-32DDEFD96BD0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FB656-7086-420B-A23F-7A5F7D44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97C2A-1E3F-4D1D-94C4-3DB66ABF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2262-01B7-453D-9E3C-678D9D8158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4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251B8-860B-47A8-9E6F-D155E6FA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995A-A432-4F7B-9E43-32DDEFD96BD0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6274A-97BA-418B-9589-71BB2957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3F13D-CD6B-435F-AC90-F83D21B3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2262-01B7-453D-9E3C-678D9D8158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35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F09C-1591-4FEB-9118-5207178E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2C4C9-7910-44BC-B5CD-4D70668EB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F02A5-BC44-48BF-A719-BDC15E858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6FBFC-F137-4D13-AB82-C1284D63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995A-A432-4F7B-9E43-32DDEFD96BD0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E6E87-577E-4184-9BCB-7513C0C0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3C6DB-4A33-4654-A328-4BDEEDFB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2262-01B7-453D-9E3C-678D9D8158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72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A850-1213-4801-9FAE-6D3903DE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37D1F-2A95-4276-A824-9D7C47CC3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ECA73-DA4F-4543-9970-DD8771AEA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FA2E9-0B8B-420F-A037-DAB26E73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995A-A432-4F7B-9E43-32DDEFD96BD0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AD2C4-1262-4036-969B-7FBAA2EB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0188-2F1B-4CC2-B27C-D67782D2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2262-01B7-453D-9E3C-678D9D8158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48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19529-C82E-4C72-AA99-B687A644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71C80-56BF-480B-B459-2D0172C86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387F0-42AD-428A-A008-043E566F5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E995A-A432-4F7B-9E43-32DDEFD96BD0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DFDC5-2977-41E8-9ED5-5607FB648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BE63-DCC3-4320-B45D-694A68B51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C2262-01B7-453D-9E3C-678D9D8158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1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7627-8659-4D29-A511-DA938A1B0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246" y="1210034"/>
            <a:ext cx="9144000" cy="361634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Proposal for CI/CD implementation for our Cloud application</a:t>
            </a:r>
          </a:p>
        </p:txBody>
      </p:sp>
    </p:spTree>
    <p:extLst>
      <p:ext uri="{BB962C8B-B14F-4D97-AF65-F5344CB8AC3E}">
        <p14:creationId xmlns:p14="http://schemas.microsoft.com/office/powerpoint/2010/main" val="134277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1385-68A4-482A-B168-DBCD9131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 of this presentation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C42CC-41AD-42D6-8FB7-E76345472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explain the current deployment process we follow.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Explain CI/CD process.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How its going to be beneficial to our business development.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90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1385-68A4-482A-B168-DBCD9131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Deployment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C42CC-41AD-42D6-8FB7-E76345472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CONCERNS OF CURRENT DEPLOYMENT PROCESS:</a:t>
            </a:r>
          </a:p>
          <a:p>
            <a:r>
              <a:rPr lang="en-IN" sz="2000" dirty="0"/>
              <a:t>Different development teams in UdaPeople System working in distributed locations. </a:t>
            </a:r>
          </a:p>
          <a:p>
            <a:r>
              <a:rPr lang="en-IN" sz="2000" dirty="0"/>
              <a:t> Issues while merging the code from different teams and perform flawless deployment.</a:t>
            </a:r>
          </a:p>
          <a:p>
            <a:r>
              <a:rPr lang="en-IN" sz="2000" dirty="0"/>
              <a:t>Complexity of the system with the growing business and customer needs. </a:t>
            </a:r>
          </a:p>
          <a:p>
            <a:r>
              <a:rPr lang="en-IN" sz="2000" dirty="0"/>
              <a:t>Longer duration by waiting for a big release to deployment a new changes.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b="1" dirty="0">
                <a:highlight>
                  <a:srgbClr val="00FF00"/>
                </a:highlight>
              </a:rPr>
              <a:t>Innovation is the key for a successful business model.  To keep up with the Market and people’s change of mind, every innovation must be deployed and go live faster to compete with the competitors.</a:t>
            </a:r>
          </a:p>
          <a:p>
            <a:pPr marL="0" indent="0">
              <a:buNone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How to achieve this flawless and automated deployment in faster pace.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How to achieve in lesser cost within our budget. </a:t>
            </a:r>
          </a:p>
        </p:txBody>
      </p:sp>
    </p:spTree>
    <p:extLst>
      <p:ext uri="{BB962C8B-B14F-4D97-AF65-F5344CB8AC3E}">
        <p14:creationId xmlns:p14="http://schemas.microsoft.com/office/powerpoint/2010/main" val="150467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8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E21385-68A4-482A-B168-DBCD9131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What is CI/CD (Blue Green Strategy )</a:t>
            </a:r>
          </a:p>
        </p:txBody>
      </p:sp>
      <p:sp>
        <p:nvSpPr>
          <p:cNvPr id="42" name="Content Placeholder 8">
            <a:extLst>
              <a:ext uri="{FF2B5EF4-FFF2-40B4-BE49-F238E27FC236}">
                <a16:creationId xmlns:a16="http://schemas.microsoft.com/office/drawing/2014/main" id="{C5BFD7A7-2923-4729-A8C8-F90F40E41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600" y="2502165"/>
            <a:ext cx="6172200" cy="403410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Integrate and automate code build (Blue ) and production deployment (Green). </a:t>
            </a:r>
          </a:p>
          <a:p>
            <a:r>
              <a:rPr lang="en-US" sz="2400" dirty="0"/>
              <a:t>Build and quick test to avoid production failure after deployment. This reduces failure cost. </a:t>
            </a:r>
          </a:p>
          <a:p>
            <a:r>
              <a:rPr lang="en-US" sz="2400" dirty="0"/>
              <a:t>Integrate source code repository with the production server.  Any code changes will start from plan till monitor ( refer pic ) process automatically.</a:t>
            </a:r>
          </a:p>
          <a:p>
            <a:r>
              <a:rPr lang="en-US" sz="2400" dirty="0"/>
              <a:t>Allows bringing the innovation to the market flawlessly and quickly.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6FEF29A-C219-4EF7-9C86-3B9238A0C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5" y="3026716"/>
            <a:ext cx="4802404" cy="231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0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2DCD-A305-459A-B69D-FB366C27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 Measures to transform to CI/CD Pipeline.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6D51C1-DD15-43DE-B2A4-B4C6C1BC41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828701"/>
              </p:ext>
            </p:extLst>
          </p:nvPr>
        </p:nvGraphicFramePr>
        <p:xfrm>
          <a:off x="838200" y="1825624"/>
          <a:ext cx="4881956" cy="2608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1D552A0-B1B2-48A6-B40F-8CB85B473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76587"/>
              </p:ext>
            </p:extLst>
          </p:nvPr>
        </p:nvGraphicFramePr>
        <p:xfrm>
          <a:off x="5838180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0AC608-EA95-4DA0-BD7F-E8CB99D88161}"/>
              </a:ext>
            </a:extLst>
          </p:cNvPr>
          <p:cNvSpPr txBox="1"/>
          <p:nvPr/>
        </p:nvSpPr>
        <p:spPr>
          <a:xfrm>
            <a:off x="838200" y="4668253"/>
            <a:ext cx="10457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above chart ( Left side) showing the Product Failure cost how it increases as the complexity of the product increases to cater customer and marker demand.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Right Side chart is showing the delays in the Product release every quarter compare to the original release date.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Every delay cost time and budget which in turn the revenue of the business which can be solved by implementing CI/CD to avoid manual implementation overhead and fully automate with necessary failure steps until Deployment. </a:t>
            </a:r>
          </a:p>
        </p:txBody>
      </p:sp>
    </p:spTree>
    <p:extLst>
      <p:ext uri="{BB962C8B-B14F-4D97-AF65-F5344CB8AC3E}">
        <p14:creationId xmlns:p14="http://schemas.microsoft.com/office/powerpoint/2010/main" val="210622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349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Wingdings</vt:lpstr>
      <vt:lpstr>Office Theme</vt:lpstr>
      <vt:lpstr>Proposal for CI/CD implementation for our Cloud application</vt:lpstr>
      <vt:lpstr>Purpose of this presentation </vt:lpstr>
      <vt:lpstr>Current Deployment Process</vt:lpstr>
      <vt:lpstr>What is CI/CD (Blue Green Strategy )</vt:lpstr>
      <vt:lpstr> Measures to transform to CI/CD Pipeline.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CI/CD implementation for our Cloud application</dc:title>
  <dc:creator>Padmanandhini Appandairajan</dc:creator>
  <cp:lastModifiedBy>Padmanandhini Appandairajan</cp:lastModifiedBy>
  <cp:revision>24</cp:revision>
  <dcterms:created xsi:type="dcterms:W3CDTF">2022-03-07T05:23:10Z</dcterms:created>
  <dcterms:modified xsi:type="dcterms:W3CDTF">2022-03-07T10:11:55Z</dcterms:modified>
</cp:coreProperties>
</file>