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71" r:id="rId7"/>
    <p:sldId id="260" r:id="rId8"/>
    <p:sldId id="262" r:id="rId9"/>
    <p:sldId id="263" r:id="rId10"/>
    <p:sldId id="275" r:id="rId11"/>
    <p:sldId id="265" r:id="rId12"/>
    <p:sldId id="264" r:id="rId13"/>
    <p:sldId id="274" r:id="rId14"/>
    <p:sldId id="276" r:id="rId15"/>
    <p:sldId id="267" r:id="rId16"/>
    <p:sldId id="269" r:id="rId17"/>
    <p:sldId id="270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thota" initials="at" lastIdx="1" clrIdx="0">
    <p:extLst>
      <p:ext uri="{19B8F6BF-5375-455C-9EA6-DF929625EA0E}">
        <p15:presenceInfo xmlns:p15="http://schemas.microsoft.com/office/powerpoint/2012/main" userId="anil tho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D2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848D8-807F-4286-94C5-8AD72BD84E58}">
  <a:tblStyle styleId="{51F848D8-807F-4286-94C5-8AD72BD84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820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sz="5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3840" y="294640"/>
            <a:ext cx="11877040" cy="313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endParaRPr sz="476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r>
              <a:rPr lang="en-US" sz="4760" dirty="0">
                <a:solidFill>
                  <a:srgbClr val="980000"/>
                </a:solidFill>
              </a:rPr>
              <a:t>Team Project Final Milestone </a:t>
            </a:r>
            <a:br>
              <a:rPr lang="en-US" sz="476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731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5000" y="2964061"/>
            <a:ext cx="110947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:             </a:t>
            </a:r>
            <a:endParaRPr sz="18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Chaithanya Reddy Bogadi - 013803998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 Sindhu Korlapati - 012467832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Nandini Puppala - 013752713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Prathusha Koouri - 013710658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 Ravichandran - 013769821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Venkata Anil Kumar Thota - 012525734					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1800"/>
              <a:buFont typeface="Bookman Old Style"/>
              <a:buNone/>
            </a:pPr>
            <a:r>
              <a:rPr lang="en-US" sz="1800" b="0" i="0" u="none" strike="noStrike" cap="non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				</a:t>
            </a:r>
            <a:r>
              <a:rPr lang="en-US" sz="1800" b="0" i="0" u="none" strike="noStrike" cap="non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CMPE257-Spring 2019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K7wJYL0-CvOltMsfya6bVJ6V_PD1bQcT12kbGCAPybythvGz9cTqdmN0KuagCHa2_h_dlEh6htZXA-IqOq8dgOOZWan-OYWoTNe5MUIlNCROAE5NnJvTdu-9rQtmnYZika5k9MZkSXY">
            <a:extLst>
              <a:ext uri="{FF2B5EF4-FFF2-40B4-BE49-F238E27FC236}">
                <a16:creationId xmlns:a16="http://schemas.microsoft.com/office/drawing/2014/main" id="{47BA5F64-1823-417C-B550-D18F10C0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0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4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81D7179-7346-4955-A819-988EC394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90320"/>
            <a:ext cx="11480800" cy="5415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6BADE-1730-4B83-9F3C-417342C94CE4}"/>
              </a:ext>
            </a:extLst>
          </p:cNvPr>
          <p:cNvSpPr txBox="1"/>
          <p:nvPr/>
        </p:nvSpPr>
        <p:spPr>
          <a:xfrm>
            <a:off x="2783840" y="275977"/>
            <a:ext cx="7991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all Milestones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749533-A46B-4203-8076-4497ED12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45433"/>
              </p:ext>
            </p:extLst>
          </p:nvPr>
        </p:nvGraphicFramePr>
        <p:xfrm>
          <a:off x="101600" y="73206"/>
          <a:ext cx="8798561" cy="3035753"/>
        </p:xfrm>
        <a:graphic>
          <a:graphicData uri="http://schemas.openxmlformats.org/drawingml/2006/table">
            <a:tbl>
              <a:tblPr firstRow="1" bandRow="1">
                <a:tableStyleId>{51F848D8-807F-4286-94C5-8AD72BD84E58}</a:tableStyleId>
              </a:tblPr>
              <a:tblGrid>
                <a:gridCol w="1455688">
                  <a:extLst>
                    <a:ext uri="{9D8B030D-6E8A-4147-A177-3AD203B41FA5}">
                      <a16:colId xmlns:a16="http://schemas.microsoft.com/office/drawing/2014/main" val="2367111582"/>
                    </a:ext>
                  </a:extLst>
                </a:gridCol>
                <a:gridCol w="756055">
                  <a:extLst>
                    <a:ext uri="{9D8B030D-6E8A-4147-A177-3AD203B41FA5}">
                      <a16:colId xmlns:a16="http://schemas.microsoft.com/office/drawing/2014/main" val="182441527"/>
                    </a:ext>
                  </a:extLst>
                </a:gridCol>
                <a:gridCol w="767339">
                  <a:extLst>
                    <a:ext uri="{9D8B030D-6E8A-4147-A177-3AD203B41FA5}">
                      <a16:colId xmlns:a16="http://schemas.microsoft.com/office/drawing/2014/main" val="377190737"/>
                    </a:ext>
                  </a:extLst>
                </a:gridCol>
                <a:gridCol w="1062426">
                  <a:extLst>
                    <a:ext uri="{9D8B030D-6E8A-4147-A177-3AD203B41FA5}">
                      <a16:colId xmlns:a16="http://schemas.microsoft.com/office/drawing/2014/main" val="1620066938"/>
                    </a:ext>
                  </a:extLst>
                </a:gridCol>
                <a:gridCol w="1046817">
                  <a:extLst>
                    <a:ext uri="{9D8B030D-6E8A-4147-A177-3AD203B41FA5}">
                      <a16:colId xmlns:a16="http://schemas.microsoft.com/office/drawing/2014/main" val="82508162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863814339"/>
                    </a:ext>
                  </a:extLst>
                </a:gridCol>
                <a:gridCol w="1576851">
                  <a:extLst>
                    <a:ext uri="{9D8B030D-6E8A-4147-A177-3AD203B41FA5}">
                      <a16:colId xmlns:a16="http://schemas.microsoft.com/office/drawing/2014/main" val="2734413919"/>
                    </a:ext>
                  </a:extLst>
                </a:gridCol>
                <a:gridCol w="1444342">
                  <a:extLst>
                    <a:ext uri="{9D8B030D-6E8A-4147-A177-3AD203B41FA5}">
                      <a16:colId xmlns:a16="http://schemas.microsoft.com/office/drawing/2014/main" val="1086656354"/>
                    </a:ext>
                  </a:extLst>
                </a:gridCol>
              </a:tblGrid>
              <a:tr h="418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85001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r>
                        <a:rPr lang="en-US" sz="1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15891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5184"/>
                  </a:ext>
                </a:extLst>
              </a:tr>
              <a:tr h="496947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4508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2961"/>
                  </a:ext>
                </a:extLst>
              </a:tr>
              <a:tr h="496947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1372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763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947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0CB41-7F4D-42D4-B43E-167CCDF1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37406"/>
              </p:ext>
            </p:extLst>
          </p:nvPr>
        </p:nvGraphicFramePr>
        <p:xfrm>
          <a:off x="2875280" y="3228114"/>
          <a:ext cx="9316720" cy="3467327"/>
        </p:xfrm>
        <a:graphic>
          <a:graphicData uri="http://schemas.openxmlformats.org/drawingml/2006/table">
            <a:tbl>
              <a:tblPr firstRow="1" bandRow="1">
                <a:tableStyleId>{51F848D8-807F-4286-94C5-8AD72BD84E58}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367111582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82441527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377190737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620066938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82508162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86381433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73441391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086656354"/>
                    </a:ext>
                  </a:extLst>
                </a:gridCol>
              </a:tblGrid>
              <a:tr h="440748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85001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r>
                        <a:rPr lang="en-US" sz="1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15891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5184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4508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2961"/>
                  </a:ext>
                </a:extLst>
              </a:tr>
              <a:tr h="656583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1372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r>
                        <a:rPr lang="en-US" sz="12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763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94717"/>
                  </a:ext>
                </a:extLst>
              </a:tr>
            </a:tbl>
          </a:graphicData>
        </a:graphic>
      </p:graphicFrame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10A5AD61-4634-4189-9F71-D3C6C361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0160" y="76708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0D058-C17A-4259-8B12-DE125E574134}"/>
              </a:ext>
            </a:extLst>
          </p:cNvPr>
          <p:cNvSpPr txBox="1"/>
          <p:nvPr/>
        </p:nvSpPr>
        <p:spPr>
          <a:xfrm>
            <a:off x="9997440" y="96267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Milestone2</a:t>
            </a:r>
            <a:endParaRPr lang="en-US" dirty="0"/>
          </a:p>
        </p:txBody>
      </p:sp>
      <p:pic>
        <p:nvPicPr>
          <p:cNvPr id="8" name="Graphic 7" descr="Arrow: Slight curve">
            <a:extLst>
              <a:ext uri="{FF2B5EF4-FFF2-40B4-BE49-F238E27FC236}">
                <a16:creationId xmlns:a16="http://schemas.microsoft.com/office/drawing/2014/main" id="{32A9DB74-CE05-450F-8C65-2DFBF997D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160" y="442468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A76C0D-3846-4547-AE30-004D02748119}"/>
              </a:ext>
            </a:extLst>
          </p:cNvPr>
          <p:cNvSpPr txBox="1"/>
          <p:nvPr/>
        </p:nvSpPr>
        <p:spPr>
          <a:xfrm>
            <a:off x="1" y="4607580"/>
            <a:ext cx="19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Milestone3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7EDFB2-DF54-4EC1-85DA-CF41BB716BD3}"/>
              </a:ext>
            </a:extLst>
          </p:cNvPr>
          <p:cNvSpPr/>
          <p:nvPr/>
        </p:nvSpPr>
        <p:spPr>
          <a:xfrm>
            <a:off x="5191760" y="2777378"/>
            <a:ext cx="670560" cy="27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03835-5E3F-4588-815E-813A8E1BF990}"/>
              </a:ext>
            </a:extLst>
          </p:cNvPr>
          <p:cNvSpPr/>
          <p:nvPr/>
        </p:nvSpPr>
        <p:spPr>
          <a:xfrm>
            <a:off x="8656320" y="6309360"/>
            <a:ext cx="741680" cy="386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BE8-50B2-4137-9C12-026ECC92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812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Preparation- Bonus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C89A41-FE5D-4B16-AF74-2F5A4F7F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219201"/>
            <a:ext cx="10922000" cy="5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7B81-B313-4E32-8D9C-6E5A3B0C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Validation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F59B7-354E-41CA-BFB2-3B4C9434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1" y="1808480"/>
            <a:ext cx="4753690" cy="5049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EE9F9B-D0E1-4103-871E-0254F614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1666240"/>
            <a:ext cx="6303645" cy="519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128CA-DC0A-40E4-8A85-B698B8BAF4D3}"/>
              </a:ext>
            </a:extLst>
          </p:cNvPr>
          <p:cNvSpPr txBox="1"/>
          <p:nvPr/>
        </p:nvSpPr>
        <p:spPr>
          <a:xfrm>
            <a:off x="1757680" y="11349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 Data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B093-8F53-4110-AA7C-68403A10E550}"/>
              </a:ext>
            </a:extLst>
          </p:cNvPr>
          <p:cNvSpPr txBox="1"/>
          <p:nvPr/>
        </p:nvSpPr>
        <p:spPr>
          <a:xfrm>
            <a:off x="8788400" y="10769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81177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111761"/>
            <a:ext cx="10515600" cy="103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dirty="0">
                <a:solidFill>
                  <a:srgbClr val="800000"/>
                </a:solidFill>
              </a:rPr>
              <a:t>Heat Map of CNN model 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26F449-064C-4DE0-9FCF-672F4F27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1144588"/>
            <a:ext cx="10515600" cy="57708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38186E0-B0E0-4DED-9EC4-45674B68BCBE}"/>
              </a:ext>
            </a:extLst>
          </p:cNvPr>
          <p:cNvSpPr/>
          <p:nvPr/>
        </p:nvSpPr>
        <p:spPr>
          <a:xfrm>
            <a:off x="6736080" y="3129280"/>
            <a:ext cx="589280" cy="299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36376-9E44-49E1-9DA4-EAFC4F55EF22}"/>
              </a:ext>
            </a:extLst>
          </p:cNvPr>
          <p:cNvSpPr/>
          <p:nvPr/>
        </p:nvSpPr>
        <p:spPr>
          <a:xfrm>
            <a:off x="6736080" y="2661920"/>
            <a:ext cx="589280" cy="299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48C7A-CE8D-446A-8FAF-82C2B808913C}"/>
              </a:ext>
            </a:extLst>
          </p:cNvPr>
          <p:cNvSpPr/>
          <p:nvPr/>
        </p:nvSpPr>
        <p:spPr>
          <a:xfrm>
            <a:off x="8046720" y="3505200"/>
            <a:ext cx="54864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2A054E-9974-4ABA-8C46-C740D0DC53BE}"/>
              </a:ext>
            </a:extLst>
          </p:cNvPr>
          <p:cNvSpPr/>
          <p:nvPr/>
        </p:nvSpPr>
        <p:spPr>
          <a:xfrm>
            <a:off x="6736080" y="3596640"/>
            <a:ext cx="54864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4A4274-BE89-440E-B462-3E6B9A26AE48}"/>
              </a:ext>
            </a:extLst>
          </p:cNvPr>
          <p:cNvSpPr/>
          <p:nvPr/>
        </p:nvSpPr>
        <p:spPr>
          <a:xfrm>
            <a:off x="6736080" y="4110037"/>
            <a:ext cx="548640" cy="309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D8AD1D-EFE9-4392-8C1F-B9BD15A15A7C}"/>
              </a:ext>
            </a:extLst>
          </p:cNvPr>
          <p:cNvSpPr/>
          <p:nvPr/>
        </p:nvSpPr>
        <p:spPr>
          <a:xfrm>
            <a:off x="4175760" y="3129280"/>
            <a:ext cx="589280" cy="3759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26499-C323-4FA0-9DB3-5305EB176017}"/>
              </a:ext>
            </a:extLst>
          </p:cNvPr>
          <p:cNvSpPr/>
          <p:nvPr/>
        </p:nvSpPr>
        <p:spPr>
          <a:xfrm>
            <a:off x="7406640" y="1300480"/>
            <a:ext cx="548640" cy="3962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42159-694D-406B-9B64-3E35E6EE4B7B}"/>
              </a:ext>
            </a:extLst>
          </p:cNvPr>
          <p:cNvSpPr/>
          <p:nvPr/>
        </p:nvSpPr>
        <p:spPr>
          <a:xfrm>
            <a:off x="2997200" y="4419600"/>
            <a:ext cx="477520" cy="4267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AAB4A-0223-4187-B5A1-29CA951459AA}"/>
              </a:ext>
            </a:extLst>
          </p:cNvPr>
          <p:cNvSpPr/>
          <p:nvPr/>
        </p:nvSpPr>
        <p:spPr>
          <a:xfrm>
            <a:off x="4876800" y="5374640"/>
            <a:ext cx="528320" cy="3387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CDD074-BA06-4044-9218-6DFBE98846C3}"/>
              </a:ext>
            </a:extLst>
          </p:cNvPr>
          <p:cNvSpPr/>
          <p:nvPr/>
        </p:nvSpPr>
        <p:spPr>
          <a:xfrm>
            <a:off x="7406640" y="3129280"/>
            <a:ext cx="548640" cy="2997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980000"/>
                </a:solidFill>
              </a:rPr>
              <a:t>Lessons Learnt</a:t>
            </a:r>
            <a:endParaRPr dirty="0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•Working with RGB image data</a:t>
            </a:r>
            <a:br>
              <a:rPr lang="en-US" dirty="0"/>
            </a:br>
            <a:r>
              <a:rPr lang="en-US" dirty="0"/>
              <a:t>•Image Augmentation</a:t>
            </a:r>
            <a:br>
              <a:rPr lang="en-US" dirty="0"/>
            </a:br>
            <a:r>
              <a:rPr lang="en-US" dirty="0"/>
              <a:t>•Image Conversion to Gray Scale</a:t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GridSearchCV</a:t>
            </a:r>
            <a:br>
              <a:rPr lang="en-US" dirty="0"/>
            </a:br>
            <a:r>
              <a:rPr lang="en-US" dirty="0"/>
              <a:t>•Kernel, bias initialization</a:t>
            </a:r>
            <a:br>
              <a:rPr lang="en-US" dirty="0"/>
            </a:br>
            <a:r>
              <a:rPr lang="en-US" dirty="0"/>
              <a:t>•Model Save</a:t>
            </a:r>
            <a:br>
              <a:rPr lang="en-US" dirty="0"/>
            </a:br>
            <a:r>
              <a:rPr lang="en-US" dirty="0"/>
              <a:t>•Using GPU</a:t>
            </a:r>
            <a:br>
              <a:rPr lang="en-US" dirty="0"/>
            </a:br>
            <a:r>
              <a:rPr lang="en-US" dirty="0"/>
              <a:t>•Robust Model 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THANK YOU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EAE0-ABCF-4195-8AAA-50236F71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     Heat Map of CNN model – Milestone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2B19-AEE7-4164-8A8F-92CE2515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341120"/>
            <a:ext cx="9519920" cy="52527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52D4860-EDFB-4002-B185-69C4126FDD3C}"/>
              </a:ext>
            </a:extLst>
          </p:cNvPr>
          <p:cNvSpPr/>
          <p:nvPr/>
        </p:nvSpPr>
        <p:spPr>
          <a:xfrm>
            <a:off x="2895600" y="164592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B7502-B2BD-4C80-8C19-7C5CBC48B52F}"/>
              </a:ext>
            </a:extLst>
          </p:cNvPr>
          <p:cNvSpPr/>
          <p:nvPr/>
        </p:nvSpPr>
        <p:spPr>
          <a:xfrm>
            <a:off x="4135120" y="164592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4F3F6C-17FF-4720-943D-C3C6BBE8245A}"/>
              </a:ext>
            </a:extLst>
          </p:cNvPr>
          <p:cNvSpPr/>
          <p:nvPr/>
        </p:nvSpPr>
        <p:spPr>
          <a:xfrm>
            <a:off x="289560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A8ED3-0885-48B6-8A80-F97E1783CF33}"/>
              </a:ext>
            </a:extLst>
          </p:cNvPr>
          <p:cNvSpPr/>
          <p:nvPr/>
        </p:nvSpPr>
        <p:spPr>
          <a:xfrm>
            <a:off x="413512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D52B19-A64E-4B38-9677-61C951E2B7DA}"/>
              </a:ext>
            </a:extLst>
          </p:cNvPr>
          <p:cNvSpPr/>
          <p:nvPr/>
        </p:nvSpPr>
        <p:spPr>
          <a:xfrm>
            <a:off x="532384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6F0BFF-9650-4228-A9FC-EE762C0FFCD7}"/>
              </a:ext>
            </a:extLst>
          </p:cNvPr>
          <p:cNvSpPr/>
          <p:nvPr/>
        </p:nvSpPr>
        <p:spPr>
          <a:xfrm>
            <a:off x="2895600" y="5201920"/>
            <a:ext cx="1026160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0B1BD1-7D9B-4BAF-89E8-DE0A58226783}"/>
              </a:ext>
            </a:extLst>
          </p:cNvPr>
          <p:cNvSpPr/>
          <p:nvPr/>
        </p:nvSpPr>
        <p:spPr>
          <a:xfrm>
            <a:off x="4135120" y="5212081"/>
            <a:ext cx="1026160" cy="690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9F770D-1525-4EB1-8C9E-69AC5419624A}"/>
              </a:ext>
            </a:extLst>
          </p:cNvPr>
          <p:cNvSpPr/>
          <p:nvPr/>
        </p:nvSpPr>
        <p:spPr>
          <a:xfrm>
            <a:off x="5323840" y="5201920"/>
            <a:ext cx="1026160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6BD86-7146-46F3-92B1-EF3E5C0358D5}"/>
              </a:ext>
            </a:extLst>
          </p:cNvPr>
          <p:cNvSpPr/>
          <p:nvPr/>
        </p:nvSpPr>
        <p:spPr>
          <a:xfrm>
            <a:off x="7670800" y="2519680"/>
            <a:ext cx="1168400" cy="671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5CD66C-FB8C-4E8B-8624-CBC055FD03EB}"/>
              </a:ext>
            </a:extLst>
          </p:cNvPr>
          <p:cNvSpPr/>
          <p:nvPr/>
        </p:nvSpPr>
        <p:spPr>
          <a:xfrm>
            <a:off x="7670800" y="3429000"/>
            <a:ext cx="1168400" cy="671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57"/>
            <a:ext cx="10515600" cy="831450"/>
          </a:xfrm>
        </p:spPr>
        <p:txBody>
          <a:bodyPr/>
          <a:lstStyle/>
          <a:p>
            <a:pPr algn="ctr"/>
            <a:r>
              <a:rPr lang="en-US">
                <a:solidFill>
                  <a:srgbClr val="800000"/>
                </a:solidFill>
              </a:rPr>
              <a:t>Data Preparation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914AD6-96D8-4C41-A377-61B270B1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73467"/>
            <a:ext cx="11297920" cy="5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101601"/>
            <a:ext cx="10515600" cy="9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Validation Images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325120" y="1087120"/>
            <a:ext cx="116535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      Train Data                                                          			  Test Data</a:t>
            </a:r>
          </a:p>
          <a:p>
            <a:pPr marL="1143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                          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00140-8954-40B8-9983-A4D3263E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396047"/>
            <a:ext cx="5679440" cy="4844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FFA68F-3480-440F-860C-FBAE218F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3" y="1514601"/>
            <a:ext cx="4653278" cy="5134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955040"/>
            <a:ext cx="10835640" cy="542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28" name="Picture 4" descr="https://lh4.googleusercontent.com/NHT9FsKeu8dNsgN-flr3JrwIIUMzefvkeLe7MccxuToCpt9f5YcRjPLF3Pp-AMtV_aLEkUAtnTnBQGffN9CKbQmaFFM5-CWnfaQm9_m5GxM0xDj_gx7cHPXJ3xtm8firiMFnmfG-qsU">
            <a:extLst>
              <a:ext uri="{FF2B5EF4-FFF2-40B4-BE49-F238E27FC236}">
                <a16:creationId xmlns:a16="http://schemas.microsoft.com/office/drawing/2014/main" id="{2A4A484C-E694-41D0-949B-86762E0C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"/>
            <a:ext cx="12192000" cy="63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91440"/>
            <a:ext cx="1051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1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 Model – CNN</a:t>
            </a:r>
            <a:br>
              <a:rPr lang="en-US" sz="3959" dirty="0"/>
            </a:br>
            <a:endParaRPr sz="3959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056640"/>
            <a:ext cx="10515600" cy="512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  <a:buClr>
                <a:srgbClr val="7030A0"/>
              </a:buClr>
              <a:buSzPts val="2800"/>
            </a:pPr>
            <a:r>
              <a:rPr lang="en-US" dirty="0">
                <a:solidFill>
                  <a:srgbClr val="7030A0"/>
                </a:solidFill>
              </a:rPr>
              <a:t>Accuracy – 77.71%		Labels = [Clock , Telephone, Chair, Bed]</a:t>
            </a:r>
            <a:endParaRPr lang="en-US" dirty="0"/>
          </a:p>
          <a:p>
            <a:pPr marL="228600" lvl="0" indent="-228600">
              <a:spcBef>
                <a:spcPts val="0"/>
              </a:spcBef>
              <a:buClr>
                <a:srgbClr val="7030A0"/>
              </a:buClr>
              <a:buSzPts val="28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4EB8A-7BA6-49B2-81D4-77B15BB1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" y="1554481"/>
            <a:ext cx="11501197" cy="5120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440" y="0"/>
            <a:ext cx="8060751" cy="92456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800000"/>
                </a:solidFill>
              </a:rPr>
              <a:t>    Heat Map of CNN model – Milestone 3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5C30BF-9620-4A77-BB8C-681C7607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772160"/>
            <a:ext cx="10495280" cy="5984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5567B9-90CE-463C-99AE-ED2B3C4F1467}"/>
              </a:ext>
            </a:extLst>
          </p:cNvPr>
          <p:cNvSpPr/>
          <p:nvPr/>
        </p:nvSpPr>
        <p:spPr>
          <a:xfrm>
            <a:off x="2560320" y="1849120"/>
            <a:ext cx="65024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7B13F-A360-42A9-A01C-74EF7FA35E53}"/>
              </a:ext>
            </a:extLst>
          </p:cNvPr>
          <p:cNvSpPr/>
          <p:nvPr/>
        </p:nvSpPr>
        <p:spPr>
          <a:xfrm>
            <a:off x="5892800" y="4836160"/>
            <a:ext cx="6096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723FDF-5EAF-413A-8899-3544C1EEBC29}"/>
              </a:ext>
            </a:extLst>
          </p:cNvPr>
          <p:cNvSpPr/>
          <p:nvPr/>
        </p:nvSpPr>
        <p:spPr>
          <a:xfrm>
            <a:off x="5892800" y="2357120"/>
            <a:ext cx="60960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1EF46-6635-4939-80F5-B611F622DBAA}"/>
              </a:ext>
            </a:extLst>
          </p:cNvPr>
          <p:cNvSpPr/>
          <p:nvPr/>
        </p:nvSpPr>
        <p:spPr>
          <a:xfrm>
            <a:off x="3281680" y="1849120"/>
            <a:ext cx="57912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A8F1EF-0749-45DA-AF62-CF6B538FB560}"/>
              </a:ext>
            </a:extLst>
          </p:cNvPr>
          <p:cNvSpPr/>
          <p:nvPr/>
        </p:nvSpPr>
        <p:spPr>
          <a:xfrm>
            <a:off x="3952240" y="853440"/>
            <a:ext cx="54864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698F6-F643-43F8-BF19-CE0008F297A4}"/>
              </a:ext>
            </a:extLst>
          </p:cNvPr>
          <p:cNvSpPr/>
          <p:nvPr/>
        </p:nvSpPr>
        <p:spPr>
          <a:xfrm>
            <a:off x="4643120" y="1849120"/>
            <a:ext cx="57912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1C86F9-4C77-46FA-8E47-7462A7406DC8}"/>
              </a:ext>
            </a:extLst>
          </p:cNvPr>
          <p:cNvSpPr/>
          <p:nvPr/>
        </p:nvSpPr>
        <p:spPr>
          <a:xfrm>
            <a:off x="2651760" y="4378960"/>
            <a:ext cx="55880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368D0D-F4A7-43EA-BDE2-90A363D24D7F}"/>
              </a:ext>
            </a:extLst>
          </p:cNvPr>
          <p:cNvSpPr/>
          <p:nvPr/>
        </p:nvSpPr>
        <p:spPr>
          <a:xfrm>
            <a:off x="2651760" y="3870960"/>
            <a:ext cx="5588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0D037-B7ED-4174-A707-C5AA7524CD85}"/>
              </a:ext>
            </a:extLst>
          </p:cNvPr>
          <p:cNvSpPr/>
          <p:nvPr/>
        </p:nvSpPr>
        <p:spPr>
          <a:xfrm>
            <a:off x="5892800" y="3870960"/>
            <a:ext cx="6096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B8793-539B-45DF-B4C4-92D18093AFE0}"/>
              </a:ext>
            </a:extLst>
          </p:cNvPr>
          <p:cNvSpPr/>
          <p:nvPr/>
        </p:nvSpPr>
        <p:spPr>
          <a:xfrm>
            <a:off x="8585200" y="3352800"/>
            <a:ext cx="5588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84480" y="1825625"/>
            <a:ext cx="11069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We have Considered: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Negative Class – Household Electronics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Positive Class – Household Furniture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True Negatives – 1052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True Positives – 813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False Negatives – 148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False Positives – 387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83A9D-A5A5-4721-A078-27F942BD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10561"/>
            <a:ext cx="718312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4FFEC-9993-4AB9-BAF3-B90377DB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75" y="1996124"/>
            <a:ext cx="8811028" cy="3815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142241"/>
            <a:ext cx="1051560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Predicted Images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0A07-22A0-405B-9309-89B6C99C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962659"/>
            <a:ext cx="9824720" cy="5930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244</Words>
  <Application>Microsoft Office PowerPoint</Application>
  <PresentationFormat>Widescreen</PresentationFormat>
  <Paragraphs>180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Calibri</vt:lpstr>
      <vt:lpstr>Office Theme</vt:lpstr>
      <vt:lpstr>     </vt:lpstr>
      <vt:lpstr>Data Preparation</vt:lpstr>
      <vt:lpstr>Validation Images</vt:lpstr>
      <vt:lpstr>PowerPoint Presentation</vt:lpstr>
      <vt:lpstr> Best Model – CNN </vt:lpstr>
      <vt:lpstr>    Heat Map of CNN model – Milestone 3</vt:lpstr>
      <vt:lpstr>Confusion matrix </vt:lpstr>
      <vt:lpstr>Classification Report</vt:lpstr>
      <vt:lpstr>Predicted Images</vt:lpstr>
      <vt:lpstr>PowerPoint Presentation</vt:lpstr>
      <vt:lpstr>PowerPoint Presentation</vt:lpstr>
      <vt:lpstr>PowerPoint Presentation</vt:lpstr>
      <vt:lpstr>Data Preparation- Bonus</vt:lpstr>
      <vt:lpstr>Validation Images</vt:lpstr>
      <vt:lpstr>Heat Map of CNN model </vt:lpstr>
      <vt:lpstr>Lessons Learnt</vt:lpstr>
      <vt:lpstr>THANK YOU</vt:lpstr>
      <vt:lpstr>     Heat Map of CNN model – Milestone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anil thota</cp:lastModifiedBy>
  <cp:revision>112</cp:revision>
  <dcterms:modified xsi:type="dcterms:W3CDTF">2019-05-10T00:03:13Z</dcterms:modified>
</cp:coreProperties>
</file>