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 and R^2 of different regressions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R^2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0.56000000000000005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Polynomial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R^2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6.8</c:v>
                </c:pt>
                <c:pt idx="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Smoothed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R^2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0.56000000000000005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2300552"/>
        <c:axId val="262297808"/>
      </c:barChart>
      <c:catAx>
        <c:axId val="26230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297808"/>
        <c:crosses val="autoZero"/>
        <c:auto val="1"/>
        <c:lblAlgn val="ctr"/>
        <c:lblOffset val="100"/>
        <c:noMultiLvlLbl val="0"/>
      </c:catAx>
      <c:valAx>
        <c:axId val="262297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62300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R^2 of</a:t>
            </a:r>
            <a:r>
              <a:rPr lang="en-US" baseline="0" dirty="0" smtClean="0"/>
              <a:t> Holistic </a:t>
            </a:r>
            <a:r>
              <a:rPr lang="en-US" baseline="0" dirty="0" err="1" smtClean="0"/>
              <a:t>Regressors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R^2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0256960"/>
        <c:axId val="400257744"/>
      </c:barChart>
      <c:catAx>
        <c:axId val="40025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57744"/>
        <c:crosses val="autoZero"/>
        <c:auto val="1"/>
        <c:lblAlgn val="ctr"/>
        <c:lblOffset val="100"/>
        <c:noMultiLvlLbl val="0"/>
      </c:catAx>
      <c:valAx>
        <c:axId val="40025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5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7713-7639-405B-B027-959B13C6006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2428-1677-4054-8E5C-1BA7F157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Integer Sequence Learning and its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Pranav Nanga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Instead of fitting regressions to each sequence individually, why not use the entire dataset?</a:t>
            </a:r>
          </a:p>
          <a:p>
            <a:pPr lvl="1"/>
            <a:r>
              <a:rPr lang="en-US" dirty="0" smtClean="0"/>
              <a:t>Takes longer to train computer, but hopefully increases accuracy</a:t>
            </a:r>
          </a:p>
          <a:p>
            <a:r>
              <a:rPr lang="en-US" dirty="0" smtClean="0"/>
              <a:t>Instead of using just the sequence itself, features calculated</a:t>
            </a:r>
          </a:p>
          <a:p>
            <a:pPr lvl="1"/>
            <a:r>
              <a:rPr lang="en-US" dirty="0" smtClean="0"/>
              <a:t>Features – descriptors of sequence used to amplify predictions</a:t>
            </a:r>
          </a:p>
          <a:p>
            <a:pPr lvl="1"/>
            <a:r>
              <a:rPr lang="en-US" dirty="0" smtClean="0"/>
              <a:t>Example features – mean, standard deviation, autocorrelation, numbers in sequence</a:t>
            </a:r>
          </a:p>
          <a:p>
            <a:r>
              <a:rPr lang="en-US" dirty="0" smtClean="0"/>
              <a:t>Three types tested</a:t>
            </a:r>
          </a:p>
          <a:p>
            <a:pPr lvl="1"/>
            <a:r>
              <a:rPr lang="en-US" dirty="0" smtClean="0"/>
              <a:t>Linear – similar to previous</a:t>
            </a:r>
          </a:p>
          <a:p>
            <a:pPr lvl="1"/>
            <a:r>
              <a:rPr lang="en-US" dirty="0" smtClean="0"/>
              <a:t>Support Vector </a:t>
            </a:r>
          </a:p>
          <a:p>
            <a:pPr lvl="1"/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2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These methods were significantly better than the individual sequence methods</a:t>
            </a:r>
          </a:p>
          <a:p>
            <a:pPr lvl="1"/>
            <a:r>
              <a:rPr lang="en-US" dirty="0" smtClean="0"/>
              <a:t>R^2 values of 0.8-0.9, compared to 0.5-0.6</a:t>
            </a:r>
          </a:p>
          <a:p>
            <a:r>
              <a:rPr lang="en-US" dirty="0" smtClean="0"/>
              <a:t>For application, speed a huge factor </a:t>
            </a:r>
          </a:p>
          <a:p>
            <a:pPr lvl="1"/>
            <a:r>
              <a:rPr lang="en-US" dirty="0" smtClean="0"/>
              <a:t>RFR was not only accurate, but very fast comparatively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73220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882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the research here was very theoretical, sequences like these appear in many settings</a:t>
            </a:r>
          </a:p>
          <a:p>
            <a:pPr lvl="1"/>
            <a:r>
              <a:rPr lang="en-US" dirty="0" smtClean="0"/>
              <a:t>Stock market</a:t>
            </a:r>
          </a:p>
          <a:p>
            <a:pPr lvl="1"/>
            <a:r>
              <a:rPr lang="en-US" dirty="0" smtClean="0"/>
              <a:t>Weather patterns</a:t>
            </a:r>
          </a:p>
          <a:p>
            <a:pPr lvl="1"/>
            <a:r>
              <a:rPr lang="en-US" dirty="0" smtClean="0"/>
              <a:t>Migration behavior</a:t>
            </a:r>
          </a:p>
          <a:p>
            <a:pPr lvl="1"/>
            <a:r>
              <a:rPr lang="en-US" dirty="0" smtClean="0"/>
              <a:t>Business metrics</a:t>
            </a:r>
          </a:p>
          <a:p>
            <a:r>
              <a:rPr lang="en-US" dirty="0" smtClean="0"/>
              <a:t>Machine learning methods can be used for decision making in these scenarios</a:t>
            </a:r>
          </a:p>
          <a:p>
            <a:pPr lvl="1"/>
            <a:r>
              <a:rPr lang="en-US" dirty="0" smtClean="0"/>
              <a:t>Can make predictions with levels of confidence to aid humans</a:t>
            </a:r>
          </a:p>
          <a:p>
            <a:r>
              <a:rPr lang="en-US" dirty="0" smtClean="0"/>
              <a:t>Random Forest Regression proved both fast and accurate, making it a prime candidate for application to industry and science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1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sequence of integers, can you predict the next number?</a:t>
            </a:r>
          </a:p>
          <a:p>
            <a:r>
              <a:rPr lang="en-US" dirty="0" smtClean="0"/>
              <a:t>2, 3, 5, 7, 11, … 13</a:t>
            </a:r>
          </a:p>
          <a:p>
            <a:pPr lvl="1"/>
            <a:r>
              <a:rPr lang="en-US" dirty="0" smtClean="0"/>
              <a:t>A human can recognize this as the primes, but a computer might have more trouble</a:t>
            </a:r>
          </a:p>
          <a:p>
            <a:r>
              <a:rPr lang="en-US" dirty="0" smtClean="0"/>
              <a:t>1, 2, 3, 4, 5, … 7?</a:t>
            </a:r>
          </a:p>
          <a:p>
            <a:pPr lvl="1"/>
            <a:r>
              <a:rPr lang="en-US" dirty="0" smtClean="0"/>
              <a:t>A human would probably predict 6 instead of 7</a:t>
            </a:r>
          </a:p>
          <a:p>
            <a:pPr lvl="1"/>
            <a:r>
              <a:rPr lang="en-US" dirty="0" smtClean="0"/>
              <a:t>However this is the sequence of prime powers, not the counting numbers</a:t>
            </a:r>
            <a:endParaRPr lang="en-US" dirty="0"/>
          </a:p>
          <a:p>
            <a:r>
              <a:rPr lang="en-US" dirty="0" smtClean="0"/>
              <a:t>Can a computer be trained to beat a human?</a:t>
            </a:r>
            <a:endParaRPr lang="en-US" dirty="0"/>
          </a:p>
          <a:p>
            <a:r>
              <a:rPr lang="en-US" dirty="0" smtClean="0"/>
              <a:t>End goal – develop a model that can be applied to real world data</a:t>
            </a:r>
          </a:p>
          <a:p>
            <a:pPr lvl="1"/>
            <a:r>
              <a:rPr lang="en-US" dirty="0" smtClean="0"/>
              <a:t>Sequences like these appear everywhere – a model that can extrapolate would be immensely useful</a:t>
            </a:r>
          </a:p>
        </p:txBody>
      </p:sp>
    </p:spTree>
    <p:extLst>
      <p:ext uri="{BB962C8B-B14F-4D97-AF65-F5344CB8AC3E}">
        <p14:creationId xmlns:p14="http://schemas.microsoft.com/office/powerpoint/2010/main" val="404122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the mathematicians, we have the massive Online Encyclopedia of Integer Sequences at our disposal</a:t>
            </a:r>
          </a:p>
          <a:p>
            <a:r>
              <a:rPr lang="en-US" dirty="0" smtClean="0"/>
              <a:t>First, let’s explore the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3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histogram shows the most common numbers in the given sequences</a:t>
            </a:r>
          </a:p>
          <a:p>
            <a:r>
              <a:rPr lang="en-US" dirty="0" smtClean="0"/>
              <a:t>While most sequences are under 1000, a significant amount appear exponential – reaching as high as 10</a:t>
            </a:r>
            <a:r>
              <a:rPr lang="en-US" baseline="30000" dirty="0" smtClean="0"/>
              <a:t>10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9455" y="2393578"/>
            <a:ext cx="5161903" cy="31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boxplot confirms the story told by the histogram – that most data is on the order of 10s, 100s, and 1000s</a:t>
            </a:r>
          </a:p>
          <a:p>
            <a:r>
              <a:rPr lang="en-US" dirty="0" smtClean="0"/>
              <a:t>There are a significant number of outliers in both positive and negative directions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4564" y="1825625"/>
            <a:ext cx="30368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a method to train computers on datasets to let them extrapolate new data</a:t>
            </a:r>
          </a:p>
          <a:p>
            <a:pPr lvl="1"/>
            <a:r>
              <a:rPr lang="en-US" dirty="0" smtClean="0"/>
              <a:t>Many different methods with their own pros and cons</a:t>
            </a:r>
          </a:p>
          <a:p>
            <a:r>
              <a:rPr lang="en-US" dirty="0" smtClean="0"/>
              <a:t>We don’t like outliers because they make prediction harder and models more involved</a:t>
            </a:r>
          </a:p>
          <a:p>
            <a:pPr lvl="1"/>
            <a:r>
              <a:rPr lang="en-US" dirty="0" smtClean="0"/>
              <a:t>A simple model is best to avoid overfitting to the data given</a:t>
            </a:r>
          </a:p>
          <a:p>
            <a:pPr lvl="2"/>
            <a:r>
              <a:rPr lang="en-US" dirty="0" smtClean="0"/>
              <a:t>Overfitting – conforming a model too specifically to a dataset so it performs badly on new data</a:t>
            </a:r>
          </a:p>
          <a:p>
            <a:pPr lvl="1"/>
            <a:r>
              <a:rPr lang="en-US" dirty="0" smtClean="0"/>
              <a:t>HOWEVER, real-world data is often ugly and an effective model should deal with 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0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 – Individual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humans would try to find a pattern in the given sequence</a:t>
            </a:r>
          </a:p>
          <a:p>
            <a:r>
              <a:rPr lang="en-US" dirty="0" smtClean="0"/>
              <a:t>Translated to computer, this involves fitting a regression model to each sequence</a:t>
            </a:r>
          </a:p>
          <a:p>
            <a:r>
              <a:rPr lang="en-US" dirty="0" smtClean="0"/>
              <a:t>Three methods were tested</a:t>
            </a:r>
          </a:p>
          <a:p>
            <a:pPr lvl="1"/>
            <a:r>
              <a:rPr lang="en-US" dirty="0" smtClean="0"/>
              <a:t>Linear – using the line of best fit</a:t>
            </a:r>
          </a:p>
          <a:p>
            <a:pPr lvl="1"/>
            <a:r>
              <a:rPr lang="en-US" dirty="0" smtClean="0"/>
              <a:t>Polynomial – using the polynomial that best fits the data</a:t>
            </a:r>
          </a:p>
          <a:p>
            <a:pPr lvl="1"/>
            <a:r>
              <a:rPr lang="en-US" dirty="0" smtClean="0"/>
              <a:t>Smoothing – averaging portions of the sequence to form a new sequence and regressing that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Regression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34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8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was low across the board – hard to predict the exact value</a:t>
            </a:r>
          </a:p>
          <a:p>
            <a:r>
              <a:rPr lang="en-US" dirty="0" smtClean="0"/>
              <a:t>R^2 provides measure of model that rewards being close enough</a:t>
            </a:r>
          </a:p>
          <a:p>
            <a:pPr lvl="1"/>
            <a:r>
              <a:rPr lang="en-US" dirty="0" smtClean="0"/>
              <a:t>Scale from 0-1, closer to 1 is better</a:t>
            </a:r>
          </a:p>
          <a:p>
            <a:pPr lvl="1"/>
            <a:r>
              <a:rPr lang="en-US" dirty="0" smtClean="0"/>
              <a:t>More translatable to real-world application</a:t>
            </a:r>
          </a:p>
          <a:p>
            <a:r>
              <a:rPr lang="en-US" dirty="0" smtClean="0"/>
              <a:t>Using R^2, both linear based models were favored</a:t>
            </a:r>
          </a:p>
          <a:p>
            <a:pPr lvl="1"/>
            <a:r>
              <a:rPr lang="en-US" dirty="0" smtClean="0"/>
              <a:t>Perhaps polynomial models suffered from overfitting problem</a:t>
            </a:r>
          </a:p>
          <a:p>
            <a:r>
              <a:rPr lang="en-US" dirty="0" smtClean="0"/>
              <a:t>We need a better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Integer Sequence Learning and its Applications</vt:lpstr>
      <vt:lpstr>The Problem</vt:lpstr>
      <vt:lpstr>The Data</vt:lpstr>
      <vt:lpstr>Data Exploration</vt:lpstr>
      <vt:lpstr>Data Exploration, continued</vt:lpstr>
      <vt:lpstr>What does this mean?</vt:lpstr>
      <vt:lpstr>First approach – Individual Regression</vt:lpstr>
      <vt:lpstr>Individual Regression Results</vt:lpstr>
      <vt:lpstr>Regression Results Explained</vt:lpstr>
      <vt:lpstr>Holistic Regression Models</vt:lpstr>
      <vt:lpstr>Holistic Regression Results</vt:lpstr>
      <vt:lpstr>Applications and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Sequence Learning and its Applications</dc:title>
  <dc:creator>Pranav Nanga</dc:creator>
  <cp:lastModifiedBy>Pranav Nanga</cp:lastModifiedBy>
  <cp:revision>11</cp:revision>
  <dcterms:created xsi:type="dcterms:W3CDTF">2016-09-10T05:36:16Z</dcterms:created>
  <dcterms:modified xsi:type="dcterms:W3CDTF">2016-09-10T06:31:32Z</dcterms:modified>
</cp:coreProperties>
</file>