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6" r:id="rId5"/>
    <p:sldId id="267" r:id="rId6"/>
    <p:sldId id="268" r:id="rId7"/>
    <p:sldId id="262" r:id="rId8"/>
    <p:sldId id="265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13784-DFB0-1343-AF33-1E6B9592F7EB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B3BA3-CDAE-5140-A0EB-2EC24CAC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88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B9-6FB9-A44C-B053-5BC1C10CE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7575B-826E-C24D-8634-ED6E470C4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810E6-5C84-A249-908F-E947DCB0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9A81-4D7E-7446-ACD4-CBED950BFD38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208F7-DEBE-8B4A-9DAF-EE6D50035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DA80C-0EE2-414D-AD75-95CE5C16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4631-996E-2D4A-8FC5-ADB83234E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9498-5059-8944-8A35-48045D41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083E2-9E92-BD48-B3F6-2079B3785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A2146-F268-9D4D-A6AC-C8E440C52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9A81-4D7E-7446-ACD4-CBED950BFD38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5653F-45D9-F747-BB57-1294BE2F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E4915-9506-D74E-95FF-FE3B924D4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4631-996E-2D4A-8FC5-ADB83234E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0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093C53-6DAE-6F47-BE94-15FCF0B69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CCE4E-EA56-B245-A526-8F2290308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24F2F-58B8-AB4F-98B5-192DCC1A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9A81-4D7E-7446-ACD4-CBED950BFD38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BBE1B-AB9F-A34A-B7A4-5D1C9CBBE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BB5D5-3AA2-2844-8FF9-DC279FB56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4631-996E-2D4A-8FC5-ADB83234E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8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81009-30DB-7F4A-9D30-EF1AD038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2982C-FBBC-A048-8F59-1AA04D8E1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02343-82A1-A74C-B92A-5B00E838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9A81-4D7E-7446-ACD4-CBED950BFD38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E2A84-9EAC-0545-91A3-E1C5542AC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5BCC8-7953-1342-A89C-ACF2ED3C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4631-996E-2D4A-8FC5-ADB83234E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4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44E4-E827-954C-9617-801165215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7E69F-FD44-6C4D-A54E-9F8966DF6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9C559-EB28-C941-95D9-DD85EF091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9A81-4D7E-7446-ACD4-CBED950BFD38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ACA44-BB9B-9543-A645-C45A6F69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05F2-6AA3-C543-A10A-DCC4CED0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4631-996E-2D4A-8FC5-ADB83234E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2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4A2E-0CA8-5240-8B66-BA82FD72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33E55-44B8-1148-B4AC-1BEC43EE6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99E78-B52A-9841-8534-25023236E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EE36B-E75C-BE4A-B533-74BFBD2F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9A81-4D7E-7446-ACD4-CBED950BFD38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899A3-F38B-6240-B15F-92452206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F37D1-D778-4743-9CB9-1300254E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4631-996E-2D4A-8FC5-ADB83234E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8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4351-1448-CF40-9702-1365CC5D2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ADB4A-1315-8E4D-B23F-2D30B58EE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70F5F-8328-E040-8EC9-106BAEAA8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29CB9-8D76-8E4E-969B-A921A0265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9EF7AE-1BE6-D34B-AAD5-3C1D4180D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A8F7B7-8EAF-1146-9C6C-97B4F4F47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9A81-4D7E-7446-ACD4-CBED950BFD38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45B52E-02C2-CF45-A909-0CD66634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CD0E2C-9A88-D742-B300-53A297DE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4631-996E-2D4A-8FC5-ADB83234E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8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27BDD-2A88-784E-B977-4884FBB2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4204E-EB75-DB46-8E86-F58289F3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9A81-4D7E-7446-ACD4-CBED950BFD38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2F83CE-6E81-724A-B54C-9E582D5C0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0BB15-A63A-5041-927A-35F69107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4631-996E-2D4A-8FC5-ADB83234E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9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56318-36EA-544F-9FBD-EF1EBEF9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9A81-4D7E-7446-ACD4-CBED950BFD38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5B9FD9-1620-D94E-9C70-BB857E7D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171D2-81ED-1945-A6A3-867D9CAD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4631-996E-2D4A-8FC5-ADB83234E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7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3CED-34B3-6A40-9D12-61C7CD6E6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5945D-71B6-944F-9234-D5FB0687F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8F96C-B3C7-8B46-80A5-C7D4FCF1E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65254-80C4-3E41-817D-48548A6A0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9A81-4D7E-7446-ACD4-CBED950BFD38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5886B-E1E4-4B4A-A969-D737F17D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1A901-C52B-2A4A-B4DE-3FE08953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4631-996E-2D4A-8FC5-ADB83234E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91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81915-0122-1E4E-A0BF-D70504CED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C12673-DEE3-8C4F-827A-FBE51094E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232C9-BFFF-7E47-9765-176056498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F4194-ABAF-1942-82E3-4C55042C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9A81-4D7E-7446-ACD4-CBED950BFD38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EA6FA-A24F-234C-86B8-DC7546D8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07DBB-9FF2-BF4E-BA2F-57C3BD0D4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4631-996E-2D4A-8FC5-ADB83234E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0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12999-B6D5-2A4F-89B4-72E73ACF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04686-999A-CC47-A7FC-CB0E8F634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E4978-801A-EF44-8EA6-DD911B243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D9A81-4D7E-7446-ACD4-CBED950BFD38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F6EDB-323A-D344-B7A4-A13C3CAE9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716C5-DF5B-4E42-B37F-E22E16F7E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E4631-996E-2D4A-8FC5-ADB83234E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5C68-96B9-5246-8A9F-BAFD5734D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Estimating Genetic Effects Across Lipid Traits Jointly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BB5E4-0774-F143-8CE1-F48074FE7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Pradeep Natarajan</a:t>
            </a:r>
          </a:p>
          <a:p>
            <a:r>
              <a:rPr lang="en-US" dirty="0"/>
              <a:t>Sarah Urbut</a:t>
            </a:r>
          </a:p>
        </p:txBody>
      </p:sp>
    </p:spTree>
    <p:extLst>
      <p:ext uri="{BB962C8B-B14F-4D97-AF65-F5344CB8AC3E}">
        <p14:creationId xmlns:p14="http://schemas.microsoft.com/office/powerpoint/2010/main" val="103276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939F-4773-BA4E-9EE5-B77C18DE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Interrogate 2.4 million SNPS across 4 traits jointly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F1F78-C6B6-9A43-97AA-13506E713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MLE summary statistics available across LDL, HDL, TG and TC from N = 89K </a:t>
            </a:r>
          </a:p>
          <a:p>
            <a:r>
              <a:rPr lang="en-US" dirty="0"/>
              <a:t>The goal: to combine information across SNPs and across phenotypes to improve power and reveal underlying patterns of sharing</a:t>
            </a:r>
          </a:p>
          <a:p>
            <a:r>
              <a:rPr lang="en-US" dirty="0"/>
              <a:t>Avoid simply looking for intersection underestimates sharing, misses power</a:t>
            </a:r>
          </a:p>
          <a:p>
            <a:r>
              <a:rPr lang="en-US" dirty="0"/>
              <a:t>Report an Effect size rather than Simply Significance</a:t>
            </a:r>
          </a:p>
          <a:p>
            <a:pPr lvl="1"/>
            <a:r>
              <a:rPr lang="en-US" dirty="0"/>
              <a:t>existing methods typically focus only on testing for </a:t>
            </a:r>
            <a:r>
              <a:rPr lang="en-US" b="1" dirty="0"/>
              <a:t>significant effects</a:t>
            </a:r>
            <a:r>
              <a:rPr lang="en-US" dirty="0"/>
              <a:t> in each condition, and not </a:t>
            </a:r>
            <a:r>
              <a:rPr lang="en-US" b="1" dirty="0"/>
              <a:t>on estimating effect sizes</a:t>
            </a:r>
            <a:endParaRPr lang="en-US" dirty="0"/>
          </a:p>
          <a:p>
            <a:pPr lvl="1"/>
            <a:r>
              <a:rPr lang="en-US" dirty="0"/>
              <a:t>Effect Size: </a:t>
            </a:r>
            <a:r>
              <a:rPr lang="en-US" b="1" dirty="0"/>
              <a:t>Quantitative</a:t>
            </a:r>
            <a:r>
              <a:rPr lang="en-US" dirty="0"/>
              <a:t> Heterogeneity</a:t>
            </a:r>
          </a:p>
          <a:p>
            <a:r>
              <a:rPr lang="en-US" dirty="0"/>
              <a:t>Capture systematic heterogeneity (structured effects)</a:t>
            </a:r>
          </a:p>
          <a:p>
            <a:pPr lvl="1"/>
            <a:r>
              <a:rPr lang="en-US" dirty="0"/>
              <a:t>identify new </a:t>
            </a:r>
            <a:r>
              <a:rPr lang="en-US" i="1" dirty="0"/>
              <a:t>characteristic patterns of sharing: not same size or sign in all tissues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0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E04F-6211-C149-9941-54164E179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Patterns of sharing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09EF-220B-FA47-847A-5723A4AA2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All SNPs belong to a finite number of classes</a:t>
            </a:r>
          </a:p>
          <a:p>
            <a:r>
              <a:rPr lang="en-US" dirty="0"/>
              <a:t>Each class is characterized by a continuous patterns of sharing across conditions (but not necessarily limited by ‘on/off’ distinction</a:t>
            </a:r>
          </a:p>
          <a:p>
            <a:r>
              <a:rPr lang="en-US" dirty="0"/>
              <a:t>Posterior estimates on any SNP are nudged towards the </a:t>
            </a:r>
            <a:r>
              <a:rPr lang="en-US" dirty="0" err="1"/>
              <a:t>globalpatterns</a:t>
            </a:r>
            <a:r>
              <a:rPr lang="en-US" dirty="0"/>
              <a:t> of  patterns of sharing according to their best pattern ‘fit’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54CD2D-2B1F-864E-80A4-13244EEE28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519" b="9444"/>
          <a:stretch/>
        </p:blipFill>
        <p:spPr>
          <a:xfrm>
            <a:off x="1524000" y="4638675"/>
            <a:ext cx="91440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97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DB82-B9F7-5F4B-BAFC-62A0C47B7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7CB187-63CD-CE41-B219-142132AFE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62" y="1925638"/>
            <a:ext cx="965200" cy="1663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954806-9A38-9348-B0FF-DB79537D7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162" y="1481138"/>
            <a:ext cx="1282700" cy="419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87CC835-B44A-F947-B0BA-34A32771C1B1}"/>
              </a:ext>
            </a:extLst>
          </p:cNvPr>
          <p:cNvSpPr txBox="1"/>
          <p:nvPr/>
        </p:nvSpPr>
        <p:spPr>
          <a:xfrm>
            <a:off x="962323" y="3800475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Conditions (lipid phenotype)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D72D52-7DCB-BF45-8203-1E523F3CAEDC}"/>
              </a:ext>
            </a:extLst>
          </p:cNvPr>
          <p:cNvSpPr txBox="1"/>
          <p:nvPr/>
        </p:nvSpPr>
        <p:spPr>
          <a:xfrm rot="16200000">
            <a:off x="-489567" y="2472707"/>
            <a:ext cx="265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SNP (over all locations)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4BB7B42-CF0D-0F4D-979D-24681A0725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687" t="27774" r="27313"/>
          <a:stretch/>
        </p:blipFill>
        <p:spPr>
          <a:xfrm>
            <a:off x="4664075" y="1481138"/>
            <a:ext cx="965200" cy="17978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D12C7DF-674A-3E4A-8E75-57FC69A895C1}"/>
              </a:ext>
            </a:extLst>
          </p:cNvPr>
          <p:cNvSpPr txBox="1"/>
          <p:nvPr/>
        </p:nvSpPr>
        <p:spPr>
          <a:xfrm>
            <a:off x="4006746" y="729238"/>
            <a:ext cx="3833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Strongest Signal</a:t>
            </a:r>
          </a:p>
          <a:p>
            <a:r>
              <a:rPr lang="en-US" dirty="0"/>
              <a:t>(max across conditions, 1 per LD Block)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C851B0A-1DD7-384D-B32A-696D1D6997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0862" b="-1"/>
          <a:stretch/>
        </p:blipFill>
        <p:spPr>
          <a:xfrm>
            <a:off x="8053665" y="1648887"/>
            <a:ext cx="2946400" cy="146234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21DEFF9-B1D7-8A47-BCC5-C9CED6D48103}"/>
              </a:ext>
            </a:extLst>
          </p:cNvPr>
          <p:cNvSpPr txBox="1"/>
          <p:nvPr/>
        </p:nvSpPr>
        <p:spPr>
          <a:xfrm>
            <a:off x="7840103" y="746414"/>
            <a:ext cx="4104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 data-drive estimates of ‘sharing’</a:t>
            </a:r>
          </a:p>
          <a:p>
            <a:r>
              <a:rPr lang="en-US" dirty="0"/>
              <a:t>Covariance matrices, </a:t>
            </a:r>
            <a:r>
              <a:rPr lang="en-US" dirty="0" err="1"/>
              <a:t>U</a:t>
            </a:r>
            <a:r>
              <a:rPr lang="en-US" baseline="-25000" dirty="0" err="1"/>
              <a:t>k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FE4DDE3-FEF3-424B-97BD-ABC23F56453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3058"/>
          <a:stretch/>
        </p:blipFill>
        <p:spPr>
          <a:xfrm>
            <a:off x="870150" y="5028284"/>
            <a:ext cx="3044424" cy="148494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B6532EF-983F-0145-B1A4-128DA387F103}"/>
              </a:ext>
            </a:extLst>
          </p:cNvPr>
          <p:cNvSpPr txBox="1"/>
          <p:nvPr/>
        </p:nvSpPr>
        <p:spPr>
          <a:xfrm>
            <a:off x="640990" y="4540177"/>
            <a:ext cx="397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in canonical covariance matrices, </a:t>
            </a:r>
            <a:r>
              <a:rPr lang="en-US" dirty="0" err="1"/>
              <a:t>U</a:t>
            </a:r>
            <a:r>
              <a:rPr lang="en-US" baseline="-25000" dirty="0" err="1"/>
              <a:t>k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FC5203-4572-DC43-BF6C-FA5C3A64E0BE}"/>
              </a:ext>
            </a:extLst>
          </p:cNvPr>
          <p:cNvSpPr txBox="1"/>
          <p:nvPr/>
        </p:nvSpPr>
        <p:spPr>
          <a:xfrm>
            <a:off x="4664075" y="3774271"/>
            <a:ext cx="3993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Expand by a grid of scaling factor, omega</a:t>
            </a:r>
          </a:p>
          <a:p>
            <a:r>
              <a:rPr lang="en-US" dirty="0"/>
              <a:t>Return relative weights,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5CCA748-AA01-6A41-BE0B-606B047C05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9775" y="4318769"/>
            <a:ext cx="355600" cy="3302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F4445C5-646C-554F-AB61-DA0DB73CBF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7250" y="3257550"/>
            <a:ext cx="317500" cy="3429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9234BCC-01F3-D344-97A5-5AFC1B2F3D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6675" y="4876870"/>
            <a:ext cx="1892300" cy="11938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7EE5F8D-53C2-284F-9E4A-044A09879A4B}"/>
              </a:ext>
            </a:extLst>
          </p:cNvPr>
          <p:cNvSpPr txBox="1"/>
          <p:nvPr/>
        </p:nvSpPr>
        <p:spPr>
          <a:xfrm>
            <a:off x="8644545" y="3589338"/>
            <a:ext cx="34283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posterior estimates on ANY </a:t>
            </a:r>
            <a:r>
              <a:rPr lang="en-US" dirty="0" err="1"/>
              <a:t>snp</a:t>
            </a:r>
            <a:r>
              <a:rPr lang="en-US" dirty="0"/>
              <a:t> (e.g. effect size, </a:t>
            </a:r>
            <a:r>
              <a:rPr lang="en-US" dirty="0" err="1"/>
              <a:t>lfsr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That are jointly ‘shrunken’ by larger data set to exploit sharing and increased precision</a:t>
            </a:r>
          </a:p>
          <a:p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88A19AB-6215-6B4C-A92D-B5E1F32428B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2614" t="13741" r="49061" b="42702"/>
          <a:stretch/>
        </p:blipFill>
        <p:spPr>
          <a:xfrm>
            <a:off x="9428770" y="4330651"/>
            <a:ext cx="715355" cy="152792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64AAAE4-AB79-D24E-8B40-A59943F9C3B8}"/>
              </a:ext>
            </a:extLst>
          </p:cNvPr>
          <p:cNvSpPr txBox="1"/>
          <p:nvPr/>
        </p:nvSpPr>
        <p:spPr>
          <a:xfrm>
            <a:off x="4664075" y="6308209"/>
            <a:ext cx="2015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Adapted from Urbut et al, NG 2019</a:t>
            </a:r>
          </a:p>
        </p:txBody>
      </p:sp>
    </p:spTree>
    <p:extLst>
      <p:ext uri="{BB962C8B-B14F-4D97-AF65-F5344CB8AC3E}">
        <p14:creationId xmlns:p14="http://schemas.microsoft.com/office/powerpoint/2010/main" val="35983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1DE3-2AB7-764B-878E-057429811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BBA074-8146-1046-AD4F-8CC999F20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941"/>
          <a:stretch/>
        </p:blipFill>
        <p:spPr>
          <a:xfrm>
            <a:off x="1890713" y="2883973"/>
            <a:ext cx="6324600" cy="10493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D5D45E-70A7-C74D-8B8A-6E1F20540B60}"/>
              </a:ext>
            </a:extLst>
          </p:cNvPr>
          <p:cNvSpPr txBox="1"/>
          <p:nvPr/>
        </p:nvSpPr>
        <p:spPr>
          <a:xfrm>
            <a:off x="1147763" y="1539696"/>
            <a:ext cx="80432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considering all 2.4 million x 4 conditions possible associations (9.74 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Univariate Shrinkage methods double power over </a:t>
            </a:r>
            <a:r>
              <a:rPr lang="en-US" dirty="0" err="1"/>
              <a:t>Naiive</a:t>
            </a:r>
            <a:r>
              <a:rPr lang="en-US" dirty="0"/>
              <a:t> P Val threshold of 5 e -8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Joint Approach 2.5 fold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9151C-9FB4-0441-89F9-7CB90B66D15D}"/>
              </a:ext>
            </a:extLst>
          </p:cNvPr>
          <p:cNvSpPr txBox="1"/>
          <p:nvPr/>
        </p:nvSpPr>
        <p:spPr>
          <a:xfrm>
            <a:off x="3537666" y="2555359"/>
            <a:ext cx="6734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 All associations 	SNPs significant in at least one condition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54A97C-60B9-3C4D-A383-019199914FEB}"/>
              </a:ext>
            </a:extLst>
          </p:cNvPr>
          <p:cNvSpPr txBox="1"/>
          <p:nvPr/>
        </p:nvSpPr>
        <p:spPr>
          <a:xfrm>
            <a:off x="838200" y="3866150"/>
            <a:ext cx="101917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consider each of 1704 LD blocks to see if a jointly shrunk SNP contains a significant (LFSR &lt; 0.05) association in each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lowest association in each condition, maximum number of 1704 per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list of ’best SNP’ per condition, per block to avoid 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119 SNPS significant and max in their block and shared between LDL and TG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66929A4-C703-004B-90F5-AB37A8C2D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657174"/>
              </p:ext>
            </p:extLst>
          </p:nvPr>
        </p:nvGraphicFramePr>
        <p:xfrm>
          <a:off x="1890713" y="5133412"/>
          <a:ext cx="3557590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8795">
                  <a:extLst>
                    <a:ext uri="{9D8B030D-6E8A-4147-A177-3AD203B41FA5}">
                      <a16:colId xmlns:a16="http://schemas.microsoft.com/office/drawing/2014/main" val="460667902"/>
                    </a:ext>
                  </a:extLst>
                </a:gridCol>
                <a:gridCol w="1778795">
                  <a:extLst>
                    <a:ext uri="{9D8B030D-6E8A-4147-A177-3AD203B41FA5}">
                      <a16:colId xmlns:a16="http://schemas.microsoft.com/office/drawing/2014/main" val="1293259747"/>
                    </a:ext>
                  </a:extLst>
                </a:gridCol>
              </a:tblGrid>
              <a:tr h="224545">
                <a:tc>
                  <a:txBody>
                    <a:bodyPr/>
                    <a:lstStyle/>
                    <a:p>
                      <a:r>
                        <a:rPr lang="en-US" sz="1000" dirty="0"/>
                        <a:t>HDL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473906"/>
                  </a:ext>
                </a:extLst>
              </a:tr>
              <a:tr h="224545">
                <a:tc>
                  <a:txBody>
                    <a:bodyPr/>
                    <a:lstStyle/>
                    <a:p>
                      <a:r>
                        <a:rPr lang="en-US" sz="1000" dirty="0"/>
                        <a:t>LDL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81824"/>
                  </a:ext>
                </a:extLst>
              </a:tr>
              <a:tr h="224545">
                <a:tc>
                  <a:txBody>
                    <a:bodyPr/>
                    <a:lstStyle/>
                    <a:p>
                      <a:r>
                        <a:rPr lang="en-US" sz="1000" dirty="0"/>
                        <a:t>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759808"/>
                  </a:ext>
                </a:extLst>
              </a:tr>
              <a:tr h="224545">
                <a:tc>
                  <a:txBody>
                    <a:bodyPr/>
                    <a:lstStyle/>
                    <a:p>
                      <a:r>
                        <a:rPr lang="en-US" sz="1000" dirty="0"/>
                        <a:t>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57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90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0F601-6972-B149-A0D2-1953285B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are these real?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445B0-1418-5249-B973-F85E8E446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611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Simulate data from empirical covariance matrices, 1% signal, true effects on same scale as observed</a:t>
            </a:r>
          </a:p>
          <a:p>
            <a:endParaRPr lang="en-US" sz="1800" dirty="0"/>
          </a:p>
          <a:p>
            <a:r>
              <a:rPr lang="en-US" sz="1800" dirty="0"/>
              <a:t>Use correlated error matrix (rho ~ 0.8))</a:t>
            </a:r>
          </a:p>
          <a:p>
            <a:endParaRPr lang="en-US" sz="1800" dirty="0"/>
          </a:p>
          <a:p>
            <a:r>
              <a:rPr lang="en-US" sz="1800" dirty="0"/>
              <a:t>Beats univariate and configuration approaches in both accuracy and power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BFA33D-D962-B344-86D9-F46E0E2D6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680" y="1690597"/>
            <a:ext cx="1699778" cy="14435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9D5A16-D6C3-274D-9BA7-CD9C5679B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58" y="3588279"/>
            <a:ext cx="4436823" cy="2841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555960-7102-F04F-9525-26A5A4255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25480"/>
            <a:ext cx="5534025" cy="336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8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14B6A-5A7A-2A4E-A3D4-47B90B9C4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903" y="82695"/>
            <a:ext cx="10515600" cy="1325563"/>
          </a:xfrm>
        </p:spPr>
        <p:txBody>
          <a:bodyPr/>
          <a:lstStyle/>
          <a:p>
            <a:r>
              <a:rPr lang="en-US" dirty="0"/>
              <a:t>Patterns of Sharing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004C04-37CE-D04C-9AE7-740DDD624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9146"/>
          <a:stretch/>
        </p:blipFill>
        <p:spPr>
          <a:xfrm>
            <a:off x="8809467" y="-183475"/>
            <a:ext cx="3065328" cy="218952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300115-0351-EE4F-AF13-6A1C41A85DC8}"/>
              </a:ext>
            </a:extLst>
          </p:cNvPr>
          <p:cNvSpPr txBox="1"/>
          <p:nvPr/>
        </p:nvSpPr>
        <p:spPr>
          <a:xfrm>
            <a:off x="185737" y="1157288"/>
            <a:ext cx="938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Majority loading on data-driven covariance matrices that reflect a high degree of sharing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24F7313-4B35-174A-919C-93FB43C61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05" y="2006045"/>
            <a:ext cx="3200400" cy="22860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10FE01F-8C63-E148-9E98-379E4BA4B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605" y="2006045"/>
            <a:ext cx="3200400" cy="22860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13215A1-CDB4-F346-8321-5A87D7FCA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8005" y="2006045"/>
            <a:ext cx="3200400" cy="22860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811ED45-85E2-664D-9789-D8661D3E23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205" y="4373007"/>
            <a:ext cx="3200400" cy="22860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D6A7504-2618-D646-A538-DC53C55A33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7605" y="4373007"/>
            <a:ext cx="3200400" cy="22860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52AB571-83F4-1346-B242-D9DF2C4B94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8005" y="4373007"/>
            <a:ext cx="3200400" cy="2286000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FA0A619B-2D8D-7D41-BB35-5E0A1F3478FD}"/>
              </a:ext>
            </a:extLst>
          </p:cNvPr>
          <p:cNvSpPr/>
          <p:nvPr/>
        </p:nvSpPr>
        <p:spPr>
          <a:xfrm>
            <a:off x="9015413" y="82695"/>
            <a:ext cx="1057275" cy="21318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90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AFCC-323C-7544-AB0B-7B1D62EE0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by Magnitude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2C55D-42E8-3B4A-9FFE-2B9A52E82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Proportion of effects that are significant in at least one and within 2 fold magnitude (or absolute mag)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BF64B9-F81D-8D49-93C5-BA83CF248D33}"/>
              </a:ext>
            </a:extLst>
          </p:cNvPr>
          <p:cNvSpPr txBox="1"/>
          <p:nvPr/>
        </p:nvSpPr>
        <p:spPr>
          <a:xfrm>
            <a:off x="5366965" y="2757488"/>
            <a:ext cx="2407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Shared by |Magnitude|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9596A4-15B6-BF46-9226-B8D11336A0EF}"/>
              </a:ext>
            </a:extLst>
          </p:cNvPr>
          <p:cNvSpPr txBox="1"/>
          <p:nvPr/>
        </p:nvSpPr>
        <p:spPr>
          <a:xfrm>
            <a:off x="1640553" y="2744272"/>
            <a:ext cx="2195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Shared by Magnitude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23856-9715-094F-9A63-8BDCBE79E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36" y="3433763"/>
            <a:ext cx="3840480" cy="2743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577845-0578-D74E-8B84-CF5F4D7BC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867" y="3498295"/>
            <a:ext cx="3840480" cy="2743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6622F6-3285-9B47-97DB-EDBC142DD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077" y="3429000"/>
            <a:ext cx="3840480" cy="2743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AACD0F-39DF-424E-977A-FE84B7163573}"/>
              </a:ext>
            </a:extLst>
          </p:cNvPr>
          <p:cNvSpPr txBox="1"/>
          <p:nvPr/>
        </p:nvSpPr>
        <p:spPr>
          <a:xfrm>
            <a:off x="8508666" y="2757488"/>
            <a:ext cx="227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Shared by Significance</a:t>
            </a:r>
          </a:p>
        </p:txBody>
      </p:sp>
    </p:spTree>
    <p:extLst>
      <p:ext uri="{BB962C8B-B14F-4D97-AF65-F5344CB8AC3E}">
        <p14:creationId xmlns:p14="http://schemas.microsoft.com/office/powerpoint/2010/main" val="3975733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A622-F787-E345-8356-1F30D1F4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0CBAA-704C-E24E-A01F-9B4CED8C8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7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SNPS that are max within block and significant at least at </a:t>
            </a:r>
            <a:r>
              <a:rPr lang="en-US" sz="2000" dirty="0" err="1"/>
              <a:t>lfsr</a:t>
            </a:r>
            <a:r>
              <a:rPr lang="en-US" sz="2000" dirty="0"/>
              <a:t> &lt; 0.05, and shared by LDL and TG, and not HDL</a:t>
            </a:r>
          </a:p>
          <a:p>
            <a:r>
              <a:rPr lang="en-US" sz="2000" dirty="0"/>
              <a:t>Intersect with CAD risk</a:t>
            </a:r>
          </a:p>
          <a:p>
            <a:r>
              <a:rPr lang="en-US" sz="2000" dirty="0"/>
              <a:t>Downstream </a:t>
            </a:r>
            <a:r>
              <a:rPr lang="en-US" sz="2000" dirty="0" err="1"/>
              <a:t>bitrait</a:t>
            </a:r>
            <a:r>
              <a:rPr lang="en-US" sz="2000" dirty="0"/>
              <a:t> MR?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1D2ABB-E2F1-514E-92E8-5046215DC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969903"/>
            <a:ext cx="5857875" cy="27644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14130F-11E8-AC4E-A6FF-ADDB9C7F4741}"/>
              </a:ext>
            </a:extLst>
          </p:cNvPr>
          <p:cNvSpPr txBox="1"/>
          <p:nvPr/>
        </p:nvSpPr>
        <p:spPr>
          <a:xfrm>
            <a:off x="1285875" y="5938469"/>
            <a:ext cx="825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Shrink Error, nudge towards significance in LDL and TG due to heavy weight on sharing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9FAA1D-821E-8B41-8B7D-9CCB37F9B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06" y="2024488"/>
            <a:ext cx="4872038" cy="348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73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541</Words>
  <Application>Microsoft Macintosh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Estimating Genetic Effects Across Lipid Traits Jointly</vt:lpstr>
      <vt:lpstr>The Problem: Interrogate 2.4 million SNPS across 4 traits jointly</vt:lpstr>
      <vt:lpstr>Patterns of sharing</vt:lpstr>
      <vt:lpstr>Overview</vt:lpstr>
      <vt:lpstr>Power</vt:lpstr>
      <vt:lpstr>But are these real?</vt:lpstr>
      <vt:lpstr>Patterns of Sharing</vt:lpstr>
      <vt:lpstr>Sharing by Magnitude</vt:lpstr>
      <vt:lpstr>Candidate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Genetic Effects Across Lipid Traits Jointly</dc:title>
  <dc:creator>Sarah Margaret Urbut</dc:creator>
  <cp:lastModifiedBy>Sarah Margaret Urbut</cp:lastModifiedBy>
  <cp:revision>20</cp:revision>
  <dcterms:created xsi:type="dcterms:W3CDTF">2019-10-21T16:01:27Z</dcterms:created>
  <dcterms:modified xsi:type="dcterms:W3CDTF">2019-10-22T23:57:58Z</dcterms:modified>
</cp:coreProperties>
</file>