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67" r:id="rId4"/>
    <p:sldId id="268" r:id="rId5"/>
    <p:sldId id="269" r:id="rId6"/>
    <p:sldId id="261" r:id="rId7"/>
    <p:sldId id="263" r:id="rId8"/>
    <p:sldId id="264" r:id="rId9"/>
    <p:sldId id="265" r:id="rId10"/>
    <p:sldId id="274" r:id="rId11"/>
    <p:sldId id="270" r:id="rId12"/>
    <p:sldId id="271" r:id="rId13"/>
    <p:sldId id="272" r:id="rId14"/>
    <p:sldId id="273"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12/8/2018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pnaveen4u87/Cuisine_Classifier/blob/master/Images/default_page.png" TargetMode="External"/><Relationship Id="rId2" Type="http://schemas.openxmlformats.org/officeDocument/2006/relationships/hyperlink" Target="https://pnaveen4u87.github.io/Cuisine_Classifier/cuisine_recipe.html"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c/whats-cooking/data" TargetMode="External"/><Relationship Id="rId2" Type="http://schemas.openxmlformats.org/officeDocument/2006/relationships/hyperlink" Target="https://www.bbcgoodfood.com/recipes/category/cuisin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bbcgoodfood.com/recipes/category/cuisin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pnaveen4u87/Cuisine_Classifi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E02D6-23F7-4F43-944B-454687963777}"/>
              </a:ext>
            </a:extLst>
          </p:cNvPr>
          <p:cNvSpPr>
            <a:spLocks noGrp="1"/>
          </p:cNvSpPr>
          <p:nvPr>
            <p:ph type="ctrTitle"/>
          </p:nvPr>
        </p:nvSpPr>
        <p:spPr>
          <a:xfrm>
            <a:off x="2589213" y="990602"/>
            <a:ext cx="8915399" cy="2262781"/>
          </a:xfrm>
        </p:spPr>
        <p:txBody>
          <a:bodyPr/>
          <a:lstStyle/>
          <a:p>
            <a:r>
              <a:rPr lang="en-US" dirty="0"/>
              <a:t>Cuisine Classifier</a:t>
            </a:r>
          </a:p>
        </p:txBody>
      </p:sp>
      <p:sp>
        <p:nvSpPr>
          <p:cNvPr id="3" name="Subtitle 2">
            <a:extLst>
              <a:ext uri="{FF2B5EF4-FFF2-40B4-BE49-F238E27FC236}">
                <a16:creationId xmlns:a16="http://schemas.microsoft.com/office/drawing/2014/main" id="{38C8F53D-0AD7-45C3-B802-14ADAD98D2AE}"/>
              </a:ext>
            </a:extLst>
          </p:cNvPr>
          <p:cNvSpPr>
            <a:spLocks noGrp="1"/>
          </p:cNvSpPr>
          <p:nvPr>
            <p:ph type="subTitle" idx="1"/>
          </p:nvPr>
        </p:nvSpPr>
        <p:spPr>
          <a:xfrm>
            <a:off x="2589213" y="3253381"/>
            <a:ext cx="8915399" cy="1676430"/>
          </a:xfrm>
        </p:spPr>
        <p:txBody>
          <a:bodyPr>
            <a:normAutofit/>
          </a:bodyPr>
          <a:lstStyle/>
          <a:p>
            <a:r>
              <a:rPr lang="en-US" dirty="0"/>
              <a:t>By Shanthakumar Subramanian, Rama </a:t>
            </a:r>
            <a:r>
              <a:rPr lang="en-US" dirty="0" err="1"/>
              <a:t>Anem</a:t>
            </a:r>
            <a:r>
              <a:rPr lang="en-US" dirty="0"/>
              <a:t>, Naveen Kumar Palani</a:t>
            </a:r>
          </a:p>
          <a:p>
            <a:endParaRPr lang="en-US" dirty="0"/>
          </a:p>
          <a:p>
            <a:endParaRPr lang="en-US" dirty="0"/>
          </a:p>
        </p:txBody>
      </p:sp>
    </p:spTree>
    <p:extLst>
      <p:ext uri="{BB962C8B-B14F-4D97-AF65-F5344CB8AC3E}">
        <p14:creationId xmlns:p14="http://schemas.microsoft.com/office/powerpoint/2010/main" val="520717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661B-D6FB-460E-A815-5183DEDA8308}"/>
              </a:ext>
            </a:extLst>
          </p:cNvPr>
          <p:cNvSpPr>
            <a:spLocks noGrp="1"/>
          </p:cNvSpPr>
          <p:nvPr>
            <p:ph type="title"/>
          </p:nvPr>
        </p:nvSpPr>
        <p:spPr>
          <a:xfrm>
            <a:off x="2589212" y="258923"/>
            <a:ext cx="8911687" cy="687855"/>
          </a:xfrm>
        </p:spPr>
        <p:txBody>
          <a:bodyPr/>
          <a:lstStyle/>
          <a:p>
            <a:r>
              <a:rPr lang="en-US" dirty="0"/>
              <a:t>How to use</a:t>
            </a:r>
          </a:p>
        </p:txBody>
      </p:sp>
      <p:sp>
        <p:nvSpPr>
          <p:cNvPr id="3" name="Content Placeholder 2">
            <a:extLst>
              <a:ext uri="{FF2B5EF4-FFF2-40B4-BE49-F238E27FC236}">
                <a16:creationId xmlns:a16="http://schemas.microsoft.com/office/drawing/2014/main" id="{BE186A2A-4271-4B65-B84A-C4911E68E6AB}"/>
              </a:ext>
            </a:extLst>
          </p:cNvPr>
          <p:cNvSpPr>
            <a:spLocks noGrp="1"/>
          </p:cNvSpPr>
          <p:nvPr>
            <p:ph idx="1"/>
          </p:nvPr>
        </p:nvSpPr>
        <p:spPr>
          <a:xfrm>
            <a:off x="2589212" y="1055077"/>
            <a:ext cx="8915400" cy="5544000"/>
          </a:xfrm>
        </p:spPr>
        <p:txBody>
          <a:bodyPr>
            <a:normAutofit/>
          </a:bodyPr>
          <a:lstStyle/>
          <a:p>
            <a:r>
              <a:rPr lang="en-US" dirty="0"/>
              <a:t>You can also download the repository and setup the folder in your machine.</a:t>
            </a:r>
          </a:p>
          <a:p>
            <a:r>
              <a:rPr lang="en-US" dirty="0"/>
              <a:t>If you download the repository and use the project, you will be able to see the results only in CSV and not in the web.</a:t>
            </a:r>
          </a:p>
          <a:p>
            <a:r>
              <a:rPr lang="en-US" dirty="0"/>
              <a:t>This tool is developed using Python 3.7.</a:t>
            </a:r>
          </a:p>
          <a:p>
            <a:r>
              <a:rPr lang="en-US" dirty="0"/>
              <a:t>To use the tool, make sure you have Python and </a:t>
            </a:r>
            <a:r>
              <a:rPr lang="en-US" dirty="0" err="1"/>
              <a:t>Jupyter</a:t>
            </a:r>
            <a:r>
              <a:rPr lang="en-US" dirty="0"/>
              <a:t> notebook installed in your machine.</a:t>
            </a:r>
          </a:p>
          <a:p>
            <a:r>
              <a:rPr lang="en-US" dirty="0"/>
              <a:t>The following are the folders/files used by the classifier model</a:t>
            </a:r>
          </a:p>
          <a:p>
            <a:pPr marL="457200" lvl="1" indent="0">
              <a:buNone/>
            </a:pPr>
            <a:r>
              <a:rPr lang="en-US" b="1" dirty="0"/>
              <a:t>Main Folder</a:t>
            </a:r>
          </a:p>
          <a:p>
            <a:pPr lvl="1"/>
            <a:r>
              <a:rPr lang="en-US" dirty="0" err="1"/>
              <a:t>Classifier.ipynb</a:t>
            </a:r>
            <a:r>
              <a:rPr lang="en-US" dirty="0"/>
              <a:t> – </a:t>
            </a:r>
            <a:r>
              <a:rPr lang="en-US" dirty="0" err="1"/>
              <a:t>Jupyter</a:t>
            </a:r>
            <a:r>
              <a:rPr lang="en-US" dirty="0"/>
              <a:t> note book to run the classifier.</a:t>
            </a:r>
          </a:p>
          <a:p>
            <a:pPr lvl="1"/>
            <a:r>
              <a:rPr lang="en-US" dirty="0"/>
              <a:t>OutPut.csv – CSV file where the results will be saved by the classifier.</a:t>
            </a:r>
          </a:p>
          <a:p>
            <a:pPr marL="457200" lvl="1" indent="0">
              <a:buNone/>
            </a:pPr>
            <a:r>
              <a:rPr lang="en-US" b="1" dirty="0"/>
              <a:t>Main Folder / Data Folder</a:t>
            </a:r>
          </a:p>
          <a:p>
            <a:pPr lvl="1"/>
            <a:r>
              <a:rPr lang="en-US" dirty="0"/>
              <a:t>Data folder has 2 folders</a:t>
            </a:r>
          </a:p>
          <a:p>
            <a:pPr lvl="2"/>
            <a:r>
              <a:rPr lang="en-US" dirty="0"/>
              <a:t>Train folder which has the train data from Kaggle in json format.</a:t>
            </a:r>
          </a:p>
          <a:p>
            <a:pPr lvl="2"/>
            <a:r>
              <a:rPr lang="en-US" dirty="0"/>
              <a:t>Test folder which has the test data from BBC website in csv format.</a:t>
            </a:r>
          </a:p>
          <a:p>
            <a:pPr marL="457200" lvl="1" indent="0">
              <a:buNone/>
            </a:pPr>
            <a:endParaRPr lang="en-US" dirty="0"/>
          </a:p>
          <a:p>
            <a:endParaRPr lang="en-US" dirty="0"/>
          </a:p>
          <a:p>
            <a:endParaRPr lang="en-US" b="1" dirty="0"/>
          </a:p>
          <a:p>
            <a:endParaRPr lang="en-US" b="1" dirty="0"/>
          </a:p>
        </p:txBody>
      </p:sp>
    </p:spTree>
    <p:extLst>
      <p:ext uri="{BB962C8B-B14F-4D97-AF65-F5344CB8AC3E}">
        <p14:creationId xmlns:p14="http://schemas.microsoft.com/office/powerpoint/2010/main" val="2130980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661B-D6FB-460E-A815-5183DEDA8308}"/>
              </a:ext>
            </a:extLst>
          </p:cNvPr>
          <p:cNvSpPr>
            <a:spLocks noGrp="1"/>
          </p:cNvSpPr>
          <p:nvPr>
            <p:ph type="title"/>
          </p:nvPr>
        </p:nvSpPr>
        <p:spPr>
          <a:xfrm>
            <a:off x="2589212" y="258923"/>
            <a:ext cx="8911687" cy="687855"/>
          </a:xfrm>
        </p:spPr>
        <p:txBody>
          <a:bodyPr/>
          <a:lstStyle/>
          <a:p>
            <a:r>
              <a:rPr lang="en-US" dirty="0"/>
              <a:t>How to use</a:t>
            </a:r>
          </a:p>
        </p:txBody>
      </p:sp>
      <p:sp>
        <p:nvSpPr>
          <p:cNvPr id="3" name="Content Placeholder 2">
            <a:extLst>
              <a:ext uri="{FF2B5EF4-FFF2-40B4-BE49-F238E27FC236}">
                <a16:creationId xmlns:a16="http://schemas.microsoft.com/office/drawing/2014/main" id="{BE186A2A-4271-4B65-B84A-C4911E68E6AB}"/>
              </a:ext>
            </a:extLst>
          </p:cNvPr>
          <p:cNvSpPr>
            <a:spLocks noGrp="1"/>
          </p:cNvSpPr>
          <p:nvPr>
            <p:ph idx="1"/>
          </p:nvPr>
        </p:nvSpPr>
        <p:spPr>
          <a:xfrm>
            <a:off x="2589212" y="1033871"/>
            <a:ext cx="8915400" cy="2876947"/>
          </a:xfrm>
        </p:spPr>
        <p:txBody>
          <a:bodyPr>
            <a:normAutofit/>
          </a:bodyPr>
          <a:lstStyle/>
          <a:p>
            <a:pPr lvl="1"/>
            <a:r>
              <a:rPr lang="en-US" dirty="0"/>
              <a:t>To run the classifier, open the </a:t>
            </a:r>
            <a:r>
              <a:rPr lang="en-US" dirty="0" err="1"/>
              <a:t>classifier.ipynb</a:t>
            </a:r>
            <a:r>
              <a:rPr lang="en-US" dirty="0"/>
              <a:t> in </a:t>
            </a:r>
            <a:r>
              <a:rPr lang="en-US" dirty="0" err="1"/>
              <a:t>Jupyter</a:t>
            </a:r>
            <a:r>
              <a:rPr lang="en-US" dirty="0"/>
              <a:t> notebook</a:t>
            </a:r>
          </a:p>
          <a:p>
            <a:pPr lvl="1"/>
            <a:r>
              <a:rPr lang="en-US" dirty="0"/>
              <a:t>If you want to provide new training data to the model, you can place the new training data in the train folder in json format like the one which is already available.</a:t>
            </a:r>
          </a:p>
          <a:p>
            <a:pPr lvl="1"/>
            <a:r>
              <a:rPr lang="en-US" dirty="0"/>
              <a:t>Provide the ingredients for the recipes for which you want find the cuisine type in the csv file in test folder.</a:t>
            </a:r>
          </a:p>
          <a:p>
            <a:pPr lvl="1"/>
            <a:r>
              <a:rPr lang="en-US" dirty="0"/>
              <a:t>Using </a:t>
            </a:r>
            <a:r>
              <a:rPr lang="en-US" dirty="0" err="1"/>
              <a:t>Jupyter</a:t>
            </a:r>
            <a:r>
              <a:rPr lang="en-US" dirty="0"/>
              <a:t> notebook run all the chunks of code using Run All option in the cell menu.</a:t>
            </a:r>
          </a:p>
          <a:p>
            <a:pPr lvl="1"/>
            <a:r>
              <a:rPr lang="en-US" dirty="0"/>
              <a:t>The classified results will be updated in the output.csv</a:t>
            </a:r>
          </a:p>
          <a:p>
            <a:pPr lvl="1"/>
            <a:endParaRPr lang="en-US" dirty="0"/>
          </a:p>
          <a:p>
            <a:pPr marL="457200" lvl="1" indent="0">
              <a:buNone/>
            </a:pPr>
            <a:endParaRPr lang="en-US" dirty="0"/>
          </a:p>
          <a:p>
            <a:endParaRPr lang="en-US" dirty="0"/>
          </a:p>
          <a:p>
            <a:endParaRPr lang="en-US" b="1" dirty="0"/>
          </a:p>
          <a:p>
            <a:endParaRPr lang="en-US" b="1" dirty="0"/>
          </a:p>
        </p:txBody>
      </p:sp>
      <p:pic>
        <p:nvPicPr>
          <p:cNvPr id="4" name="Picture 3">
            <a:extLst>
              <a:ext uri="{FF2B5EF4-FFF2-40B4-BE49-F238E27FC236}">
                <a16:creationId xmlns:a16="http://schemas.microsoft.com/office/drawing/2014/main" id="{D1A5325B-D79C-49FA-8C19-813692D6012F}"/>
              </a:ext>
            </a:extLst>
          </p:cNvPr>
          <p:cNvPicPr>
            <a:picLocks noChangeAspect="1"/>
          </p:cNvPicPr>
          <p:nvPr/>
        </p:nvPicPr>
        <p:blipFill rotWithShape="1">
          <a:blip r:embed="rId2"/>
          <a:srcRect b="64726"/>
          <a:stretch/>
        </p:blipFill>
        <p:spPr>
          <a:xfrm>
            <a:off x="2575145" y="4107767"/>
            <a:ext cx="9453418" cy="1969476"/>
          </a:xfrm>
          <a:prstGeom prst="rect">
            <a:avLst/>
          </a:prstGeom>
        </p:spPr>
      </p:pic>
    </p:spTree>
    <p:extLst>
      <p:ext uri="{BB962C8B-B14F-4D97-AF65-F5344CB8AC3E}">
        <p14:creationId xmlns:p14="http://schemas.microsoft.com/office/powerpoint/2010/main" val="2593688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661B-D6FB-460E-A815-5183DEDA8308}"/>
              </a:ext>
            </a:extLst>
          </p:cNvPr>
          <p:cNvSpPr>
            <a:spLocks noGrp="1"/>
          </p:cNvSpPr>
          <p:nvPr>
            <p:ph type="title"/>
          </p:nvPr>
        </p:nvSpPr>
        <p:spPr>
          <a:xfrm>
            <a:off x="2589212" y="258923"/>
            <a:ext cx="8911687" cy="687855"/>
          </a:xfrm>
        </p:spPr>
        <p:txBody>
          <a:bodyPr/>
          <a:lstStyle/>
          <a:p>
            <a:r>
              <a:rPr lang="en-US" dirty="0"/>
              <a:t>How to use</a:t>
            </a:r>
          </a:p>
        </p:txBody>
      </p:sp>
      <p:sp>
        <p:nvSpPr>
          <p:cNvPr id="3" name="Content Placeholder 2">
            <a:extLst>
              <a:ext uri="{FF2B5EF4-FFF2-40B4-BE49-F238E27FC236}">
                <a16:creationId xmlns:a16="http://schemas.microsoft.com/office/drawing/2014/main" id="{BE186A2A-4271-4B65-B84A-C4911E68E6AB}"/>
              </a:ext>
            </a:extLst>
          </p:cNvPr>
          <p:cNvSpPr>
            <a:spLocks noGrp="1"/>
          </p:cNvSpPr>
          <p:nvPr>
            <p:ph idx="1"/>
          </p:nvPr>
        </p:nvSpPr>
        <p:spPr>
          <a:xfrm>
            <a:off x="2589212" y="1033871"/>
            <a:ext cx="8915400" cy="2145427"/>
          </a:xfrm>
        </p:spPr>
        <p:txBody>
          <a:bodyPr>
            <a:normAutofit fontScale="92500" lnSpcReduction="20000"/>
          </a:bodyPr>
          <a:lstStyle/>
          <a:p>
            <a:pPr marL="457200" lvl="1" indent="0">
              <a:buNone/>
            </a:pPr>
            <a:r>
              <a:rPr lang="en-US" sz="1800" b="1" dirty="0"/>
              <a:t>User Interface</a:t>
            </a:r>
          </a:p>
          <a:p>
            <a:r>
              <a:rPr lang="en-US" dirty="0">
                <a:hlinkClick r:id="rId2"/>
              </a:rPr>
              <a:t>Cuisine class webpage</a:t>
            </a:r>
            <a:r>
              <a:rPr lang="en-US" dirty="0"/>
              <a:t> is implemented to view the list of recipes, ingredients which are categorized by the classifier to cuisine type and meal type.</a:t>
            </a:r>
          </a:p>
          <a:p>
            <a:r>
              <a:rPr lang="en-US" dirty="0"/>
              <a:t>If you have forked the project, you should access the UI using the URL that is generated  in the GitHub Pages section of your repository settings.</a:t>
            </a:r>
          </a:p>
          <a:p>
            <a:r>
              <a:rPr lang="en-US" dirty="0"/>
              <a:t>UI works as below</a:t>
            </a:r>
          </a:p>
          <a:p>
            <a:pPr lvl="1"/>
            <a:r>
              <a:rPr lang="en-US" dirty="0"/>
              <a:t>Page is loaded with data table with all cuisine and recipe data. </a:t>
            </a:r>
          </a:p>
          <a:p>
            <a:pPr marL="457200" lvl="1" indent="0">
              <a:buNone/>
            </a:pPr>
            <a:endParaRPr lang="en-US" dirty="0"/>
          </a:p>
          <a:p>
            <a:endParaRPr lang="en-US" dirty="0"/>
          </a:p>
          <a:p>
            <a:endParaRPr lang="en-US" b="1" dirty="0"/>
          </a:p>
          <a:p>
            <a:endParaRPr lang="en-US" b="1" dirty="0"/>
          </a:p>
        </p:txBody>
      </p:sp>
      <p:pic>
        <p:nvPicPr>
          <p:cNvPr id="1032" name="Picture 8" descr="https://github.com/pnaveen4u87/Cuisine_Classifier/raw/master/Images/default_page.png">
            <a:hlinkClick r:id="rId3"/>
            <a:extLst>
              <a:ext uri="{FF2B5EF4-FFF2-40B4-BE49-F238E27FC236}">
                <a16:creationId xmlns:a16="http://schemas.microsoft.com/office/drawing/2014/main" id="{785B09EE-9E06-4534-A87F-6BE131E5F7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9212" y="3179298"/>
            <a:ext cx="8911686" cy="3419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9273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661B-D6FB-460E-A815-5183DEDA8308}"/>
              </a:ext>
            </a:extLst>
          </p:cNvPr>
          <p:cNvSpPr>
            <a:spLocks noGrp="1"/>
          </p:cNvSpPr>
          <p:nvPr>
            <p:ph type="title"/>
          </p:nvPr>
        </p:nvSpPr>
        <p:spPr>
          <a:xfrm>
            <a:off x="2589212" y="258923"/>
            <a:ext cx="8911687" cy="687855"/>
          </a:xfrm>
        </p:spPr>
        <p:txBody>
          <a:bodyPr/>
          <a:lstStyle/>
          <a:p>
            <a:r>
              <a:rPr lang="en-US" dirty="0"/>
              <a:t>How to use</a:t>
            </a:r>
          </a:p>
        </p:txBody>
      </p:sp>
      <p:sp>
        <p:nvSpPr>
          <p:cNvPr id="3" name="Content Placeholder 2">
            <a:extLst>
              <a:ext uri="{FF2B5EF4-FFF2-40B4-BE49-F238E27FC236}">
                <a16:creationId xmlns:a16="http://schemas.microsoft.com/office/drawing/2014/main" id="{BE186A2A-4271-4B65-B84A-C4911E68E6AB}"/>
              </a:ext>
            </a:extLst>
          </p:cNvPr>
          <p:cNvSpPr>
            <a:spLocks noGrp="1"/>
          </p:cNvSpPr>
          <p:nvPr>
            <p:ph idx="1"/>
          </p:nvPr>
        </p:nvSpPr>
        <p:spPr>
          <a:xfrm>
            <a:off x="2589212" y="1033871"/>
            <a:ext cx="8915400" cy="1076283"/>
          </a:xfrm>
        </p:spPr>
        <p:txBody>
          <a:bodyPr>
            <a:normAutofit/>
          </a:bodyPr>
          <a:lstStyle/>
          <a:p>
            <a:pPr marL="457200" lvl="1" indent="0">
              <a:buNone/>
            </a:pPr>
            <a:r>
              <a:rPr lang="en-US" sz="1800" b="1" dirty="0"/>
              <a:t>User Interface</a:t>
            </a:r>
          </a:p>
          <a:p>
            <a:r>
              <a:rPr lang="en-US" dirty="0"/>
              <a:t>User can select either Cuisine or Veg-</a:t>
            </a:r>
            <a:r>
              <a:rPr lang="en-US" dirty="0" err="1"/>
              <a:t>NonVeg</a:t>
            </a:r>
            <a:r>
              <a:rPr lang="en-US" dirty="0"/>
              <a:t> or Cook Time or Effort or all the options, the table will display the result based on user selection.</a:t>
            </a:r>
          </a:p>
          <a:p>
            <a:endParaRPr lang="en-US" dirty="0"/>
          </a:p>
          <a:p>
            <a:endParaRPr lang="en-US" b="1" dirty="0"/>
          </a:p>
          <a:p>
            <a:endParaRPr lang="en-US" b="1" dirty="0"/>
          </a:p>
        </p:txBody>
      </p:sp>
      <p:pic>
        <p:nvPicPr>
          <p:cNvPr id="2050" name="Picture 2" descr="https://github.com/pnaveen4u87/Cuisine_Classifier/raw/master/Images/select_options.png">
            <a:extLst>
              <a:ext uri="{FF2B5EF4-FFF2-40B4-BE49-F238E27FC236}">
                <a16:creationId xmlns:a16="http://schemas.microsoft.com/office/drawing/2014/main" id="{739B3564-8767-4630-8A0F-14A53C648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1" y="2197247"/>
            <a:ext cx="9058837" cy="4194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022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661B-D6FB-460E-A815-5183DEDA8308}"/>
              </a:ext>
            </a:extLst>
          </p:cNvPr>
          <p:cNvSpPr>
            <a:spLocks noGrp="1"/>
          </p:cNvSpPr>
          <p:nvPr>
            <p:ph type="title"/>
          </p:nvPr>
        </p:nvSpPr>
        <p:spPr>
          <a:xfrm>
            <a:off x="2589212" y="258923"/>
            <a:ext cx="8911687" cy="687855"/>
          </a:xfrm>
        </p:spPr>
        <p:txBody>
          <a:bodyPr/>
          <a:lstStyle/>
          <a:p>
            <a:r>
              <a:rPr lang="en-US" dirty="0"/>
              <a:t>How to use</a:t>
            </a:r>
          </a:p>
        </p:txBody>
      </p:sp>
      <p:sp>
        <p:nvSpPr>
          <p:cNvPr id="3" name="Content Placeholder 2">
            <a:extLst>
              <a:ext uri="{FF2B5EF4-FFF2-40B4-BE49-F238E27FC236}">
                <a16:creationId xmlns:a16="http://schemas.microsoft.com/office/drawing/2014/main" id="{BE186A2A-4271-4B65-B84A-C4911E68E6AB}"/>
              </a:ext>
            </a:extLst>
          </p:cNvPr>
          <p:cNvSpPr>
            <a:spLocks noGrp="1"/>
          </p:cNvSpPr>
          <p:nvPr>
            <p:ph idx="1"/>
          </p:nvPr>
        </p:nvSpPr>
        <p:spPr>
          <a:xfrm>
            <a:off x="2589212" y="1033871"/>
            <a:ext cx="8915400" cy="1076283"/>
          </a:xfrm>
        </p:spPr>
        <p:txBody>
          <a:bodyPr>
            <a:normAutofit/>
          </a:bodyPr>
          <a:lstStyle/>
          <a:p>
            <a:pPr marL="457200" lvl="1" indent="0">
              <a:buNone/>
            </a:pPr>
            <a:r>
              <a:rPr lang="en-US" sz="1800" b="1" dirty="0"/>
              <a:t>User Interface</a:t>
            </a:r>
          </a:p>
          <a:p>
            <a:r>
              <a:rPr lang="en-US" dirty="0"/>
              <a:t>The expand/collapse button will reveal information on the Ingredients, Cooking Method and Source recipe URL(link to the recipe) </a:t>
            </a:r>
          </a:p>
          <a:p>
            <a:endParaRPr lang="en-US" dirty="0"/>
          </a:p>
          <a:p>
            <a:endParaRPr lang="en-US" b="1" dirty="0"/>
          </a:p>
          <a:p>
            <a:endParaRPr lang="en-US" b="1" dirty="0"/>
          </a:p>
        </p:txBody>
      </p:sp>
      <p:pic>
        <p:nvPicPr>
          <p:cNvPr id="3074" name="Picture 2" descr="https://github.com/pnaveen4u87/Cuisine_Classifier/raw/master/Images/expand_collapse.png">
            <a:extLst>
              <a:ext uri="{FF2B5EF4-FFF2-40B4-BE49-F238E27FC236}">
                <a16:creationId xmlns:a16="http://schemas.microsoft.com/office/drawing/2014/main" id="{0EC66195-8777-4C4A-B366-8071F04022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1" y="2197247"/>
            <a:ext cx="9241717" cy="4251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654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2ED259-B14C-4AF2-A1F9-B653F610FB01}"/>
              </a:ext>
            </a:extLst>
          </p:cNvPr>
          <p:cNvSpPr>
            <a:spLocks noGrp="1"/>
          </p:cNvSpPr>
          <p:nvPr>
            <p:ph idx="1"/>
          </p:nvPr>
        </p:nvSpPr>
        <p:spPr>
          <a:xfrm>
            <a:off x="1815488" y="1359876"/>
            <a:ext cx="8915400" cy="3777622"/>
          </a:xfrm>
        </p:spPr>
        <p:txBody>
          <a:bodyPr/>
          <a:lstStyle/>
          <a:p>
            <a:pPr marL="457200" lvl="1" indent="0" algn="ctr">
              <a:buNone/>
            </a:pPr>
            <a:endParaRPr lang="en-US" dirty="0"/>
          </a:p>
          <a:p>
            <a:pPr marL="457200" lvl="1" indent="0" algn="ctr">
              <a:buNone/>
            </a:pPr>
            <a:endParaRPr lang="en-US" dirty="0"/>
          </a:p>
          <a:p>
            <a:pPr marL="457200" lvl="1" indent="0" algn="ctr">
              <a:buNone/>
            </a:pPr>
            <a:endParaRPr lang="en-US" dirty="0"/>
          </a:p>
          <a:p>
            <a:pPr marL="457200" lvl="1" indent="0" algn="ctr">
              <a:buNone/>
            </a:pPr>
            <a:endParaRPr lang="en-US" dirty="0"/>
          </a:p>
          <a:p>
            <a:pPr marL="457200" lvl="1" indent="0" algn="ctr">
              <a:buNone/>
            </a:pPr>
            <a:r>
              <a:rPr lang="en-US" sz="6000" dirty="0"/>
              <a:t>Thank you</a:t>
            </a:r>
          </a:p>
        </p:txBody>
      </p:sp>
    </p:spTree>
    <p:extLst>
      <p:ext uri="{BB962C8B-B14F-4D97-AF65-F5344CB8AC3E}">
        <p14:creationId xmlns:p14="http://schemas.microsoft.com/office/powerpoint/2010/main" val="3927853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1D7E5-79EE-4104-80F5-0357C1D6F54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558AAAD-515F-48FC-AF18-D04A84A2A26C}"/>
              </a:ext>
            </a:extLst>
          </p:cNvPr>
          <p:cNvSpPr>
            <a:spLocks noGrp="1"/>
          </p:cNvSpPr>
          <p:nvPr>
            <p:ph idx="1"/>
          </p:nvPr>
        </p:nvSpPr>
        <p:spPr>
          <a:xfrm>
            <a:off x="2589212" y="1905000"/>
            <a:ext cx="8915400" cy="4006222"/>
          </a:xfrm>
        </p:spPr>
        <p:txBody>
          <a:bodyPr>
            <a:normAutofit/>
          </a:bodyPr>
          <a:lstStyle/>
          <a:p>
            <a:endParaRPr lang="en-US" dirty="0"/>
          </a:p>
          <a:p>
            <a:r>
              <a:rPr lang="en-US" dirty="0"/>
              <a:t>This project is text mining and statistical model based Cuisine classifier which will classify the food recipes into different cuisines types and meal type based on the ingredients used.</a:t>
            </a:r>
          </a:p>
          <a:p>
            <a:endParaRPr lang="en-US" dirty="0"/>
          </a:p>
          <a:p>
            <a:r>
              <a:rPr lang="en-US" dirty="0"/>
              <a:t>There is also a web interface implemented to filter and view the classified results and to navigate to the source of the food recipe articles.</a:t>
            </a:r>
          </a:p>
          <a:p>
            <a:endParaRPr lang="en-US" dirty="0"/>
          </a:p>
        </p:txBody>
      </p:sp>
    </p:spTree>
    <p:extLst>
      <p:ext uri="{BB962C8B-B14F-4D97-AF65-F5344CB8AC3E}">
        <p14:creationId xmlns:p14="http://schemas.microsoft.com/office/powerpoint/2010/main" val="1968280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C1F51-9E1A-4B1D-8C4C-69EDFB7A86E7}"/>
              </a:ext>
            </a:extLst>
          </p:cNvPr>
          <p:cNvSpPr>
            <a:spLocks noGrp="1"/>
          </p:cNvSpPr>
          <p:nvPr>
            <p:ph type="title"/>
          </p:nvPr>
        </p:nvSpPr>
        <p:spPr/>
        <p:txBody>
          <a:bodyPr/>
          <a:lstStyle/>
          <a:p>
            <a:r>
              <a:rPr lang="en-US" dirty="0"/>
              <a:t>What is the function of the system?</a:t>
            </a:r>
          </a:p>
        </p:txBody>
      </p:sp>
      <p:sp>
        <p:nvSpPr>
          <p:cNvPr id="3" name="Content Placeholder 2">
            <a:extLst>
              <a:ext uri="{FF2B5EF4-FFF2-40B4-BE49-F238E27FC236}">
                <a16:creationId xmlns:a16="http://schemas.microsoft.com/office/drawing/2014/main" id="{7E0102E3-0017-4B5B-92B7-BF29F6E1C8C2}"/>
              </a:ext>
            </a:extLst>
          </p:cNvPr>
          <p:cNvSpPr>
            <a:spLocks noGrp="1"/>
          </p:cNvSpPr>
          <p:nvPr>
            <p:ph idx="1"/>
          </p:nvPr>
        </p:nvSpPr>
        <p:spPr/>
        <p:txBody>
          <a:bodyPr/>
          <a:lstStyle/>
          <a:p>
            <a:endParaRPr lang="en-US" dirty="0"/>
          </a:p>
          <a:p>
            <a:r>
              <a:rPr lang="en-US" dirty="0"/>
              <a:t>Cuisine classifier function based on statistical model to classify the recipes to different cuisine type and to classify the meal type.</a:t>
            </a:r>
          </a:p>
          <a:p>
            <a:pPr marL="0" indent="0">
              <a:buNone/>
            </a:pPr>
            <a:endParaRPr lang="en-US" dirty="0"/>
          </a:p>
          <a:p>
            <a:r>
              <a:rPr lang="en-US" dirty="0"/>
              <a:t>The function takes ingredient lists as input and provides output as below</a:t>
            </a:r>
          </a:p>
          <a:p>
            <a:pPr lvl="3"/>
            <a:r>
              <a:rPr lang="en-US" sz="1600" dirty="0"/>
              <a:t>Which Cuisine the ingredients might belong to</a:t>
            </a:r>
          </a:p>
          <a:p>
            <a:pPr lvl="3"/>
            <a:r>
              <a:rPr lang="en-US" sz="1600" dirty="0"/>
              <a:t>Which meal type the recipe is</a:t>
            </a:r>
          </a:p>
          <a:p>
            <a:pPr lvl="3"/>
            <a:endParaRPr lang="en-US" dirty="0"/>
          </a:p>
          <a:p>
            <a:pPr marL="1371600" lvl="3" indent="0">
              <a:buNone/>
            </a:pPr>
            <a:endParaRPr lang="en-US" dirty="0"/>
          </a:p>
          <a:p>
            <a:endParaRPr lang="en-US" dirty="0"/>
          </a:p>
        </p:txBody>
      </p:sp>
    </p:spTree>
    <p:extLst>
      <p:ext uri="{BB962C8B-B14F-4D97-AF65-F5344CB8AC3E}">
        <p14:creationId xmlns:p14="http://schemas.microsoft.com/office/powerpoint/2010/main" val="694672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6656-ACCE-436B-854B-355B53A4FDB0}"/>
              </a:ext>
            </a:extLst>
          </p:cNvPr>
          <p:cNvSpPr>
            <a:spLocks noGrp="1"/>
          </p:cNvSpPr>
          <p:nvPr>
            <p:ph type="title"/>
          </p:nvPr>
        </p:nvSpPr>
        <p:spPr/>
        <p:txBody>
          <a:bodyPr/>
          <a:lstStyle/>
          <a:p>
            <a:r>
              <a:rPr lang="en-US" dirty="0"/>
              <a:t>Why is this function useful</a:t>
            </a:r>
          </a:p>
        </p:txBody>
      </p:sp>
      <p:sp>
        <p:nvSpPr>
          <p:cNvPr id="3" name="Content Placeholder 2">
            <a:extLst>
              <a:ext uri="{FF2B5EF4-FFF2-40B4-BE49-F238E27FC236}">
                <a16:creationId xmlns:a16="http://schemas.microsoft.com/office/drawing/2014/main" id="{4233D249-306D-43D1-82D2-B6842A5CEF57}"/>
              </a:ext>
            </a:extLst>
          </p:cNvPr>
          <p:cNvSpPr>
            <a:spLocks noGrp="1"/>
          </p:cNvSpPr>
          <p:nvPr>
            <p:ph idx="1"/>
          </p:nvPr>
        </p:nvSpPr>
        <p:spPr/>
        <p:txBody>
          <a:bodyPr/>
          <a:lstStyle/>
          <a:p>
            <a:endParaRPr lang="en-US" dirty="0"/>
          </a:p>
          <a:p>
            <a:r>
              <a:rPr lang="en-US" dirty="0"/>
              <a:t>This function is useful to categorize food ingredients list to a specific cuisine type.</a:t>
            </a:r>
          </a:p>
          <a:p>
            <a:endParaRPr lang="en-US" dirty="0"/>
          </a:p>
          <a:p>
            <a:r>
              <a:rPr lang="en-US" dirty="0"/>
              <a:t>This function can also be applied to the search engine to classify recipes based on the ingredients.</a:t>
            </a:r>
          </a:p>
        </p:txBody>
      </p:sp>
    </p:spTree>
    <p:extLst>
      <p:ext uri="{BB962C8B-B14F-4D97-AF65-F5344CB8AC3E}">
        <p14:creationId xmlns:p14="http://schemas.microsoft.com/office/powerpoint/2010/main" val="2969773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6656-ACCE-436B-854B-355B53A4FDB0}"/>
              </a:ext>
            </a:extLst>
          </p:cNvPr>
          <p:cNvSpPr>
            <a:spLocks noGrp="1"/>
          </p:cNvSpPr>
          <p:nvPr>
            <p:ph type="title"/>
          </p:nvPr>
        </p:nvSpPr>
        <p:spPr/>
        <p:txBody>
          <a:bodyPr/>
          <a:lstStyle/>
          <a:p>
            <a:r>
              <a:rPr lang="en-US" dirty="0"/>
              <a:t>Is this function already supported in any way by the current systems/tools?</a:t>
            </a:r>
          </a:p>
        </p:txBody>
      </p:sp>
      <p:sp>
        <p:nvSpPr>
          <p:cNvPr id="3" name="Content Placeholder 2">
            <a:extLst>
              <a:ext uri="{FF2B5EF4-FFF2-40B4-BE49-F238E27FC236}">
                <a16:creationId xmlns:a16="http://schemas.microsoft.com/office/drawing/2014/main" id="{4233D249-306D-43D1-82D2-B6842A5CEF57}"/>
              </a:ext>
            </a:extLst>
          </p:cNvPr>
          <p:cNvSpPr>
            <a:spLocks noGrp="1"/>
          </p:cNvSpPr>
          <p:nvPr>
            <p:ph idx="1"/>
          </p:nvPr>
        </p:nvSpPr>
        <p:spPr/>
        <p:txBody>
          <a:bodyPr>
            <a:normAutofit lnSpcReduction="10000"/>
          </a:bodyPr>
          <a:lstStyle/>
          <a:p>
            <a:pPr marL="0" indent="0">
              <a:buNone/>
            </a:pPr>
            <a:endParaRPr lang="en-US" dirty="0"/>
          </a:p>
          <a:p>
            <a:r>
              <a:rPr lang="en-US" dirty="0"/>
              <a:t>There are generic tools which do some classification based on food.</a:t>
            </a:r>
          </a:p>
          <a:p>
            <a:endParaRPr lang="en-US" dirty="0"/>
          </a:p>
          <a:p>
            <a:r>
              <a:rPr lang="en-US" dirty="0"/>
              <a:t>Also, there is a paper published in 2014 which is very similar to what this function does.</a:t>
            </a:r>
          </a:p>
          <a:p>
            <a:endParaRPr lang="en-US" dirty="0"/>
          </a:p>
          <a:p>
            <a:r>
              <a:rPr lang="en-US" dirty="0"/>
              <a:t>However, this function covers many cuisine type than the research paper identified.</a:t>
            </a:r>
          </a:p>
          <a:p>
            <a:endParaRPr lang="en-US" dirty="0"/>
          </a:p>
          <a:p>
            <a:r>
              <a:rPr lang="en-US" dirty="0"/>
              <a:t>Also, this function analyzes the food items based on news articles and this function also classifies recipes by meal type.</a:t>
            </a:r>
          </a:p>
          <a:p>
            <a:pPr marL="0" indent="0">
              <a:buNone/>
            </a:pPr>
            <a:endParaRPr lang="en-US" dirty="0"/>
          </a:p>
        </p:txBody>
      </p:sp>
    </p:spTree>
    <p:extLst>
      <p:ext uri="{BB962C8B-B14F-4D97-AF65-F5344CB8AC3E}">
        <p14:creationId xmlns:p14="http://schemas.microsoft.com/office/powerpoint/2010/main" val="3698651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661B-D6FB-460E-A815-5183DEDA8308}"/>
              </a:ext>
            </a:extLst>
          </p:cNvPr>
          <p:cNvSpPr>
            <a:spLocks noGrp="1"/>
          </p:cNvSpPr>
          <p:nvPr>
            <p:ph type="title"/>
          </p:nvPr>
        </p:nvSpPr>
        <p:spPr>
          <a:xfrm>
            <a:off x="2589212" y="258923"/>
            <a:ext cx="8911687" cy="687855"/>
          </a:xfrm>
        </p:spPr>
        <p:txBody>
          <a:bodyPr/>
          <a:lstStyle/>
          <a:p>
            <a:r>
              <a:rPr lang="en-US" dirty="0"/>
              <a:t>Implementation</a:t>
            </a:r>
          </a:p>
        </p:txBody>
      </p:sp>
      <p:sp>
        <p:nvSpPr>
          <p:cNvPr id="3" name="Content Placeholder 2">
            <a:extLst>
              <a:ext uri="{FF2B5EF4-FFF2-40B4-BE49-F238E27FC236}">
                <a16:creationId xmlns:a16="http://schemas.microsoft.com/office/drawing/2014/main" id="{BE186A2A-4271-4B65-B84A-C4911E68E6AB}"/>
              </a:ext>
            </a:extLst>
          </p:cNvPr>
          <p:cNvSpPr>
            <a:spLocks noGrp="1"/>
          </p:cNvSpPr>
          <p:nvPr>
            <p:ph idx="1"/>
          </p:nvPr>
        </p:nvSpPr>
        <p:spPr>
          <a:xfrm>
            <a:off x="2589212" y="1258957"/>
            <a:ext cx="8915400" cy="5340120"/>
          </a:xfrm>
        </p:spPr>
        <p:txBody>
          <a:bodyPr>
            <a:normAutofit lnSpcReduction="10000"/>
          </a:bodyPr>
          <a:lstStyle/>
          <a:p>
            <a:r>
              <a:rPr lang="en-US" dirty="0"/>
              <a:t>This project classifies the food recipe articles available in the </a:t>
            </a:r>
            <a:r>
              <a:rPr lang="en-US" dirty="0">
                <a:hlinkClick r:id="rId2"/>
              </a:rPr>
              <a:t>BBC Website</a:t>
            </a:r>
            <a:r>
              <a:rPr lang="en-US" dirty="0"/>
              <a:t>.</a:t>
            </a:r>
          </a:p>
          <a:p>
            <a:r>
              <a:rPr lang="en-US" dirty="0"/>
              <a:t>Data set used for training the classifier model is from </a:t>
            </a:r>
            <a:r>
              <a:rPr lang="en-US" dirty="0">
                <a:hlinkClick r:id="rId3"/>
              </a:rPr>
              <a:t>Kaggle</a:t>
            </a:r>
            <a:r>
              <a:rPr lang="en-US" dirty="0"/>
              <a:t>.</a:t>
            </a:r>
          </a:p>
          <a:p>
            <a:r>
              <a:rPr lang="en-US" dirty="0"/>
              <a:t>Tool is implemented using Python 3.7.</a:t>
            </a:r>
          </a:p>
          <a:p>
            <a:pPr marL="0" indent="0">
              <a:buNone/>
            </a:pPr>
            <a:r>
              <a:rPr lang="en-US" b="1" dirty="0"/>
              <a:t>Implementation Steps</a:t>
            </a:r>
          </a:p>
          <a:p>
            <a:r>
              <a:rPr lang="en-US" dirty="0"/>
              <a:t>Downloaded the dataset from </a:t>
            </a:r>
            <a:r>
              <a:rPr lang="en-US" dirty="0">
                <a:hlinkClick r:id="rId3"/>
              </a:rPr>
              <a:t>Kaggle</a:t>
            </a:r>
            <a:r>
              <a:rPr lang="en-US" dirty="0"/>
              <a:t>.</a:t>
            </a:r>
          </a:p>
          <a:p>
            <a:r>
              <a:rPr lang="en-US" dirty="0"/>
              <a:t>The data is in Json format. Read and stored the data in dictionary and converted it to data frame.</a:t>
            </a:r>
          </a:p>
          <a:p>
            <a:r>
              <a:rPr lang="en-US" dirty="0"/>
              <a:t>Did the following feature selection steps using </a:t>
            </a:r>
            <a:r>
              <a:rPr lang="en-US" b="1" dirty="0" err="1"/>
              <a:t>WordNetLemmatizer</a:t>
            </a:r>
            <a:r>
              <a:rPr lang="en-US" dirty="0"/>
              <a:t> and </a:t>
            </a:r>
            <a:r>
              <a:rPr lang="en-US" b="1" dirty="0"/>
              <a:t>regular expression </a:t>
            </a:r>
          </a:p>
          <a:p>
            <a:pPr lvl="1"/>
            <a:r>
              <a:rPr lang="en-US" dirty="0"/>
              <a:t>Removed the punctuation, digits, content inside parenthesis.</a:t>
            </a:r>
          </a:p>
          <a:p>
            <a:r>
              <a:rPr lang="en-US" dirty="0"/>
              <a:t>Used rules to add Veg, Non-Veg information to the training data.</a:t>
            </a:r>
          </a:p>
          <a:p>
            <a:r>
              <a:rPr lang="en-US" dirty="0"/>
              <a:t>Removed </a:t>
            </a:r>
            <a:r>
              <a:rPr lang="en-US" b="1" dirty="0"/>
              <a:t>stop words</a:t>
            </a:r>
            <a:r>
              <a:rPr lang="en-US" dirty="0"/>
              <a:t>, converted the words to </a:t>
            </a:r>
            <a:r>
              <a:rPr lang="en-US" b="1" dirty="0"/>
              <a:t>lowercase</a:t>
            </a:r>
            <a:r>
              <a:rPr lang="en-US" dirty="0"/>
              <a:t>, applied </a:t>
            </a:r>
            <a:r>
              <a:rPr lang="en-US" b="1" dirty="0"/>
              <a:t>stemming</a:t>
            </a:r>
            <a:r>
              <a:rPr lang="en-US" dirty="0"/>
              <a:t> and </a:t>
            </a:r>
            <a:r>
              <a:rPr lang="en-US" b="1" dirty="0"/>
              <a:t>tokenized</a:t>
            </a:r>
            <a:r>
              <a:rPr lang="en-US" dirty="0"/>
              <a:t> the words using </a:t>
            </a:r>
            <a:r>
              <a:rPr lang="en-US" dirty="0" err="1"/>
              <a:t>TfidfVectorizer</a:t>
            </a:r>
            <a:r>
              <a:rPr lang="en-US" dirty="0"/>
              <a:t>.</a:t>
            </a:r>
          </a:p>
          <a:p>
            <a:r>
              <a:rPr lang="en-US" dirty="0"/>
              <a:t>Converted the ingredients column after feature selection into TF-IDF Matrix using </a:t>
            </a:r>
            <a:r>
              <a:rPr lang="en-US" dirty="0" err="1"/>
              <a:t>TfidfVectorizer</a:t>
            </a:r>
            <a:r>
              <a:rPr lang="en-US" dirty="0"/>
              <a:t>.</a:t>
            </a:r>
          </a:p>
          <a:p>
            <a:endParaRPr lang="en-US" dirty="0"/>
          </a:p>
          <a:p>
            <a:endParaRPr lang="en-US" dirty="0"/>
          </a:p>
          <a:p>
            <a:endParaRPr lang="en-US" dirty="0"/>
          </a:p>
          <a:p>
            <a:endParaRPr lang="en-US" dirty="0"/>
          </a:p>
          <a:p>
            <a:endParaRPr lang="en-US" b="1" dirty="0"/>
          </a:p>
          <a:p>
            <a:endParaRPr lang="en-US" b="1" dirty="0"/>
          </a:p>
        </p:txBody>
      </p:sp>
    </p:spTree>
    <p:extLst>
      <p:ext uri="{BB962C8B-B14F-4D97-AF65-F5344CB8AC3E}">
        <p14:creationId xmlns:p14="http://schemas.microsoft.com/office/powerpoint/2010/main" val="1672282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661B-D6FB-460E-A815-5183DEDA8308}"/>
              </a:ext>
            </a:extLst>
          </p:cNvPr>
          <p:cNvSpPr>
            <a:spLocks noGrp="1"/>
          </p:cNvSpPr>
          <p:nvPr>
            <p:ph type="title"/>
          </p:nvPr>
        </p:nvSpPr>
        <p:spPr>
          <a:xfrm>
            <a:off x="2589212" y="258923"/>
            <a:ext cx="8911687" cy="687855"/>
          </a:xfrm>
        </p:spPr>
        <p:txBody>
          <a:bodyPr/>
          <a:lstStyle/>
          <a:p>
            <a:r>
              <a:rPr lang="en-US" dirty="0"/>
              <a:t>Implementation</a:t>
            </a:r>
          </a:p>
        </p:txBody>
      </p:sp>
      <p:sp>
        <p:nvSpPr>
          <p:cNvPr id="3" name="Content Placeholder 2">
            <a:extLst>
              <a:ext uri="{FF2B5EF4-FFF2-40B4-BE49-F238E27FC236}">
                <a16:creationId xmlns:a16="http://schemas.microsoft.com/office/drawing/2014/main" id="{BE186A2A-4271-4B65-B84A-C4911E68E6AB}"/>
              </a:ext>
            </a:extLst>
          </p:cNvPr>
          <p:cNvSpPr>
            <a:spLocks noGrp="1"/>
          </p:cNvSpPr>
          <p:nvPr>
            <p:ph idx="1"/>
          </p:nvPr>
        </p:nvSpPr>
        <p:spPr>
          <a:xfrm>
            <a:off x="2589212" y="1160481"/>
            <a:ext cx="8915400" cy="2268519"/>
          </a:xfrm>
        </p:spPr>
        <p:txBody>
          <a:bodyPr>
            <a:normAutofit lnSpcReduction="10000"/>
          </a:bodyPr>
          <a:lstStyle/>
          <a:p>
            <a:r>
              <a:rPr lang="en-US" dirty="0"/>
              <a:t>Split the data into train and test data in 80:20 ratio.</a:t>
            </a:r>
          </a:p>
          <a:p>
            <a:r>
              <a:rPr lang="en-US" dirty="0"/>
              <a:t>Used different machine learning algorithms to find the algorithm which is having high accuracy in classifying the test data.</a:t>
            </a:r>
          </a:p>
          <a:p>
            <a:r>
              <a:rPr lang="en-US" dirty="0"/>
              <a:t>SVM algorithm performed better with 78.70% accuracy for the test data compared to Naïve </a:t>
            </a:r>
            <a:r>
              <a:rPr lang="en-US" dirty="0" err="1"/>
              <a:t>bayes</a:t>
            </a:r>
            <a:r>
              <a:rPr lang="en-US" dirty="0"/>
              <a:t> classifier and Logistic regression, so used SVM algorithm to predict the cuisine type.</a:t>
            </a:r>
          </a:p>
          <a:p>
            <a:r>
              <a:rPr lang="en-US" dirty="0"/>
              <a:t>Below is the metrics, we got for the SVM model.</a:t>
            </a:r>
          </a:p>
          <a:p>
            <a:pPr marL="0" indent="0">
              <a:buNone/>
            </a:pPr>
            <a:endParaRPr lang="en-US" dirty="0"/>
          </a:p>
          <a:p>
            <a:pPr marL="0" indent="0">
              <a:buNone/>
            </a:pPr>
            <a:endParaRPr lang="en-US" b="1" dirty="0"/>
          </a:p>
          <a:p>
            <a:endParaRPr lang="en-US" b="1" dirty="0"/>
          </a:p>
        </p:txBody>
      </p:sp>
      <p:pic>
        <p:nvPicPr>
          <p:cNvPr id="4" name="Picture 3">
            <a:extLst>
              <a:ext uri="{FF2B5EF4-FFF2-40B4-BE49-F238E27FC236}">
                <a16:creationId xmlns:a16="http://schemas.microsoft.com/office/drawing/2014/main" id="{575DFFA5-C98A-4628-9393-A462319E634C}"/>
              </a:ext>
            </a:extLst>
          </p:cNvPr>
          <p:cNvPicPr>
            <a:picLocks noChangeAspect="1"/>
          </p:cNvPicPr>
          <p:nvPr/>
        </p:nvPicPr>
        <p:blipFill>
          <a:blip r:embed="rId2"/>
          <a:stretch>
            <a:fillRect/>
          </a:stretch>
        </p:blipFill>
        <p:spPr>
          <a:xfrm>
            <a:off x="3135701" y="3327158"/>
            <a:ext cx="5234576" cy="3388280"/>
          </a:xfrm>
          <a:prstGeom prst="rect">
            <a:avLst/>
          </a:prstGeom>
        </p:spPr>
      </p:pic>
    </p:spTree>
    <p:extLst>
      <p:ext uri="{BB962C8B-B14F-4D97-AF65-F5344CB8AC3E}">
        <p14:creationId xmlns:p14="http://schemas.microsoft.com/office/powerpoint/2010/main" val="3107723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661B-D6FB-460E-A815-5183DEDA8308}"/>
              </a:ext>
            </a:extLst>
          </p:cNvPr>
          <p:cNvSpPr>
            <a:spLocks noGrp="1"/>
          </p:cNvSpPr>
          <p:nvPr>
            <p:ph type="title"/>
          </p:nvPr>
        </p:nvSpPr>
        <p:spPr>
          <a:xfrm>
            <a:off x="2589212" y="258923"/>
            <a:ext cx="8911687" cy="687855"/>
          </a:xfrm>
        </p:spPr>
        <p:txBody>
          <a:bodyPr/>
          <a:lstStyle/>
          <a:p>
            <a:r>
              <a:rPr lang="en-US" dirty="0"/>
              <a:t>Implementation</a:t>
            </a:r>
          </a:p>
        </p:txBody>
      </p:sp>
      <p:sp>
        <p:nvSpPr>
          <p:cNvPr id="3" name="Content Placeholder 2">
            <a:extLst>
              <a:ext uri="{FF2B5EF4-FFF2-40B4-BE49-F238E27FC236}">
                <a16:creationId xmlns:a16="http://schemas.microsoft.com/office/drawing/2014/main" id="{BE186A2A-4271-4B65-B84A-C4911E68E6AB}"/>
              </a:ext>
            </a:extLst>
          </p:cNvPr>
          <p:cNvSpPr>
            <a:spLocks noGrp="1"/>
          </p:cNvSpPr>
          <p:nvPr>
            <p:ph idx="1"/>
          </p:nvPr>
        </p:nvSpPr>
        <p:spPr>
          <a:xfrm>
            <a:off x="2589212" y="1258957"/>
            <a:ext cx="8915400" cy="5340120"/>
          </a:xfrm>
        </p:spPr>
        <p:txBody>
          <a:bodyPr>
            <a:normAutofit/>
          </a:bodyPr>
          <a:lstStyle/>
          <a:p>
            <a:r>
              <a:rPr lang="en-US" dirty="0"/>
              <a:t>Scrapped the food article data from </a:t>
            </a:r>
            <a:r>
              <a:rPr lang="en-US" dirty="0">
                <a:hlinkClick r:id="rId2"/>
              </a:rPr>
              <a:t>BBC Website</a:t>
            </a:r>
            <a:r>
              <a:rPr lang="en-US" dirty="0"/>
              <a:t> in required format.</a:t>
            </a:r>
          </a:p>
          <a:p>
            <a:r>
              <a:rPr lang="en-US" dirty="0"/>
              <a:t>Converted the ingredients column into TF-IDF matrix like the data used for training.</a:t>
            </a:r>
          </a:p>
          <a:p>
            <a:r>
              <a:rPr lang="en-US" dirty="0"/>
              <a:t>Predicted the cuisine type using the SVM model built using Kaggle data set.</a:t>
            </a:r>
          </a:p>
          <a:p>
            <a:r>
              <a:rPr lang="en-US" dirty="0"/>
              <a:t>Stored the result in CSV and used it as the source for our webpage to filter and display the result.</a:t>
            </a:r>
          </a:p>
          <a:p>
            <a:endParaRPr lang="en-US" dirty="0"/>
          </a:p>
          <a:p>
            <a:endParaRPr lang="en-US" dirty="0"/>
          </a:p>
          <a:p>
            <a:endParaRPr lang="en-US" b="1" dirty="0"/>
          </a:p>
          <a:p>
            <a:endParaRPr lang="en-US" b="1" dirty="0"/>
          </a:p>
        </p:txBody>
      </p:sp>
    </p:spTree>
    <p:extLst>
      <p:ext uri="{BB962C8B-B14F-4D97-AF65-F5344CB8AC3E}">
        <p14:creationId xmlns:p14="http://schemas.microsoft.com/office/powerpoint/2010/main" val="1282343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661B-D6FB-460E-A815-5183DEDA8308}"/>
              </a:ext>
            </a:extLst>
          </p:cNvPr>
          <p:cNvSpPr>
            <a:spLocks noGrp="1"/>
          </p:cNvSpPr>
          <p:nvPr>
            <p:ph type="title"/>
          </p:nvPr>
        </p:nvSpPr>
        <p:spPr>
          <a:xfrm>
            <a:off x="2589212" y="258923"/>
            <a:ext cx="8911687" cy="687855"/>
          </a:xfrm>
        </p:spPr>
        <p:txBody>
          <a:bodyPr/>
          <a:lstStyle/>
          <a:p>
            <a:r>
              <a:rPr lang="en-US" dirty="0"/>
              <a:t>How to use</a:t>
            </a:r>
          </a:p>
        </p:txBody>
      </p:sp>
      <p:sp>
        <p:nvSpPr>
          <p:cNvPr id="3" name="Content Placeholder 2">
            <a:extLst>
              <a:ext uri="{FF2B5EF4-FFF2-40B4-BE49-F238E27FC236}">
                <a16:creationId xmlns:a16="http://schemas.microsoft.com/office/drawing/2014/main" id="{BE186A2A-4271-4B65-B84A-C4911E68E6AB}"/>
              </a:ext>
            </a:extLst>
          </p:cNvPr>
          <p:cNvSpPr>
            <a:spLocks noGrp="1"/>
          </p:cNvSpPr>
          <p:nvPr>
            <p:ph idx="1"/>
          </p:nvPr>
        </p:nvSpPr>
        <p:spPr>
          <a:xfrm>
            <a:off x="2589212" y="1132345"/>
            <a:ext cx="8915400" cy="3298975"/>
          </a:xfrm>
        </p:spPr>
        <p:txBody>
          <a:bodyPr>
            <a:normAutofit lnSpcReduction="10000"/>
          </a:bodyPr>
          <a:lstStyle/>
          <a:p>
            <a:r>
              <a:rPr lang="en-US" dirty="0"/>
              <a:t>We have published our work in the below GitHub repository.</a:t>
            </a:r>
          </a:p>
          <a:p>
            <a:r>
              <a:rPr lang="en-US" dirty="0">
                <a:hlinkClick r:id="rId2"/>
              </a:rPr>
              <a:t>https://github.com/pnaveen4u87/Cuisine_Classifier</a:t>
            </a:r>
            <a:endParaRPr lang="en-US" dirty="0"/>
          </a:p>
          <a:p>
            <a:r>
              <a:rPr lang="en-US" dirty="0"/>
              <a:t>Fork the project to your GitHub Id and enable GitHub page in settings for this repository, if you want to use the web to filter and view the results</a:t>
            </a:r>
          </a:p>
          <a:p>
            <a:r>
              <a:rPr lang="en-US" dirty="0"/>
              <a:t>To fork and to enable the GitHub pages follow the steps below</a:t>
            </a:r>
          </a:p>
          <a:p>
            <a:pPr lvl="1"/>
            <a:r>
              <a:rPr lang="en-US" dirty="0"/>
              <a:t>Fork the project  from </a:t>
            </a:r>
            <a:r>
              <a:rPr lang="en-US" dirty="0">
                <a:hlinkClick r:id="rId2"/>
              </a:rPr>
              <a:t>https://github.com/pnaveen4u87/Cuisine_Classifier</a:t>
            </a:r>
            <a:endParaRPr lang="en-US" dirty="0"/>
          </a:p>
          <a:p>
            <a:pPr lvl="1"/>
            <a:r>
              <a:rPr lang="en-US" dirty="0"/>
              <a:t>Go to settings of the forked repository</a:t>
            </a:r>
          </a:p>
          <a:p>
            <a:pPr lvl="1"/>
            <a:r>
              <a:rPr lang="en-US" dirty="0"/>
              <a:t>Scroll down to GitHub Pages  section and select “master branch” under source and save the settings. This  will generate the URL for you to access the Cuisine classifier UI to view and filter your results.</a:t>
            </a:r>
          </a:p>
          <a:p>
            <a:pPr lvl="1"/>
            <a:endParaRPr lang="en-US" dirty="0"/>
          </a:p>
          <a:p>
            <a:endParaRPr lang="en-US" dirty="0"/>
          </a:p>
          <a:p>
            <a:endParaRPr lang="en-US" dirty="0"/>
          </a:p>
          <a:p>
            <a:endParaRPr lang="en-US" dirty="0"/>
          </a:p>
          <a:p>
            <a:endParaRPr lang="en-US" dirty="0"/>
          </a:p>
          <a:p>
            <a:endParaRPr lang="en-US" dirty="0"/>
          </a:p>
          <a:p>
            <a:endParaRPr lang="en-US" b="1" dirty="0"/>
          </a:p>
          <a:p>
            <a:endParaRPr lang="en-US" b="1" dirty="0"/>
          </a:p>
        </p:txBody>
      </p:sp>
      <p:pic>
        <p:nvPicPr>
          <p:cNvPr id="4" name="Picture 3">
            <a:extLst>
              <a:ext uri="{FF2B5EF4-FFF2-40B4-BE49-F238E27FC236}">
                <a16:creationId xmlns:a16="http://schemas.microsoft.com/office/drawing/2014/main" id="{6F646EC2-B4EA-4710-AB65-53978A390EE9}"/>
              </a:ext>
            </a:extLst>
          </p:cNvPr>
          <p:cNvPicPr>
            <a:picLocks noChangeAspect="1"/>
          </p:cNvPicPr>
          <p:nvPr/>
        </p:nvPicPr>
        <p:blipFill>
          <a:blip r:embed="rId3"/>
          <a:stretch>
            <a:fillRect/>
          </a:stretch>
        </p:blipFill>
        <p:spPr>
          <a:xfrm>
            <a:off x="2505075" y="4431320"/>
            <a:ext cx="8650605" cy="2167758"/>
          </a:xfrm>
          <a:prstGeom prst="rect">
            <a:avLst/>
          </a:prstGeom>
        </p:spPr>
      </p:pic>
    </p:spTree>
    <p:extLst>
      <p:ext uri="{BB962C8B-B14F-4D97-AF65-F5344CB8AC3E}">
        <p14:creationId xmlns:p14="http://schemas.microsoft.com/office/powerpoint/2010/main" val="304941190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363</TotalTime>
  <Words>788</Words>
  <Application>Microsoft Office PowerPoint</Application>
  <PresentationFormat>Widescreen</PresentationFormat>
  <Paragraphs>117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Wisp</vt:lpstr>
      <vt:lpstr>Cuisine Classifier</vt:lpstr>
      <vt:lpstr>Overview</vt:lpstr>
      <vt:lpstr>What is the function of the system?</vt:lpstr>
      <vt:lpstr>Why is this function useful</vt:lpstr>
      <vt:lpstr>Is this function already supported in any way by the current systems/tools?</vt:lpstr>
      <vt:lpstr>Implementation</vt:lpstr>
      <vt:lpstr>Implementation</vt:lpstr>
      <vt:lpstr>Implementation</vt:lpstr>
      <vt:lpstr>How to use</vt:lpstr>
      <vt:lpstr>How to use</vt:lpstr>
      <vt:lpstr>How to use</vt:lpstr>
      <vt:lpstr>How to use</vt:lpstr>
      <vt:lpstr>How to use</vt:lpstr>
      <vt:lpstr>How to use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Cuisine Classifier</dc:title>
  <dc:creator>Subramanian, Shanthakumar</dc:creator>
  <cp:lastModifiedBy>Subramanian, Shanthakumar</cp:lastModifiedBy>
  <cp:revision>48</cp:revision>
  <dcterms:created xsi:type="dcterms:W3CDTF">2018-12-07T20:04:29Z</dcterms:created>
  <dcterms:modified xsi:type="dcterms:W3CDTF">2018-12-08T23:43:28Z</dcterms:modified>
</cp:coreProperties>
</file>