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9"/>
  </p:notesMasterIdLst>
  <p:sldIdLst>
    <p:sldId id="256" r:id="rId2"/>
    <p:sldId id="266" r:id="rId3"/>
    <p:sldId id="257" r:id="rId4"/>
    <p:sldId id="267" r:id="rId5"/>
    <p:sldId id="268" r:id="rId6"/>
    <p:sldId id="283" r:id="rId7"/>
    <p:sldId id="258" r:id="rId8"/>
    <p:sldId id="269" r:id="rId9"/>
    <p:sldId id="262" r:id="rId10"/>
    <p:sldId id="274" r:id="rId11"/>
    <p:sldId id="265" r:id="rId12"/>
    <p:sldId id="271" r:id="rId13"/>
    <p:sldId id="270" r:id="rId14"/>
    <p:sldId id="284" r:id="rId15"/>
    <p:sldId id="285" r:id="rId16"/>
    <p:sldId id="278" r:id="rId17"/>
    <p:sldId id="279" r:id="rId18"/>
    <p:sldId id="272" r:id="rId19"/>
    <p:sldId id="273" r:id="rId20"/>
    <p:sldId id="263" r:id="rId21"/>
    <p:sldId id="281" r:id="rId22"/>
    <p:sldId id="286" r:id="rId23"/>
    <p:sldId id="287" r:id="rId24"/>
    <p:sldId id="277" r:id="rId25"/>
    <p:sldId id="282" r:id="rId26"/>
    <p:sldId id="264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8A834-5833-7140-A23B-DBD13362CC43}" type="datetimeFigureOut">
              <a:rPr lang="en-US" smtClean="0"/>
              <a:t>12/12/11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B81D-6069-6D43-AA1A-69142A593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2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4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8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5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84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5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96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7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9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7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1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9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0B81D-6069-6D43-AA1A-69142A593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53FDAD-DBCE-264C-B715-7178124A920E}" type="datetimeFigureOut">
              <a:rPr lang="en-US" smtClean="0"/>
              <a:t>12/9/11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585ECC-A07A-144B-93D9-53DDA4905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of </a:t>
            </a:r>
            <a:r>
              <a:rPr lang="en-US" dirty="0" smtClean="0"/>
              <a:t>Real-Time Schedules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Bloem</a:t>
            </a:r>
            <a:endParaRPr lang="en-US" dirty="0" smtClean="0"/>
          </a:p>
          <a:p>
            <a:r>
              <a:rPr lang="en-US" dirty="0" smtClean="0"/>
              <a:t>Zach Musgrave</a:t>
            </a:r>
          </a:p>
          <a:p>
            <a:r>
              <a:rPr lang="en-US" dirty="0" smtClean="0"/>
              <a:t>EECS 571, F2011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Visualizer System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specified in an HTML form</a:t>
            </a:r>
          </a:p>
          <a:p>
            <a:r>
              <a:rPr lang="en-US" dirty="0" smtClean="0"/>
              <a:t>Task forms are parsed using </a:t>
            </a:r>
            <a:r>
              <a:rPr lang="en-US" dirty="0" err="1" smtClean="0"/>
              <a:t>jQuery</a:t>
            </a:r>
            <a:r>
              <a:rPr lang="en-US" dirty="0" smtClean="0"/>
              <a:t> and JavaScript</a:t>
            </a:r>
          </a:p>
          <a:p>
            <a:r>
              <a:rPr lang="en-US" dirty="0" smtClean="0"/>
              <a:t>Scheduling is performed in JavaScript</a:t>
            </a:r>
          </a:p>
          <a:p>
            <a:r>
              <a:rPr lang="en-US" dirty="0" smtClean="0"/>
              <a:t>Final schedules are passed to the </a:t>
            </a:r>
            <a:r>
              <a:rPr lang="en-US" dirty="0" err="1" smtClean="0"/>
              <a:t>Flot</a:t>
            </a:r>
            <a:r>
              <a:rPr lang="en-US" dirty="0" smtClean="0"/>
              <a:t> JavaScript graphing library for plotting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7900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10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LCM of task </a:t>
            </a:r>
            <a:r>
              <a:rPr lang="en-US" dirty="0" smtClean="0"/>
              <a:t>periods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simulation for 2*LCM to account for start time offsets and all possible points of failure</a:t>
            </a:r>
            <a:endParaRPr lang="en-US" dirty="0" smtClean="0"/>
          </a:p>
          <a:p>
            <a:r>
              <a:rPr lang="en-US" dirty="0" smtClean="0"/>
              <a:t>Step through each time unit, determining which task will be run</a:t>
            </a:r>
          </a:p>
          <a:p>
            <a:r>
              <a:rPr lang="en-US" dirty="0" smtClean="0"/>
              <a:t>Store schedule as an array of time segments</a:t>
            </a:r>
          </a:p>
          <a:p>
            <a:pPr lvl="1"/>
            <a:r>
              <a:rPr lang="en-US" dirty="0" smtClean="0"/>
              <a:t>[(0, 5, 0), (5, 10, 1), (10, 15, 0)]</a:t>
            </a:r>
          </a:p>
          <a:p>
            <a:pPr lvl="1"/>
            <a:r>
              <a:rPr lang="en-US" dirty="0" smtClean="0"/>
              <a:t>Will run task 0 from time 0 to time 5, task 1 from time 5 to time 10, and task 0 from time 10 to time 15.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3679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Implemented</a:t>
            </a:r>
          </a:p>
          <a:p>
            <a:pPr lvl="1"/>
            <a:r>
              <a:rPr lang="en-US" dirty="0" smtClean="0"/>
              <a:t>Rate Monotonic</a:t>
            </a:r>
          </a:p>
          <a:p>
            <a:pPr lvl="1"/>
            <a:r>
              <a:rPr lang="en-US" dirty="0" smtClean="0"/>
              <a:t>Minimum Laxity First</a:t>
            </a:r>
          </a:p>
          <a:p>
            <a:pPr lvl="1"/>
            <a:r>
              <a:rPr lang="en-US" dirty="0" smtClean="0"/>
              <a:t>Earliest Deadline First</a:t>
            </a:r>
          </a:p>
          <a:p>
            <a:pPr lvl="1"/>
            <a:r>
              <a:rPr lang="en-US" dirty="0" smtClean="0"/>
              <a:t>Shortest Time to Completion First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29326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24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 smtClean="0"/>
              <a:t>If any tasks have reached a new period, replenish their remaining runtime</a:t>
            </a:r>
          </a:p>
          <a:p>
            <a:pPr lvl="2"/>
            <a:r>
              <a:rPr lang="en-US" dirty="0" smtClean="0"/>
              <a:t>If not complete when replenishing, task set is not schedulable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6698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eplenis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25" y="4204308"/>
            <a:ext cx="5295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/>
              <a:t>Determine which task should run </a:t>
            </a:r>
          </a:p>
          <a:p>
            <a:pPr lvl="2"/>
            <a:r>
              <a:rPr lang="en-US" dirty="0"/>
              <a:t>This is the only portion of code that changes based on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5502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44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Scheduler Framework</a:t>
            </a:r>
          </a:p>
          <a:p>
            <a:pPr lvl="1"/>
            <a:r>
              <a:rPr lang="en-US" dirty="0" smtClean="0"/>
              <a:t>Decrement </a:t>
            </a:r>
            <a:r>
              <a:rPr lang="en-US" dirty="0"/>
              <a:t>remaining runtime for this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Push time segment to schedule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48867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decAndStor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94" y="3576045"/>
            <a:ext cx="6385124" cy="28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Time to Completion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64059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NearestCompletionCod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56" y="2704094"/>
            <a:ext cx="6032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Deadline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05670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EDFCod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1" y="2574205"/>
            <a:ext cx="6819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Monotonic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47243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RMScheduleCod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00" y="2631355"/>
            <a:ext cx="5486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3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Laxity First Algorithm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66451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Code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MLFCod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4861"/>
            <a:ext cx="9144000" cy="22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System Overview and Architecture</a:t>
            </a:r>
          </a:p>
          <a:p>
            <a:r>
              <a:rPr lang="en-US" dirty="0" smtClean="0"/>
              <a:t>Scheduling Algorithms</a:t>
            </a:r>
          </a:p>
          <a:p>
            <a:r>
              <a:rPr lang="en-US" dirty="0" smtClean="0"/>
              <a:t>Code Examples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Questions &amp; Future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17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77192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10 </a:t>
            </a:r>
          </a:p>
          <a:p>
            <a:pPr lvl="2"/>
            <a:r>
              <a:rPr lang="en-US" dirty="0" smtClean="0"/>
              <a:t>Start: 1</a:t>
            </a:r>
          </a:p>
          <a:p>
            <a:pPr lvl="2"/>
            <a:r>
              <a:rPr lang="en-US" dirty="0" smtClean="0"/>
              <a:t>Period: 30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2</a:t>
            </a:r>
          </a:p>
          <a:p>
            <a:pPr lvl="2"/>
            <a:r>
              <a:rPr lang="en-US" dirty="0" smtClean="0"/>
              <a:t>Start: 3</a:t>
            </a:r>
          </a:p>
          <a:p>
            <a:pPr lvl="2"/>
            <a:r>
              <a:rPr lang="en-US" dirty="0" smtClean="0"/>
              <a:t>Period: 30</a:t>
            </a:r>
          </a:p>
          <a:p>
            <a:pPr lvl="1"/>
            <a:r>
              <a:rPr lang="en-US" dirty="0" smtClean="0"/>
              <a:t>T3:</a:t>
            </a:r>
          </a:p>
          <a:p>
            <a:pPr lvl="2"/>
            <a:r>
              <a:rPr lang="en-US" dirty="0" smtClean="0"/>
              <a:t>WCET: 15</a:t>
            </a:r>
          </a:p>
          <a:p>
            <a:pPr lvl="2"/>
            <a:r>
              <a:rPr lang="en-US" dirty="0" smtClean="0"/>
              <a:t>Start: 10</a:t>
            </a:r>
          </a:p>
          <a:p>
            <a:pPr lvl="2"/>
            <a:r>
              <a:rPr lang="en-US" dirty="0" smtClean="0"/>
              <a:t>Period: 60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6442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928504" y="1927591"/>
            <a:ext cx="377192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T4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WCET: 1</a:t>
            </a:r>
          </a:p>
          <a:p>
            <a:pPr lvl="2"/>
            <a:r>
              <a:rPr lang="en-US" sz="2000" dirty="0"/>
              <a:t>Start: 0</a:t>
            </a:r>
          </a:p>
          <a:p>
            <a:pPr lvl="2"/>
            <a:r>
              <a:rPr lang="en-US" sz="2000" dirty="0"/>
              <a:t>Period: 10</a:t>
            </a:r>
          </a:p>
          <a:p>
            <a:pPr lvl="1"/>
            <a:r>
              <a:rPr lang="en-US" sz="2400" dirty="0"/>
              <a:t>T5:</a:t>
            </a:r>
          </a:p>
          <a:p>
            <a:pPr lvl="2"/>
            <a:r>
              <a:rPr lang="en-US" sz="2000" dirty="0"/>
              <a:t>WCET: 5</a:t>
            </a:r>
          </a:p>
          <a:p>
            <a:pPr lvl="2"/>
            <a:r>
              <a:rPr lang="en-US" sz="2000" dirty="0"/>
              <a:t>Start: 10</a:t>
            </a:r>
          </a:p>
          <a:p>
            <a:pPr lvl="2"/>
            <a:r>
              <a:rPr lang="en-US" sz="2000" dirty="0"/>
              <a:t>Period: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27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8461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4 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4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3814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7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72160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6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Interesting task set:</a:t>
            </a:r>
          </a:p>
          <a:p>
            <a:pPr lvl="1"/>
            <a:r>
              <a:rPr lang="en-US" dirty="0" smtClean="0"/>
              <a:t>T1: </a:t>
            </a:r>
          </a:p>
          <a:p>
            <a:pPr lvl="2"/>
            <a:r>
              <a:rPr lang="en-US" dirty="0" smtClean="0"/>
              <a:t>WCET: 25 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100</a:t>
            </a:r>
          </a:p>
          <a:p>
            <a:pPr lvl="1"/>
            <a:r>
              <a:rPr lang="en-US" dirty="0" smtClean="0"/>
              <a:t>T2:</a:t>
            </a:r>
          </a:p>
          <a:p>
            <a:pPr lvl="2"/>
            <a:r>
              <a:rPr lang="en-US" dirty="0" smtClean="0"/>
              <a:t>WCET: 30</a:t>
            </a:r>
          </a:p>
          <a:p>
            <a:pPr lvl="2"/>
            <a:r>
              <a:rPr lang="en-US" dirty="0" smtClean="0"/>
              <a:t>Start: 0</a:t>
            </a:r>
          </a:p>
          <a:p>
            <a:pPr lvl="2"/>
            <a:r>
              <a:rPr lang="en-US" dirty="0" smtClean="0"/>
              <a:t>Period: 200</a:t>
            </a:r>
          </a:p>
          <a:p>
            <a:pPr lvl="1"/>
            <a:r>
              <a:rPr lang="en-US" dirty="0" smtClean="0"/>
              <a:t>T3:</a:t>
            </a:r>
          </a:p>
          <a:p>
            <a:pPr lvl="2"/>
            <a:r>
              <a:rPr lang="en-US" dirty="0" smtClean="0"/>
              <a:t>WCET: 150</a:t>
            </a:r>
          </a:p>
          <a:p>
            <a:pPr lvl="2"/>
            <a:r>
              <a:rPr lang="en-US" dirty="0" smtClean="0"/>
              <a:t>Start:0</a:t>
            </a:r>
          </a:p>
          <a:p>
            <a:pPr lvl="2"/>
            <a:r>
              <a:rPr lang="en-US" dirty="0" smtClean="0"/>
              <a:t>Period: 250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4878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3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46136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Goals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0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overheads for context switching,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Improve display </a:t>
            </a:r>
            <a:r>
              <a:rPr lang="en-US" dirty="0" smtClean="0"/>
              <a:t>formatting to show task names</a:t>
            </a:r>
            <a:endParaRPr lang="en-US" dirty="0" smtClean="0"/>
          </a:p>
          <a:p>
            <a:r>
              <a:rPr lang="en-US" dirty="0" smtClean="0"/>
              <a:t>Add tooltips or legends for quick identification of tasks in </a:t>
            </a:r>
            <a:r>
              <a:rPr lang="en-US" dirty="0" smtClean="0"/>
              <a:t>charts</a:t>
            </a:r>
          </a:p>
          <a:p>
            <a:r>
              <a:rPr lang="en-US" dirty="0" smtClean="0"/>
              <a:t>Aperiodic/Sporadic Tasks or Servers</a:t>
            </a:r>
          </a:p>
          <a:p>
            <a:r>
              <a:rPr lang="en-US" dirty="0" smtClean="0"/>
              <a:t>Deadlines != Period Functionality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43948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4D4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0AD00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rgbClr val="F0AD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2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Flot</a:t>
            </a:r>
            <a:r>
              <a:rPr lang="en-US" dirty="0" smtClean="0"/>
              <a:t> graphing library from</a:t>
            </a:r>
          </a:p>
          <a:p>
            <a:pPr lvl="1">
              <a:buFontTx/>
              <a:buChar char="-"/>
            </a:pPr>
            <a:r>
              <a:rPr lang="nl-NL" dirty="0" smtClean="0"/>
              <a:t>http</a:t>
            </a:r>
            <a:r>
              <a:rPr lang="nl-NL" dirty="0"/>
              <a:t>://</a:t>
            </a:r>
            <a:r>
              <a:rPr lang="nl-NL" dirty="0" err="1"/>
              <a:t>code.google.com</a:t>
            </a:r>
            <a:r>
              <a:rPr lang="nl-NL" dirty="0"/>
              <a:t>/p/</a:t>
            </a:r>
            <a:r>
              <a:rPr lang="nl-NL" dirty="0" err="1"/>
              <a:t>flot</a:t>
            </a:r>
            <a:r>
              <a:rPr lang="nl-NL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2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Bottlenecks </a:t>
            </a:r>
          </a:p>
          <a:p>
            <a:pPr lvl="1"/>
            <a:r>
              <a:rPr lang="en-US" dirty="0" smtClean="0"/>
              <a:t>are very relevant to RTS</a:t>
            </a:r>
          </a:p>
          <a:p>
            <a:pPr lvl="1"/>
            <a:r>
              <a:rPr lang="en-US" dirty="0" smtClean="0"/>
              <a:t>can be very hard to find</a:t>
            </a:r>
          </a:p>
          <a:p>
            <a:pPr lvl="1"/>
            <a:r>
              <a:rPr lang="en-US" dirty="0" smtClean="0"/>
              <a:t>are difficult to communicate about between </a:t>
            </a:r>
            <a:r>
              <a:rPr lang="en-US" dirty="0" err="1" smtClean="0"/>
              <a:t>devs</a:t>
            </a:r>
            <a:endParaRPr lang="en-US" dirty="0" smtClean="0"/>
          </a:p>
          <a:p>
            <a:r>
              <a:rPr lang="en-US" dirty="0" smtClean="0"/>
              <a:t>More obvious bottlenecks</a:t>
            </a:r>
          </a:p>
          <a:p>
            <a:pPr lvl="1"/>
            <a:r>
              <a:rPr lang="en-US" dirty="0" smtClean="0"/>
              <a:t>may not be the most efficient use of time to solve</a:t>
            </a:r>
          </a:p>
          <a:p>
            <a:r>
              <a:rPr lang="en-US" dirty="0" smtClean="0"/>
              <a:t>Developers’ focus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better spent on non-obvious optimizations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8807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following situation:</a:t>
            </a:r>
          </a:p>
          <a:p>
            <a:pPr lvl="1"/>
            <a:r>
              <a:rPr lang="en-US" dirty="0" smtClean="0"/>
              <a:t>50 member team</a:t>
            </a:r>
          </a:p>
          <a:p>
            <a:pPr lvl="1"/>
            <a:r>
              <a:rPr lang="en-US" dirty="0" smtClean="0"/>
              <a:t>Each member responsible for one task on a microcontroller</a:t>
            </a:r>
          </a:p>
          <a:p>
            <a:pPr lvl="1"/>
            <a:r>
              <a:rPr lang="en-US" dirty="0" smtClean="0"/>
              <a:t>Functionality is complete</a:t>
            </a:r>
          </a:p>
          <a:p>
            <a:pPr lvl="1"/>
            <a:r>
              <a:rPr lang="en-US" dirty="0" smtClean="0"/>
              <a:t>One week until ship date</a:t>
            </a:r>
          </a:p>
          <a:p>
            <a:pPr lvl="1"/>
            <a:r>
              <a:rPr lang="en-US" dirty="0" smtClean="0"/>
              <a:t>Barely missing task deadlines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736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9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“Solution”:</a:t>
            </a:r>
          </a:p>
          <a:p>
            <a:pPr lvl="1"/>
            <a:r>
              <a:rPr lang="en-US" dirty="0" smtClean="0"/>
              <a:t>Manager decides to focus all members on reducing the runtime of a single (or a select few) “problem task(s)”</a:t>
            </a:r>
          </a:p>
          <a:p>
            <a:pPr lvl="1"/>
            <a:r>
              <a:rPr lang="en-US" dirty="0" smtClean="0"/>
              <a:t>How should they decide which task(s) to work on?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7368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98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team members could: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imulate small changes to their task’s worst-case execution time, period, and start time</a:t>
            </a:r>
          </a:p>
          <a:p>
            <a:pPr lvl="1"/>
            <a:r>
              <a:rPr lang="en-US" dirty="0" smtClean="0"/>
              <a:t>See the effects of using a different scheduling algorithm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66700"/>
              </p:ext>
            </p:extLst>
          </p:nvPr>
        </p:nvGraphicFramePr>
        <p:xfrm>
          <a:off x="-3" y="6487160"/>
          <a:ext cx="914400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8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0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application to visualize task </a:t>
            </a:r>
            <a:r>
              <a:rPr lang="en-US" dirty="0" smtClean="0"/>
              <a:t>schedules</a:t>
            </a:r>
          </a:p>
          <a:p>
            <a:r>
              <a:rPr lang="en-US" dirty="0" smtClean="0"/>
              <a:t>Make it easy to determine whether changes will allow schedulability</a:t>
            </a:r>
          </a:p>
          <a:p>
            <a:r>
              <a:rPr lang="en-US" dirty="0" smtClean="0"/>
              <a:t>Improve communication about schedules between team members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730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Tasks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Worst Case Execution Time</a:t>
            </a:r>
          </a:p>
          <a:p>
            <a:pPr lvl="2"/>
            <a:r>
              <a:rPr lang="en-US" dirty="0"/>
              <a:t>Start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Schedules for all tasks using each algorithm</a:t>
            </a:r>
          </a:p>
          <a:p>
            <a:pPr lvl="1"/>
            <a:r>
              <a:rPr lang="en-US" dirty="0" smtClean="0"/>
              <a:t>Error if not schedulable using any given algorithm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02695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9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Visualizer System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are specified individually with a name, worst-case execution time, start time, and period</a:t>
            </a:r>
          </a:p>
          <a:p>
            <a:r>
              <a:rPr lang="en-US" dirty="0" smtClean="0"/>
              <a:t>The entire task-set is parsed and stored</a:t>
            </a:r>
          </a:p>
          <a:p>
            <a:r>
              <a:rPr lang="en-US" dirty="0" smtClean="0"/>
              <a:t>Each scheduling algorithm is run on the task-set</a:t>
            </a:r>
            <a:endParaRPr lang="en-US" dirty="0"/>
          </a:p>
          <a:p>
            <a:r>
              <a:rPr lang="en-US" dirty="0" smtClean="0"/>
              <a:t>Resulting tasks are graphed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578863"/>
              </p:ext>
            </p:extLst>
          </p:nvPr>
        </p:nvGraphicFramePr>
        <p:xfrm>
          <a:off x="-1" y="6487160"/>
          <a:ext cx="91440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034146"/>
                <a:gridCol w="1215571"/>
                <a:gridCol w="1451429"/>
                <a:gridCol w="1768927"/>
                <a:gridCol w="1061356"/>
                <a:gridCol w="1306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Motivation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Goals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Overview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Code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Demo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Questions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4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6608</TotalTime>
  <Words>949</Words>
  <Application>Microsoft Macintosh PowerPoint</Application>
  <PresentationFormat>On-screen Show (4:3)</PresentationFormat>
  <Paragraphs>371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Module</vt:lpstr>
      <vt:lpstr>Visualization of Real-Time Schedules</vt:lpstr>
      <vt:lpstr>Outline</vt:lpstr>
      <vt:lpstr>Motivation</vt:lpstr>
      <vt:lpstr>Motivation</vt:lpstr>
      <vt:lpstr>Motivation</vt:lpstr>
      <vt:lpstr>Motivation</vt:lpstr>
      <vt:lpstr>Goals</vt:lpstr>
      <vt:lpstr>Goals</vt:lpstr>
      <vt:lpstr>Visualizer System Overview </vt:lpstr>
      <vt:lpstr>Visualizer System Overview </vt:lpstr>
      <vt:lpstr>Running a Scheduling Algorithm</vt:lpstr>
      <vt:lpstr>Scheduling Algorithms</vt:lpstr>
      <vt:lpstr>Code Examples</vt:lpstr>
      <vt:lpstr>Code Examples</vt:lpstr>
      <vt:lpstr>Code Examples</vt:lpstr>
      <vt:lpstr>Code Examples</vt:lpstr>
      <vt:lpstr>Code Examples</vt:lpstr>
      <vt:lpstr>Code Examples</vt:lpstr>
      <vt:lpstr>Code Examples</vt:lpstr>
      <vt:lpstr>Demo</vt:lpstr>
      <vt:lpstr>Demo</vt:lpstr>
      <vt:lpstr>Demo</vt:lpstr>
      <vt:lpstr>Demo</vt:lpstr>
      <vt:lpstr>Demo</vt:lpstr>
      <vt:lpstr>Demo</vt:lpstr>
      <vt:lpstr>Future Work 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real-time constraints</dc:title>
  <dc:creator>Zach Musgrave</dc:creator>
  <cp:lastModifiedBy>Paul</cp:lastModifiedBy>
  <cp:revision>40</cp:revision>
  <dcterms:created xsi:type="dcterms:W3CDTF">2011-10-20T17:53:34Z</dcterms:created>
  <dcterms:modified xsi:type="dcterms:W3CDTF">2011-12-12T21:31:22Z</dcterms:modified>
</cp:coreProperties>
</file>