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0" r:id="rId1"/>
  </p:sldMasterIdLst>
  <p:sldIdLst>
    <p:sldId id="256" r:id="rId2"/>
    <p:sldId id="266" r:id="rId3"/>
    <p:sldId id="257" r:id="rId4"/>
    <p:sldId id="267" r:id="rId5"/>
    <p:sldId id="268" r:id="rId6"/>
    <p:sldId id="283" r:id="rId7"/>
    <p:sldId id="258" r:id="rId8"/>
    <p:sldId id="269" r:id="rId9"/>
    <p:sldId id="262" r:id="rId10"/>
    <p:sldId id="274" r:id="rId11"/>
    <p:sldId id="265" r:id="rId12"/>
    <p:sldId id="271" r:id="rId13"/>
    <p:sldId id="270" r:id="rId14"/>
    <p:sldId id="284" r:id="rId15"/>
    <p:sldId id="285" r:id="rId16"/>
    <p:sldId id="278" r:id="rId17"/>
    <p:sldId id="279" r:id="rId18"/>
    <p:sldId id="272" r:id="rId19"/>
    <p:sldId id="273" r:id="rId20"/>
    <p:sldId id="263" r:id="rId21"/>
    <p:sldId id="281" r:id="rId22"/>
    <p:sldId id="286" r:id="rId23"/>
    <p:sldId id="287" r:id="rId24"/>
    <p:sldId id="277" r:id="rId25"/>
    <p:sldId id="282" r:id="rId26"/>
    <p:sldId id="264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12" y="-9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DAD-DBCE-264C-B715-7178124A920E}" type="datetimeFigureOut">
              <a:rPr lang="en-US" smtClean="0"/>
              <a:t>12/9/11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DAD-DBCE-264C-B715-7178124A920E}" type="datetimeFigureOut">
              <a:rPr lang="en-US" smtClean="0"/>
              <a:t>12/9/11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5ECC-A07A-144B-93D9-53DDA4905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DAD-DBCE-264C-B715-7178124A920E}" type="datetimeFigureOut">
              <a:rPr lang="en-US" smtClean="0"/>
              <a:t>12/9/11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5ECC-A07A-144B-93D9-53DDA4905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DAD-DBCE-264C-B715-7178124A920E}" type="datetimeFigureOut">
              <a:rPr lang="en-US" smtClean="0"/>
              <a:t>12/9/11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5ECC-A07A-144B-93D9-53DDA4905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DAD-DBCE-264C-B715-7178124A920E}" type="datetimeFigureOut">
              <a:rPr lang="en-US" smtClean="0"/>
              <a:t>12/9/11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5ECC-A07A-144B-93D9-53DDA490552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DAD-DBCE-264C-B715-7178124A920E}" type="datetimeFigureOut">
              <a:rPr lang="en-US" smtClean="0"/>
              <a:t>12/9/11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5ECC-A07A-144B-93D9-53DDA4905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DAD-DBCE-264C-B715-7178124A920E}" type="datetimeFigureOut">
              <a:rPr lang="en-US" smtClean="0"/>
              <a:t>12/9/11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5ECC-A07A-144B-93D9-53DDA4905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DAD-DBCE-264C-B715-7178124A920E}" type="datetimeFigureOut">
              <a:rPr lang="en-US" smtClean="0"/>
              <a:t>12/9/11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5ECC-A07A-144B-93D9-53DDA4905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DAD-DBCE-264C-B715-7178124A920E}" type="datetimeFigureOut">
              <a:rPr lang="en-US" smtClean="0"/>
              <a:t>12/9/11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5ECC-A07A-144B-93D9-53DDA4905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DAD-DBCE-264C-B715-7178124A920E}" type="datetimeFigureOut">
              <a:rPr lang="en-US" smtClean="0"/>
              <a:t>12/9/11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853FDAD-DBCE-264C-B715-7178124A920E}" type="datetimeFigureOut">
              <a:rPr lang="en-US" smtClean="0"/>
              <a:t>12/9/11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B585ECC-A07A-144B-93D9-53DDA490552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853FDAD-DBCE-264C-B715-7178124A920E}" type="datetimeFigureOut">
              <a:rPr lang="en-US" smtClean="0"/>
              <a:t>12/9/11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B585ECC-A07A-144B-93D9-53DDA49055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Visualization of </a:t>
            </a:r>
            <a:r>
              <a:rPr lang="en-US" dirty="0" smtClean="0"/>
              <a:t>Real-Time Schedules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Paul </a:t>
            </a:r>
            <a:r>
              <a:rPr lang="en-US" dirty="0" err="1" smtClean="0"/>
              <a:t>Bloem</a:t>
            </a:r>
            <a:endParaRPr lang="en-US" dirty="0" smtClean="0"/>
          </a:p>
          <a:p>
            <a:r>
              <a:rPr lang="en-US" dirty="0" smtClean="0"/>
              <a:t>Zach Musgrave</a:t>
            </a:r>
          </a:p>
          <a:p>
            <a:r>
              <a:rPr lang="en-US" dirty="0" smtClean="0"/>
              <a:t>EECS 571, F2011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8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Visualizer System 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 are specified in an HTML form</a:t>
            </a:r>
          </a:p>
          <a:p>
            <a:r>
              <a:rPr lang="en-US" dirty="0" smtClean="0"/>
              <a:t>Task forms are parsed using </a:t>
            </a:r>
            <a:r>
              <a:rPr lang="en-US" dirty="0" err="1" smtClean="0"/>
              <a:t>jQuery</a:t>
            </a:r>
            <a:r>
              <a:rPr lang="en-US" dirty="0" smtClean="0"/>
              <a:t> and JavaScript</a:t>
            </a:r>
          </a:p>
          <a:p>
            <a:r>
              <a:rPr lang="en-US" dirty="0" smtClean="0"/>
              <a:t>Scheduling is performed in JavaScript</a:t>
            </a:r>
          </a:p>
          <a:p>
            <a:r>
              <a:rPr lang="en-US" dirty="0" smtClean="0"/>
              <a:t>Final schedules are passed to the </a:t>
            </a:r>
            <a:r>
              <a:rPr lang="en-US" dirty="0" err="1" smtClean="0"/>
              <a:t>Flot</a:t>
            </a:r>
            <a:r>
              <a:rPr lang="en-US" dirty="0" smtClean="0"/>
              <a:t> JavaScript graphing library for plotting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379008"/>
              </p:ext>
            </p:extLst>
          </p:nvPr>
        </p:nvGraphicFramePr>
        <p:xfrm>
          <a:off x="-1" y="6487160"/>
          <a:ext cx="91440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7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Goals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 Examples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110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a Scheduling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Determine LCM of task </a:t>
            </a:r>
            <a:r>
              <a:rPr lang="en-US" dirty="0" smtClean="0"/>
              <a:t>periods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un simulation for 2*LCM to account for start time offsets and all possible points of failure</a:t>
            </a:r>
            <a:endParaRPr lang="en-US" dirty="0" smtClean="0"/>
          </a:p>
          <a:p>
            <a:r>
              <a:rPr lang="en-US" dirty="0" smtClean="0"/>
              <a:t>Step through each time unit, determining which task will be run</a:t>
            </a:r>
          </a:p>
          <a:p>
            <a:r>
              <a:rPr lang="en-US" dirty="0" smtClean="0"/>
              <a:t>Store schedule as an array of time segments</a:t>
            </a:r>
          </a:p>
          <a:p>
            <a:pPr lvl="1"/>
            <a:r>
              <a:rPr lang="en-US" dirty="0" smtClean="0"/>
              <a:t>[(0, 5, 0), (5, 10, 1), (10, 15, 0)]</a:t>
            </a:r>
          </a:p>
          <a:p>
            <a:pPr lvl="1"/>
            <a:r>
              <a:rPr lang="en-US" dirty="0" smtClean="0"/>
              <a:t>Will run task 0 from time 0 to time 5, task 1 from time 5 to time 10, and task 0 from time 10 to time 15.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536795"/>
              </p:ext>
            </p:extLst>
          </p:nvPr>
        </p:nvGraphicFramePr>
        <p:xfrm>
          <a:off x="-1" y="6487160"/>
          <a:ext cx="91440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7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Goals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0AD00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rgbClr val="F0AD00"/>
                        </a:solidFill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 Examples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01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Implemented</a:t>
            </a:r>
          </a:p>
          <a:p>
            <a:pPr lvl="1"/>
            <a:r>
              <a:rPr lang="en-US" dirty="0" smtClean="0"/>
              <a:t>Rate Monotonic</a:t>
            </a:r>
          </a:p>
          <a:p>
            <a:pPr lvl="1"/>
            <a:r>
              <a:rPr lang="en-US" dirty="0" smtClean="0"/>
              <a:t>Minimum Laxity First</a:t>
            </a:r>
          </a:p>
          <a:p>
            <a:pPr lvl="1"/>
            <a:r>
              <a:rPr lang="en-US" dirty="0" smtClean="0"/>
              <a:t>Earliest Deadline First</a:t>
            </a:r>
          </a:p>
          <a:p>
            <a:pPr lvl="1"/>
            <a:r>
              <a:rPr lang="en-US" dirty="0" smtClean="0"/>
              <a:t>Shortest Time to Completion First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029326"/>
              </p:ext>
            </p:extLst>
          </p:nvPr>
        </p:nvGraphicFramePr>
        <p:xfrm>
          <a:off x="-1" y="6487160"/>
          <a:ext cx="91440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7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Goals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0AD00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rgbClr val="F0AD00"/>
                        </a:solidFill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 Examples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243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Scheduler Framework</a:t>
            </a:r>
          </a:p>
          <a:p>
            <a:pPr lvl="1"/>
            <a:r>
              <a:rPr lang="en-US" dirty="0" smtClean="0"/>
              <a:t>If any tasks have reached a new period, replenish their remaining runtime</a:t>
            </a:r>
          </a:p>
          <a:p>
            <a:pPr lvl="2"/>
            <a:r>
              <a:rPr lang="en-US" dirty="0" smtClean="0"/>
              <a:t>If not complete when replenishing, task set is not schedulable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766988"/>
              </p:ext>
            </p:extLst>
          </p:nvPr>
        </p:nvGraphicFramePr>
        <p:xfrm>
          <a:off x="-1" y="6487160"/>
          <a:ext cx="91440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7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Goals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4D4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0AD00"/>
                          </a:solidFill>
                        </a:rPr>
                        <a:t>Code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Examples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replenish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325" y="4204308"/>
            <a:ext cx="52959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Scheduler Framework</a:t>
            </a:r>
          </a:p>
          <a:p>
            <a:pPr lvl="1"/>
            <a:r>
              <a:rPr lang="en-US" dirty="0"/>
              <a:t>Determine which task should run </a:t>
            </a:r>
          </a:p>
          <a:p>
            <a:pPr lvl="2"/>
            <a:r>
              <a:rPr lang="en-US" dirty="0"/>
              <a:t>This is the only portion of code that changes based on algorithm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155024"/>
              </p:ext>
            </p:extLst>
          </p:nvPr>
        </p:nvGraphicFramePr>
        <p:xfrm>
          <a:off x="-1" y="6487160"/>
          <a:ext cx="91440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7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Goals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4D4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0AD00"/>
                          </a:solidFill>
                        </a:rPr>
                        <a:t>Code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Examples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445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Scheduler Framework</a:t>
            </a:r>
          </a:p>
          <a:p>
            <a:pPr lvl="1"/>
            <a:r>
              <a:rPr lang="en-US" dirty="0" smtClean="0"/>
              <a:t>Decrement </a:t>
            </a:r>
            <a:r>
              <a:rPr lang="en-US" dirty="0"/>
              <a:t>remaining runtime for this </a:t>
            </a:r>
            <a:r>
              <a:rPr lang="en-US" dirty="0" smtClean="0"/>
              <a:t>task</a:t>
            </a:r>
          </a:p>
          <a:p>
            <a:pPr lvl="1"/>
            <a:r>
              <a:rPr lang="en-US" dirty="0" smtClean="0"/>
              <a:t>Push time segment to schedule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848867"/>
              </p:ext>
            </p:extLst>
          </p:nvPr>
        </p:nvGraphicFramePr>
        <p:xfrm>
          <a:off x="-1" y="6487160"/>
          <a:ext cx="91440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7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Goals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4D4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0AD00"/>
                          </a:solidFill>
                        </a:rPr>
                        <a:t>Code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Examples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 descr="decAndStor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594" y="3576045"/>
            <a:ext cx="6385124" cy="282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62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Shortest Time to Completion First Algorithm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164059"/>
              </p:ext>
            </p:extLst>
          </p:nvPr>
        </p:nvGraphicFramePr>
        <p:xfrm>
          <a:off x="-1" y="6487160"/>
          <a:ext cx="91440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7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Goals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4D4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0AD00"/>
                          </a:solidFill>
                        </a:rPr>
                        <a:t>Code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Examples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NearestCompletionCod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56" y="2704094"/>
            <a:ext cx="60325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14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Earliest Deadline First Algorithm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905670"/>
              </p:ext>
            </p:extLst>
          </p:nvPr>
        </p:nvGraphicFramePr>
        <p:xfrm>
          <a:off x="-1" y="6487160"/>
          <a:ext cx="91440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7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Goals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4D4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0AD00"/>
                          </a:solidFill>
                        </a:rPr>
                        <a:t>Code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Examples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EDFCod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1" y="2574205"/>
            <a:ext cx="68199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25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Rate Monotonic Algorithm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47243"/>
              </p:ext>
            </p:extLst>
          </p:nvPr>
        </p:nvGraphicFramePr>
        <p:xfrm>
          <a:off x="-1" y="6487160"/>
          <a:ext cx="91440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7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Goals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4D4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0AD00"/>
                          </a:solidFill>
                        </a:rPr>
                        <a:t>Code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Examples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RMScheduleCod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00" y="2631355"/>
            <a:ext cx="54864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37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Laxity First Algorithm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866451"/>
              </p:ext>
            </p:extLst>
          </p:nvPr>
        </p:nvGraphicFramePr>
        <p:xfrm>
          <a:off x="-1" y="6487160"/>
          <a:ext cx="91440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7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Goals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4D4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0AD00"/>
                          </a:solidFill>
                        </a:rPr>
                        <a:t>Code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Examples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 descr="MLFCod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54861"/>
            <a:ext cx="9144000" cy="228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27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Goals</a:t>
            </a:r>
          </a:p>
          <a:p>
            <a:r>
              <a:rPr lang="en-US" dirty="0" smtClean="0"/>
              <a:t>System Overview and Architecture</a:t>
            </a:r>
          </a:p>
          <a:p>
            <a:r>
              <a:rPr lang="en-US" dirty="0" smtClean="0"/>
              <a:t>Scheduling Algorithms</a:t>
            </a:r>
          </a:p>
          <a:p>
            <a:r>
              <a:rPr lang="en-US" dirty="0" smtClean="0"/>
              <a:t>Code Examples</a:t>
            </a:r>
          </a:p>
          <a:p>
            <a:r>
              <a:rPr lang="en-US" dirty="0" smtClean="0"/>
              <a:t>Demonstration</a:t>
            </a:r>
          </a:p>
          <a:p>
            <a:r>
              <a:rPr lang="en-US" dirty="0" smtClean="0"/>
              <a:t>Questions &amp; Future Work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9174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3771920" cy="46256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Interesting task set:</a:t>
            </a:r>
          </a:p>
          <a:p>
            <a:pPr lvl="1"/>
            <a:r>
              <a:rPr lang="en-US" dirty="0" smtClean="0"/>
              <a:t>T1: </a:t>
            </a:r>
          </a:p>
          <a:p>
            <a:pPr lvl="2"/>
            <a:r>
              <a:rPr lang="en-US" dirty="0" smtClean="0"/>
              <a:t>WCET: 10 </a:t>
            </a:r>
          </a:p>
          <a:p>
            <a:pPr lvl="2"/>
            <a:r>
              <a:rPr lang="en-US" dirty="0" smtClean="0"/>
              <a:t>Start: 1</a:t>
            </a:r>
          </a:p>
          <a:p>
            <a:pPr lvl="2"/>
            <a:r>
              <a:rPr lang="en-US" dirty="0" smtClean="0"/>
              <a:t>Period: 30</a:t>
            </a:r>
          </a:p>
          <a:p>
            <a:pPr lvl="1"/>
            <a:r>
              <a:rPr lang="en-US" dirty="0" smtClean="0"/>
              <a:t>T2:</a:t>
            </a:r>
          </a:p>
          <a:p>
            <a:pPr lvl="2"/>
            <a:r>
              <a:rPr lang="en-US" dirty="0" smtClean="0"/>
              <a:t>WCET: 2</a:t>
            </a:r>
          </a:p>
          <a:p>
            <a:pPr lvl="2"/>
            <a:r>
              <a:rPr lang="en-US" dirty="0" smtClean="0"/>
              <a:t>Start: 3</a:t>
            </a:r>
          </a:p>
          <a:p>
            <a:pPr lvl="2"/>
            <a:r>
              <a:rPr lang="en-US" dirty="0" smtClean="0"/>
              <a:t>Period: 30</a:t>
            </a:r>
          </a:p>
          <a:p>
            <a:pPr lvl="1"/>
            <a:r>
              <a:rPr lang="en-US" dirty="0" smtClean="0"/>
              <a:t>T3:</a:t>
            </a:r>
          </a:p>
          <a:p>
            <a:pPr lvl="2"/>
            <a:r>
              <a:rPr lang="en-US" dirty="0" smtClean="0"/>
              <a:t>WCET: 15</a:t>
            </a:r>
          </a:p>
          <a:p>
            <a:pPr lvl="2"/>
            <a:r>
              <a:rPr lang="en-US" dirty="0" smtClean="0"/>
              <a:t>Start: 10</a:t>
            </a:r>
          </a:p>
          <a:p>
            <a:pPr lvl="2"/>
            <a:r>
              <a:rPr lang="en-US" dirty="0" smtClean="0"/>
              <a:t>Period: 60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666442"/>
              </p:ext>
            </p:extLst>
          </p:nvPr>
        </p:nvGraphicFramePr>
        <p:xfrm>
          <a:off x="-1" y="6487160"/>
          <a:ext cx="91440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7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Goals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 Examples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928504" y="1927591"/>
            <a:ext cx="377192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T4</a:t>
            </a:r>
            <a:r>
              <a:rPr lang="en-US" sz="2400" dirty="0"/>
              <a:t>:</a:t>
            </a:r>
          </a:p>
          <a:p>
            <a:pPr lvl="2"/>
            <a:r>
              <a:rPr lang="en-US" sz="2000" dirty="0"/>
              <a:t>WCET: 1</a:t>
            </a:r>
          </a:p>
          <a:p>
            <a:pPr lvl="2"/>
            <a:r>
              <a:rPr lang="en-US" sz="2000" dirty="0"/>
              <a:t>Start: 0</a:t>
            </a:r>
          </a:p>
          <a:p>
            <a:pPr lvl="2"/>
            <a:r>
              <a:rPr lang="en-US" sz="2000" dirty="0"/>
              <a:t>Period: 10</a:t>
            </a:r>
          </a:p>
          <a:p>
            <a:pPr lvl="1"/>
            <a:r>
              <a:rPr lang="en-US" sz="2400" dirty="0"/>
              <a:t>T5:</a:t>
            </a:r>
          </a:p>
          <a:p>
            <a:pPr lvl="2"/>
            <a:r>
              <a:rPr lang="en-US" sz="2000" dirty="0"/>
              <a:t>WCET: 5</a:t>
            </a:r>
          </a:p>
          <a:p>
            <a:pPr lvl="2"/>
            <a:r>
              <a:rPr lang="en-US" sz="2000" dirty="0"/>
              <a:t>Start: 10</a:t>
            </a:r>
          </a:p>
          <a:p>
            <a:pPr lvl="2"/>
            <a:r>
              <a:rPr lang="en-US" sz="2000" dirty="0"/>
              <a:t>Period: 20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7273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784614"/>
              </p:ext>
            </p:extLst>
          </p:nvPr>
        </p:nvGraphicFramePr>
        <p:xfrm>
          <a:off x="-1" y="6487160"/>
          <a:ext cx="91440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7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Goals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 Examples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272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Interesting task set:</a:t>
            </a:r>
          </a:p>
          <a:p>
            <a:pPr lvl="1"/>
            <a:r>
              <a:rPr lang="en-US" dirty="0" smtClean="0"/>
              <a:t>T1: </a:t>
            </a:r>
          </a:p>
          <a:p>
            <a:pPr lvl="2"/>
            <a:r>
              <a:rPr lang="en-US" dirty="0" smtClean="0"/>
              <a:t>WCET: 4 </a:t>
            </a:r>
          </a:p>
          <a:p>
            <a:pPr lvl="2"/>
            <a:r>
              <a:rPr lang="en-US" dirty="0" smtClean="0"/>
              <a:t>Start: 0</a:t>
            </a:r>
          </a:p>
          <a:p>
            <a:pPr lvl="2"/>
            <a:r>
              <a:rPr lang="en-US" dirty="0" smtClean="0"/>
              <a:t>Period: 10</a:t>
            </a:r>
          </a:p>
          <a:p>
            <a:pPr lvl="1"/>
            <a:r>
              <a:rPr lang="en-US" dirty="0" smtClean="0"/>
              <a:t>T2:</a:t>
            </a:r>
          </a:p>
          <a:p>
            <a:pPr lvl="2"/>
            <a:r>
              <a:rPr lang="en-US" dirty="0" smtClean="0"/>
              <a:t>WCET: 4</a:t>
            </a:r>
          </a:p>
          <a:p>
            <a:pPr lvl="2"/>
            <a:r>
              <a:rPr lang="en-US" dirty="0" smtClean="0"/>
              <a:t>Start: 0</a:t>
            </a:r>
          </a:p>
          <a:p>
            <a:pPr lvl="2"/>
            <a:r>
              <a:rPr lang="en-US" dirty="0" smtClean="0"/>
              <a:t>Period: 11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33814"/>
              </p:ext>
            </p:extLst>
          </p:nvPr>
        </p:nvGraphicFramePr>
        <p:xfrm>
          <a:off x="-1" y="6487160"/>
          <a:ext cx="91440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7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Goals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 Examples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3779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572160"/>
              </p:ext>
            </p:extLst>
          </p:nvPr>
        </p:nvGraphicFramePr>
        <p:xfrm>
          <a:off x="-1" y="6487160"/>
          <a:ext cx="91440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7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Goals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 Examples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568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Interesting task set:</a:t>
            </a:r>
          </a:p>
          <a:p>
            <a:pPr lvl="1"/>
            <a:r>
              <a:rPr lang="en-US" dirty="0" smtClean="0"/>
              <a:t>T1: </a:t>
            </a:r>
          </a:p>
          <a:p>
            <a:pPr lvl="2"/>
            <a:r>
              <a:rPr lang="en-US" dirty="0" smtClean="0"/>
              <a:t>WCET: 25 </a:t>
            </a:r>
          </a:p>
          <a:p>
            <a:pPr lvl="2"/>
            <a:r>
              <a:rPr lang="en-US" dirty="0" smtClean="0"/>
              <a:t>Start: 0</a:t>
            </a:r>
          </a:p>
          <a:p>
            <a:pPr lvl="2"/>
            <a:r>
              <a:rPr lang="en-US" dirty="0" smtClean="0"/>
              <a:t>Period: 100</a:t>
            </a:r>
          </a:p>
          <a:p>
            <a:pPr lvl="1"/>
            <a:r>
              <a:rPr lang="en-US" dirty="0" smtClean="0"/>
              <a:t>T2:</a:t>
            </a:r>
          </a:p>
          <a:p>
            <a:pPr lvl="2"/>
            <a:r>
              <a:rPr lang="en-US" dirty="0" smtClean="0"/>
              <a:t>WCET: 30</a:t>
            </a:r>
          </a:p>
          <a:p>
            <a:pPr lvl="2"/>
            <a:r>
              <a:rPr lang="en-US" dirty="0" smtClean="0"/>
              <a:t>Start: 0</a:t>
            </a:r>
          </a:p>
          <a:p>
            <a:pPr lvl="2"/>
            <a:r>
              <a:rPr lang="en-US" dirty="0" smtClean="0"/>
              <a:t>Period: 200</a:t>
            </a:r>
          </a:p>
          <a:p>
            <a:pPr lvl="1"/>
            <a:r>
              <a:rPr lang="en-US" dirty="0" smtClean="0"/>
              <a:t>T3:</a:t>
            </a:r>
          </a:p>
          <a:p>
            <a:pPr lvl="2"/>
            <a:r>
              <a:rPr lang="en-US" dirty="0" smtClean="0"/>
              <a:t>WCET: 150</a:t>
            </a:r>
          </a:p>
          <a:p>
            <a:pPr lvl="2"/>
            <a:r>
              <a:rPr lang="en-US" dirty="0" smtClean="0"/>
              <a:t>Start:0</a:t>
            </a:r>
          </a:p>
          <a:p>
            <a:pPr lvl="2"/>
            <a:r>
              <a:rPr lang="en-US" dirty="0" smtClean="0"/>
              <a:t>Period: 250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648788"/>
              </p:ext>
            </p:extLst>
          </p:nvPr>
        </p:nvGraphicFramePr>
        <p:xfrm>
          <a:off x="-1" y="6487160"/>
          <a:ext cx="91440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7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Goals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 Examples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235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346136"/>
              </p:ext>
            </p:extLst>
          </p:nvPr>
        </p:nvGraphicFramePr>
        <p:xfrm>
          <a:off x="-1" y="6487160"/>
          <a:ext cx="91440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7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Goals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 Examples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702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overheads for context switching,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Improve display </a:t>
            </a:r>
            <a:r>
              <a:rPr lang="en-US" dirty="0" smtClean="0"/>
              <a:t>formatting to show task names</a:t>
            </a:r>
            <a:endParaRPr lang="en-US" dirty="0" smtClean="0"/>
          </a:p>
          <a:p>
            <a:r>
              <a:rPr lang="en-US" dirty="0" smtClean="0"/>
              <a:t>Add tooltips or legends for quick identification of tasks in charts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143948"/>
              </p:ext>
            </p:extLst>
          </p:nvPr>
        </p:nvGraphicFramePr>
        <p:xfrm>
          <a:off x="-1" y="6487160"/>
          <a:ext cx="91440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7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Goals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4D4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 Examples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0AD00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rgbClr val="F0AD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624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21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Bottlenecks </a:t>
            </a:r>
          </a:p>
          <a:p>
            <a:pPr lvl="1"/>
            <a:r>
              <a:rPr lang="en-US" dirty="0" smtClean="0"/>
              <a:t>are very relevant to RTS</a:t>
            </a:r>
          </a:p>
          <a:p>
            <a:pPr lvl="1"/>
            <a:r>
              <a:rPr lang="en-US" dirty="0" smtClean="0"/>
              <a:t>can be very hard to find</a:t>
            </a:r>
          </a:p>
          <a:p>
            <a:pPr lvl="1"/>
            <a:r>
              <a:rPr lang="en-US" dirty="0" smtClean="0"/>
              <a:t>are difficult to communicate about between </a:t>
            </a:r>
            <a:r>
              <a:rPr lang="en-US" dirty="0" err="1" smtClean="0"/>
              <a:t>devs</a:t>
            </a:r>
            <a:endParaRPr lang="en-US" dirty="0" smtClean="0"/>
          </a:p>
          <a:p>
            <a:r>
              <a:rPr lang="en-US" dirty="0" smtClean="0"/>
              <a:t>More obvious bottlenecks</a:t>
            </a:r>
          </a:p>
          <a:p>
            <a:pPr lvl="1"/>
            <a:r>
              <a:rPr lang="en-US" dirty="0" smtClean="0"/>
              <a:t>may not be the most efficient use of time to solve</a:t>
            </a:r>
          </a:p>
          <a:p>
            <a:r>
              <a:rPr lang="en-US" dirty="0" smtClean="0"/>
              <a:t>Developers’ focus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be better spent on non-obvious optimizations</a:t>
            </a: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488078"/>
              </p:ext>
            </p:extLst>
          </p:nvPr>
        </p:nvGraphicFramePr>
        <p:xfrm>
          <a:off x="-3" y="6487160"/>
          <a:ext cx="914400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8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Goals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 Examples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564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the following situation:</a:t>
            </a:r>
          </a:p>
          <a:p>
            <a:pPr lvl="1"/>
            <a:r>
              <a:rPr lang="en-US" dirty="0" smtClean="0"/>
              <a:t>50 member team</a:t>
            </a:r>
          </a:p>
          <a:p>
            <a:pPr lvl="1"/>
            <a:r>
              <a:rPr lang="en-US" dirty="0" smtClean="0"/>
              <a:t>Each member responsible for one task on a microcontroller</a:t>
            </a:r>
          </a:p>
          <a:p>
            <a:pPr lvl="1"/>
            <a:r>
              <a:rPr lang="en-US" dirty="0" smtClean="0"/>
              <a:t>Functionality is complete</a:t>
            </a:r>
          </a:p>
          <a:p>
            <a:pPr lvl="1"/>
            <a:r>
              <a:rPr lang="en-US" dirty="0" smtClean="0"/>
              <a:t>One week until ship date</a:t>
            </a:r>
          </a:p>
          <a:p>
            <a:pPr lvl="1"/>
            <a:r>
              <a:rPr lang="en-US" dirty="0" smtClean="0"/>
              <a:t>Barely missing task deadlines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607368"/>
              </p:ext>
            </p:extLst>
          </p:nvPr>
        </p:nvGraphicFramePr>
        <p:xfrm>
          <a:off x="-3" y="6487160"/>
          <a:ext cx="914400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8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Goals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 Examples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49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“Solution”:</a:t>
            </a:r>
          </a:p>
          <a:p>
            <a:pPr lvl="1"/>
            <a:r>
              <a:rPr lang="en-US" dirty="0" smtClean="0"/>
              <a:t>Manager decides to focus all members on reducing the runtime of a single (or a select few) “problem task(s)”</a:t>
            </a:r>
          </a:p>
          <a:p>
            <a:pPr lvl="1"/>
            <a:r>
              <a:rPr lang="en-US" dirty="0" smtClean="0"/>
              <a:t>How should they decide which task(s) to work on?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607368"/>
              </p:ext>
            </p:extLst>
          </p:nvPr>
        </p:nvGraphicFramePr>
        <p:xfrm>
          <a:off x="-3" y="6487160"/>
          <a:ext cx="914400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8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Goals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 Examples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98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the team members could: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imulate small changes to their task’s worst-case execution time, period, and start time</a:t>
            </a:r>
          </a:p>
          <a:p>
            <a:pPr lvl="1"/>
            <a:r>
              <a:rPr lang="en-US" dirty="0" smtClean="0"/>
              <a:t>See the effects of using a different scheduling algorithm 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966700"/>
              </p:ext>
            </p:extLst>
          </p:nvPr>
        </p:nvGraphicFramePr>
        <p:xfrm>
          <a:off x="-3" y="6487160"/>
          <a:ext cx="914400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8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Goals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 Examples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00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</a:t>
            </a:r>
            <a:r>
              <a:rPr lang="en-US" dirty="0" smtClean="0"/>
              <a:t>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application to visualize task </a:t>
            </a:r>
            <a:r>
              <a:rPr lang="en-US" dirty="0" smtClean="0"/>
              <a:t>schedules</a:t>
            </a:r>
          </a:p>
          <a:p>
            <a:r>
              <a:rPr lang="en-US" dirty="0" smtClean="0"/>
              <a:t>Make it easy to determine whether changes will allow schedulability</a:t>
            </a:r>
          </a:p>
          <a:p>
            <a:r>
              <a:rPr lang="en-US" dirty="0" smtClean="0"/>
              <a:t>Improve communication about schedules between team members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07305"/>
              </p:ext>
            </p:extLst>
          </p:nvPr>
        </p:nvGraphicFramePr>
        <p:xfrm>
          <a:off x="-1" y="6487160"/>
          <a:ext cx="91440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7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Goals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 Examples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682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  <a:p>
            <a:pPr lvl="1"/>
            <a:r>
              <a:rPr lang="en-US" dirty="0"/>
              <a:t>Tasks</a:t>
            </a:r>
          </a:p>
          <a:p>
            <a:pPr lvl="2"/>
            <a:r>
              <a:rPr lang="en-US" dirty="0"/>
              <a:t>Period</a:t>
            </a:r>
          </a:p>
          <a:p>
            <a:pPr lvl="2"/>
            <a:r>
              <a:rPr lang="en-US" dirty="0"/>
              <a:t>Worst Case Execution Time</a:t>
            </a:r>
          </a:p>
          <a:p>
            <a:pPr lvl="2"/>
            <a:r>
              <a:rPr lang="en-US" dirty="0"/>
              <a:t>Start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Schedules for all tasks using each algorithm</a:t>
            </a:r>
          </a:p>
          <a:p>
            <a:pPr lvl="1"/>
            <a:r>
              <a:rPr lang="en-US" dirty="0" smtClean="0"/>
              <a:t>Error if not schedulable using any given algorithm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902695"/>
              </p:ext>
            </p:extLst>
          </p:nvPr>
        </p:nvGraphicFramePr>
        <p:xfrm>
          <a:off x="-1" y="6487160"/>
          <a:ext cx="91440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7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Goals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 Examples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499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Visualizer System 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 are specified individually with a name, worst-case execution time, start time, and period</a:t>
            </a:r>
          </a:p>
          <a:p>
            <a:r>
              <a:rPr lang="en-US" dirty="0" smtClean="0"/>
              <a:t>The entire task-set is parsed and stored</a:t>
            </a:r>
          </a:p>
          <a:p>
            <a:r>
              <a:rPr lang="en-US" dirty="0" smtClean="0"/>
              <a:t>Each scheduling algorithm is run on the task-set</a:t>
            </a:r>
            <a:endParaRPr lang="en-US" dirty="0"/>
          </a:p>
          <a:p>
            <a:r>
              <a:rPr lang="en-US" dirty="0" smtClean="0"/>
              <a:t>Resulting tasks are graphed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578863"/>
              </p:ext>
            </p:extLst>
          </p:nvPr>
        </p:nvGraphicFramePr>
        <p:xfrm>
          <a:off x="-1" y="6487160"/>
          <a:ext cx="91440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7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Goals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 Examples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843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6545</TotalTime>
  <Words>872</Words>
  <Application>Microsoft Macintosh PowerPoint</Application>
  <PresentationFormat>On-screen Show (4:3)</PresentationFormat>
  <Paragraphs>315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Module</vt:lpstr>
      <vt:lpstr>Visualization of Real-Time Schedules</vt:lpstr>
      <vt:lpstr>Outline</vt:lpstr>
      <vt:lpstr>Motivation</vt:lpstr>
      <vt:lpstr>Motivation</vt:lpstr>
      <vt:lpstr>Motivation</vt:lpstr>
      <vt:lpstr>Motivation</vt:lpstr>
      <vt:lpstr>Goals</vt:lpstr>
      <vt:lpstr>Goals</vt:lpstr>
      <vt:lpstr>Visualizer System Overview </vt:lpstr>
      <vt:lpstr>Visualizer System Overview </vt:lpstr>
      <vt:lpstr>Running a Scheduling Algorithm</vt:lpstr>
      <vt:lpstr>Scheduling Algorithms</vt:lpstr>
      <vt:lpstr>Code Examples</vt:lpstr>
      <vt:lpstr>Code Examples</vt:lpstr>
      <vt:lpstr>Code Examples</vt:lpstr>
      <vt:lpstr>Code Examples</vt:lpstr>
      <vt:lpstr>Code Examples</vt:lpstr>
      <vt:lpstr>Code Examples</vt:lpstr>
      <vt:lpstr>Code Examples</vt:lpstr>
      <vt:lpstr>Demo</vt:lpstr>
      <vt:lpstr>Demo</vt:lpstr>
      <vt:lpstr>Demo</vt:lpstr>
      <vt:lpstr>Demo</vt:lpstr>
      <vt:lpstr>Demo</vt:lpstr>
      <vt:lpstr>Demo</vt:lpstr>
      <vt:lpstr>Future Work 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of real-time constraints</dc:title>
  <dc:creator>Zach Musgrave</dc:creator>
  <cp:lastModifiedBy>Paul</cp:lastModifiedBy>
  <cp:revision>38</cp:revision>
  <dcterms:created xsi:type="dcterms:W3CDTF">2011-10-20T17:53:34Z</dcterms:created>
  <dcterms:modified xsi:type="dcterms:W3CDTF">2011-12-12T20:28:10Z</dcterms:modified>
</cp:coreProperties>
</file>